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29" r:id="rId2"/>
    <p:sldId id="334" r:id="rId3"/>
    <p:sldId id="330" r:id="rId4"/>
    <p:sldId id="322" r:id="rId5"/>
    <p:sldId id="335" r:id="rId6"/>
    <p:sldId id="324" r:id="rId7"/>
    <p:sldId id="325" r:id="rId8"/>
    <p:sldId id="326" r:id="rId9"/>
    <p:sldId id="337" r:id="rId10"/>
    <p:sldId id="328" r:id="rId11"/>
    <p:sldId id="302" r:id="rId12"/>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94342" autoAdjust="0"/>
  </p:normalViewPr>
  <p:slideViewPr>
    <p:cSldViewPr>
      <p:cViewPr varScale="1">
        <p:scale>
          <a:sx n="104" d="100"/>
          <a:sy n="104" d="100"/>
        </p:scale>
        <p:origin x="105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5/18/2020</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5/18/2020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a:t>
            </a:fld>
            <a:endParaRPr lang="en-US"/>
          </a:p>
        </p:txBody>
      </p:sp>
    </p:spTree>
    <p:extLst>
      <p:ext uri="{BB962C8B-B14F-4D97-AF65-F5344CB8AC3E}">
        <p14:creationId xmlns:p14="http://schemas.microsoft.com/office/powerpoint/2010/main" val="191456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5/18/2020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838200"/>
            <a:ext cx="10397071" cy="47244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( 2020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4</a:t>
            </a:r>
            <a:r>
              <a:rPr lang="mn-MN" sz="2800" dirty="0">
                <a:solidFill>
                  <a:srgbClr val="002060"/>
                </a:solidFill>
                <a:latin typeface="Tahoma" charset="0"/>
                <a:ea typeface="Tahoma" charset="0"/>
                <a:cs typeface="Tahoma" charset="0"/>
              </a:rPr>
              <a:t> дүгээр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5705848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295400"/>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2020 оны 4</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дүгээр сарын гүйцэтгэлээр 12</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6 тэрбум төгрөгт хүрч, өмнөх оноос 2</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 (14.3%) тэрбум төгрөгөөр буурчээ.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10000" y="2971800"/>
            <a:ext cx="8001000" cy="1323439"/>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уул уурхай, олборлох аж үйлдвэрийн нийт үйлдвэрлэл өмнөх оноос 2</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2 (17</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 тэрбум төгрөгөөр, үүнээс нүүрс 0</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3 (34</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5%) тэрбум төгрөг, цайрын баяжмал 2.2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18</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6</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тус тус буурсан нь голлон нөлөөлөв.</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4953000"/>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2020 онд 46</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9 тэрбум төгрөгт хүрч, 36.6 тэрбум төгрөг буюу 78</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0 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318237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1"/>
            <a:ext cx="106680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3000" y="533400"/>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4"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280238"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a:solidFill>
                    <a:srgbClr val="00D0A8"/>
                  </a:solidFill>
                  <a:latin typeface="Arial" charset="0"/>
                  <a:ea typeface="Calibri" charset="0"/>
                </a:rPr>
                <a:t>594</a:t>
              </a:r>
              <a:r>
                <a:rPr lang="en-US" sz="1600" dirty="0">
                  <a:solidFill>
                    <a:srgbClr val="00D0A8"/>
                  </a:solidFill>
                  <a:latin typeface="Arial" charset="0"/>
                  <a:ea typeface="Calibri" charset="0"/>
                </a:rPr>
                <a:t> </a:t>
              </a:r>
              <a:r>
                <a:rPr lang="mn-MN" sz="1600" dirty="0">
                  <a:solidFill>
                    <a:srgbClr val="00D0A8"/>
                  </a:solidFill>
                  <a:latin typeface="Arial" charset="0"/>
                  <a:ea typeface="Calibri" charset="0"/>
                </a:rPr>
                <a:t>нь бүртгэлтэй 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a:solidFill>
                    <a:srgbClr val="00B0F0"/>
                  </a:solidFill>
                  <a:latin typeface="Arial" charset="0"/>
                  <a:ea typeface="Calibri" charset="0"/>
                </a:rPr>
                <a:t>2</a:t>
              </a:r>
              <a:r>
                <a:rPr lang="mn-MN" sz="1600" dirty="0">
                  <a:solidFill>
                    <a:srgbClr val="00B0F0"/>
                  </a:solidFill>
                  <a:latin typeface="Arial" charset="0"/>
                  <a:ea typeface="Calibri" charset="0"/>
                </a:rPr>
                <a:t>04</a:t>
              </a:r>
              <a:r>
                <a:rPr lang="en-US" sz="1600" dirty="0">
                  <a:solidFill>
                    <a:srgbClr val="00B0F0"/>
                  </a:solidFill>
                  <a:latin typeface="Arial" charset="0"/>
                  <a:ea typeface="Calibri" charset="0"/>
                </a:rPr>
                <a:t> </a:t>
              </a:r>
              <a:r>
                <a:rPr lang="is-IS" sz="1600" dirty="0">
                  <a:solidFill>
                    <a:srgbClr val="00B0F0"/>
                  </a:solidFill>
                  <a:latin typeface="Arial" charset="0"/>
                  <a:ea typeface="Calibri" charset="0"/>
                </a:rPr>
                <a:t>нь 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a:solidFill>
                    <a:srgbClr val="00B050"/>
                  </a:solidFill>
                  <a:latin typeface="Arial" charset="0"/>
                  <a:ea typeface="Calibri" charset="0"/>
                </a:rPr>
                <a:t>7</a:t>
              </a:r>
              <a:r>
                <a:rPr lang="mn-MN" sz="2800" dirty="0">
                  <a:solidFill>
                    <a:srgbClr val="00B050"/>
                  </a:solidFill>
                  <a:latin typeface="Arial" charset="0"/>
                  <a:ea typeface="Calibri" charset="0"/>
                </a:rPr>
                <a:t>4</a:t>
              </a:r>
              <a:r>
                <a:rPr lang="en-US" sz="2800" dirty="0">
                  <a:solidFill>
                    <a:srgbClr val="00B050"/>
                  </a:solidFill>
                  <a:latin typeface="Arial" charset="0"/>
                  <a:ea typeface="Calibri" charset="0"/>
                </a:rPr>
                <a:t>.</a:t>
              </a:r>
              <a:r>
                <a:rPr lang="mn-MN" sz="2800" dirty="0">
                  <a:solidFill>
                    <a:srgbClr val="00B050"/>
                  </a:solidFill>
                  <a:latin typeface="Arial" charset="0"/>
                  <a:ea typeface="Calibri" charset="0"/>
                </a:rPr>
                <a:t>4</a:t>
              </a:r>
              <a:r>
                <a:rPr lang="en-US" sz="2800" dirty="0">
                  <a:solidFill>
                    <a:srgbClr val="00B050"/>
                  </a:solidFill>
                  <a:latin typeface="Arial" charset="0"/>
                  <a:ea typeface="Calibri" charset="0"/>
                </a:rPr>
                <a:t>%</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a:solidFill>
                    <a:srgbClr val="00B0F0"/>
                  </a:solidFill>
                  <a:latin typeface="Arial" charset="0"/>
                  <a:ea typeface="Calibri" charset="0"/>
                </a:rPr>
                <a:t>2</a:t>
              </a:r>
              <a:r>
                <a:rPr lang="mn-MN" sz="2800" dirty="0">
                  <a:solidFill>
                    <a:srgbClr val="00B0F0"/>
                  </a:solidFill>
                  <a:latin typeface="Arial" charset="0"/>
                  <a:ea typeface="Calibri" charset="0"/>
                </a:rPr>
                <a:t>5</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6</a:t>
              </a:r>
              <a:r>
                <a:rPr lang="en-US" sz="2800" dirty="0">
                  <a:solidFill>
                    <a:srgbClr val="00B0F0"/>
                  </a:solidFill>
                  <a:latin typeface="Arial" charset="0"/>
                  <a:ea typeface="Calibri" charset="0"/>
                </a:rPr>
                <a:t>%</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20</a:t>
            </a:r>
            <a:r>
              <a:rPr lang="en-US" sz="1600" dirty="0">
                <a:latin typeface="Tahoma" charset="0"/>
                <a:ea typeface="Calibri" charset="0"/>
              </a:rPr>
              <a:t>20</a:t>
            </a:r>
            <a:r>
              <a:rPr lang="mn-MN" sz="1600" dirty="0">
                <a:latin typeface="Tahoma" charset="0"/>
                <a:ea typeface="Calibri" charset="0"/>
              </a:rPr>
              <a:t> оны </a:t>
            </a:r>
            <a:r>
              <a:rPr lang="en-US" sz="1600" dirty="0">
                <a:latin typeface="Tahoma" charset="0"/>
                <a:ea typeface="Calibri" charset="0"/>
              </a:rPr>
              <a:t>4</a:t>
            </a:r>
            <a:r>
              <a:rPr lang="mn-MN" sz="1600" dirty="0">
                <a:latin typeface="Tahoma" charset="0"/>
                <a:ea typeface="Calibri" charset="0"/>
              </a:rPr>
              <a:t> дугаар сарын эцэст 798</a:t>
            </a:r>
            <a:r>
              <a:rPr lang="en-US" sz="1600" dirty="0">
                <a:latin typeface="Tahoma" charset="0"/>
                <a:ea typeface="Calibri" charset="0"/>
              </a:rPr>
              <a:t> </a:t>
            </a:r>
            <a:r>
              <a:rPr lang="mn-MN" sz="1600" dirty="0">
                <a:latin typeface="Tahoma" charset="0"/>
                <a:ea typeface="Calibri" charset="0"/>
              </a:rPr>
              <a:t>болсны, 594 (</a:t>
            </a:r>
            <a:r>
              <a:rPr lang="en-US" sz="1600" dirty="0">
                <a:latin typeface="Tahoma" charset="0"/>
                <a:ea typeface="Calibri" charset="0"/>
              </a:rPr>
              <a:t>7</a:t>
            </a:r>
            <a:r>
              <a:rPr lang="mn-MN" sz="1600" dirty="0">
                <a:latin typeface="Tahoma" charset="0"/>
                <a:ea typeface="Calibri" charset="0"/>
              </a:rPr>
              <a:t>4</a:t>
            </a:r>
            <a:r>
              <a:rPr lang="en-US" sz="1600" dirty="0">
                <a:latin typeface="Tahoma" charset="0"/>
                <a:ea typeface="Calibri" charset="0"/>
              </a:rPr>
              <a:t>.</a:t>
            </a:r>
            <a:r>
              <a:rPr lang="mn-MN" sz="1600" dirty="0">
                <a:latin typeface="Tahoma" charset="0"/>
                <a:ea typeface="Calibri" charset="0"/>
              </a:rPr>
              <a:t>4%) нь бүртгэлтэй ажилгүй иргэд, </a:t>
            </a:r>
            <a:r>
              <a:rPr lang="en-US" sz="1600" dirty="0">
                <a:latin typeface="Tahoma" charset="0"/>
                <a:ea typeface="Calibri" charset="0"/>
              </a:rPr>
              <a:t>2</a:t>
            </a:r>
            <a:r>
              <a:rPr lang="mn-MN" sz="1600" dirty="0">
                <a:latin typeface="Tahoma" charset="0"/>
                <a:ea typeface="Calibri" charset="0"/>
              </a:rPr>
              <a:t>04</a:t>
            </a:r>
            <a:r>
              <a:rPr lang="en-US" sz="1600" dirty="0">
                <a:latin typeface="Tahoma" charset="0"/>
                <a:ea typeface="Calibri" charset="0"/>
              </a:rPr>
              <a:t> </a:t>
            </a:r>
            <a:r>
              <a:rPr lang="mn-MN" sz="1600" dirty="0">
                <a:latin typeface="Tahoma" charset="0"/>
                <a:ea typeface="Calibri" charset="0"/>
              </a:rPr>
              <a:t>(</a:t>
            </a:r>
            <a:r>
              <a:rPr lang="en-US" sz="1600" dirty="0">
                <a:latin typeface="Tahoma" charset="0"/>
                <a:ea typeface="Calibri" charset="0"/>
              </a:rPr>
              <a:t>2</a:t>
            </a:r>
            <a:r>
              <a:rPr lang="mn-MN" sz="1600" dirty="0">
                <a:latin typeface="Tahoma" charset="0"/>
                <a:ea typeface="Calibri" charset="0"/>
              </a:rPr>
              <a:t>5</a:t>
            </a:r>
            <a:r>
              <a:rPr lang="en-US" sz="1600" dirty="0">
                <a:latin typeface="Tahoma" charset="0"/>
                <a:ea typeface="Calibri" charset="0"/>
              </a:rPr>
              <a:t>.</a:t>
            </a:r>
            <a:r>
              <a:rPr lang="mn-MN" sz="1600" dirty="0">
                <a:latin typeface="Tahoma" charset="0"/>
                <a:ea typeface="Calibri" charset="0"/>
              </a:rPr>
              <a:t>6%) нь ажилтай боловч өөр ажил хайж байгаа иргэд байна.</a:t>
            </a:r>
            <a:endParaRPr lang="en-US" sz="1600" dirty="0">
              <a:latin typeface="Tahoma" charset="0"/>
              <a:ea typeface="Calibri" charset="0"/>
            </a:endParaRPr>
          </a:p>
        </p:txBody>
      </p:sp>
      <p:grpSp>
        <p:nvGrpSpPr>
          <p:cNvPr id="5" name="Group 19"/>
          <p:cNvGrpSpPr/>
          <p:nvPr/>
        </p:nvGrpSpPr>
        <p:grpSpPr>
          <a:xfrm>
            <a:off x="1143000" y="3182439"/>
            <a:ext cx="5486400" cy="1550837"/>
            <a:chOff x="1371600" y="2819400"/>
            <a:chExt cx="4777866" cy="1550837"/>
          </a:xfrm>
        </p:grpSpPr>
        <p:grpSp>
          <p:nvGrpSpPr>
            <p:cNvPr id="6"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8"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11</a:t>
                  </a:r>
                  <a:r>
                    <a:rPr lang="en-US" sz="2800" dirty="0">
                      <a:solidFill>
                        <a:srgbClr val="002060"/>
                      </a:solidFill>
                      <a:latin typeface="Arial" charset="0"/>
                      <a:ea typeface="Calibri" charset="0"/>
                    </a:rPr>
                    <a:t>.</a:t>
                  </a:r>
                  <a:r>
                    <a:rPr lang="mn-MN" sz="2800" dirty="0">
                      <a:solidFill>
                        <a:srgbClr val="002060"/>
                      </a:solidFill>
                      <a:latin typeface="Arial" charset="0"/>
                      <a:ea typeface="Calibri" charset="0"/>
                    </a:rPr>
                    <a:t>2</a:t>
                  </a:r>
                  <a:r>
                    <a:rPr lang="en-US" sz="2800" dirty="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13.5</a:t>
                  </a:r>
                  <a:r>
                    <a:rPr lang="en-US" sz="2800" dirty="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a:solidFill>
                        <a:srgbClr val="00B0F0"/>
                      </a:solidFill>
                      <a:latin typeface="Arial" charset="0"/>
                      <a:ea typeface="Calibri" charset="0"/>
                    </a:rPr>
                    <a:t>45</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9</a:t>
                  </a:r>
                  <a:r>
                    <a:rPr lang="en-US" sz="2800" dirty="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124200"/>
            <a:ext cx="6553200" cy="1077218"/>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a:latin typeface="Tahoma" charset="0"/>
                <a:ea typeface="Calibri" charset="0"/>
              </a:rPr>
              <a:t>75</a:t>
            </a:r>
            <a:r>
              <a:rPr lang="en-US" sz="1600" dirty="0">
                <a:latin typeface="Tahoma" charset="0"/>
                <a:ea typeface="Calibri" charset="0"/>
              </a:rPr>
              <a:t> (</a:t>
            </a:r>
            <a:r>
              <a:rPr lang="mn-MN" sz="1600" dirty="0">
                <a:latin typeface="Tahoma" charset="0"/>
                <a:ea typeface="Calibri" charset="0"/>
              </a:rPr>
              <a:t>11</a:t>
            </a:r>
            <a:r>
              <a:rPr lang="en-US" sz="1600" dirty="0">
                <a:latin typeface="Tahoma" charset="0"/>
                <a:ea typeface="Calibri" charset="0"/>
              </a:rPr>
              <a:t>.</a:t>
            </a:r>
            <a:r>
              <a:rPr lang="mn-MN" sz="1600" dirty="0">
                <a:latin typeface="Tahoma" charset="0"/>
                <a:ea typeface="Calibri" charset="0"/>
              </a:rPr>
              <a:t>2</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a:latin typeface="Tahoma" charset="0"/>
                <a:ea typeface="Calibri" charset="0"/>
              </a:rPr>
              <a:t>93</a:t>
            </a:r>
            <a:r>
              <a:rPr lang="en-US" sz="1600" dirty="0">
                <a:latin typeface="Tahoma" charset="0"/>
                <a:ea typeface="Calibri" charset="0"/>
              </a:rPr>
              <a:t> (</a:t>
            </a:r>
            <a:r>
              <a:rPr lang="mn-MN" sz="1600" dirty="0">
                <a:latin typeface="Tahoma" charset="0"/>
                <a:ea typeface="Calibri" charset="0"/>
              </a:rPr>
              <a:t>13</a:t>
            </a:r>
            <a:r>
              <a:rPr lang="en-US" sz="1600" dirty="0">
                <a:latin typeface="Tahoma" charset="0"/>
                <a:ea typeface="Calibri" charset="0"/>
              </a:rPr>
              <a:t>.</a:t>
            </a:r>
            <a:r>
              <a:rPr lang="mn-MN" sz="1600" dirty="0">
                <a:latin typeface="Tahoma" charset="0"/>
                <a:ea typeface="Calibri" charset="0"/>
              </a:rPr>
              <a:t>5</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a:latin typeface="Tahoma" charset="0"/>
                <a:ea typeface="Calibri" charset="0"/>
              </a:rPr>
              <a:t>тус тус буурсан байна. 4 дүгээр сарын байдлаар бүртгэлтэй ажилгүй иргэд 594</a:t>
            </a:r>
            <a:r>
              <a:rPr lang="en-US" sz="1600" dirty="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273 </a:t>
            </a:r>
            <a:r>
              <a:rPr lang="en-US" sz="1600" dirty="0">
                <a:latin typeface="Tahoma" charset="0"/>
                <a:ea typeface="Calibri" charset="0"/>
              </a:rPr>
              <a:t>(</a:t>
            </a:r>
            <a:r>
              <a:rPr lang="mn-MN" sz="1600" dirty="0">
                <a:latin typeface="Tahoma" charset="0"/>
                <a:ea typeface="Calibri" charset="0"/>
              </a:rPr>
              <a:t>45.9</a:t>
            </a:r>
            <a:r>
              <a:rPr lang="en-US" sz="1600" dirty="0">
                <a:latin typeface="Tahoma" charset="0"/>
                <a:ea typeface="Calibri" charset="0"/>
              </a:rPr>
              <a:t>%) </a:t>
            </a:r>
            <a:r>
              <a:rPr lang="en-US" sz="1600" dirty="0" err="1">
                <a:latin typeface="Tahoma" charset="0"/>
                <a:ea typeface="Calibri" charset="0"/>
              </a:rPr>
              <a:t>нь</a:t>
            </a:r>
            <a:r>
              <a:rPr lang="en-US" sz="1600" dirty="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a:latin typeface="Tahoma" panose="020B0604030504040204" pitchFamily="34" charset="0"/>
                <a:ea typeface="Tahoma" panose="020B0604030504040204" pitchFamily="34" charset="0"/>
                <a:cs typeface="Tahoma" panose="020B0604030504040204" pitchFamily="34" charset="0"/>
              </a:rPr>
              <a:t>Аймг</a:t>
            </a:r>
            <a:r>
              <a:rPr lang="mn-MN" sz="1600" dirty="0">
                <a:latin typeface="Tahoma" panose="020B0604030504040204" pitchFamily="34" charset="0"/>
                <a:ea typeface="Tahoma" panose="020B0604030504040204" pitchFamily="34" charset="0"/>
                <a:cs typeface="Tahoma" panose="020B0604030504040204" pitchFamily="34" charset="0"/>
              </a:rPr>
              <a:t>ийн </a:t>
            </a:r>
            <a:r>
              <a:rPr lang="en-US" sz="1600" dirty="0" err="1">
                <a:latin typeface="Tahoma" panose="020B0604030504040204" pitchFamily="34" charset="0"/>
                <a:ea typeface="Tahoma" panose="020B0604030504040204" pitchFamily="34" charset="0"/>
                <a:cs typeface="Tahoma" panose="020B0604030504040204" pitchFamily="34" charset="0"/>
              </a:rPr>
              <a:t>хөдөлмөр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20</a:t>
            </a:r>
            <a:r>
              <a:rPr lang="mn-MN" sz="1600" dirty="0">
                <a:latin typeface="Tahoma" panose="020B0604030504040204" pitchFamily="34" charset="0"/>
                <a:ea typeface="Tahoma" panose="020B0604030504040204" pitchFamily="34" charset="0"/>
                <a:cs typeface="Tahoma" panose="020B0604030504040204" pitchFamily="34" charset="0"/>
              </a:rPr>
              <a:t>20</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4</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654</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186</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504</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259667" y="6096000"/>
            <a:ext cx="3299633" cy="584775"/>
          </a:xfrm>
          <a:prstGeom prst="rect">
            <a:avLst/>
          </a:prstGeom>
        </p:spPr>
        <p:txBody>
          <a:bodyPr wrap="square">
            <a:spAutoFit/>
          </a:bodyPr>
          <a:lstStyle/>
          <a:p>
            <a:r>
              <a:rPr lang="mn-MN" sz="1600" dirty="0">
                <a:solidFill>
                  <a:srgbClr val="00D0A8"/>
                </a:solidFill>
                <a:latin typeface="Tahoma" charset="0"/>
                <a:ea typeface="Calibri" charset="0"/>
              </a:rPr>
              <a:t>186</a:t>
            </a:r>
            <a:r>
              <a:rPr lang="mn-MN" sz="1600" dirty="0">
                <a:solidFill>
                  <a:srgbClr val="00D0A8"/>
                </a:solidFill>
                <a:effectLst/>
                <a:latin typeface="Tahoma" charset="0"/>
                <a:ea typeface="Calibri" charset="0"/>
              </a:rPr>
              <a:t> 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9506" y="3556599"/>
            <a:ext cx="1177467" cy="1086958"/>
          </a:xfrm>
          <a:prstGeom prst="rect">
            <a:avLst/>
          </a:prstGeom>
        </p:spPr>
      </p:pic>
      <p:sp>
        <p:nvSpPr>
          <p:cNvPr id="2" name="Rectangle 1">
            <a:extLst>
              <a:ext uri="{FF2B5EF4-FFF2-40B4-BE49-F238E27FC236}">
                <a16:creationId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52.4 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3" cstate="print"/>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4" cstate="print"/>
          <a:stretch>
            <a:fillRect/>
          </a:stretch>
        </p:blipFill>
        <p:spPr>
          <a:xfrm>
            <a:off x="1161423" y="3183642"/>
            <a:ext cx="10615182" cy="1083558"/>
          </a:xfrm>
          <a:prstGeom prst="rect">
            <a:avLst/>
          </a:prstGeom>
        </p:spPr>
      </p:pic>
      <p:pic>
        <p:nvPicPr>
          <p:cNvPr id="13" name="Picture 12"/>
          <p:cNvPicPr>
            <a:picLocks noChangeAspect="1"/>
          </p:cNvPicPr>
          <p:nvPr/>
        </p:nvPicPr>
        <p:blipFill>
          <a:blip r:embed="rId5" cstate="print"/>
          <a:stretch>
            <a:fillRect/>
          </a:stretch>
        </p:blipFill>
        <p:spPr>
          <a:xfrm>
            <a:off x="1161423" y="4800600"/>
            <a:ext cx="10528350" cy="1143000"/>
          </a:xfrm>
          <a:prstGeom prst="rect">
            <a:avLst/>
          </a:prstGeom>
        </p:spPr>
      </p:pic>
      <p:sp>
        <p:nvSpPr>
          <p:cNvPr id="17" name="Rectangle 16"/>
          <p:cNvSpPr/>
          <p:nvPr/>
        </p:nvSpPr>
        <p:spPr>
          <a:xfrm>
            <a:off x="2438400" y="3433033"/>
            <a:ext cx="9220199"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орлогын 343</a:t>
            </a:r>
            <a:r>
              <a:rPr lang="en-US" sz="1600" dirty="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4</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сая төгрөг</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0.1 хувь</a:t>
            </a:r>
            <a:r>
              <a:rPr lang="en-US" sz="1600" dirty="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-ийг сайн дурын даатгуулагчдын шимтгэлийн орлого бүрдүүлсэн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428008" y="1540603"/>
            <a:ext cx="9218427" cy="1077218"/>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хэлтсийн мэдээллээр нийгмийн даатгалын сангийн орлого 2020 оны 1р улирлын байдлаар 3.8 тэрбум төгрөг болж, өмнөх оны мөн үеэс 0.3 (7.3%) тэрбум төгрөгөөр буурсан бөгөөд зарлага 9.1 тэрбум болж, өмнөх оны мөн үеэс 1.5 (19.7%) тэрбум төгрөгөөр өслөө.</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459287" y="4956601"/>
            <a:ext cx="9220199" cy="830997"/>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халамжийн сангаас</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нийт 2.8 тэрбум төгрөгийг 21.1 мянган иргэнд, үүнээс улсын төсвөөс 2.7 тэрбум төгрөгийг давхардсан тоогоор 20.4 мянган иргэнд, орон нутгийн төсвөөс 0.7 мянган хүнд 0.7 тэрбум төгрөгийг тус тус олгосон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82422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1161973" y="845403"/>
            <a:ext cx="10591800" cy="6088797"/>
          </a:xfrm>
          <a:prstGeom prst="rect">
            <a:avLst/>
          </a:prstGeom>
        </p:spPr>
      </p:pic>
      <p:sp>
        <p:nvSpPr>
          <p:cNvPr id="28" name="Rectangle 27"/>
          <p:cNvSpPr/>
          <p:nvPr/>
        </p:nvSpPr>
        <p:spPr>
          <a:xfrm>
            <a:off x="2819400" y="1257625"/>
            <a:ext cx="8534400" cy="830997"/>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20</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423</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эх амаржиж, амьд төрсөн хүүхэд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429</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болж, өмнөх оноос амаржсан эх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%)-өөр, амьд төрсөн хүүхэд 18 (4.4%)-оор тус тус өссөн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Нялхсын эндэгдэл 2020 оны 4-р сард 4 болж, өмнөх оноос 1 хүүхдээр буурч, тав хүртэлх насны хүүхдийн эндэгдэл 4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895600" y="4724400"/>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2020 оны 4-р сард 184 болж, өмнөх оноос 148 (44.6%)- өөр буурахад салхинцэцэг өвчнөөр өвчлөгчид 88 (60.3%)-аар, тэмбүүгээр өвчлөгчид 49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60.5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өөр</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a:solidFill>
                  <a:srgbClr val="003399"/>
                </a:solidFill>
                <a:latin typeface="Tahoma" panose="020B0604030504040204" pitchFamily="34" charset="0"/>
                <a:ea typeface="Tahoma" panose="020B0604030504040204" pitchFamily="34" charset="0"/>
                <a:cs typeface="Tahoma" panose="020B0604030504040204" pitchFamily="34" charset="0"/>
              </a:rPr>
              <a:t>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143000" y="4724400"/>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14400"/>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05200"/>
            <a:ext cx="1313101" cy="838200"/>
          </a:xfrm>
          <a:prstGeom prst="rect">
            <a:avLst/>
          </a:prstGeom>
        </p:spPr>
      </p:pic>
      <p:pic>
        <p:nvPicPr>
          <p:cNvPr id="38" name="Picture 37"/>
          <p:cNvPicPr>
            <a:picLocks noChangeAspect="1"/>
          </p:cNvPicPr>
          <p:nvPr/>
        </p:nvPicPr>
        <p:blipFill>
          <a:blip r:embed="rId3" cstate="print"/>
          <a:stretch>
            <a:fillRect/>
          </a:stretch>
        </p:blipFill>
        <p:spPr>
          <a:xfrm>
            <a:off x="1219200" y="6019800"/>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2209800"/>
            <a:ext cx="1067792" cy="838200"/>
          </a:xfrm>
          <a:prstGeom prst="rect">
            <a:avLst/>
          </a:prstGeom>
        </p:spPr>
      </p:pic>
      <p:sp>
        <p:nvSpPr>
          <p:cNvPr id="25" name="Rectangle 24"/>
          <p:cNvSpPr/>
          <p:nvPr/>
        </p:nvSpPr>
        <p:spPr>
          <a:xfrm>
            <a:off x="2849137" y="2512371"/>
            <a:ext cx="8229601"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100</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хүнд ногдох төрөлт 6.8, нас баралт 2.0</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0.2 пункт, нас баралт 0.1 пунктээр тус тус өссөн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323657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533400"/>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3059443"/>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1066530"/>
            <a:ext cx="1977749" cy="1833535"/>
          </a:xfrm>
          <a:prstGeom prst="rect">
            <a:avLst/>
          </a:prstGeom>
        </p:spPr>
      </p:pic>
      <p:sp>
        <p:nvSpPr>
          <p:cNvPr id="10" name="Rectangle 9"/>
          <p:cNvSpPr/>
          <p:nvPr/>
        </p:nvSpPr>
        <p:spPr>
          <a:xfrm>
            <a:off x="3276600" y="1066800"/>
            <a:ext cx="8534400" cy="1815882"/>
          </a:xfrm>
          <a:prstGeom prst="rect">
            <a:avLst/>
          </a:prstGeom>
        </p:spPr>
        <p:txBody>
          <a:bodyPr wrap="square">
            <a:spAutoFit/>
          </a:bodyPr>
          <a:lstStyle/>
          <a:p>
            <a:pPr algn="just"/>
            <a:r>
              <a:rPr lang="mn-MN" sz="1600" dirty="0">
                <a:latin typeface="Tahoma" panose="020B0604030504040204" pitchFamily="34" charset="0"/>
              </a:rPr>
              <a:t>Аймгийн хэмжээнд 2020 оны </a:t>
            </a:r>
            <a:r>
              <a:rPr lang="en-US" sz="1600" dirty="0">
                <a:latin typeface="Tahoma" panose="020B0604030504040204" pitchFamily="34" charset="0"/>
              </a:rPr>
              <a:t>4 </a:t>
            </a:r>
            <a:r>
              <a:rPr lang="mn-MN" sz="1600" dirty="0">
                <a:latin typeface="Tahoma" panose="020B0604030504040204" pitchFamily="34" charset="0"/>
              </a:rPr>
              <a:t>сарын байдлаар </a:t>
            </a:r>
            <a:r>
              <a:rPr lang="en-US" sz="1600" dirty="0">
                <a:latin typeface="Tahoma" panose="020B0604030504040204" pitchFamily="34" charset="0"/>
              </a:rPr>
              <a:t>161</a:t>
            </a:r>
            <a:r>
              <a:rPr lang="mn-MN" sz="1600" dirty="0">
                <a:latin typeface="Tahoma" panose="020B0604030504040204" pitchFamily="34" charset="0"/>
              </a:rPr>
              <a:t> гэмт хэрэг бүртгэгдсэн нь өмнөх оны мөн үеэс </a:t>
            </a:r>
            <a:r>
              <a:rPr lang="en-US" sz="1600" dirty="0">
                <a:latin typeface="Tahoma" panose="020B0604030504040204" pitchFamily="34" charset="0"/>
              </a:rPr>
              <a:t>24</a:t>
            </a:r>
            <a:r>
              <a:rPr lang="mn-MN" sz="1600" dirty="0">
                <a:latin typeface="Tahoma" panose="020B0604030504040204" pitchFamily="34" charset="0"/>
              </a:rPr>
              <a:t> (</a:t>
            </a:r>
            <a:r>
              <a:rPr lang="en-US" sz="1600" dirty="0">
                <a:latin typeface="Tahoma" panose="020B0604030504040204" pitchFamily="34" charset="0"/>
              </a:rPr>
              <a:t>12.9</a:t>
            </a:r>
            <a:r>
              <a:rPr lang="mn-MN" sz="1600" dirty="0">
                <a:latin typeface="Tahoma" panose="020B0604030504040204" pitchFamily="34" charset="0"/>
              </a:rPr>
              <a:t>%)-р буурчээ. </a:t>
            </a:r>
          </a:p>
          <a:p>
            <a:pPr algn="just"/>
            <a:r>
              <a:rPr lang="mn-MN" sz="1600"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r>
              <a:rPr lang="mn-MN" sz="1600" b="1" dirty="0">
                <a:solidFill>
                  <a:srgbClr val="0033CC"/>
                </a:solidFill>
                <a:latin typeface="Tahoma" panose="020B0604030504040204" pitchFamily="34" charset="0"/>
              </a:rPr>
              <a:t>Өмнөх оны мөн үеэс нийт гэмт хэрэг буурхад </a:t>
            </a:r>
            <a:r>
              <a:rPr lang="mn-MN" sz="1600" dirty="0">
                <a:latin typeface="Tahoma" panose="020B0604030504040204" pitchFamily="34" charset="0"/>
              </a:rPr>
              <a:t>хүний амьд явах эрхийн эсрэг гэмт хэрэг 5 </a:t>
            </a:r>
            <a:r>
              <a:rPr lang="en-US" sz="1600" dirty="0">
                <a:latin typeface="Tahoma" panose="020B0604030504040204" pitchFamily="34" charset="0"/>
              </a:rPr>
              <a:t>(</a:t>
            </a:r>
            <a:r>
              <a:rPr lang="mn-MN" sz="1600" dirty="0">
                <a:latin typeface="Tahoma" panose="020B0604030504040204" pitchFamily="34" charset="0"/>
              </a:rPr>
              <a:t>62.5 хувь</a:t>
            </a:r>
            <a:r>
              <a:rPr lang="en-US" sz="1600" dirty="0">
                <a:latin typeface="Tahoma" panose="020B0604030504040204" pitchFamily="34" charset="0"/>
              </a:rPr>
              <a:t>)</a:t>
            </a:r>
            <a:r>
              <a:rPr lang="mn-MN" sz="1600" dirty="0">
                <a:latin typeface="Tahoma" panose="020B0604030504040204" pitchFamily="34" charset="0"/>
              </a:rPr>
              <a:t>,</a:t>
            </a:r>
            <a:r>
              <a:rPr lang="en-US" sz="1600" dirty="0">
                <a:latin typeface="Tahoma" panose="020B0604030504040204" pitchFamily="34" charset="0"/>
              </a:rPr>
              <a:t> </a:t>
            </a:r>
            <a:r>
              <a:rPr lang="mn-MN" sz="1600" dirty="0">
                <a:latin typeface="Tahoma" panose="020B0604030504040204" pitchFamily="34" charset="0"/>
              </a:rPr>
              <a:t>хөдөлгөөний аюулгүй байдал, тээврийн хэрэгслийн ашиглалтын журмын эсрэг гэмт хэрэг 4 </a:t>
            </a:r>
            <a:r>
              <a:rPr lang="en-US" sz="1600" dirty="0">
                <a:latin typeface="Tahoma" panose="020B0604030504040204" pitchFamily="34" charset="0"/>
              </a:rPr>
              <a:t>(</a:t>
            </a:r>
            <a:r>
              <a:rPr lang="mn-MN" sz="1600" dirty="0">
                <a:latin typeface="Tahoma" panose="020B0604030504040204" pitchFamily="34" charset="0"/>
              </a:rPr>
              <a:t>57.1 хувь</a:t>
            </a:r>
            <a:r>
              <a:rPr lang="en-US" sz="1600" dirty="0">
                <a:latin typeface="Tahoma" panose="020B0604030504040204" pitchFamily="34" charset="0"/>
              </a:rPr>
              <a:t>)</a:t>
            </a:r>
            <a:r>
              <a:rPr lang="mn-MN" sz="1600" dirty="0">
                <a:latin typeface="Tahoma" panose="020B0604030504040204" pitchFamily="34" charset="0"/>
              </a:rPr>
              <a:t>, өмчлөх эрхийн эсрэг гэмт хэрэг 15 </a:t>
            </a:r>
            <a:r>
              <a:rPr lang="en-US" sz="1600" dirty="0">
                <a:latin typeface="Tahoma" panose="020B0604030504040204" pitchFamily="34" charset="0"/>
              </a:rPr>
              <a:t>(</a:t>
            </a:r>
            <a:r>
              <a:rPr lang="mn-MN" sz="1600" dirty="0">
                <a:latin typeface="Tahoma" panose="020B0604030504040204" pitchFamily="34" charset="0"/>
              </a:rPr>
              <a:t>13</a:t>
            </a:r>
            <a:r>
              <a:rPr lang="en-US" sz="1600" dirty="0">
                <a:latin typeface="Tahoma" panose="020B0604030504040204" pitchFamily="34" charset="0"/>
              </a:rPr>
              <a:t>.</a:t>
            </a:r>
            <a:r>
              <a:rPr lang="mn-MN" sz="1600" dirty="0">
                <a:latin typeface="Tahoma" panose="020B0604030504040204" pitchFamily="34" charset="0"/>
              </a:rPr>
              <a:t>0 хувь</a:t>
            </a:r>
            <a:r>
              <a:rPr lang="en-US" sz="1600" dirty="0">
                <a:latin typeface="Tahoma" panose="020B0604030504040204" pitchFamily="34" charset="0"/>
              </a:rPr>
              <a:t>) </a:t>
            </a:r>
            <a:r>
              <a:rPr lang="mn-MN" sz="1600" dirty="0">
                <a:latin typeface="Tahoma" panose="020B0604030504040204" pitchFamily="34" charset="0"/>
              </a:rPr>
              <a:t>–аар буурсан нь голлон нөлөөлөв. </a:t>
            </a:r>
          </a:p>
        </p:txBody>
      </p:sp>
      <p:sp>
        <p:nvSpPr>
          <p:cNvPr id="12" name="Rectangle 11"/>
          <p:cNvSpPr/>
          <p:nvPr/>
        </p:nvSpPr>
        <p:spPr>
          <a:xfrm>
            <a:off x="3276600" y="3276600"/>
            <a:ext cx="8534400" cy="1077218"/>
          </a:xfrm>
          <a:prstGeom prst="rect">
            <a:avLst/>
          </a:prstGeom>
        </p:spPr>
        <p:txBody>
          <a:bodyPr wrap="square">
            <a:spAutoFit/>
          </a:bodyPr>
          <a:lstStyle/>
          <a:p>
            <a:pPr algn="just"/>
            <a:r>
              <a:rPr lang="mn-MN" sz="1600" dirty="0">
                <a:latin typeface="Tahoma" panose="020B0604030504040204" pitchFamily="34" charset="0"/>
              </a:rPr>
              <a:t>Гэмт хэргийн улмаас учирсан хохирол 2020 оны 4</a:t>
            </a:r>
            <a:r>
              <a:rPr lang="en-US" sz="1600" dirty="0">
                <a:latin typeface="Tahoma" panose="020B0604030504040204" pitchFamily="34" charset="0"/>
              </a:rPr>
              <a:t> </a:t>
            </a:r>
            <a:r>
              <a:rPr lang="mn-MN" sz="1600" dirty="0">
                <a:latin typeface="Tahoma" panose="020B0604030504040204" pitchFamily="34" charset="0"/>
              </a:rPr>
              <a:t>сард 1058</a:t>
            </a:r>
            <a:r>
              <a:rPr lang="en-US" sz="1600" dirty="0">
                <a:latin typeface="Tahoma" panose="020B0604030504040204" pitchFamily="34" charset="0"/>
              </a:rPr>
              <a:t>.</a:t>
            </a:r>
            <a:r>
              <a:rPr lang="mn-MN" sz="1600" dirty="0">
                <a:latin typeface="Tahoma" panose="020B0604030504040204" pitchFamily="34" charset="0"/>
              </a:rPr>
              <a:t>3 сая төгрөг, нөхөн төлүүлсэн хохирлын хэмжээ 108</a:t>
            </a:r>
            <a:r>
              <a:rPr lang="en-US" sz="1600" dirty="0">
                <a:latin typeface="Tahoma" panose="020B0604030504040204" pitchFamily="34" charset="0"/>
              </a:rPr>
              <a:t>.</a:t>
            </a:r>
            <a:r>
              <a:rPr lang="mn-MN" sz="1600" dirty="0">
                <a:latin typeface="Tahoma" panose="020B0604030504040204" pitchFamily="34" charset="0"/>
              </a:rPr>
              <a:t>6 сая төгрөг болж, өмнөх оны мөн үеэс учирсан хохирол 540.8 </a:t>
            </a:r>
            <a:r>
              <a:rPr lang="en-US" sz="1600" dirty="0">
                <a:latin typeface="Tahoma" panose="020B0604030504040204" pitchFamily="34" charset="0"/>
              </a:rPr>
              <a:t>(</a:t>
            </a:r>
            <a:r>
              <a:rPr lang="mn-MN" sz="1600" dirty="0">
                <a:latin typeface="Tahoma" panose="020B0604030504040204" pitchFamily="34" charset="0"/>
              </a:rPr>
              <a:t>4.5 хувь</a:t>
            </a:r>
            <a:r>
              <a:rPr lang="en-US" sz="1600" dirty="0">
                <a:latin typeface="Tahoma" panose="020B0604030504040204" pitchFamily="34" charset="0"/>
              </a:rPr>
              <a:t>) </a:t>
            </a:r>
            <a:r>
              <a:rPr lang="mn-MN" sz="1600" dirty="0">
                <a:latin typeface="Tahoma" panose="020B0604030504040204" pitchFamily="34" charset="0"/>
              </a:rPr>
              <a:t>сая төгрөгөөр өсч, нөхөн төлүүлсэн хохирол 14.6 </a:t>
            </a:r>
            <a:r>
              <a:rPr lang="en-US" sz="1600" dirty="0">
                <a:latin typeface="Tahoma" panose="020B0604030504040204" pitchFamily="34" charset="0"/>
              </a:rPr>
              <a:t>(</a:t>
            </a:r>
            <a:r>
              <a:rPr lang="mn-MN" sz="1600" dirty="0">
                <a:latin typeface="Tahoma" panose="020B0604030504040204" pitchFamily="34" charset="0"/>
              </a:rPr>
              <a:t>11.9 хувь</a:t>
            </a:r>
            <a:r>
              <a:rPr lang="en-US" sz="1600" dirty="0">
                <a:latin typeface="Tahoma" panose="020B0604030504040204" pitchFamily="34" charset="0"/>
              </a:rPr>
              <a:t>)</a:t>
            </a:r>
            <a:r>
              <a:rPr lang="mn-MN" sz="1600" dirty="0">
                <a:latin typeface="Tahoma" panose="020B0604030504040204" pitchFamily="34" charset="0"/>
              </a:rPr>
              <a:t> сая төгрөгөөр буурсан байна.</a:t>
            </a:r>
            <a:r>
              <a:rPr lang="en-US" sz="1600" dirty="0">
                <a:latin typeface="Tahoma" panose="020B0604030504040204" pitchFamily="34" charset="0"/>
              </a:rPr>
              <a:t>  </a:t>
            </a:r>
          </a:p>
        </p:txBody>
      </p:sp>
      <p:sp>
        <p:nvSpPr>
          <p:cNvPr id="14" name="Rectangle 13"/>
          <p:cNvSpPr/>
          <p:nvPr/>
        </p:nvSpPr>
        <p:spPr>
          <a:xfrm>
            <a:off x="3295338" y="4876800"/>
            <a:ext cx="8534400" cy="338554"/>
          </a:xfrm>
          <a:prstGeom prst="rect">
            <a:avLst/>
          </a:prstGeom>
        </p:spPr>
        <p:txBody>
          <a:bodyPr wrap="square">
            <a:spAutoFit/>
          </a:bodyPr>
          <a:lstStyle/>
          <a:p>
            <a:pPr algn="just"/>
            <a:r>
              <a:rPr lang="mn-MN" sz="1600" dirty="0">
                <a:latin typeface="Tahoma" panose="020B0604030504040204" pitchFamily="34" charset="0"/>
              </a:rPr>
              <a:t>Гэмт хэргийн улмаас хохирсон иргэд 2020 оны 4 сарын байдлаар 40 болсон байна. </a:t>
            </a:r>
            <a:endParaRPr lang="en-US" sz="1600" dirty="0">
              <a:latin typeface="Tahoma" panose="020B060403050404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845515"/>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2286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185918"/>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88.6 тэрбум төгрөг болж, оны эхнээс 2.7 (2.9%) тэрбум төгрөгөөр буурсан бөгөөд өнгөрсөн оны мөн үеэс 6.6 (8.0%) тэрбум төгрөгөөр өссөн байна.</a:t>
            </a:r>
          </a:p>
        </p:txBody>
      </p:sp>
      <p:sp>
        <p:nvSpPr>
          <p:cNvPr id="13" name="Rectangle 12"/>
          <p:cNvSpPr/>
          <p:nvPr/>
        </p:nvSpPr>
        <p:spPr>
          <a:xfrm>
            <a:off x="2857118" y="3265615"/>
            <a:ext cx="8341352" cy="1200329"/>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2020 оны 3 дугаар сард 130.1 тэрбум төгрөг болж, оны эхнээс 15.1</a:t>
            </a:r>
            <a:r>
              <a:rPr lang="en-US" dirty="0">
                <a:latin typeface="Tahoma" panose="020B0604030504040204" pitchFamily="34" charset="0"/>
                <a:ea typeface="Tahoma" panose="020B0604030504040204" pitchFamily="34" charset="0"/>
                <a:cs typeface="Tahoma" panose="020B0604030504040204" pitchFamily="34" charset="0"/>
              </a:rPr>
              <a:t> (10</a:t>
            </a:r>
            <a:r>
              <a:rPr lang="mn-MN"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3</a:t>
            </a:r>
            <a:r>
              <a:rPr lang="mn-MN" dirty="0">
                <a:latin typeface="Tahoma" panose="020B0604030504040204" pitchFamily="34" charset="0"/>
                <a:ea typeface="Tahoma" panose="020B0604030504040204" pitchFamily="34" charset="0"/>
                <a:cs typeface="Tahoma" panose="020B0604030504040204" pitchFamily="34" charset="0"/>
              </a:rPr>
              <a:t>%) тэрбумаар өмнөх оны мөн үеэс 9.1 (6.5%) тэрбум төгрөгөөр тус тус буурсан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26308" y="5903015"/>
            <a:ext cx="8194814" cy="646331"/>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Чанаргүй зээл 209 оны 3 дугаар сард 1.3 тэрбум төгрөг болж, нийт зээлийн өрийн үлдэгдлийн 1.0 хувийг эзэлж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49546799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830997"/>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төсвийн нийт орлого 20</a:t>
            </a:r>
            <a:r>
              <a:rPr lang="en-US" sz="2400" dirty="0">
                <a:latin typeface="Tahoma" panose="020B0604030504040204" pitchFamily="34" charset="0"/>
                <a:ea typeface="Tahoma" panose="020B0604030504040204" pitchFamily="34" charset="0"/>
                <a:cs typeface="Tahoma" panose="020B0604030504040204" pitchFamily="34" charset="0"/>
              </a:rPr>
              <a:t>20</a:t>
            </a:r>
            <a:r>
              <a:rPr lang="mn-MN" sz="2400" dirty="0">
                <a:latin typeface="Tahoma" panose="020B0604030504040204" pitchFamily="34" charset="0"/>
                <a:ea typeface="Tahoma" panose="020B0604030504040204" pitchFamily="34" charset="0"/>
                <a:cs typeface="Tahoma" panose="020B0604030504040204" pitchFamily="34" charset="0"/>
              </a:rPr>
              <a:t> оны </a:t>
            </a:r>
            <a:r>
              <a:rPr lang="en-US" sz="2400" dirty="0">
                <a:latin typeface="Tahoma" panose="020B0604030504040204" pitchFamily="34" charset="0"/>
                <a:ea typeface="Tahoma" panose="020B0604030504040204" pitchFamily="34" charset="0"/>
                <a:cs typeface="Tahoma" panose="020B0604030504040204" pitchFamily="34" charset="0"/>
              </a:rPr>
              <a:t>3</a:t>
            </a:r>
            <a:r>
              <a:rPr lang="mn-MN" sz="2400" dirty="0">
                <a:latin typeface="Tahoma" panose="020B0604030504040204" pitchFamily="34" charset="0"/>
                <a:ea typeface="Tahoma" panose="020B0604030504040204" pitchFamily="34" charset="0"/>
                <a:cs typeface="Tahoma" panose="020B0604030504040204" pitchFamily="34" charset="0"/>
              </a:rPr>
              <a:t> дугаар байдлаар </a:t>
            </a:r>
            <a:r>
              <a:rPr lang="en-US" sz="2400" dirty="0">
                <a:latin typeface="Tahoma" panose="020B0604030504040204" pitchFamily="34" charset="0"/>
                <a:ea typeface="Tahoma" panose="020B0604030504040204" pitchFamily="34" charset="0"/>
                <a:cs typeface="Tahoma" panose="020B0604030504040204" pitchFamily="34" charset="0"/>
              </a:rPr>
              <a:t>16.6</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 болж өмнөх оны мөн үеэс </a:t>
            </a:r>
            <a:r>
              <a:rPr lang="en-US" sz="2400" dirty="0">
                <a:latin typeface="Tahoma" panose="020B0604030504040204" pitchFamily="34" charset="0"/>
                <a:ea typeface="Tahoma" panose="020B0604030504040204" pitchFamily="34" charset="0"/>
                <a:cs typeface="Tahoma" panose="020B0604030504040204" pitchFamily="34" charset="0"/>
              </a:rPr>
              <a:t>2</a:t>
            </a:r>
            <a:r>
              <a:rPr lang="mn-M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6</a:t>
            </a:r>
            <a:r>
              <a:rPr lang="mn-MN"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18</a:t>
            </a:r>
            <a:r>
              <a:rPr lang="mn-M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3</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төгрөгөөр өссөн.</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en-US" sz="2400" dirty="0">
                <a:latin typeface="Tahoma" panose="020B0604030504040204" pitchFamily="34" charset="0"/>
                <a:ea typeface="Tahoma" panose="020B0604030504040204" pitchFamily="34" charset="0"/>
                <a:cs typeface="Tahoma" panose="020B0604030504040204" pitchFamily="34" charset="0"/>
              </a:rPr>
              <a:t>1</a:t>
            </a:r>
            <a:r>
              <a:rPr lang="mn-MN" sz="2400" dirty="0">
                <a:latin typeface="Tahoma" panose="020B0604030504040204" pitchFamily="34" charset="0"/>
                <a:ea typeface="Tahoma" panose="020B0604030504040204" pitchFamily="34" charset="0"/>
                <a:cs typeface="Tahoma" panose="020B0604030504040204" pitchFamily="34" charset="0"/>
              </a:rPr>
              <a:t>4.8 тэрбум төгрөг болж, өмнөх оны мөн үеэс 1.6 (11.2%)  тэрбум төгрөг өсчээ.</a:t>
            </a:r>
          </a:p>
        </p:txBody>
      </p:sp>
      <p:sp>
        <p:nvSpPr>
          <p:cNvPr id="14" name="Rectangle 13"/>
          <p:cNvSpPr/>
          <p:nvPr/>
        </p:nvSpPr>
        <p:spPr>
          <a:xfrm>
            <a:off x="1219200" y="4743271"/>
            <a:ext cx="10591800" cy="1938992"/>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Нэгдсэн төсвийн 13.4 хувийг аймаг, сумын төсвийн орлого, 22.7 хувийг улсын төсвөөс олгох санхүүгийн дэмжлэг, 47.9 хувийг тусгай зориулалтын шилжүүлэг, 1.8 хувийг орон нутгийн хөгжлийн сангийн шилжүүлэг, 4.7 хувийг урьд оны үлдэгдэл, 9.5 хувийг бусад орлого эзэлж байна.</a:t>
            </a:r>
          </a:p>
        </p:txBody>
      </p:sp>
    </p:spTree>
    <p:extLst>
      <p:ext uri="{BB962C8B-B14F-4D97-AF65-F5344CB8AC3E}">
        <p14:creationId xmlns:p14="http://schemas.microsoft.com/office/powerpoint/2010/main" val="28074317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54158" y="950904"/>
            <a:ext cx="8185638" cy="1015663"/>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индекс 2020 оны 3-р сард өмнөх жилийн эцсээс 1.4 хувь, өмнөх оны мөн үеэс 4.8 хувь, өмнөх сараас 0.4 хувиар тус тус өссөн байна.</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3657600" y="4718924"/>
            <a:ext cx="8049958" cy="1323439"/>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2020 оны 3</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дугаар сард өмнөх оны мөн үеэс 0.4</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согтууруулах бус ундааны бүлгийн үнэ дүнгээрээ 1.5 хувь, хувцас, бөс бараа, гутлын бүлгийн үнэ дүнгээрээ 0.1 хувь, гэр ахуйн тавилга, гэр ахуйн барааны бүлгийн үнэ 0.1 хувь, амралт, чөлөөт цаг, соёлын бараа үйлчилгээний бүлгийн үнэ 0.3 хувиар 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
        <p:nvSpPr>
          <p:cNvPr id="2" name="Rectangle 1"/>
          <p:cNvSpPr/>
          <p:nvPr/>
        </p:nvSpPr>
        <p:spPr>
          <a:xfrm>
            <a:off x="3554158" y="2133601"/>
            <a:ext cx="8104442" cy="2585323"/>
          </a:xfrm>
          <a:prstGeom prst="rect">
            <a:avLst/>
          </a:prstGeom>
        </p:spPr>
        <p:txBody>
          <a:bodyPr wrap="square">
            <a:spAutoFit/>
          </a:bodyPr>
          <a:lstStyle/>
          <a:p>
            <a:pPr algn="just"/>
            <a:r>
              <a:rPr lang="mn-MN" b="1" dirty="0">
                <a:solidFill>
                  <a:srgbClr val="0033CC"/>
                </a:solidFill>
                <a:latin typeface="Arial" panose="020B0604020202020204" pitchFamily="34" charset="0"/>
                <a:cs typeface="Arial" panose="020B0604020202020204" pitchFamily="34" charset="0"/>
              </a:rPr>
              <a:t>Хэрэглээний бараа, үйлчилгээний үнэ 2020 оны 3</a:t>
            </a:r>
            <a:r>
              <a:rPr lang="en-US" b="1" dirty="0">
                <a:solidFill>
                  <a:srgbClr val="0033CC"/>
                </a:solidFill>
                <a:latin typeface="Arial" panose="020B0604020202020204" pitchFamily="34" charset="0"/>
                <a:cs typeface="Arial" panose="020B0604020202020204" pitchFamily="34" charset="0"/>
              </a:rPr>
              <a:t> </a:t>
            </a:r>
            <a:r>
              <a:rPr lang="mn-MN" b="1" dirty="0">
                <a:solidFill>
                  <a:srgbClr val="0033CC"/>
                </a:solidFill>
                <a:latin typeface="Arial" panose="020B0604020202020204" pitchFamily="34" charset="0"/>
                <a:cs typeface="Arial" panose="020B0604020202020204" pitchFamily="34" charset="0"/>
              </a:rPr>
              <a:t>дугаар сард өмнөх оны жилийн эцсэс 1.4 хувиар өсөхөд </a:t>
            </a:r>
            <a:r>
              <a:rPr lang="mn-MN" dirty="0">
                <a:latin typeface="Arial" panose="020B0604020202020204" pitchFamily="34" charset="0"/>
                <a:cs typeface="Arial" panose="020B0604020202020204" pitchFamily="34" charset="0"/>
              </a:rPr>
              <a:t>хүнсний бараа, согтууруулах бус ундааны бүлгийн үнэ дүнгээрээ </a:t>
            </a:r>
            <a:r>
              <a:rPr lang="en-US" dirty="0">
                <a:latin typeface="Arial" panose="020B0604020202020204" pitchFamily="34" charset="0"/>
                <a:cs typeface="Arial" panose="020B0604020202020204" pitchFamily="34" charset="0"/>
              </a:rPr>
              <a:t>4</a:t>
            </a:r>
            <a:r>
              <a:rPr lang="mn-M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4</a:t>
            </a:r>
            <a:r>
              <a:rPr lang="mn-MN" dirty="0">
                <a:latin typeface="Arial" panose="020B0604020202020204" pitchFamily="34" charset="0"/>
                <a:cs typeface="Arial" panose="020B0604020202020204" pitchFamily="34" charset="0"/>
              </a:rPr>
              <a:t> хувь, Согтууруулах ундаа,тамхи,мансууруулах бодис бүлгийн үнэ дүнгээрээ 0</a:t>
            </a:r>
            <a:r>
              <a:rPr lang="en-US" dirty="0">
                <a:latin typeface="Arial" panose="020B0604020202020204" pitchFamily="34" charset="0"/>
                <a:cs typeface="Arial" panose="020B0604020202020204" pitchFamily="34" charset="0"/>
              </a:rPr>
              <a:t>.6</a:t>
            </a:r>
            <a:r>
              <a:rPr lang="mn-MN" dirty="0">
                <a:latin typeface="Arial" panose="020B0604020202020204" pitchFamily="34" charset="0"/>
                <a:cs typeface="Arial" panose="020B0604020202020204" pitchFamily="34" charset="0"/>
              </a:rPr>
              <a:t> хувь, хувцас, бөс бараа, гутлын бүлгийн үнэ дүнгээрээ 0.5 хувь, гэр ахуйн тавилга, гэр ахуйн барааны бүлгийн үнэ дүнгээрээ 0.6 хувь, амралт, чөлөөт цаг, соёлын бараа үйлчилгээний бүлгийн үнэ дүнгээрээ 0.5 хувь, бусад бараа үйлчилгээний бүлгийн үнэ дүнгээрээ 2</a:t>
            </a:r>
            <a:r>
              <a:rPr lang="en-US" dirty="0">
                <a:latin typeface="Arial" panose="020B0604020202020204" pitchFamily="34" charset="0"/>
                <a:cs typeface="Arial" panose="020B0604020202020204" pitchFamily="34" charset="0"/>
              </a:rPr>
              <a:t>.6</a:t>
            </a:r>
            <a:r>
              <a:rPr lang="mn-MN" dirty="0">
                <a:latin typeface="Arial" panose="020B0604020202020204" pitchFamily="34" charset="0"/>
                <a:cs typeface="Arial" panose="020B0604020202020204" pitchFamily="34" charset="0"/>
              </a:rPr>
              <a:t> хувиар өссөн нь голлон нөлөөлжээ.</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35143" y="1642557"/>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АДУУ: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31.3</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98.7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30.9</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599484" y="1850104"/>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ҮХЭР: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38.0</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98.9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37.6</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ТЭМЭЭ: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809</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 нь 99.4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804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ХОНЬ: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688.4</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99.1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683.2</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711288"/>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ЯМАА: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400.3</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396.3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98.7</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697242"/>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хэмжээнд 2020 оны эхний 4 сард 1158.7 мянган эх мал төллөж, 1148.8 мянган төл бойжуулав.  </a:t>
            </a:r>
          </a:p>
        </p:txBody>
      </p:sp>
      <p:pic>
        <p:nvPicPr>
          <p:cNvPr id="5" name="Picture 4"/>
          <p:cNvPicPr>
            <a:picLocks noChangeAspect="1"/>
          </p:cNvPicPr>
          <p:nvPr/>
        </p:nvPicPr>
        <p:blipFill>
          <a:blip r:embed="rId2" cstate="print"/>
          <a:stretch>
            <a:fillRect/>
          </a:stretch>
        </p:blipFill>
        <p:spPr>
          <a:xfrm>
            <a:off x="1203195" y="1652141"/>
            <a:ext cx="1920582" cy="1440437"/>
          </a:xfrm>
          <a:prstGeom prst="rect">
            <a:avLst/>
          </a:prstGeom>
        </p:spPr>
      </p:pic>
      <p:pic>
        <p:nvPicPr>
          <p:cNvPr id="8" name="Picture 7"/>
          <p:cNvPicPr>
            <a:picLocks noChangeAspect="1"/>
          </p:cNvPicPr>
          <p:nvPr/>
        </p:nvPicPr>
        <p:blipFill>
          <a:blip r:embed="rId3" cstate="print"/>
          <a:stretch>
            <a:fillRect/>
          </a:stretch>
        </p:blipFill>
        <p:spPr>
          <a:xfrm>
            <a:off x="4950753" y="1690934"/>
            <a:ext cx="1693758" cy="1128466"/>
          </a:xfrm>
          <a:prstGeom prst="rect">
            <a:avLst/>
          </a:prstGeom>
        </p:spPr>
      </p:pic>
      <p:pic>
        <p:nvPicPr>
          <p:cNvPr id="14" name="Picture 13"/>
          <p:cNvPicPr>
            <a:picLocks noChangeAspect="1"/>
          </p:cNvPicPr>
          <p:nvPr/>
        </p:nvPicPr>
        <p:blipFill>
          <a:blip r:embed="rId4" cstate="print"/>
          <a:stretch>
            <a:fillRect/>
          </a:stretch>
        </p:blipFill>
        <p:spPr>
          <a:xfrm>
            <a:off x="8501806" y="1690934"/>
            <a:ext cx="1571872" cy="1046891"/>
          </a:xfrm>
          <a:prstGeom prst="rect">
            <a:avLst/>
          </a:prstGeom>
        </p:spPr>
      </p:pic>
      <p:pic>
        <p:nvPicPr>
          <p:cNvPr id="15" name="Picture 14"/>
          <p:cNvPicPr>
            <a:picLocks noChangeAspect="1"/>
          </p:cNvPicPr>
          <p:nvPr/>
        </p:nvPicPr>
        <p:blipFill>
          <a:blip r:embed="rId5" cstate="print"/>
          <a:stretch>
            <a:fillRect/>
          </a:stretch>
        </p:blipFill>
        <p:spPr>
          <a:xfrm>
            <a:off x="2323528" y="3712120"/>
            <a:ext cx="1840510" cy="1380383"/>
          </a:xfrm>
          <a:prstGeom prst="rect">
            <a:avLst/>
          </a:prstGeom>
        </p:spPr>
      </p:pic>
      <p:pic>
        <p:nvPicPr>
          <p:cNvPr id="22" name="Picture 21"/>
          <p:cNvPicPr>
            <a:picLocks noChangeAspect="1"/>
          </p:cNvPicPr>
          <p:nvPr/>
        </p:nvPicPr>
        <p:blipFill>
          <a:blip r:embed="rId6" cstate="print"/>
          <a:stretch>
            <a:fillRect/>
          </a:stretch>
        </p:blipFill>
        <p:spPr>
          <a:xfrm>
            <a:off x="6790863" y="3652343"/>
            <a:ext cx="1273364" cy="1700006"/>
          </a:xfrm>
          <a:prstGeom prst="rect">
            <a:avLst/>
          </a:prstGeom>
        </p:spPr>
      </p:pic>
      <p:sp>
        <p:nvSpPr>
          <p:cNvPr id="23" name="Rectangle 22"/>
          <p:cNvSpPr/>
          <p:nvPr/>
        </p:nvSpPr>
        <p:spPr>
          <a:xfrm>
            <a:off x="1203195" y="5438883"/>
            <a:ext cx="10455405" cy="697242"/>
          </a:xfrm>
          <a:prstGeom prst="rect">
            <a:avLst/>
          </a:prstGeom>
        </p:spPr>
        <p:txBody>
          <a:bodyPr wrap="square">
            <a:spAutoFit/>
          </a:bodyPr>
          <a:lstStyle/>
          <a:p>
            <a:pPr algn="just">
              <a:lnSpc>
                <a:spcPct val="115000"/>
              </a:lnSpc>
            </a:pPr>
            <a:r>
              <a:rPr lang="ru-RU" dirty="0">
                <a:latin typeface="Tahoma" panose="020B0604030504040204" pitchFamily="34" charset="0"/>
                <a:ea typeface="Tahoma" panose="020B0604030504040204" pitchFamily="34" charset="0"/>
                <a:cs typeface="Tahoma" panose="020B0604030504040204" pitchFamily="34" charset="0"/>
              </a:rPr>
              <a:t>Оны эхэнд тоологдсон нийт малын </a:t>
            </a:r>
            <a:r>
              <a:rPr lang="mn-MN" dirty="0">
                <a:latin typeface="Tahoma" panose="020B0604030504040204" pitchFamily="34" charset="0"/>
                <a:ea typeface="Tahoma" panose="020B0604030504040204" pitchFamily="34" charset="0"/>
                <a:cs typeface="Tahoma" panose="020B0604030504040204" pitchFamily="34" charset="0"/>
              </a:rPr>
              <a:t>27</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8 </a:t>
            </a:r>
            <a:r>
              <a:rPr lang="en-US" dirty="0">
                <a:latin typeface="Tahoma" panose="020B0604030504040204" pitchFamily="34" charset="0"/>
                <a:ea typeface="Tahoma" panose="020B0604030504040204" pitchFamily="34" charset="0"/>
                <a:cs typeface="Tahoma" panose="020B0604030504040204" pitchFamily="34" charset="0"/>
              </a:rPr>
              <a:t>(0.</a:t>
            </a:r>
            <a:r>
              <a:rPr lang="mn-MN" dirty="0">
                <a:latin typeface="Tahoma" panose="020B0604030504040204" pitchFamily="34" charset="0"/>
                <a:ea typeface="Tahoma" panose="020B0604030504040204" pitchFamily="34" charset="0"/>
                <a:cs typeface="Tahoma" panose="020B0604030504040204" pitchFamily="34" charset="0"/>
              </a:rPr>
              <a:t>7</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хувь</a:t>
            </a:r>
            <a:r>
              <a:rPr lang="en-US" dirty="0">
                <a:latin typeface="Tahoma" panose="020B0604030504040204" pitchFamily="34" charset="0"/>
                <a:ea typeface="Tahoma" panose="020B0604030504040204" pitchFamily="34" charset="0"/>
                <a:cs typeface="Tahoma" panose="020B0604030504040204" pitchFamily="34" charset="0"/>
              </a:rPr>
              <a:t>)</a:t>
            </a:r>
            <a:r>
              <a:rPr lang="ru-RU" dirty="0">
                <a:latin typeface="Tahoma" panose="020B0604030504040204" pitchFamily="34" charset="0"/>
                <a:ea typeface="Tahoma" panose="020B0604030504040204" pitchFamily="34" charset="0"/>
                <a:cs typeface="Tahoma" panose="020B0604030504040204" pitchFamily="34" charset="0"/>
              </a:rPr>
              <a:t> мянган том мал 20</a:t>
            </a:r>
            <a:r>
              <a:rPr lang="mn-MN" dirty="0">
                <a:latin typeface="Tahoma" panose="020B0604030504040204" pitchFamily="34" charset="0"/>
                <a:ea typeface="Tahoma" panose="020B0604030504040204" pitchFamily="34" charset="0"/>
                <a:cs typeface="Tahoma" panose="020B0604030504040204" pitchFamily="34" charset="0"/>
              </a:rPr>
              <a:t>20</a:t>
            </a:r>
            <a:r>
              <a:rPr lang="ru-RU" dirty="0">
                <a:latin typeface="Tahoma" panose="020B0604030504040204" pitchFamily="34" charset="0"/>
                <a:ea typeface="Tahoma" panose="020B0604030504040204" pitchFamily="34" charset="0"/>
                <a:cs typeface="Tahoma" panose="020B0604030504040204" pitchFamily="34" charset="0"/>
              </a:rPr>
              <a:t> он</a:t>
            </a:r>
            <a:r>
              <a:rPr lang="mn-MN" dirty="0">
                <a:latin typeface="Tahoma" panose="020B0604030504040204" pitchFamily="34" charset="0"/>
                <a:ea typeface="Tahoma" panose="020B0604030504040204" pitchFamily="34" charset="0"/>
                <a:cs typeface="Tahoma" panose="020B0604030504040204" pitchFamily="34" charset="0"/>
              </a:rPr>
              <a:t>ы эхний 4 сард </a:t>
            </a:r>
            <a:r>
              <a:rPr lang="ru-RU" dirty="0">
                <a:latin typeface="Tahoma" panose="020B0604030504040204" pitchFamily="34" charset="0"/>
                <a:ea typeface="Tahoma" panose="020B0604030504040204" pitchFamily="34" charset="0"/>
                <a:cs typeface="Tahoma" panose="020B0604030504040204" pitchFamily="34" charset="0"/>
              </a:rPr>
              <a:t>зүй бусаар хорогдов. </a:t>
            </a:r>
            <a:r>
              <a:rPr lang="mn-MN" dirty="0">
                <a:latin typeface="Tahoma" panose="020B0604030504040204" pitchFamily="34" charset="0"/>
                <a:ea typeface="Tahoma" panose="020B0604030504040204" pitchFamily="34" charset="0"/>
                <a:cs typeface="Tahoma" panose="020B0604030504040204" pitchFamily="34" charset="0"/>
              </a:rPr>
              <a:t>Зүй бусаар хорогдсон том </a:t>
            </a:r>
            <a:r>
              <a:rPr lang="mn-MN">
                <a:latin typeface="Tahoma" panose="020B0604030504040204" pitchFamily="34" charset="0"/>
                <a:ea typeface="Tahoma" panose="020B0604030504040204" pitchFamily="34" charset="0"/>
                <a:cs typeface="Tahoma" panose="020B0604030504040204" pitchFamily="34" charset="0"/>
              </a:rPr>
              <a:t>малын 0.5 </a:t>
            </a:r>
            <a:r>
              <a:rPr lang="mn-MN" dirty="0">
                <a:latin typeface="Tahoma" panose="020B0604030504040204" pitchFamily="34" charset="0"/>
                <a:ea typeface="Tahoma" panose="020B0604030504040204" pitchFamily="34" charset="0"/>
                <a:cs typeface="Tahoma" panose="020B0604030504040204" pitchFamily="34" charset="0"/>
              </a:rPr>
              <a:t>хувь нь өвчнөөр хорогдсон байна. </a:t>
            </a:r>
          </a:p>
        </p:txBody>
      </p:sp>
    </p:spTree>
    <p:extLst>
      <p:ext uri="{BB962C8B-B14F-4D97-AF65-F5344CB8AC3E}">
        <p14:creationId xmlns:p14="http://schemas.microsoft.com/office/powerpoint/2010/main" val="223365862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5487</TotalTime>
  <Words>1313</Words>
  <Application>Microsoft Office PowerPoint</Application>
  <PresentationFormat>Widescreen</PresentationFormat>
  <Paragraphs>74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Undrakh</cp:lastModifiedBy>
  <cp:revision>830</cp:revision>
  <cp:lastPrinted>2018-01-18T05:57:32Z</cp:lastPrinted>
  <dcterms:created xsi:type="dcterms:W3CDTF">2016-10-10T07:15:58Z</dcterms:created>
  <dcterms:modified xsi:type="dcterms:W3CDTF">2020-05-18T00:51:13Z</dcterms:modified>
</cp:coreProperties>
</file>