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9" r:id="rId2"/>
    <p:sldId id="334" r:id="rId3"/>
    <p:sldId id="330" r:id="rId4"/>
    <p:sldId id="322" r:id="rId5"/>
    <p:sldId id="338" r:id="rId6"/>
    <p:sldId id="335" r:id="rId7"/>
    <p:sldId id="324" r:id="rId8"/>
    <p:sldId id="325" r:id="rId9"/>
    <p:sldId id="326" r:id="rId10"/>
    <p:sldId id="337" r:id="rId11"/>
    <p:sldId id="328" r:id="rId12"/>
    <p:sldId id="302" r:id="rId13"/>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94342" autoAdjust="0"/>
  </p:normalViewPr>
  <p:slideViewPr>
    <p:cSldViewPr>
      <p:cViewPr varScale="1">
        <p:scale>
          <a:sx n="108" d="100"/>
          <a:sy n="108" d="100"/>
        </p:scale>
        <p:origin x="9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7136191309418"/>
          <c:y val="5.092592592592593E-2"/>
          <c:w val="0.8082354443477584"/>
          <c:h val="0.91901221376604092"/>
        </c:manualLayout>
      </c:layout>
      <c:barChart>
        <c:barDir val="bar"/>
        <c:grouping val="clustered"/>
        <c:varyColors val="0"/>
        <c:ser>
          <c:idx val="0"/>
          <c:order val="0"/>
          <c:spPr>
            <a:solidFill>
              <a:srgbClr val="00B050"/>
            </a:solidFill>
            <a:ln>
              <a:solidFill>
                <a:srgbClr val="00B050"/>
              </a:solidFill>
            </a:ln>
          </c:spPr>
          <c:invertIfNegative val="0"/>
          <c:dLbls>
            <c:spPr>
              <a:noFill/>
              <a:ln>
                <a:noFill/>
              </a:ln>
              <a:effectLst/>
            </c:spPr>
            <c:txPr>
              <a:bodyPr/>
              <a:lstStyle/>
              <a:p>
                <a:pPr>
                  <a:defRPr sz="10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'газар өмчлөл'!$X$4:$X$16</c:f>
              <c:strCache>
                <c:ptCount val="13"/>
                <c:pt idx="0">
                  <c:v>Íà</c:v>
                </c:pt>
                <c:pt idx="1">
                  <c:v>Õà</c:v>
                </c:pt>
                <c:pt idx="2">
                  <c:v>Àñ</c:v>
                </c:pt>
                <c:pt idx="3">
                  <c:v>Äà</c:v>
                </c:pt>
                <c:pt idx="4">
                  <c:v>Óá</c:v>
                </c:pt>
                <c:pt idx="5">
                  <c:v>Ñ¿</c:v>
                </c:pt>
                <c:pt idx="6">
                  <c:v>Òø</c:v>
                </c:pt>
                <c:pt idx="7">
                  <c:v>Îí</c:v>
                </c:pt>
                <c:pt idx="8">
                  <c:v>Òö</c:v>
                </c:pt>
                <c:pt idx="9">
                  <c:v>Ìõ</c:v>
                </c:pt>
                <c:pt idx="10">
                  <c:v>Áä</c:v>
                </c:pt>
                <c:pt idx="11">
                  <c:v>Ýö</c:v>
                </c:pt>
                <c:pt idx="12">
                  <c:v>Áó</c:v>
                </c:pt>
              </c:strCache>
            </c:strRef>
          </c:cat>
          <c:val>
            <c:numRef>
              <c:f>'газар өмчлөл'!$Y$4:$Y$16</c:f>
              <c:numCache>
                <c:formatCode>General</c:formatCode>
                <c:ptCount val="13"/>
                <c:pt idx="0">
                  <c:v>211</c:v>
                </c:pt>
                <c:pt idx="1">
                  <c:v>228</c:v>
                </c:pt>
                <c:pt idx="2">
                  <c:v>268</c:v>
                </c:pt>
                <c:pt idx="3">
                  <c:v>379</c:v>
                </c:pt>
                <c:pt idx="4">
                  <c:v>387</c:v>
                </c:pt>
                <c:pt idx="5">
                  <c:v>454</c:v>
                </c:pt>
                <c:pt idx="6">
                  <c:v>515</c:v>
                </c:pt>
                <c:pt idx="7">
                  <c:v>702</c:v>
                </c:pt>
                <c:pt idx="8">
                  <c:v>779</c:v>
                </c:pt>
                <c:pt idx="9">
                  <c:v>824</c:v>
                </c:pt>
                <c:pt idx="10">
                  <c:v>867</c:v>
                </c:pt>
                <c:pt idx="11" formatCode="#\ ##0">
                  <c:v>1523</c:v>
                </c:pt>
                <c:pt idx="12" formatCode="#\ ##0">
                  <c:v>4101</c:v>
                </c:pt>
              </c:numCache>
            </c:numRef>
          </c:val>
          <c:extLst>
            <c:ext xmlns:c16="http://schemas.microsoft.com/office/drawing/2014/chart" uri="{C3380CC4-5D6E-409C-BE32-E72D297353CC}">
              <c16:uniqueId val="{00000000-BDAC-4E43-95E5-C4C3DBDE2A18}"/>
            </c:ext>
          </c:extLst>
        </c:ser>
        <c:dLbls>
          <c:showLegendKey val="0"/>
          <c:showVal val="0"/>
          <c:showCatName val="0"/>
          <c:showSerName val="0"/>
          <c:showPercent val="0"/>
          <c:showBubbleSize val="0"/>
        </c:dLbls>
        <c:gapWidth val="66"/>
        <c:axId val="179204472"/>
        <c:axId val="179204864"/>
      </c:barChart>
      <c:catAx>
        <c:axId val="179204472"/>
        <c:scaling>
          <c:orientation val="minMax"/>
        </c:scaling>
        <c:delete val="0"/>
        <c:axPos val="l"/>
        <c:numFmt formatCode="General" sourceLinked="0"/>
        <c:majorTickMark val="out"/>
        <c:minorTickMark val="none"/>
        <c:tickLblPos val="nextTo"/>
        <c:txPr>
          <a:bodyPr/>
          <a:lstStyle/>
          <a:p>
            <a:pPr>
              <a:defRPr baseline="0">
                <a:latin typeface="Arial Mon" pitchFamily="34" charset="0"/>
              </a:defRPr>
            </a:pPr>
            <a:endParaRPr lang="en-US"/>
          </a:p>
        </c:txPr>
        <c:crossAx val="179204864"/>
        <c:crosses val="autoZero"/>
        <c:auto val="1"/>
        <c:lblAlgn val="ctr"/>
        <c:lblOffset val="100"/>
        <c:noMultiLvlLbl val="0"/>
      </c:catAx>
      <c:valAx>
        <c:axId val="179204864"/>
        <c:scaling>
          <c:orientation val="minMax"/>
        </c:scaling>
        <c:delete val="1"/>
        <c:axPos val="b"/>
        <c:numFmt formatCode="General" sourceLinked="1"/>
        <c:majorTickMark val="out"/>
        <c:minorTickMark val="none"/>
        <c:tickLblPos val="none"/>
        <c:crossAx val="179204472"/>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60562131720289"/>
          <c:y val="3.847483682729249E-2"/>
          <c:w val="0.77022440075785215"/>
          <c:h val="0.93039293478189822"/>
        </c:manualLayout>
      </c:layout>
      <c:barChart>
        <c:barDir val="bar"/>
        <c:grouping val="clustered"/>
        <c:varyColors val="0"/>
        <c:ser>
          <c:idx val="0"/>
          <c:order val="0"/>
          <c:spPr>
            <a:solidFill>
              <a:srgbClr val="00B050"/>
            </a:solidFill>
            <a:ln>
              <a:solidFill>
                <a:srgbClr val="00B050"/>
              </a:solidFill>
            </a:ln>
          </c:spPr>
          <c:invertIfNegative val="0"/>
          <c:dLbls>
            <c:spPr>
              <a:noFill/>
              <a:ln>
                <a:noFill/>
              </a:ln>
              <a:effectLst/>
            </c:spPr>
            <c:txPr>
              <a:bodyPr/>
              <a:lstStyle/>
              <a:p>
                <a:pPr>
                  <a:defRPr sz="10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'газар өмчлөл'!$AB$4:$AB$16</c:f>
              <c:strCache>
                <c:ptCount val="13"/>
                <c:pt idx="0">
                  <c:v>Íà</c:v>
                </c:pt>
                <c:pt idx="1">
                  <c:v>Õà</c:v>
                </c:pt>
                <c:pt idx="2">
                  <c:v>Àñ</c:v>
                </c:pt>
                <c:pt idx="3">
                  <c:v>Äà</c:v>
                </c:pt>
                <c:pt idx="4">
                  <c:v>Óá</c:v>
                </c:pt>
                <c:pt idx="5">
                  <c:v>Ñ¿</c:v>
                </c:pt>
                <c:pt idx="6">
                  <c:v>Òø</c:v>
                </c:pt>
                <c:pt idx="7">
                  <c:v>Îí</c:v>
                </c:pt>
                <c:pt idx="8">
                  <c:v>Ìõ</c:v>
                </c:pt>
                <c:pt idx="9">
                  <c:v>Òö</c:v>
                </c:pt>
                <c:pt idx="10">
                  <c:v>Áä</c:v>
                </c:pt>
                <c:pt idx="11">
                  <c:v>Ýö</c:v>
                </c:pt>
                <c:pt idx="12">
                  <c:v>Áó</c:v>
                </c:pt>
              </c:strCache>
            </c:strRef>
          </c:cat>
          <c:val>
            <c:numRef>
              <c:f>'газар өмчлөл'!$AC$4:$AC$16</c:f>
              <c:numCache>
                <c:formatCode>General</c:formatCode>
                <c:ptCount val="13"/>
                <c:pt idx="0">
                  <c:v>177</c:v>
                </c:pt>
                <c:pt idx="1">
                  <c:v>208</c:v>
                </c:pt>
                <c:pt idx="2">
                  <c:v>237</c:v>
                </c:pt>
                <c:pt idx="3">
                  <c:v>350</c:v>
                </c:pt>
                <c:pt idx="4">
                  <c:v>363</c:v>
                </c:pt>
                <c:pt idx="5">
                  <c:v>411</c:v>
                </c:pt>
                <c:pt idx="6">
                  <c:v>512</c:v>
                </c:pt>
                <c:pt idx="7">
                  <c:v>633</c:v>
                </c:pt>
                <c:pt idx="8">
                  <c:v>661</c:v>
                </c:pt>
                <c:pt idx="9">
                  <c:v>713</c:v>
                </c:pt>
                <c:pt idx="10">
                  <c:v>741</c:v>
                </c:pt>
                <c:pt idx="11" formatCode="#\ ##0">
                  <c:v>1380</c:v>
                </c:pt>
                <c:pt idx="12" formatCode="#\ ##0">
                  <c:v>3965</c:v>
                </c:pt>
              </c:numCache>
            </c:numRef>
          </c:val>
          <c:extLst>
            <c:ext xmlns:c16="http://schemas.microsoft.com/office/drawing/2014/chart" uri="{C3380CC4-5D6E-409C-BE32-E72D297353CC}">
              <c16:uniqueId val="{00000000-B18D-48F9-B709-8A6205079642}"/>
            </c:ext>
          </c:extLst>
        </c:ser>
        <c:dLbls>
          <c:showLegendKey val="0"/>
          <c:showVal val="0"/>
          <c:showCatName val="0"/>
          <c:showSerName val="0"/>
          <c:showPercent val="0"/>
          <c:showBubbleSize val="0"/>
        </c:dLbls>
        <c:gapWidth val="69"/>
        <c:axId val="179205648"/>
        <c:axId val="179206040"/>
      </c:barChart>
      <c:catAx>
        <c:axId val="179205648"/>
        <c:scaling>
          <c:orientation val="minMax"/>
        </c:scaling>
        <c:delete val="0"/>
        <c:axPos val="l"/>
        <c:numFmt formatCode="General" sourceLinked="0"/>
        <c:majorTickMark val="out"/>
        <c:minorTickMark val="none"/>
        <c:tickLblPos val="nextTo"/>
        <c:txPr>
          <a:bodyPr/>
          <a:lstStyle/>
          <a:p>
            <a:pPr>
              <a:defRPr sz="1000" baseline="0">
                <a:latin typeface="Arial Mon" pitchFamily="34" charset="0"/>
              </a:defRPr>
            </a:pPr>
            <a:endParaRPr lang="en-US"/>
          </a:p>
        </c:txPr>
        <c:crossAx val="179206040"/>
        <c:crosses val="autoZero"/>
        <c:auto val="1"/>
        <c:lblAlgn val="ctr"/>
        <c:lblOffset val="100"/>
        <c:noMultiLvlLbl val="0"/>
      </c:catAx>
      <c:valAx>
        <c:axId val="179206040"/>
        <c:scaling>
          <c:orientation val="minMax"/>
        </c:scaling>
        <c:delete val="1"/>
        <c:axPos val="b"/>
        <c:numFmt formatCode="General" sourceLinked="1"/>
        <c:majorTickMark val="out"/>
        <c:minorTickMark val="none"/>
        <c:tickLblPos val="none"/>
        <c:crossAx val="179205648"/>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1"/>
            <a:ext cx="2946400" cy="494266"/>
          </a:xfrm>
          <a:prstGeom prst="rect">
            <a:avLst/>
          </a:prstGeom>
        </p:spPr>
        <p:txBody>
          <a:bodyPr vert="horz" lIns="91440" tIns="45720" rIns="91440" bIns="45720" rtlCol="0"/>
          <a:lstStyle>
            <a:lvl1pPr algn="r">
              <a:defRPr sz="1200"/>
            </a:lvl1pPr>
          </a:lstStyle>
          <a:p>
            <a:fld id="{31A44DE7-D350-441A-8348-B063E5C2FC47}" type="datetimeFigureOut">
              <a:rPr lang="en-US" smtClean="0"/>
              <a:pPr/>
              <a:t>7/9/2020</a:t>
            </a:fld>
            <a:endParaRPr lang="en-US"/>
          </a:p>
        </p:txBody>
      </p:sp>
      <p:sp>
        <p:nvSpPr>
          <p:cNvPr id="4" name="Footer Placeholder 3"/>
          <p:cNvSpPr>
            <a:spLocks noGrp="1"/>
          </p:cNvSpPr>
          <p:nvPr>
            <p:ph type="ftr" sz="quarter" idx="2"/>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78406"/>
            <a:ext cx="2946400" cy="494265"/>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4266"/>
          </a:xfrm>
          <a:prstGeom prst="rect">
            <a:avLst/>
          </a:prstGeom>
        </p:spPr>
        <p:txBody>
          <a:bodyPr vert="horz" lIns="91440" tIns="45720" rIns="91440" bIns="45720" rtlCol="0"/>
          <a:lstStyle>
            <a:lvl1pPr algn="r">
              <a:defRPr sz="1200"/>
            </a:lvl1pPr>
          </a:lstStyle>
          <a:p>
            <a:fld id="{EF2D0AFC-6A1A-4B11-B1D2-8B922FC0DC87}" type="datetimeFigureOut">
              <a:rPr lang="en-US" smtClean="0"/>
              <a:pPr/>
              <a:t>7/9/2020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689994"/>
            <a:ext cx="5438775" cy="44436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406"/>
            <a:ext cx="2946400" cy="4942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06"/>
            <a:ext cx="2946400" cy="494265"/>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a:t>
            </a:fld>
            <a:endParaRPr lang="en-US"/>
          </a:p>
        </p:txBody>
      </p:sp>
    </p:spTree>
    <p:extLst>
      <p:ext uri="{BB962C8B-B14F-4D97-AF65-F5344CB8AC3E}">
        <p14:creationId xmlns:p14="http://schemas.microsoft.com/office/powerpoint/2010/main" val="191456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7/9/2020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912556"/>
            <a:ext cx="10397071" cy="4650044"/>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( 2020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6</a:t>
            </a:r>
            <a:r>
              <a:rPr lang="mn-MN" sz="2800" dirty="0">
                <a:solidFill>
                  <a:srgbClr val="002060"/>
                </a:solidFill>
                <a:latin typeface="Tahoma" charset="0"/>
                <a:ea typeface="Tahoma" charset="0"/>
                <a:cs typeface="Tahoma" charset="0"/>
              </a:rPr>
              <a:t> дугаар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0" y="838200"/>
            <a:ext cx="1066800" cy="109040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838200"/>
            <a:ext cx="998533" cy="1018504"/>
          </a:xfrm>
          <a:prstGeom prst="rect">
            <a:avLst/>
          </a:prstGeom>
        </p:spPr>
      </p:pic>
    </p:spTree>
    <p:extLst>
      <p:ext uri="{BB962C8B-B14F-4D97-AF65-F5344CB8AC3E}">
        <p14:creationId xmlns:p14="http://schemas.microsoft.com/office/powerpoint/2010/main" val="35705848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135143" y="1642557"/>
            <a:ext cx="1619599" cy="1710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АДУУ: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75.9</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99.0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75.1</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599484" y="1850104"/>
            <a:ext cx="173012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ҮХЭР: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77.0</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99.2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76.4</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073678" y="1697704"/>
            <a:ext cx="1584922"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ТЭМЭЭ: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1.4 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 нь 97.7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1.4 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64038" y="3702106"/>
            <a:ext cx="1824589"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ХОНЬ: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784.8</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98.8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777.5</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8064227" y="3711288"/>
            <a:ext cx="1734221"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ЯМАА: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476.0</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эх мал төллөж, гарсан төлийн 98.3 хувь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469.5</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төл</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бойжиж байна</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43000" y="1036918"/>
            <a:ext cx="10686938" cy="697242"/>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хэмжээнд 2020 оны 2 улиралд 1415.1 мянган эх мал төллөж, 1399.8 мянган төл бойжуулав.  </a:t>
            </a:r>
          </a:p>
        </p:txBody>
      </p:sp>
      <p:pic>
        <p:nvPicPr>
          <p:cNvPr id="5" name="Picture 4"/>
          <p:cNvPicPr>
            <a:picLocks noChangeAspect="1"/>
          </p:cNvPicPr>
          <p:nvPr/>
        </p:nvPicPr>
        <p:blipFill>
          <a:blip r:embed="rId2" cstate="print"/>
          <a:stretch>
            <a:fillRect/>
          </a:stretch>
        </p:blipFill>
        <p:spPr>
          <a:xfrm>
            <a:off x="1203195" y="1652141"/>
            <a:ext cx="1920582" cy="1440437"/>
          </a:xfrm>
          <a:prstGeom prst="rect">
            <a:avLst/>
          </a:prstGeom>
        </p:spPr>
      </p:pic>
      <p:pic>
        <p:nvPicPr>
          <p:cNvPr id="8" name="Picture 7"/>
          <p:cNvPicPr>
            <a:picLocks noChangeAspect="1"/>
          </p:cNvPicPr>
          <p:nvPr/>
        </p:nvPicPr>
        <p:blipFill>
          <a:blip r:embed="rId3" cstate="print"/>
          <a:stretch>
            <a:fillRect/>
          </a:stretch>
        </p:blipFill>
        <p:spPr>
          <a:xfrm>
            <a:off x="4950753" y="1690934"/>
            <a:ext cx="1693758" cy="1128466"/>
          </a:xfrm>
          <a:prstGeom prst="rect">
            <a:avLst/>
          </a:prstGeom>
        </p:spPr>
      </p:pic>
      <p:pic>
        <p:nvPicPr>
          <p:cNvPr id="14" name="Picture 13"/>
          <p:cNvPicPr>
            <a:picLocks noChangeAspect="1"/>
          </p:cNvPicPr>
          <p:nvPr/>
        </p:nvPicPr>
        <p:blipFill>
          <a:blip r:embed="rId4" cstate="print"/>
          <a:stretch>
            <a:fillRect/>
          </a:stretch>
        </p:blipFill>
        <p:spPr>
          <a:xfrm>
            <a:off x="8501806" y="1690934"/>
            <a:ext cx="1571872" cy="1046891"/>
          </a:xfrm>
          <a:prstGeom prst="rect">
            <a:avLst/>
          </a:prstGeom>
        </p:spPr>
      </p:pic>
      <p:pic>
        <p:nvPicPr>
          <p:cNvPr id="15" name="Picture 14"/>
          <p:cNvPicPr>
            <a:picLocks noChangeAspect="1"/>
          </p:cNvPicPr>
          <p:nvPr/>
        </p:nvPicPr>
        <p:blipFill>
          <a:blip r:embed="rId5" cstate="print"/>
          <a:stretch>
            <a:fillRect/>
          </a:stretch>
        </p:blipFill>
        <p:spPr>
          <a:xfrm>
            <a:off x="2323528" y="3712120"/>
            <a:ext cx="1840510" cy="1380383"/>
          </a:xfrm>
          <a:prstGeom prst="rect">
            <a:avLst/>
          </a:prstGeom>
        </p:spPr>
      </p:pic>
      <p:pic>
        <p:nvPicPr>
          <p:cNvPr id="22" name="Picture 21"/>
          <p:cNvPicPr>
            <a:picLocks noChangeAspect="1"/>
          </p:cNvPicPr>
          <p:nvPr/>
        </p:nvPicPr>
        <p:blipFill>
          <a:blip r:embed="rId6" cstate="print"/>
          <a:stretch>
            <a:fillRect/>
          </a:stretch>
        </p:blipFill>
        <p:spPr>
          <a:xfrm>
            <a:off x="6790863" y="3652343"/>
            <a:ext cx="1273364" cy="1700006"/>
          </a:xfrm>
          <a:prstGeom prst="rect">
            <a:avLst/>
          </a:prstGeom>
        </p:spPr>
      </p:pic>
      <p:sp>
        <p:nvSpPr>
          <p:cNvPr id="23" name="Rectangle 22"/>
          <p:cNvSpPr/>
          <p:nvPr/>
        </p:nvSpPr>
        <p:spPr>
          <a:xfrm>
            <a:off x="1203195" y="5438883"/>
            <a:ext cx="10455405" cy="697242"/>
          </a:xfrm>
          <a:prstGeom prst="rect">
            <a:avLst/>
          </a:prstGeom>
        </p:spPr>
        <p:txBody>
          <a:bodyPr wrap="square">
            <a:spAutoFit/>
          </a:bodyPr>
          <a:lstStyle/>
          <a:p>
            <a:pPr algn="just">
              <a:lnSpc>
                <a:spcPct val="115000"/>
              </a:lnSpc>
            </a:pPr>
            <a:r>
              <a:rPr lang="ru-RU" dirty="0">
                <a:latin typeface="Tahoma" panose="020B0604030504040204" pitchFamily="34" charset="0"/>
                <a:ea typeface="Tahoma" panose="020B0604030504040204" pitchFamily="34" charset="0"/>
                <a:cs typeface="Tahoma" panose="020B0604030504040204" pitchFamily="34" charset="0"/>
              </a:rPr>
              <a:t>Оны эхэнд тоологдсон нийт малын </a:t>
            </a:r>
            <a:r>
              <a:rPr lang="mn-MN" dirty="0">
                <a:latin typeface="Tahoma" panose="020B0604030504040204" pitchFamily="34" charset="0"/>
                <a:ea typeface="Tahoma" panose="020B0604030504040204" pitchFamily="34" charset="0"/>
                <a:cs typeface="Tahoma" panose="020B0604030504040204" pitchFamily="34" charset="0"/>
              </a:rPr>
              <a:t>36</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3 </a:t>
            </a:r>
            <a:r>
              <a:rPr lang="en-US"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1</a:t>
            </a:r>
            <a:r>
              <a:rPr lang="en-US"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0</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хувь</a:t>
            </a:r>
            <a:r>
              <a:rPr lang="en-US" dirty="0">
                <a:latin typeface="Tahoma" panose="020B0604030504040204" pitchFamily="34" charset="0"/>
                <a:ea typeface="Tahoma" panose="020B0604030504040204" pitchFamily="34" charset="0"/>
                <a:cs typeface="Tahoma" panose="020B0604030504040204" pitchFamily="34" charset="0"/>
              </a:rPr>
              <a:t>)</a:t>
            </a:r>
            <a:r>
              <a:rPr lang="ru-RU" dirty="0">
                <a:latin typeface="Tahoma" panose="020B0604030504040204" pitchFamily="34" charset="0"/>
                <a:ea typeface="Tahoma" panose="020B0604030504040204" pitchFamily="34" charset="0"/>
                <a:cs typeface="Tahoma" panose="020B0604030504040204" pitchFamily="34" charset="0"/>
              </a:rPr>
              <a:t> мянган том мал 20</a:t>
            </a:r>
            <a:r>
              <a:rPr lang="mn-MN" dirty="0">
                <a:latin typeface="Tahoma" panose="020B0604030504040204" pitchFamily="34" charset="0"/>
                <a:ea typeface="Tahoma" panose="020B0604030504040204" pitchFamily="34" charset="0"/>
                <a:cs typeface="Tahoma" panose="020B0604030504040204" pitchFamily="34" charset="0"/>
              </a:rPr>
              <a:t>20</a:t>
            </a:r>
            <a:r>
              <a:rPr lang="ru-RU" dirty="0">
                <a:latin typeface="Tahoma" panose="020B0604030504040204" pitchFamily="34" charset="0"/>
                <a:ea typeface="Tahoma" panose="020B0604030504040204" pitchFamily="34" charset="0"/>
                <a:cs typeface="Tahoma" panose="020B0604030504040204" pitchFamily="34" charset="0"/>
              </a:rPr>
              <a:t> он</a:t>
            </a:r>
            <a:r>
              <a:rPr lang="mn-MN" dirty="0">
                <a:latin typeface="Tahoma" panose="020B0604030504040204" pitchFamily="34" charset="0"/>
                <a:ea typeface="Tahoma" panose="020B0604030504040204" pitchFamily="34" charset="0"/>
                <a:cs typeface="Tahoma" panose="020B0604030504040204" pitchFamily="34" charset="0"/>
              </a:rPr>
              <a:t>ы 2-р улиралд</a:t>
            </a:r>
            <a:r>
              <a:rPr lang="ru-RU" dirty="0">
                <a:latin typeface="Tahoma" panose="020B0604030504040204" pitchFamily="34" charset="0"/>
                <a:ea typeface="Tahoma" panose="020B0604030504040204" pitchFamily="34" charset="0"/>
                <a:cs typeface="Tahoma" panose="020B0604030504040204" pitchFamily="34" charset="0"/>
              </a:rPr>
              <a:t> зүй бусаар хорогдов. </a:t>
            </a:r>
            <a:r>
              <a:rPr lang="mn-MN" dirty="0">
                <a:latin typeface="Tahoma" panose="020B0604030504040204" pitchFamily="34" charset="0"/>
                <a:ea typeface="Tahoma" panose="020B0604030504040204" pitchFamily="34" charset="0"/>
                <a:cs typeface="Tahoma" panose="020B0604030504040204" pitchFamily="34" charset="0"/>
              </a:rPr>
              <a:t>Зүй бусаар хорогдсон том малын 0.4 хувь нь өвчнөөр хорогдсон байна. </a:t>
            </a:r>
          </a:p>
        </p:txBody>
      </p:sp>
    </p:spTree>
    <p:extLst>
      <p:ext uri="{BB962C8B-B14F-4D97-AF65-F5344CB8AC3E}">
        <p14:creationId xmlns:p14="http://schemas.microsoft.com/office/powerpoint/2010/main" val="223365862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1015663"/>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нийт үйлдвэрлэл 2020 оны 3</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дугаар сарын гүйцэтгэлээр 10</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 тэрбум төгрөгт хүрч, өмнөх оноос 1</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 (10</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2%) тэрбум төгрөгөөр буурчээ. </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3810000" y="3047999"/>
            <a:ext cx="8001000" cy="1323439"/>
          </a:xfrm>
          <a:prstGeom prst="rect">
            <a:avLst/>
          </a:prstGeom>
        </p:spPr>
        <p:txBody>
          <a:bodyPr wrap="square">
            <a:spAutoFit/>
          </a:bodyPr>
          <a:lstStyle/>
          <a:p>
            <a:pPr algn="just"/>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Үүнд уул уурхай, олборлох аж үйлдвэрийн нийт үйлдвэрлэл өмнөх оноос 1</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4 (13</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7%) тэрбум төгрөгөөр, үүнээс нүүрс 0</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 (13</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5%) тэрбум төгрөг, цайрын баяжмал 1.5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17</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 тэрбум төгрөгөөр тус тус буурсан нь голлон нөлөөлөв.</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3810000" y="5029199"/>
            <a:ext cx="8001000" cy="1015663"/>
          </a:xfrm>
          <a:prstGeom prst="rect">
            <a:avLst/>
          </a:prstGeom>
        </p:spPr>
        <p:txBody>
          <a:bodyPr wrap="square">
            <a:spAutoFit/>
          </a:bodyPr>
          <a:lstStyle/>
          <a:p>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Аж үйлдвэрийн салбарын борлуулсан бүтээгдэхүүн 2020 онд 33</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9 тэрбум төгрөгт хүрч, 2</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7.</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8 тэрбум төгрөг буюу 82</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mn-MN" sz="2000" dirty="0">
                <a:solidFill>
                  <a:srgbClr val="000000"/>
                </a:solidFill>
                <a:latin typeface="Tahoma" panose="020B0604030504040204" pitchFamily="34" charset="0"/>
                <a:ea typeface="Tahoma" panose="020B0604030504040204" pitchFamily="34" charset="0"/>
                <a:cs typeface="Tahoma" panose="020B0604030504040204" pitchFamily="34" charset="0"/>
              </a:rPr>
              <a:t>0 хувийг гадаад зах зээлд борлуулжээ</a:t>
            </a:r>
            <a:r>
              <a:rPr lang="mn-MN" sz="20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318237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33401"/>
            <a:ext cx="10668000"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43000" y="533400"/>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4"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a:solidFill>
                    <a:srgbClr val="00D0A8"/>
                  </a:solidFill>
                  <a:latin typeface="Arial" charset="0"/>
                  <a:ea typeface="Calibri" charset="0"/>
                </a:rPr>
                <a:t>6</a:t>
              </a:r>
              <a:r>
                <a:rPr lang="en-US" sz="1600" dirty="0">
                  <a:solidFill>
                    <a:srgbClr val="00D0A8"/>
                  </a:solidFill>
                  <a:latin typeface="Arial" charset="0"/>
                  <a:ea typeface="Calibri" charset="0"/>
                </a:rPr>
                <a:t>87 </a:t>
              </a:r>
              <a:r>
                <a:rPr lang="mn-MN" sz="1600" dirty="0">
                  <a:solidFill>
                    <a:srgbClr val="00D0A8"/>
                  </a:solidFill>
                  <a:latin typeface="Arial" charset="0"/>
                  <a:ea typeface="Calibri" charset="0"/>
                </a:rPr>
                <a:t>нь бүртгэлтэй 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en-US" sz="1600" dirty="0">
                  <a:solidFill>
                    <a:srgbClr val="00B0F0"/>
                  </a:solidFill>
                  <a:latin typeface="Arial" charset="0"/>
                  <a:ea typeface="Calibri" charset="0"/>
                </a:rPr>
                <a:t>227 </a:t>
              </a:r>
              <a:r>
                <a:rPr lang="is-IS" sz="1600" dirty="0">
                  <a:solidFill>
                    <a:srgbClr val="00B0F0"/>
                  </a:solidFill>
                  <a:latin typeface="Arial" charset="0"/>
                  <a:ea typeface="Calibri" charset="0"/>
                </a:rPr>
                <a:t>нь 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a:solidFill>
                    <a:srgbClr val="00B050"/>
                  </a:solidFill>
                  <a:latin typeface="Arial" charset="0"/>
                  <a:ea typeface="Calibri" charset="0"/>
                </a:rPr>
                <a:t>75.2%</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a:solidFill>
                    <a:srgbClr val="00B0F0"/>
                  </a:solidFill>
                  <a:latin typeface="Arial" charset="0"/>
                  <a:ea typeface="Calibri" charset="0"/>
                </a:rPr>
                <a:t>24.8%</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20</a:t>
            </a:r>
            <a:r>
              <a:rPr lang="en-US" sz="1600" dirty="0">
                <a:latin typeface="Tahoma" charset="0"/>
                <a:ea typeface="Calibri" charset="0"/>
              </a:rPr>
              <a:t>20</a:t>
            </a:r>
            <a:r>
              <a:rPr lang="mn-MN" sz="1600" dirty="0">
                <a:latin typeface="Tahoma" charset="0"/>
                <a:ea typeface="Calibri" charset="0"/>
              </a:rPr>
              <a:t> оны </a:t>
            </a:r>
            <a:r>
              <a:rPr lang="en-US" sz="1600" dirty="0">
                <a:latin typeface="Tahoma" charset="0"/>
                <a:ea typeface="Calibri" charset="0"/>
              </a:rPr>
              <a:t>3</a:t>
            </a:r>
            <a:r>
              <a:rPr lang="mn-MN" sz="1600" dirty="0">
                <a:latin typeface="Tahoma" charset="0"/>
                <a:ea typeface="Calibri" charset="0"/>
              </a:rPr>
              <a:t> дугаар сарын эцэст </a:t>
            </a:r>
            <a:r>
              <a:rPr lang="en-US" sz="1600" dirty="0">
                <a:latin typeface="Tahoma" charset="0"/>
                <a:ea typeface="Calibri" charset="0"/>
              </a:rPr>
              <a:t>914 </a:t>
            </a:r>
            <a:r>
              <a:rPr lang="mn-MN" sz="1600" dirty="0">
                <a:latin typeface="Tahoma" charset="0"/>
                <a:ea typeface="Calibri" charset="0"/>
              </a:rPr>
              <a:t>болсны, 6</a:t>
            </a:r>
            <a:r>
              <a:rPr lang="en-US" sz="1600" dirty="0">
                <a:latin typeface="Tahoma" charset="0"/>
                <a:ea typeface="Calibri" charset="0"/>
              </a:rPr>
              <a:t>87</a:t>
            </a:r>
            <a:r>
              <a:rPr lang="mn-MN" sz="1600" dirty="0">
                <a:latin typeface="Tahoma" charset="0"/>
                <a:ea typeface="Calibri" charset="0"/>
              </a:rPr>
              <a:t> (</a:t>
            </a:r>
            <a:r>
              <a:rPr lang="en-US" sz="1600" dirty="0">
                <a:latin typeface="Tahoma" charset="0"/>
                <a:ea typeface="Calibri" charset="0"/>
              </a:rPr>
              <a:t>75.2</a:t>
            </a:r>
            <a:r>
              <a:rPr lang="mn-MN" sz="1600" dirty="0">
                <a:latin typeface="Tahoma" charset="0"/>
                <a:ea typeface="Calibri" charset="0"/>
              </a:rPr>
              <a:t>%) нь бүртгэлтэй ажилгүй иргэд, </a:t>
            </a:r>
            <a:r>
              <a:rPr lang="en-US" sz="1600" dirty="0">
                <a:latin typeface="Tahoma" charset="0"/>
                <a:ea typeface="Calibri" charset="0"/>
              </a:rPr>
              <a:t>227 </a:t>
            </a:r>
            <a:r>
              <a:rPr lang="mn-MN" sz="1600" dirty="0">
                <a:latin typeface="Tahoma" charset="0"/>
                <a:ea typeface="Calibri" charset="0"/>
              </a:rPr>
              <a:t>(</a:t>
            </a:r>
            <a:r>
              <a:rPr lang="en-US" sz="1600" dirty="0">
                <a:latin typeface="Tahoma" charset="0"/>
                <a:ea typeface="Calibri" charset="0"/>
              </a:rPr>
              <a:t>24.8</a:t>
            </a:r>
            <a:r>
              <a:rPr lang="mn-MN" sz="1600" dirty="0">
                <a:latin typeface="Tahoma" charset="0"/>
                <a:ea typeface="Calibri" charset="0"/>
              </a:rPr>
              <a:t>%) нь ажилтай боловч өөр ажил хайж байгаа иргэд байна.</a:t>
            </a:r>
            <a:endParaRPr lang="en-US" sz="1600" dirty="0">
              <a:latin typeface="Tahoma" charset="0"/>
              <a:ea typeface="Calibri" charset="0"/>
            </a:endParaRPr>
          </a:p>
        </p:txBody>
      </p:sp>
      <p:grpSp>
        <p:nvGrpSpPr>
          <p:cNvPr id="5" name="Group 19"/>
          <p:cNvGrpSpPr/>
          <p:nvPr/>
        </p:nvGrpSpPr>
        <p:grpSpPr>
          <a:xfrm>
            <a:off x="1143000" y="3182439"/>
            <a:ext cx="5486400" cy="1550837"/>
            <a:chOff x="1371600" y="2819400"/>
            <a:chExt cx="4777866" cy="1550837"/>
          </a:xfrm>
        </p:grpSpPr>
        <p:grpSp>
          <p:nvGrpSpPr>
            <p:cNvPr id="6"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8"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3</a:t>
                  </a:r>
                  <a:r>
                    <a:rPr lang="en-US" sz="2800" dirty="0">
                      <a:solidFill>
                        <a:srgbClr val="002060"/>
                      </a:solidFill>
                      <a:latin typeface="Arial" charset="0"/>
                      <a:ea typeface="Calibri" charset="0"/>
                    </a:rPr>
                    <a:t>.</a:t>
                  </a:r>
                  <a:r>
                    <a:rPr lang="mn-MN" sz="2800" dirty="0">
                      <a:solidFill>
                        <a:srgbClr val="002060"/>
                      </a:solidFill>
                      <a:latin typeface="Arial" charset="0"/>
                      <a:ea typeface="Calibri" charset="0"/>
                    </a:rPr>
                    <a:t>3</a:t>
                  </a:r>
                  <a:r>
                    <a:rPr lang="en-US" sz="2800" dirty="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4.6</a:t>
                  </a:r>
                  <a:r>
                    <a:rPr lang="en-US" sz="2800" dirty="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a:solidFill>
                        <a:srgbClr val="00B0F0"/>
                      </a:solidFill>
                      <a:latin typeface="Arial" charset="0"/>
                      <a:ea typeface="Calibri" charset="0"/>
                    </a:rPr>
                    <a:t>48</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0</a:t>
                  </a:r>
                  <a:r>
                    <a:rPr lang="en-US" sz="2800" dirty="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124200"/>
            <a:ext cx="6553200" cy="1077218"/>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22 (3.3%) </a:t>
            </a:r>
            <a:r>
              <a:rPr lang="en-US" sz="1600" dirty="0" err="1">
                <a:latin typeface="Tahoma" charset="0"/>
                <a:ea typeface="Calibri" charset="0"/>
              </a:rPr>
              <a:t>хүнээр</a:t>
            </a:r>
            <a:r>
              <a:rPr lang="mn-MN" sz="1600" dirty="0">
                <a:latin typeface="Tahoma" charset="0"/>
                <a:ea typeface="Calibri" charset="0"/>
              </a:rPr>
              <a:t> өсч</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a:latin typeface="Tahoma" charset="0"/>
                <a:ea typeface="Calibri" charset="0"/>
              </a:rPr>
              <a:t>33</a:t>
            </a:r>
            <a:r>
              <a:rPr lang="en-US" sz="1600" dirty="0">
                <a:latin typeface="Tahoma" charset="0"/>
                <a:ea typeface="Calibri" charset="0"/>
              </a:rPr>
              <a:t> (</a:t>
            </a:r>
            <a:r>
              <a:rPr lang="mn-MN" sz="1600" dirty="0">
                <a:latin typeface="Tahoma" charset="0"/>
                <a:ea typeface="Calibri" charset="0"/>
              </a:rPr>
              <a:t>4</a:t>
            </a:r>
            <a:r>
              <a:rPr lang="en-US" sz="1600" dirty="0">
                <a:latin typeface="Tahoma" charset="0"/>
                <a:ea typeface="Calibri" charset="0"/>
              </a:rPr>
              <a:t>.</a:t>
            </a:r>
            <a:r>
              <a:rPr lang="mn-MN" sz="1600" dirty="0">
                <a:latin typeface="Tahoma" charset="0"/>
                <a:ea typeface="Calibri" charset="0"/>
              </a:rPr>
              <a:t>6</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a:latin typeface="Tahoma" charset="0"/>
                <a:ea typeface="Calibri" charset="0"/>
              </a:rPr>
              <a:t>буурсан байна. </a:t>
            </a:r>
            <a:r>
              <a:rPr lang="en-US" sz="1600" dirty="0">
                <a:latin typeface="Tahoma" charset="0"/>
                <a:ea typeface="Calibri" charset="0"/>
              </a:rPr>
              <a:t>3</a:t>
            </a:r>
            <a:r>
              <a:rPr lang="mn-MN" sz="1600" dirty="0">
                <a:latin typeface="Tahoma" charset="0"/>
                <a:ea typeface="Calibri" charset="0"/>
              </a:rPr>
              <a:t> дугаар сарын байдлаар бүртгэлтэй ажилгүй иргэд 687</a:t>
            </a:r>
            <a:r>
              <a:rPr lang="en-US" sz="1600" dirty="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330</a:t>
            </a:r>
            <a:r>
              <a:rPr lang="en-US" sz="1600" dirty="0">
                <a:latin typeface="Tahoma" charset="0"/>
                <a:ea typeface="Calibri" charset="0"/>
              </a:rPr>
              <a:t> (</a:t>
            </a:r>
            <a:r>
              <a:rPr lang="mn-MN" sz="1600" dirty="0">
                <a:latin typeface="Tahoma" charset="0"/>
                <a:ea typeface="Calibri" charset="0"/>
              </a:rPr>
              <a:t>48.0</a:t>
            </a:r>
            <a:r>
              <a:rPr lang="en-US" sz="1600" dirty="0">
                <a:latin typeface="Tahoma" charset="0"/>
                <a:ea typeface="Calibri" charset="0"/>
              </a:rPr>
              <a:t>%) </a:t>
            </a:r>
            <a:r>
              <a:rPr lang="en-US" sz="1600" dirty="0" err="1">
                <a:latin typeface="Tahoma" charset="0"/>
                <a:ea typeface="Calibri" charset="0"/>
              </a:rPr>
              <a:t>нь</a:t>
            </a:r>
            <a:r>
              <a:rPr lang="en-US" sz="1600" dirty="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a:latin typeface="Tahoma" panose="020B0604030504040204" pitchFamily="34" charset="0"/>
                <a:ea typeface="Tahoma" panose="020B0604030504040204" pitchFamily="34" charset="0"/>
                <a:cs typeface="Tahoma" panose="020B0604030504040204" pitchFamily="34" charset="0"/>
              </a:rPr>
              <a:t>Аймг</a:t>
            </a:r>
            <a:r>
              <a:rPr lang="mn-MN" sz="1600" dirty="0">
                <a:latin typeface="Tahoma" panose="020B0604030504040204" pitchFamily="34" charset="0"/>
                <a:ea typeface="Tahoma" panose="020B0604030504040204" pitchFamily="34" charset="0"/>
                <a:cs typeface="Tahoma" panose="020B0604030504040204" pitchFamily="34" charset="0"/>
              </a:rPr>
              <a:t>ийн </a:t>
            </a:r>
            <a:r>
              <a:rPr lang="en-US" sz="1600" dirty="0" err="1">
                <a:latin typeface="Tahoma" panose="020B0604030504040204" pitchFamily="34" charset="0"/>
                <a:ea typeface="Tahoma" panose="020B0604030504040204" pitchFamily="34" charset="0"/>
                <a:cs typeface="Tahoma" panose="020B0604030504040204" pitchFamily="34" charset="0"/>
              </a:rPr>
              <a:t>хөдөлмөр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20</a:t>
            </a:r>
            <a:r>
              <a:rPr lang="mn-MN" sz="1600" dirty="0">
                <a:latin typeface="Tahoma" panose="020B0604030504040204" pitchFamily="34" charset="0"/>
                <a:ea typeface="Tahoma" panose="020B0604030504040204" pitchFamily="34" charset="0"/>
                <a:cs typeface="Tahoma" panose="020B0604030504040204" pitchFamily="34" charset="0"/>
              </a:rPr>
              <a:t>20</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3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470</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109</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304</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259667" y="6096000"/>
            <a:ext cx="3299633" cy="584775"/>
          </a:xfrm>
          <a:prstGeom prst="rect">
            <a:avLst/>
          </a:prstGeom>
        </p:spPr>
        <p:txBody>
          <a:bodyPr wrap="square">
            <a:spAutoFit/>
          </a:bodyPr>
          <a:lstStyle/>
          <a:p>
            <a:r>
              <a:rPr lang="mn-MN" sz="1600" dirty="0">
                <a:solidFill>
                  <a:srgbClr val="00D0A8"/>
                </a:solidFill>
                <a:latin typeface="Tahoma" charset="0"/>
                <a:ea typeface="Calibri" charset="0"/>
              </a:rPr>
              <a:t>109</a:t>
            </a:r>
            <a:r>
              <a:rPr lang="mn-MN" sz="1600" dirty="0">
                <a:solidFill>
                  <a:srgbClr val="00D0A8"/>
                </a:solidFill>
                <a:effectLst/>
                <a:latin typeface="Tahoma" charset="0"/>
                <a:ea typeface="Calibri" charset="0"/>
              </a:rPr>
              <a:t> 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9506" y="3556599"/>
            <a:ext cx="1177467" cy="1086958"/>
          </a:xfrm>
          <a:prstGeom prst="rect">
            <a:avLst/>
          </a:prstGeom>
        </p:spPr>
      </p:pic>
      <p:sp>
        <p:nvSpPr>
          <p:cNvPr id="2" name="Rectangle 1">
            <a:extLst>
              <a:ext uri="{FF2B5EF4-FFF2-40B4-BE49-F238E27FC236}">
                <a16:creationId xmlns:a16="http://schemas.microsoft.com/office/drawing/2014/main" id="{ADAF6DE4-563A-430B-8B65-056AE5B5D541}"/>
              </a:ext>
            </a:extLst>
          </p:cNvPr>
          <p:cNvSpPr/>
          <p:nvPr/>
        </p:nvSpPr>
        <p:spPr>
          <a:xfrm>
            <a:off x="6514359" y="4221321"/>
            <a:ext cx="5372841" cy="658642"/>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53.0 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3" cstate="print"/>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4" cstate="print"/>
          <a:stretch>
            <a:fillRect/>
          </a:stretch>
        </p:blipFill>
        <p:spPr>
          <a:xfrm>
            <a:off x="1161423" y="3183642"/>
            <a:ext cx="10615182" cy="1083558"/>
          </a:xfrm>
          <a:prstGeom prst="rect">
            <a:avLst/>
          </a:prstGeom>
        </p:spPr>
      </p:pic>
      <p:pic>
        <p:nvPicPr>
          <p:cNvPr id="13" name="Picture 12"/>
          <p:cNvPicPr>
            <a:picLocks noChangeAspect="1"/>
          </p:cNvPicPr>
          <p:nvPr/>
        </p:nvPicPr>
        <p:blipFill>
          <a:blip r:embed="rId5" cstate="print"/>
          <a:stretch>
            <a:fillRect/>
          </a:stretch>
        </p:blipFill>
        <p:spPr>
          <a:xfrm>
            <a:off x="1161423" y="4800600"/>
            <a:ext cx="10528350" cy="1143000"/>
          </a:xfrm>
          <a:prstGeom prst="rect">
            <a:avLst/>
          </a:prstGeom>
        </p:spPr>
      </p:pic>
      <p:sp>
        <p:nvSpPr>
          <p:cNvPr id="17" name="Rectangle 16"/>
          <p:cNvSpPr/>
          <p:nvPr/>
        </p:nvSpPr>
        <p:spPr>
          <a:xfrm>
            <a:off x="2438400" y="3433033"/>
            <a:ext cx="9220199"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орлогын 343</a:t>
            </a:r>
            <a:r>
              <a:rPr lang="en-US" sz="1600" dirty="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4</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сая төгрөг</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0.1 хувь</a:t>
            </a:r>
            <a:r>
              <a:rPr lang="en-US" sz="1600" dirty="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-ийг сайн дурын даатгуулагчдын шимтгэлийн орлого бүрдүүлсэн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428008" y="1540603"/>
            <a:ext cx="9218427" cy="1077218"/>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даатгалын хэлтсийн мэдээллээр нийгмийн даатгалын сангийн орлого 2020 оны 1р улирлын байдлаар 3.8 тэрбум төгрөг болж, өмнөх оны мөн үеэс 0.3 (7.3%) тэрбум төгрөгөөр буурсан бөгөөд зарлага 9.1 тэрбум болж, өмнөх оны мөн үеэс 1.5 (19.7%) тэрбум төгрөгөөр өслөө.</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459287" y="4956601"/>
            <a:ext cx="9220199" cy="861774"/>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Нийгмийн халамжийн сангаас</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нийт 5.5 тэрбум төгрөгийг 23.6 мянган иргэнд, үүнээс улсын төсвөөс 5.1 тэрбум төгрөгийг давхардсан тоогоор 24.4 мянган иргэнд, орон нутгийн төсвөөс 1.2 мянган хүнд 0.4 тэрбум төгрөгийг тус тус олгосон байна.</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82422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1161973" y="941915"/>
            <a:ext cx="10591800" cy="6088797"/>
          </a:xfrm>
          <a:prstGeom prst="rect">
            <a:avLst/>
          </a:prstGeom>
        </p:spPr>
      </p:pic>
      <p:sp>
        <p:nvSpPr>
          <p:cNvPr id="28" name="Rectangle 27"/>
          <p:cNvSpPr/>
          <p:nvPr/>
        </p:nvSpPr>
        <p:spPr>
          <a:xfrm>
            <a:off x="2819400" y="1257625"/>
            <a:ext cx="8534400" cy="584775"/>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20</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649</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эх амаржиж, амьд төрсөн хүүхэд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656</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болж, өмнөх оноос амаржсан эх ижил түвшинд, амьд төрсөн хүүхэд 8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.2%)-аар өссөн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Нялхсын эндэгдэл 2020 оны 6-р сард 7 болж, өмнөх оноос 1 хүүхдээр өсч, тав хүртэлх насны хүүхдийн эндэгдэл 6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895600" y="4724400"/>
            <a:ext cx="8638937" cy="1077218"/>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2020 оны 6-р сард 259 болж, өмнөх оноос 241 (48.2%)- өөр буурахад салхинцэцэг өвчнөөр өвчлөгчид 120 (66.3%)-оор, тэмбүүгээр өвчлөгчид 99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68.3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өөр, заг хүйтнээр өвчлөгчид 4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2.9%)-өөр буурсан 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143000" y="4800600"/>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219200" y="6172200"/>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2286000"/>
            <a:ext cx="1067792" cy="838200"/>
          </a:xfrm>
          <a:prstGeom prst="rect">
            <a:avLst/>
          </a:prstGeom>
        </p:spPr>
      </p:pic>
      <p:sp>
        <p:nvSpPr>
          <p:cNvPr id="25" name="Rectangle 24"/>
          <p:cNvSpPr/>
          <p:nvPr/>
        </p:nvSpPr>
        <p:spPr>
          <a:xfrm>
            <a:off x="2849137" y="2512371"/>
            <a:ext cx="8229601"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100</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хүнд ногдох төрөлт 10.5, нас баралт 3.0</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оноос төрөлт ижил түвшинд, нас баралт 0.1 пунктээр буурсан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323657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828800" y="1224171"/>
            <a:ext cx="365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Газар өмчлөх өргөдөл гаргасан иргэдийн тоо, өссөн дүнгээр</a:t>
            </a:r>
            <a:endParaRPr lang="en-US" altLang="en-US" sz="1200" b="1" dirty="0">
              <a:latin typeface="Arial" charset="0"/>
              <a:cs typeface="Tahoma" pitchFamily="34" charset="0"/>
            </a:endParaRPr>
          </a:p>
        </p:txBody>
      </p:sp>
      <p:sp>
        <p:nvSpPr>
          <p:cNvPr id="7" name="Rectangle 9"/>
          <p:cNvSpPr>
            <a:spLocks noChangeArrowheads="1"/>
          </p:cNvSpPr>
          <p:nvPr/>
        </p:nvSpPr>
        <p:spPr bwMode="auto">
          <a:xfrm>
            <a:off x="7146925" y="1224171"/>
            <a:ext cx="3673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200" b="1" dirty="0">
                <a:latin typeface="Arial" charset="0"/>
                <a:cs typeface="Tahoma" pitchFamily="34" charset="0"/>
              </a:rPr>
              <a:t>Засаг даргын шийдвэр гарсан иргэдийн тоо</a:t>
            </a:r>
            <a:r>
              <a:rPr lang="en-US" altLang="en-US" sz="1200" b="1" dirty="0">
                <a:latin typeface="Arial" charset="0"/>
                <a:cs typeface="Tahoma" pitchFamily="34" charset="0"/>
              </a:rPr>
              <a:t>,</a:t>
            </a:r>
            <a:r>
              <a:rPr lang="mn-MN" altLang="en-US" sz="1200" b="1" dirty="0">
                <a:latin typeface="Arial" charset="0"/>
                <a:cs typeface="Tahoma" pitchFamily="34" charset="0"/>
              </a:rPr>
              <a:t> өссөн дүнгээр</a:t>
            </a:r>
            <a:endParaRPr lang="en-US" altLang="en-US" sz="1200" b="1" dirty="0">
              <a:latin typeface="Arial" charset="0"/>
              <a:cs typeface="Tahoma" pitchFamily="34" charset="0"/>
            </a:endParaRPr>
          </a:p>
        </p:txBody>
      </p:sp>
      <p:cxnSp>
        <p:nvCxnSpPr>
          <p:cNvPr id="9" name="Straight Connector 8"/>
          <p:cNvCxnSpPr/>
          <p:nvPr/>
        </p:nvCxnSpPr>
        <p:spPr>
          <a:xfrm>
            <a:off x="6294437" y="1528465"/>
            <a:ext cx="0" cy="3253265"/>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Description: \\KHAD\Users\Public\2014 on_taniltsuulga\MCCT_Medeelel_Alban_toot_2013.12.13\Information logo\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712" y="1060460"/>
            <a:ext cx="425450" cy="474345"/>
          </a:xfrm>
          <a:prstGeom prst="rect">
            <a:avLst/>
          </a:prstGeom>
          <a:noFill/>
          <a:ln>
            <a:noFill/>
          </a:ln>
        </p:spPr>
      </p:pic>
      <p:sp>
        <p:nvSpPr>
          <p:cNvPr id="15" name="Rectangle 12"/>
          <p:cNvSpPr>
            <a:spLocks noChangeArrowheads="1"/>
          </p:cNvSpPr>
          <p:nvPr/>
        </p:nvSpPr>
        <p:spPr bwMode="auto">
          <a:xfrm>
            <a:off x="1143000" y="671720"/>
            <a:ext cx="9067800" cy="400050"/>
          </a:xfrm>
          <a:prstGeom prst="rect">
            <a:avLst/>
          </a:prstGeom>
          <a:noFill/>
          <a:ln w="9525">
            <a:noFill/>
            <a:miter lim="800000"/>
            <a:headEnd/>
            <a:tailEnd/>
          </a:ln>
        </p:spPr>
        <p:txBody>
          <a:bodyPr wrap="square">
            <a:spAutoFit/>
          </a:bodyPr>
          <a:lstStyle/>
          <a:p>
            <a:pPr marL="514350" indent="-514350" algn="just">
              <a:spcBef>
                <a:spcPct val="20000"/>
              </a:spcBef>
              <a:buClr>
                <a:schemeClr val="accent6">
                  <a:lumMod val="50000"/>
                </a:schemeClr>
              </a:buClr>
              <a:buSzPct val="80000"/>
              <a:defRPr/>
            </a:pPr>
            <a:r>
              <a:rPr lang="mn-MN" sz="2000" b="1" dirty="0">
                <a:latin typeface="Arial" panose="020B0604020202020204" pitchFamily="34" charset="0"/>
                <a:ea typeface="Arial Unicode MS" pitchFamily="34" charset="-128"/>
                <a:cs typeface="Arial" panose="020B0604020202020204" pitchFamily="34" charset="0"/>
              </a:rPr>
              <a:t>ХҮН АМ, НИЙГМИЙН ҮЗҮҮЛЭЛТ – Газар өмчлөл</a:t>
            </a:r>
          </a:p>
        </p:txBody>
      </p:sp>
      <p:sp>
        <p:nvSpPr>
          <p:cNvPr id="10" name="Rectangle 1"/>
          <p:cNvSpPr>
            <a:spLocks noChangeArrowheads="1"/>
          </p:cNvSpPr>
          <p:nvPr/>
        </p:nvSpPr>
        <p:spPr bwMode="auto">
          <a:xfrm>
            <a:off x="1295400" y="5020270"/>
            <a:ext cx="104394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971800" algn="ctr"/>
                <a:tab pos="5943600" algn="r"/>
              </a:tabLst>
            </a:pPr>
            <a:r>
              <a:rPr lang="mn-MN" dirty="0">
                <a:solidFill>
                  <a:srgbClr val="00B050"/>
                </a:solidFill>
                <a:latin typeface="Arial" pitchFamily="34" charset="0"/>
                <a:ea typeface="Calibri" pitchFamily="34" charset="0"/>
                <a:cs typeface="Arial" pitchFamily="34" charset="0"/>
              </a:rPr>
              <a:t>Аймгийн хэмжээнд эхний улирлын байдлаар </a:t>
            </a:r>
            <a:r>
              <a:rPr lang="en-US" dirty="0">
                <a:solidFill>
                  <a:srgbClr val="FF0000"/>
                </a:solidFill>
                <a:latin typeface="Arial" pitchFamily="34" charset="0"/>
                <a:ea typeface="Calibri" pitchFamily="34" charset="0"/>
                <a:cs typeface="Arial" pitchFamily="34" charset="0"/>
              </a:rPr>
              <a:t>1</a:t>
            </a:r>
            <a:r>
              <a:rPr lang="mn-MN" dirty="0">
                <a:solidFill>
                  <a:srgbClr val="FF0000"/>
                </a:solidFill>
                <a:latin typeface="Arial" pitchFamily="34" charset="0"/>
                <a:ea typeface="Calibri" pitchFamily="34" charset="0"/>
                <a:cs typeface="Arial" pitchFamily="34" charset="0"/>
              </a:rPr>
              <a:t>1238</a:t>
            </a:r>
            <a:r>
              <a:rPr lang="mn-MN" dirty="0">
                <a:solidFill>
                  <a:srgbClr val="00B050"/>
                </a:solidFill>
                <a:latin typeface="Arial" pitchFamily="34" charset="0"/>
                <a:ea typeface="Calibri" pitchFamily="34" charset="0"/>
                <a:cs typeface="Arial" pitchFamily="34" charset="0"/>
              </a:rPr>
              <a:t> иргэн газар өмчлөх өргөдөл гаргаснаас </a:t>
            </a:r>
            <a:r>
              <a:rPr lang="mn-MN" dirty="0">
                <a:solidFill>
                  <a:srgbClr val="FF0000"/>
                </a:solidFill>
                <a:latin typeface="Arial" pitchFamily="34" charset="0"/>
                <a:ea typeface="Calibri" pitchFamily="34" charset="0"/>
                <a:cs typeface="Arial" pitchFamily="34" charset="0"/>
              </a:rPr>
              <a:t>10351</a:t>
            </a:r>
            <a:r>
              <a:rPr lang="mn-MN" dirty="0">
                <a:solidFill>
                  <a:srgbClr val="00B050"/>
                </a:solidFill>
                <a:latin typeface="Arial" pitchFamily="34" charset="0"/>
                <a:ea typeface="Calibri" pitchFamily="34" charset="0"/>
                <a:cs typeface="Arial" pitchFamily="34" charset="0"/>
              </a:rPr>
              <a:t> иргэнд </a:t>
            </a:r>
            <a:r>
              <a:rPr lang="mn-MN" dirty="0">
                <a:solidFill>
                  <a:srgbClr val="FF0000"/>
                </a:solidFill>
                <a:latin typeface="Arial" pitchFamily="34" charset="0"/>
                <a:ea typeface="Calibri" pitchFamily="34" charset="0"/>
                <a:cs typeface="Arial" pitchFamily="34" charset="0"/>
              </a:rPr>
              <a:t>938.08 га</a:t>
            </a:r>
            <a:r>
              <a:rPr lang="mn-MN" dirty="0">
                <a:solidFill>
                  <a:srgbClr val="00B050"/>
                </a:solidFill>
                <a:latin typeface="Arial" pitchFamily="34" charset="0"/>
                <a:ea typeface="Calibri" pitchFamily="34" charset="0"/>
                <a:cs typeface="Arial" pitchFamily="34" charset="0"/>
              </a:rPr>
              <a:t> газрыг Засаг даргын шийдвэрээр өмчлүүлсэн байна.</a:t>
            </a:r>
            <a:r>
              <a:rPr lang="en-US" dirty="0">
                <a:solidFill>
                  <a:srgbClr val="00B050"/>
                </a:solidFill>
                <a:latin typeface="Arial" pitchFamily="34" charset="0"/>
                <a:ea typeface="Calibri" pitchFamily="34" charset="0"/>
                <a:cs typeface="Arial" pitchFamily="34" charset="0"/>
              </a:rPr>
              <a:t> </a:t>
            </a:r>
            <a:r>
              <a:rPr lang="mn-MN" dirty="0">
                <a:solidFill>
                  <a:srgbClr val="00B050"/>
                </a:solidFill>
                <a:latin typeface="Arial" pitchFamily="34" charset="0"/>
                <a:ea typeface="Calibri" pitchFamily="34" charset="0"/>
                <a:cs typeface="Arial" pitchFamily="34" charset="0"/>
              </a:rPr>
              <a:t>Харин аж ахуйн зориулалтаар </a:t>
            </a:r>
            <a:r>
              <a:rPr lang="mn-MN" dirty="0">
                <a:solidFill>
                  <a:srgbClr val="FF0000"/>
                </a:solidFill>
                <a:latin typeface="Arial" pitchFamily="34" charset="0"/>
                <a:ea typeface="Calibri" pitchFamily="34" charset="0"/>
                <a:cs typeface="Arial" pitchFamily="34" charset="0"/>
              </a:rPr>
              <a:t>25</a:t>
            </a:r>
            <a:r>
              <a:rPr lang="mn-MN" dirty="0">
                <a:solidFill>
                  <a:srgbClr val="00B050"/>
                </a:solidFill>
                <a:latin typeface="Arial" pitchFamily="34" charset="0"/>
                <a:ea typeface="Calibri" pitchFamily="34" charset="0"/>
                <a:cs typeface="Arial" pitchFamily="34" charset="0"/>
              </a:rPr>
              <a:t> иргэнд </a:t>
            </a:r>
            <a:r>
              <a:rPr lang="mn-MN" dirty="0">
                <a:solidFill>
                  <a:srgbClr val="FF0000"/>
                </a:solidFill>
                <a:latin typeface="Arial" pitchFamily="34" charset="0"/>
                <a:ea typeface="Calibri" pitchFamily="34" charset="0"/>
                <a:cs typeface="Arial" pitchFamily="34" charset="0"/>
              </a:rPr>
              <a:t>2.54</a:t>
            </a:r>
            <a:r>
              <a:rPr lang="mn-MN" dirty="0">
                <a:solidFill>
                  <a:srgbClr val="00B050"/>
                </a:solidFill>
                <a:latin typeface="Arial" pitchFamily="34" charset="0"/>
                <a:ea typeface="Calibri" pitchFamily="34" charset="0"/>
                <a:cs typeface="Arial" pitchFamily="34" charset="0"/>
              </a:rPr>
              <a:t> га газрыг олгосон байна.</a:t>
            </a:r>
            <a:endParaRPr lang="mn-MN" sz="2800" dirty="0">
              <a:solidFill>
                <a:srgbClr val="00B050"/>
              </a:solidFill>
              <a:latin typeface="Arial" pitchFamily="34" charset="0"/>
              <a:cs typeface="Arial"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607002065"/>
              </p:ext>
            </p:extLst>
          </p:nvPr>
        </p:nvGraphicFramePr>
        <p:xfrm>
          <a:off x="1482724" y="1783421"/>
          <a:ext cx="4598987" cy="3043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762183745"/>
              </p:ext>
            </p:extLst>
          </p:nvPr>
        </p:nvGraphicFramePr>
        <p:xfrm>
          <a:off x="6629400" y="1767006"/>
          <a:ext cx="4953000" cy="3059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752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533400"/>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3059443"/>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1066530"/>
            <a:ext cx="1977749" cy="1833535"/>
          </a:xfrm>
          <a:prstGeom prst="rect">
            <a:avLst/>
          </a:prstGeom>
        </p:spPr>
      </p:pic>
      <p:sp>
        <p:nvSpPr>
          <p:cNvPr id="10" name="Rectangle 9"/>
          <p:cNvSpPr/>
          <p:nvPr/>
        </p:nvSpPr>
        <p:spPr>
          <a:xfrm>
            <a:off x="3276600" y="1219200"/>
            <a:ext cx="8534400" cy="1323439"/>
          </a:xfrm>
          <a:prstGeom prst="rect">
            <a:avLst/>
          </a:prstGeom>
        </p:spPr>
        <p:txBody>
          <a:bodyPr wrap="square">
            <a:spAutoFit/>
          </a:bodyPr>
          <a:lstStyle/>
          <a:p>
            <a:pPr algn="just"/>
            <a:r>
              <a:rPr lang="mn-MN" sz="1600" dirty="0"/>
              <a:t>Аймгийн хэмжээнд 2020 оны </a:t>
            </a:r>
            <a:r>
              <a:rPr lang="en-US" sz="1600" dirty="0"/>
              <a:t>3 </a:t>
            </a:r>
            <a:r>
              <a:rPr lang="mn-MN" sz="1600" dirty="0"/>
              <a:t>сарын байдлаар </a:t>
            </a:r>
            <a:r>
              <a:rPr lang="en-US" sz="1600" dirty="0"/>
              <a:t>13</a:t>
            </a:r>
            <a:r>
              <a:rPr lang="mn-MN" sz="1600" dirty="0"/>
              <a:t>9 гэмт хэрэг бүртгэгдсэн нь өмнөх оны мөн үеэс 3 (</a:t>
            </a:r>
            <a:r>
              <a:rPr lang="en-US" sz="1600" dirty="0"/>
              <a:t>2.</a:t>
            </a:r>
            <a:r>
              <a:rPr lang="mn-MN" sz="1600" dirty="0"/>
              <a:t>2%)-оор өсчээ. </a:t>
            </a:r>
          </a:p>
          <a:p>
            <a:pPr algn="just"/>
            <a:r>
              <a:rPr lang="mn-MN" sz="1600" dirty="0">
                <a:latin typeface="+mj-lt"/>
                <a:ea typeface="Tahoma" panose="020B0604030504040204" pitchFamily="34" charset="0"/>
                <a:cs typeface="Tahoma" panose="020B0604030504040204" pitchFamily="34" charset="0"/>
              </a:rPr>
              <a:t> </a:t>
            </a:r>
            <a:endParaRPr lang="en-US" sz="1600" dirty="0">
              <a:latin typeface="+mj-lt"/>
              <a:ea typeface="Tahoma" panose="020B0604030504040204" pitchFamily="34" charset="0"/>
              <a:cs typeface="Tahoma" panose="020B0604030504040204" pitchFamily="34" charset="0"/>
            </a:endParaRPr>
          </a:p>
          <a:p>
            <a:pPr algn="just"/>
            <a:r>
              <a:rPr lang="mn-MN" sz="1600" b="1" dirty="0">
                <a:solidFill>
                  <a:srgbClr val="0033CC"/>
                </a:solidFill>
              </a:rPr>
              <a:t>Өмнөх оны мөн үеэс нийт гэмт хэрэг өсөхөд </a:t>
            </a:r>
            <a:r>
              <a:rPr lang="mn-MN" sz="1600" dirty="0"/>
              <a:t>өмчлөх эрхийн эсрэг гэмт хэрэг 96 </a:t>
            </a:r>
            <a:r>
              <a:rPr lang="en-US" sz="1600" dirty="0"/>
              <a:t>(</a:t>
            </a:r>
            <a:r>
              <a:rPr lang="mn-MN" sz="1600" dirty="0"/>
              <a:t>15</a:t>
            </a:r>
            <a:r>
              <a:rPr lang="en-US" sz="1600" dirty="0"/>
              <a:t>.</a:t>
            </a:r>
            <a:r>
              <a:rPr lang="mn-MN" sz="1600" dirty="0"/>
              <a:t>7 хувь</a:t>
            </a:r>
            <a:r>
              <a:rPr lang="en-US" sz="1600" dirty="0"/>
              <a:t>) </a:t>
            </a:r>
            <a:r>
              <a:rPr lang="mn-MN" sz="1600" dirty="0"/>
              <a:t>–аар өссөн нь голлон нөлөөлөв. </a:t>
            </a:r>
            <a:endParaRPr lang="mn-MN" sz="1600" dirty="0">
              <a:latin typeface="+mj-lt"/>
              <a:ea typeface="Tahoma" panose="020B0604030504040204" pitchFamily="34" charset="0"/>
              <a:cs typeface="Tahoma" panose="020B0604030504040204" pitchFamily="34" charset="0"/>
            </a:endParaRPr>
          </a:p>
        </p:txBody>
      </p:sp>
      <p:sp>
        <p:nvSpPr>
          <p:cNvPr id="12" name="Rectangle 11"/>
          <p:cNvSpPr/>
          <p:nvPr/>
        </p:nvSpPr>
        <p:spPr>
          <a:xfrm>
            <a:off x="3276600" y="3331393"/>
            <a:ext cx="8534400" cy="830997"/>
          </a:xfrm>
          <a:prstGeom prst="rect">
            <a:avLst/>
          </a:prstGeom>
        </p:spPr>
        <p:txBody>
          <a:bodyPr wrap="square">
            <a:spAutoFit/>
          </a:bodyPr>
          <a:lstStyle/>
          <a:p>
            <a:pPr algn="just"/>
            <a:r>
              <a:rPr lang="mn-MN" sz="1600" dirty="0"/>
              <a:t>Гэмт хэргийн улмаас учирсан хохирол 2020 оны </a:t>
            </a:r>
            <a:r>
              <a:rPr lang="en-US" sz="1600" dirty="0"/>
              <a:t>3 </a:t>
            </a:r>
            <a:r>
              <a:rPr lang="mn-MN" sz="1600" dirty="0"/>
              <a:t>сард 1224</a:t>
            </a:r>
            <a:r>
              <a:rPr lang="en-US" sz="1600" dirty="0"/>
              <a:t>.</a:t>
            </a:r>
            <a:r>
              <a:rPr lang="mn-MN" sz="1600" dirty="0"/>
              <a:t>0 сая төгрөг, нөхөн төлүүлсэн хохирлын хэмжээ 86</a:t>
            </a:r>
            <a:r>
              <a:rPr lang="en-US" sz="1600" dirty="0"/>
              <a:t>.</a:t>
            </a:r>
            <a:r>
              <a:rPr lang="mn-MN" sz="1600" dirty="0"/>
              <a:t>8 сая төгрөг болж, өмнөх оны мөн үеэс учирсан хохирол 858.9 </a:t>
            </a:r>
            <a:r>
              <a:rPr lang="en-US" sz="1600" dirty="0"/>
              <a:t>(</a:t>
            </a:r>
            <a:r>
              <a:rPr lang="mn-MN" sz="1600" dirty="0"/>
              <a:t>2.4 дахин</a:t>
            </a:r>
            <a:r>
              <a:rPr lang="en-US" sz="1600" dirty="0"/>
              <a:t>) </a:t>
            </a:r>
            <a:r>
              <a:rPr lang="mn-MN" sz="1600" dirty="0"/>
              <a:t>сая төгрөгөөр, нөхөн төлүүлсэн хохирол 15.8 </a:t>
            </a:r>
            <a:r>
              <a:rPr lang="en-US" sz="1600" dirty="0"/>
              <a:t>(</a:t>
            </a:r>
            <a:r>
              <a:rPr lang="mn-MN" sz="1600" dirty="0"/>
              <a:t>22.3 </a:t>
            </a:r>
            <a:r>
              <a:rPr lang="en-US" sz="1600" dirty="0"/>
              <a:t>%)</a:t>
            </a:r>
            <a:r>
              <a:rPr lang="mn-MN" sz="1600" dirty="0"/>
              <a:t> сая төгрөгөөр тус тус өссөн байна.</a:t>
            </a:r>
            <a:r>
              <a:rPr lang="en-US" sz="1600" dirty="0"/>
              <a:t>  </a:t>
            </a:r>
          </a:p>
        </p:txBody>
      </p:sp>
      <p:sp>
        <p:nvSpPr>
          <p:cNvPr id="14" name="Rectangle 13"/>
          <p:cNvSpPr/>
          <p:nvPr/>
        </p:nvSpPr>
        <p:spPr>
          <a:xfrm>
            <a:off x="3295338" y="4957465"/>
            <a:ext cx="8534400" cy="338554"/>
          </a:xfrm>
          <a:prstGeom prst="rect">
            <a:avLst/>
          </a:prstGeom>
        </p:spPr>
        <p:txBody>
          <a:bodyPr wrap="square">
            <a:spAutoFit/>
          </a:bodyPr>
          <a:lstStyle/>
          <a:p>
            <a:pPr algn="just"/>
            <a:r>
              <a:rPr lang="mn-MN" sz="1600" dirty="0"/>
              <a:t>Гэмт хэргийн улмаас хохирсон иргэд 2020 оны </a:t>
            </a:r>
            <a:r>
              <a:rPr lang="en-US" sz="1600" dirty="0"/>
              <a:t>3</a:t>
            </a:r>
            <a:r>
              <a:rPr lang="mn-MN" sz="1600" dirty="0"/>
              <a:t> сарын байдлаар 31 болсон байна. </a:t>
            </a:r>
            <a:endParaRPr lang="en-US" sz="16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845515"/>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2286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114190"/>
            <a:ext cx="8194814" cy="923330"/>
          </a:xfrm>
          <a:prstGeom prst="rect">
            <a:avLst/>
          </a:prstGeom>
        </p:spPr>
        <p:txBody>
          <a:bodyPr wrap="square">
            <a:spAutoFit/>
          </a:bodyPr>
          <a:lstStyle/>
          <a:p>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Банкуудад</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хад</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галуулсан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иргэдийн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хадгаламжийн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хэмжээ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98.7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г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бол</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ж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оны</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эхнээс 7.4</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буурч, өмнөх оны мөн үеэс 39.0 тэрбум төгрөгөөр өсчээ</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857118" y="3265615"/>
            <a:ext cx="8341352" cy="1200329"/>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зээлийн</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өрийн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үлдэгдэл</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132.0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төгрөгт</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хүрсэн</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н</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ь оны эхнээс 13.2</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тэрбум</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төгрөг</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буюу 9.1 хувь, өмнөх оны мөн үеэс 6.7 тэрбум төгрөг буюу 4.8 хувиар тус тус буурсан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байна</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837910" y="5725805"/>
            <a:ext cx="8194814" cy="1174039"/>
          </a:xfrm>
          <a:prstGeom prst="rect">
            <a:avLst/>
          </a:prstGeom>
        </p:spPr>
        <p:txBody>
          <a:bodyPr wrap="square">
            <a:spAutoFit/>
          </a:bodyPr>
          <a:lstStyle/>
          <a:p>
            <a:pPr algn="just">
              <a:lnSpc>
                <a:spcPct val="125000"/>
              </a:lnSpc>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Чанаргүй хугацаа хэтэрсэн зээл эхний 6 сарын эцэст 1.6 тэрбум болж нийт зээлийн өрийн үлдэгдлийн 1.2 хувийг эзэлж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25000"/>
              </a:lnSpc>
              <a:spcAft>
                <a:spcPts val="10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49546799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830997"/>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төсвийн нийт орлого 20</a:t>
            </a:r>
            <a:r>
              <a:rPr lang="en-US" sz="2400" dirty="0">
                <a:latin typeface="Tahoma" panose="020B0604030504040204" pitchFamily="34" charset="0"/>
                <a:ea typeface="Tahoma" panose="020B0604030504040204" pitchFamily="34" charset="0"/>
                <a:cs typeface="Tahoma" panose="020B0604030504040204" pitchFamily="34" charset="0"/>
              </a:rPr>
              <a:t>20</a:t>
            </a:r>
            <a:r>
              <a:rPr lang="mn-MN" sz="2400" dirty="0">
                <a:latin typeface="Tahoma" panose="020B0604030504040204" pitchFamily="34" charset="0"/>
                <a:ea typeface="Tahoma" panose="020B0604030504040204" pitchFamily="34" charset="0"/>
                <a:cs typeface="Tahoma" panose="020B0604030504040204" pitchFamily="34" charset="0"/>
              </a:rPr>
              <a:t> оны </a:t>
            </a:r>
            <a:r>
              <a:rPr lang="en-US" sz="2400" dirty="0">
                <a:latin typeface="Tahoma" panose="020B0604030504040204" pitchFamily="34" charset="0"/>
                <a:ea typeface="Tahoma" panose="020B0604030504040204" pitchFamily="34" charset="0"/>
                <a:cs typeface="Tahoma" panose="020B0604030504040204" pitchFamily="34" charset="0"/>
              </a:rPr>
              <a:t>3</a:t>
            </a:r>
            <a:r>
              <a:rPr lang="mn-MN" sz="2400" dirty="0">
                <a:latin typeface="Tahoma" panose="020B0604030504040204" pitchFamily="34" charset="0"/>
                <a:ea typeface="Tahoma" panose="020B0604030504040204" pitchFamily="34" charset="0"/>
                <a:cs typeface="Tahoma" panose="020B0604030504040204" pitchFamily="34" charset="0"/>
              </a:rPr>
              <a:t> дугаар байдлаар </a:t>
            </a:r>
            <a:r>
              <a:rPr lang="en-US" sz="2400" dirty="0">
                <a:latin typeface="Tahoma" panose="020B0604030504040204" pitchFamily="34" charset="0"/>
                <a:ea typeface="Tahoma" panose="020B0604030504040204" pitchFamily="34" charset="0"/>
                <a:cs typeface="Tahoma" panose="020B0604030504040204" pitchFamily="34" charset="0"/>
              </a:rPr>
              <a:t>16.6</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 болж өмнөх оны мөн үеэс </a:t>
            </a:r>
            <a:r>
              <a:rPr lang="en-US" sz="2400" dirty="0">
                <a:latin typeface="Tahoma" panose="020B0604030504040204" pitchFamily="34" charset="0"/>
                <a:ea typeface="Tahoma" panose="020B0604030504040204" pitchFamily="34" charset="0"/>
                <a:cs typeface="Tahoma" panose="020B0604030504040204" pitchFamily="34" charset="0"/>
              </a:rPr>
              <a:t>2</a:t>
            </a:r>
            <a:r>
              <a:rPr lang="mn-M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6</a:t>
            </a:r>
            <a:r>
              <a:rPr lang="mn-MN"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18</a:t>
            </a:r>
            <a:r>
              <a:rPr lang="mn-MN" sz="24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ahoma" panose="020B0604030504040204" pitchFamily="34" charset="0"/>
                <a:ea typeface="Tahoma" panose="020B0604030504040204" pitchFamily="34" charset="0"/>
                <a:cs typeface="Tahoma" panose="020B0604030504040204" pitchFamily="34" charset="0"/>
              </a:rPr>
              <a:t>3</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төгрөгөөр өссөн.</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a:t>
            </a:r>
            <a:r>
              <a:rPr lang="en-US" sz="2400" dirty="0">
                <a:latin typeface="Tahoma" panose="020B0604030504040204" pitchFamily="34" charset="0"/>
                <a:ea typeface="Tahoma" panose="020B0604030504040204" pitchFamily="34" charset="0"/>
                <a:cs typeface="Tahoma" panose="020B0604030504040204" pitchFamily="34" charset="0"/>
              </a:rPr>
              <a:t>1</a:t>
            </a:r>
            <a:r>
              <a:rPr lang="mn-MN" sz="2400" dirty="0">
                <a:latin typeface="Tahoma" panose="020B0604030504040204" pitchFamily="34" charset="0"/>
                <a:ea typeface="Tahoma" panose="020B0604030504040204" pitchFamily="34" charset="0"/>
                <a:cs typeface="Tahoma" panose="020B0604030504040204" pitchFamily="34" charset="0"/>
              </a:rPr>
              <a:t>4.8 тэрбум төгрөг болж, өмнөх оны мөн үеэс 1.6 (11.2%)  тэрбум төгрөг өсчээ.</a:t>
            </a:r>
          </a:p>
        </p:txBody>
      </p:sp>
      <p:sp>
        <p:nvSpPr>
          <p:cNvPr id="14" name="Rectangle 13"/>
          <p:cNvSpPr/>
          <p:nvPr/>
        </p:nvSpPr>
        <p:spPr>
          <a:xfrm>
            <a:off x="1219200" y="4743271"/>
            <a:ext cx="10591800" cy="1938992"/>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Нэгдсэн төсвийн 13.4 хувийг аймаг, сумын төсвийн орлого, 22.7 хувийг улсын төсвөөс олгох санхүүгийн дэмжлэг, 47.9 хувийг тусгай зориулалтын шилжүүлэг, 1.8 хувийг орон нутгийн хөгжлийн сангийн шилжүүлэг, 4.7 хувийг урьд оны үлдэгдэл, 9.5 хувийг бусад орлого эзэлж байна.</a:t>
            </a:r>
          </a:p>
        </p:txBody>
      </p:sp>
    </p:spTree>
    <p:extLst>
      <p:ext uri="{BB962C8B-B14F-4D97-AF65-F5344CB8AC3E}">
        <p14:creationId xmlns:p14="http://schemas.microsoft.com/office/powerpoint/2010/main" val="28074317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41" y="476229"/>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54158" y="950904"/>
            <a:ext cx="8185638" cy="1015663"/>
          </a:xfrm>
          <a:prstGeom prst="rect">
            <a:avLst/>
          </a:prstGeom>
        </p:spPr>
        <p:txBody>
          <a:bodyPr wrap="square">
            <a:spAutoFit/>
          </a:bodyPr>
          <a:lstStyle/>
          <a:p>
            <a:pPr algn="just"/>
            <a:r>
              <a:rPr lang="mn-MN" sz="2000" dirty="0">
                <a:latin typeface="Arial" panose="020B0604020202020204" pitchFamily="34" charset="0"/>
                <a:cs typeface="Arial" panose="020B0604020202020204" pitchFamily="34" charset="0"/>
              </a:rPr>
              <a:t>Хэрэглээний бараа, үйлчилгээний үнийн индекс 2020 оны 3-р сард өмнөх жилийн эцсээс 1.4 хувь, өмнөх оны мөн үеэс 4.8 хувь, өмнөх сараас 0.4 хувиар тус тус өссөн байна.</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3657600" y="4718924"/>
            <a:ext cx="8049958" cy="1323439"/>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2020 оны 3</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дугаар сард өмнөх оны мөн үеэс 0.4</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согтууруулах бус ундааны бүлгийн үнэ дүнгээрээ 1.5 хувь, хувцас, бөс бараа, гутлын бүлгийн үнэ дүнгээрээ 0.1 хувь, гэр ахуйн тавилга, гэр ахуйн барааны бүлгийн үнэ 0.1 хувь, амралт, чөлөөт цаг, соёлын бараа үйлчилгээний бүлгийн үнэ 0.3 хувиар өссөн нь голлон нөлөөлжээ.</a:t>
            </a: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
        <p:nvSpPr>
          <p:cNvPr id="2" name="Rectangle 1"/>
          <p:cNvSpPr/>
          <p:nvPr/>
        </p:nvSpPr>
        <p:spPr>
          <a:xfrm>
            <a:off x="3554158" y="2133601"/>
            <a:ext cx="8104442" cy="2585323"/>
          </a:xfrm>
          <a:prstGeom prst="rect">
            <a:avLst/>
          </a:prstGeom>
        </p:spPr>
        <p:txBody>
          <a:bodyPr wrap="square">
            <a:spAutoFit/>
          </a:bodyPr>
          <a:lstStyle/>
          <a:p>
            <a:pPr algn="just"/>
            <a:r>
              <a:rPr lang="mn-MN" b="1" dirty="0">
                <a:solidFill>
                  <a:srgbClr val="0033CC"/>
                </a:solidFill>
                <a:latin typeface="Arial" panose="020B0604020202020204" pitchFamily="34" charset="0"/>
                <a:cs typeface="Arial" panose="020B0604020202020204" pitchFamily="34" charset="0"/>
              </a:rPr>
              <a:t>Хэрэглээний бараа, үйлчилгээний үнэ 2020 оны 3</a:t>
            </a:r>
            <a:r>
              <a:rPr lang="en-US" b="1" dirty="0">
                <a:solidFill>
                  <a:srgbClr val="0033CC"/>
                </a:solidFill>
                <a:latin typeface="Arial" panose="020B0604020202020204" pitchFamily="34" charset="0"/>
                <a:cs typeface="Arial" panose="020B0604020202020204" pitchFamily="34" charset="0"/>
              </a:rPr>
              <a:t> </a:t>
            </a:r>
            <a:r>
              <a:rPr lang="mn-MN" b="1" dirty="0">
                <a:solidFill>
                  <a:srgbClr val="0033CC"/>
                </a:solidFill>
                <a:latin typeface="Arial" panose="020B0604020202020204" pitchFamily="34" charset="0"/>
                <a:cs typeface="Arial" panose="020B0604020202020204" pitchFamily="34" charset="0"/>
              </a:rPr>
              <a:t>дугаар сард өмнөх оны жилийн эцсэс 1.4 хувиар өсөхөд </a:t>
            </a:r>
            <a:r>
              <a:rPr lang="mn-MN" dirty="0">
                <a:latin typeface="Arial" panose="020B0604020202020204" pitchFamily="34" charset="0"/>
                <a:cs typeface="Arial" panose="020B0604020202020204" pitchFamily="34" charset="0"/>
              </a:rPr>
              <a:t>хүнсний бараа, согтууруулах бус ундааны бүлгийн үнэ дүнгээрээ </a:t>
            </a:r>
            <a:r>
              <a:rPr lang="en-US" dirty="0">
                <a:latin typeface="Arial" panose="020B0604020202020204" pitchFamily="34" charset="0"/>
                <a:cs typeface="Arial" panose="020B0604020202020204" pitchFamily="34" charset="0"/>
              </a:rPr>
              <a:t>4</a:t>
            </a:r>
            <a:r>
              <a:rPr lang="mn-M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4</a:t>
            </a:r>
            <a:r>
              <a:rPr lang="mn-MN" dirty="0">
                <a:latin typeface="Arial" panose="020B0604020202020204" pitchFamily="34" charset="0"/>
                <a:cs typeface="Arial" panose="020B0604020202020204" pitchFamily="34" charset="0"/>
              </a:rPr>
              <a:t> хувь, Согтууруулах ундаа,тамхи,мансууруулах бодис бүлгийн үнэ дүнгээрээ 0</a:t>
            </a:r>
            <a:r>
              <a:rPr lang="en-US" dirty="0">
                <a:latin typeface="Arial" panose="020B0604020202020204" pitchFamily="34" charset="0"/>
                <a:cs typeface="Arial" panose="020B0604020202020204" pitchFamily="34" charset="0"/>
              </a:rPr>
              <a:t>.6</a:t>
            </a:r>
            <a:r>
              <a:rPr lang="mn-MN" dirty="0">
                <a:latin typeface="Arial" panose="020B0604020202020204" pitchFamily="34" charset="0"/>
                <a:cs typeface="Arial" panose="020B0604020202020204" pitchFamily="34" charset="0"/>
              </a:rPr>
              <a:t> хувь, хувцас, бөс бараа, гутлын бүлгийн үнэ дүнгээрээ 0.5 хувь, гэр ахуйн тавилга, гэр ахуйн барааны бүлгийн үнэ дүнгээрээ 0.6 хувь, амралт, чөлөөт цаг, соёлын бараа үйлчилгээний бүлгийн үнэ дүнгээрээ 0.5 хувь, бусад бараа үйлчилгээний бүлгийн үнэ дүнгээрээ 2</a:t>
            </a:r>
            <a:r>
              <a:rPr lang="en-US" dirty="0">
                <a:latin typeface="Arial" panose="020B0604020202020204" pitchFamily="34" charset="0"/>
                <a:cs typeface="Arial" panose="020B0604020202020204" pitchFamily="34" charset="0"/>
              </a:rPr>
              <a:t>.6</a:t>
            </a:r>
            <a:r>
              <a:rPr lang="mn-MN" dirty="0">
                <a:latin typeface="Arial" panose="020B0604020202020204" pitchFamily="34" charset="0"/>
                <a:cs typeface="Arial" panose="020B0604020202020204" pitchFamily="34" charset="0"/>
              </a:rPr>
              <a:t> хувиар өссөн нь голлон нөлөөлжээ.</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227490"/>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5417</TotalTime>
  <Words>1329</Words>
  <Application>Microsoft Office PowerPoint</Application>
  <PresentationFormat>Widescreen</PresentationFormat>
  <Paragraphs>79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Nandin-Erdene</cp:lastModifiedBy>
  <cp:revision>811</cp:revision>
  <cp:lastPrinted>2018-01-18T05:57:32Z</cp:lastPrinted>
  <dcterms:created xsi:type="dcterms:W3CDTF">2016-10-10T07:15:58Z</dcterms:created>
  <dcterms:modified xsi:type="dcterms:W3CDTF">2020-07-09T02:14:01Z</dcterms:modified>
</cp:coreProperties>
</file>