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385" r:id="rId3"/>
    <p:sldId id="362" r:id="rId4"/>
    <p:sldId id="388" r:id="rId5"/>
    <p:sldId id="322" r:id="rId6"/>
    <p:sldId id="386" r:id="rId7"/>
    <p:sldId id="343" r:id="rId8"/>
    <p:sldId id="364" r:id="rId9"/>
    <p:sldId id="389" r:id="rId10"/>
    <p:sldId id="390" r:id="rId11"/>
    <p:sldId id="391" r:id="rId12"/>
    <p:sldId id="326" r:id="rId13"/>
    <p:sldId id="369" r:id="rId14"/>
    <p:sldId id="384" r:id="rId15"/>
    <p:sldId id="302" r:id="rId16"/>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69"/>
    <a:srgbClr val="0033CC"/>
    <a:srgbClr val="003296"/>
    <a:srgbClr val="548236"/>
    <a:srgbClr val="DC7D0F"/>
    <a:srgbClr val="558237"/>
    <a:srgbClr val="FFCC00"/>
    <a:srgbClr val="00329B"/>
    <a:srgbClr val="0A47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strRef>
              <c:f>'ESB_surts grafic'!$E$3</c:f>
              <c:strCache>
                <c:ptCount val="1"/>
                <c:pt idx="0">
                  <c:v>Бүх сурагчид</c:v>
                </c:pt>
              </c:strCache>
            </c:strRef>
          </c:tx>
          <c:spPr>
            <a:solidFill>
              <a:srgbClr val="00B0F0"/>
            </a:solidFill>
          </c:spPr>
          <c:invertIfNegative val="0"/>
          <c:dLbls>
            <c:dLbl>
              <c:idx val="19"/>
              <c:layout>
                <c:manualLayout>
                  <c:x val="0"/>
                  <c:y val="9.5579486384438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E49-4CAB-81CE-F5EFA169F13F}"/>
                </c:ext>
              </c:extLst>
            </c:dLbl>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'ESB_surts grafic'!$B$16:$B$26</c:f>
              <c:strCache>
                <c:ptCount val="11"/>
                <c:pt idx="0">
                  <c:v>2010-2009</c:v>
                </c:pt>
                <c:pt idx="1">
                  <c:v>2011-2012</c:v>
                </c:pt>
                <c:pt idx="2">
                  <c:v>2012-2013</c:v>
                </c:pt>
                <c:pt idx="3">
                  <c:v>2013-2014</c:v>
                </c:pt>
                <c:pt idx="4">
                  <c:v>2014-2015</c:v>
                </c:pt>
                <c:pt idx="5">
                  <c:v>2015-2016</c:v>
                </c:pt>
                <c:pt idx="6">
                  <c:v>2016-2017</c:v>
                </c:pt>
                <c:pt idx="7">
                  <c:v>2017-2018</c:v>
                </c:pt>
                <c:pt idx="8">
                  <c:v>2018-2019</c:v>
                </c:pt>
                <c:pt idx="9">
                  <c:v>2019-2020</c:v>
                </c:pt>
                <c:pt idx="10">
                  <c:v>2020-2021</c:v>
                </c:pt>
              </c:strCache>
            </c:strRef>
          </c:cat>
          <c:val>
            <c:numRef>
              <c:f>'ESB_surts grafic'!$E$16:$E$26</c:f>
              <c:numCache>
                <c:formatCode>#\ ##0</c:formatCode>
                <c:ptCount val="11"/>
                <c:pt idx="0">
                  <c:v>10374</c:v>
                </c:pt>
                <c:pt idx="1">
                  <c:v>10282</c:v>
                </c:pt>
                <c:pt idx="2">
                  <c:v>9964</c:v>
                </c:pt>
                <c:pt idx="3">
                  <c:v>9801</c:v>
                </c:pt>
                <c:pt idx="4">
                  <c:v>10034</c:v>
                </c:pt>
                <c:pt idx="5">
                  <c:v>10471</c:v>
                </c:pt>
                <c:pt idx="6">
                  <c:v>10764</c:v>
                </c:pt>
                <c:pt idx="7">
                  <c:v>11284</c:v>
                </c:pt>
                <c:pt idx="8" formatCode="General">
                  <c:v>11563</c:v>
                </c:pt>
                <c:pt idx="9" formatCode="General">
                  <c:v>12297</c:v>
                </c:pt>
                <c:pt idx="10" formatCode="General">
                  <c:v>12866</c:v>
                </c:pt>
              </c:numCache>
            </c:numRef>
          </c:val>
          <c:extLst>
            <c:ext xmlns:c16="http://schemas.microsoft.com/office/drawing/2014/chart" uri="{C3380CC4-5D6E-409C-BE32-E72D297353CC}">
              <c16:uniqueId val="{00000001-DE49-4CAB-81CE-F5EFA169F13F}"/>
            </c:ext>
          </c:extLst>
        </c:ser>
        <c:dLbls>
          <c:showLegendKey val="0"/>
          <c:showVal val="0"/>
          <c:showCatName val="0"/>
          <c:showSerName val="0"/>
          <c:showPercent val="0"/>
          <c:showBubbleSize val="0"/>
        </c:dLbls>
        <c:gapWidth val="62"/>
        <c:overlap val="-54"/>
        <c:axId val="248932600"/>
        <c:axId val="248931424"/>
      </c:barChart>
      <c:catAx>
        <c:axId val="248932600"/>
        <c:scaling>
          <c:orientation val="minMax"/>
        </c:scaling>
        <c:delete val="0"/>
        <c:axPos val="b"/>
        <c:numFmt formatCode="General" sourceLinked="1"/>
        <c:majorTickMark val="out"/>
        <c:minorTickMark val="none"/>
        <c:tickLblPos val="nextTo"/>
        <c:spPr>
          <a:solidFill>
            <a:sysClr val="window" lastClr="FFFFFF"/>
          </a:solidFill>
        </c:spPr>
        <c:txPr>
          <a:bodyPr/>
          <a:lstStyle/>
          <a:p>
            <a:pPr>
              <a:defRPr sz="1000"/>
            </a:pPr>
            <a:endParaRPr lang="en-US"/>
          </a:p>
        </c:txPr>
        <c:crossAx val="248931424"/>
        <c:crosses val="autoZero"/>
        <c:auto val="1"/>
        <c:lblAlgn val="ctr"/>
        <c:lblOffset val="100"/>
        <c:noMultiLvlLbl val="0"/>
      </c:catAx>
      <c:valAx>
        <c:axId val="248931424"/>
        <c:scaling>
          <c:orientation val="minMax"/>
        </c:scaling>
        <c:delete val="1"/>
        <c:axPos val="l"/>
        <c:numFmt formatCode="#\ ##0" sourceLinked="1"/>
        <c:majorTickMark val="out"/>
        <c:minorTickMark val="none"/>
        <c:tickLblPos val="none"/>
        <c:crossAx val="248932600"/>
        <c:crosses val="autoZero"/>
        <c:crossBetween val="between"/>
      </c:valAx>
    </c:plotArea>
    <c:plotVisOnly val="1"/>
    <c:dispBlanksAs val="gap"/>
    <c:showDLblsOverMax val="0"/>
  </c:chart>
  <c:spPr>
    <a:noFill/>
    <a:ln>
      <a:noFill/>
    </a:ln>
  </c:spPr>
  <c:txPr>
    <a:bodyPr/>
    <a:lstStyle/>
    <a:p>
      <a:pPr>
        <a:defRPr sz="800">
          <a:latin typeface="Arial" panose="020B0604020202020204" pitchFamily="34" charset="0"/>
          <a:cs typeface="Arial" panose="020B0604020202020204"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42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1"/>
            <a:ext cx="2946400" cy="494266"/>
          </a:xfrm>
          <a:prstGeom prst="rect">
            <a:avLst/>
          </a:prstGeom>
        </p:spPr>
        <p:txBody>
          <a:bodyPr vert="horz" lIns="91440" tIns="45720" rIns="91440" bIns="45720" rtlCol="0"/>
          <a:lstStyle>
            <a:lvl1pPr algn="r">
              <a:defRPr sz="1200"/>
            </a:lvl1pPr>
          </a:lstStyle>
          <a:p>
            <a:fld id="{31A44DE7-D350-441A-8348-B063E5C2FC47}" type="datetimeFigureOut">
              <a:rPr lang="en-US" smtClean="0"/>
              <a:pPr/>
              <a:t>1/20/2021</a:t>
            </a:fld>
            <a:endParaRPr lang="en-US"/>
          </a:p>
        </p:txBody>
      </p:sp>
      <p:sp>
        <p:nvSpPr>
          <p:cNvPr id="4" name="Footer Placeholder 3"/>
          <p:cNvSpPr>
            <a:spLocks noGrp="1"/>
          </p:cNvSpPr>
          <p:nvPr>
            <p:ph type="ftr" sz="quarter" idx="2"/>
          </p:nvPr>
        </p:nvSpPr>
        <p:spPr>
          <a:xfrm>
            <a:off x="0" y="9378406"/>
            <a:ext cx="2946400" cy="49426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378406"/>
            <a:ext cx="2946400" cy="494265"/>
          </a:xfrm>
          <a:prstGeom prst="rect">
            <a:avLst/>
          </a:prstGeom>
        </p:spPr>
        <p:txBody>
          <a:bodyPr vert="horz" lIns="91440" tIns="45720" rIns="91440" bIns="45720" rtlCol="0" anchor="b"/>
          <a:lstStyle>
            <a:lvl1pPr algn="r">
              <a:defRPr sz="1200"/>
            </a:lvl1pPr>
          </a:lstStyle>
          <a:p>
            <a:fld id="{A16DA4A5-4CC5-4B64-9EDC-941637C2F0FA}" type="slidenum">
              <a:rPr lang="en-US" smtClean="0"/>
              <a:pPr/>
              <a:t>‹#›</a:t>
            </a:fld>
            <a:endParaRPr lang="en-US"/>
          </a:p>
        </p:txBody>
      </p:sp>
    </p:spTree>
    <p:extLst>
      <p:ext uri="{BB962C8B-B14F-4D97-AF65-F5344CB8AC3E}">
        <p14:creationId xmlns:p14="http://schemas.microsoft.com/office/powerpoint/2010/main" val="3562299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42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1"/>
            <a:ext cx="2946400" cy="494266"/>
          </a:xfrm>
          <a:prstGeom prst="rect">
            <a:avLst/>
          </a:prstGeom>
        </p:spPr>
        <p:txBody>
          <a:bodyPr vert="horz" lIns="91440" tIns="45720" rIns="91440" bIns="45720" rtlCol="0"/>
          <a:lstStyle>
            <a:lvl1pPr algn="r">
              <a:defRPr sz="1200"/>
            </a:lvl1pPr>
          </a:lstStyle>
          <a:p>
            <a:fld id="{EF2D0AFC-6A1A-4B11-B1D2-8B922FC0DC87}" type="datetimeFigureOut">
              <a:rPr lang="en-US" smtClean="0"/>
              <a:pPr/>
              <a:t>1/20/2021</a:t>
            </a:fld>
            <a:endParaRPr lang="en-US"/>
          </a:p>
        </p:txBody>
      </p:sp>
      <p:sp>
        <p:nvSpPr>
          <p:cNvPr id="4" name="Slide Image Placeholder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1" y="4689994"/>
            <a:ext cx="5438775" cy="444364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8406"/>
            <a:ext cx="2946400" cy="49426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378406"/>
            <a:ext cx="2946400" cy="494265"/>
          </a:xfrm>
          <a:prstGeom prst="rect">
            <a:avLst/>
          </a:prstGeom>
        </p:spPr>
        <p:txBody>
          <a:bodyPr vert="horz" lIns="91440" tIns="45720" rIns="91440" bIns="45720" rtlCol="0" anchor="b"/>
          <a:lstStyle>
            <a:lvl1pPr algn="r">
              <a:defRPr sz="1200"/>
            </a:lvl1pPr>
          </a:lstStyle>
          <a:p>
            <a:fld id="{EB3AFDBB-8DB3-448B-BA3C-0DD2AF2CBC22}" type="slidenum">
              <a:rPr lang="en-US" smtClean="0"/>
              <a:pPr/>
              <a:t>‹#›</a:t>
            </a:fld>
            <a:endParaRPr lang="en-US"/>
          </a:p>
        </p:txBody>
      </p:sp>
    </p:spTree>
    <p:extLst>
      <p:ext uri="{BB962C8B-B14F-4D97-AF65-F5344CB8AC3E}">
        <p14:creationId xmlns:p14="http://schemas.microsoft.com/office/powerpoint/2010/main" val="211606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754891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5</a:t>
            </a:fld>
            <a:endParaRPr lang="en-US"/>
          </a:p>
        </p:txBody>
      </p:sp>
    </p:spTree>
    <p:extLst>
      <p:ext uri="{BB962C8B-B14F-4D97-AF65-F5344CB8AC3E}">
        <p14:creationId xmlns:p14="http://schemas.microsoft.com/office/powerpoint/2010/main" val="2907753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11</a:t>
            </a:fld>
            <a:endParaRPr lang="en-US"/>
          </a:p>
        </p:txBody>
      </p:sp>
    </p:spTree>
    <p:extLst>
      <p:ext uri="{BB962C8B-B14F-4D97-AF65-F5344CB8AC3E}">
        <p14:creationId xmlns:p14="http://schemas.microsoft.com/office/powerpoint/2010/main" val="2275305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162631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309D15-E1E8-458B-8A9A-CEDC445DEC0A}" type="datetimeFigureOut">
              <a:rPr lang="en-US" smtClean="0"/>
              <a:pPr/>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6469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12218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59749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44422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309D15-E1E8-458B-8A9A-CEDC445DEC0A}" type="datetimeFigureOut">
              <a:rPr lang="en-US" smtClean="0"/>
              <a:pPr/>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48059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309D15-E1E8-458B-8A9A-CEDC445DEC0A}" type="datetimeFigureOut">
              <a:rPr lang="en-US" smtClean="0"/>
              <a:pPr/>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75333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309D15-E1E8-458B-8A9A-CEDC445DEC0A}" type="datetimeFigureOut">
              <a:rPr lang="en-US" smtClean="0"/>
              <a:pPr/>
              <a:t>1/20/2021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277876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309D15-E1E8-458B-8A9A-CEDC445DEC0A}" type="datetimeFigureOut">
              <a:rPr lang="en-US" smtClean="0"/>
              <a:pPr/>
              <a:t>1/20/2021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20575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09D15-E1E8-458B-8A9A-CEDC445DEC0A}" type="datetimeFigureOut">
              <a:rPr lang="en-US" smtClean="0"/>
              <a:pPr/>
              <a:t>1/20/2021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94242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4931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9442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9D15-E1E8-458B-8A9A-CEDC445DEC0A}" type="datetimeFigureOut">
              <a:rPr lang="en-US" smtClean="0"/>
              <a:pPr/>
              <a:t>1/20/2021</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58D99-9FE5-45E5-BDE1-E9F7CA8FC23D}" type="slidenum">
              <a:rPr lang="en-US" smtClean="0"/>
              <a:pPr/>
              <a:t>‹#›</a:t>
            </a:fld>
            <a:endParaRPr lang="en-US"/>
          </a:p>
        </p:txBody>
      </p:sp>
    </p:spTree>
    <p:extLst>
      <p:ext uri="{BB962C8B-B14F-4D97-AF65-F5344CB8AC3E}">
        <p14:creationId xmlns:p14="http://schemas.microsoft.com/office/powerpoint/2010/main" val="391358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emf"/></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533400"/>
            <a:ext cx="10549471" cy="5945444"/>
          </a:xfrm>
          <a:prstGeom prst="rect">
            <a:avLst/>
          </a:prstGeom>
        </p:spPr>
      </p:pic>
      <p:sp>
        <p:nvSpPr>
          <p:cNvPr id="32" name="Rectangle 31"/>
          <p:cNvSpPr/>
          <p:nvPr/>
        </p:nvSpPr>
        <p:spPr>
          <a:xfrm>
            <a:off x="2145323" y="2667000"/>
            <a:ext cx="8522677" cy="1938992"/>
          </a:xfrm>
          <a:prstGeom prst="rect">
            <a:avLst/>
          </a:prstGeom>
        </p:spPr>
        <p:txBody>
          <a:bodyPr wrap="square">
            <a:spAutoFit/>
          </a:bodyPr>
          <a:lstStyle/>
          <a:p>
            <a:pPr algn="ctr"/>
            <a:r>
              <a:rPr lang="mn-MN" sz="4000" b="1" dirty="0">
                <a:solidFill>
                  <a:srgbClr val="002060"/>
                </a:solidFill>
                <a:latin typeface="Arial" panose="020B0604020202020204" pitchFamily="34" charset="0"/>
                <a:ea typeface="Tahoma" charset="0"/>
                <a:cs typeface="Arial" panose="020B0604020202020204" pitchFamily="34" charset="0"/>
              </a:rPr>
              <a:t>Сүхбаатар аймгийн</a:t>
            </a:r>
          </a:p>
          <a:p>
            <a:pPr algn="ctr"/>
            <a:r>
              <a:rPr lang="mn-MN" sz="4000" b="1" dirty="0">
                <a:solidFill>
                  <a:srgbClr val="002060"/>
                </a:solidFill>
                <a:latin typeface="Arial" panose="020B0604020202020204" pitchFamily="34" charset="0"/>
                <a:ea typeface="Tahoma" charset="0"/>
                <a:cs typeface="Arial" panose="020B0604020202020204" pitchFamily="34" charset="0"/>
              </a:rPr>
              <a:t>нийгэм, эдийн засгийн</a:t>
            </a:r>
            <a:r>
              <a:rPr lang="en-US" sz="4000" b="1" dirty="0">
                <a:solidFill>
                  <a:srgbClr val="002060"/>
                </a:solidFill>
                <a:latin typeface="Arial" panose="020B0604020202020204" pitchFamily="34" charset="0"/>
                <a:ea typeface="Tahoma" charset="0"/>
                <a:cs typeface="Arial" panose="020B0604020202020204" pitchFamily="34" charset="0"/>
              </a:rPr>
              <a:t> </a:t>
            </a:r>
            <a:r>
              <a:rPr lang="mn-MN" sz="4000" b="1" dirty="0">
                <a:solidFill>
                  <a:srgbClr val="002060"/>
                </a:solidFill>
                <a:latin typeface="Arial" panose="020B0604020202020204" pitchFamily="34" charset="0"/>
                <a:ea typeface="Tahoma" charset="0"/>
                <a:cs typeface="Arial" panose="020B0604020202020204" pitchFamily="34" charset="0"/>
              </a:rPr>
              <a:t>байдал</a:t>
            </a:r>
          </a:p>
          <a:p>
            <a:pPr algn="ctr"/>
            <a:r>
              <a:rPr lang="en-US" sz="4000" b="1" dirty="0">
                <a:solidFill>
                  <a:srgbClr val="002060"/>
                </a:solidFill>
                <a:latin typeface="Arial" panose="020B0604020202020204" pitchFamily="34" charset="0"/>
                <a:ea typeface="Tahoma" charset="0"/>
                <a:cs typeface="Arial" panose="020B0604020202020204" pitchFamily="34" charset="0"/>
              </a:rPr>
              <a:t> </a:t>
            </a:r>
            <a:r>
              <a:rPr lang="mn-MN" sz="4000" b="1" dirty="0">
                <a:solidFill>
                  <a:srgbClr val="002060"/>
                </a:solidFill>
                <a:latin typeface="Arial" panose="020B0604020202020204" pitchFamily="34" charset="0"/>
                <a:ea typeface="Tahoma" charset="0"/>
                <a:cs typeface="Arial" panose="020B0604020202020204" pitchFamily="34" charset="0"/>
              </a:rPr>
              <a:t>20</a:t>
            </a:r>
            <a:r>
              <a:rPr lang="en-US" sz="4000" b="1" dirty="0">
                <a:solidFill>
                  <a:srgbClr val="002060"/>
                </a:solidFill>
                <a:latin typeface="Arial" panose="020B0604020202020204" pitchFamily="34" charset="0"/>
                <a:ea typeface="Tahoma" charset="0"/>
                <a:cs typeface="Arial" panose="020B0604020202020204" pitchFamily="34" charset="0"/>
              </a:rPr>
              <a:t>20</a:t>
            </a:r>
            <a:r>
              <a:rPr lang="mn-MN" sz="4000" b="1" dirty="0">
                <a:solidFill>
                  <a:srgbClr val="002060"/>
                </a:solidFill>
                <a:latin typeface="Arial" panose="020B0604020202020204" pitchFamily="34" charset="0"/>
                <a:ea typeface="Tahoma" charset="0"/>
                <a:cs typeface="Arial" panose="020B0604020202020204" pitchFamily="34" charset="0"/>
              </a:rPr>
              <a:t> онд</a:t>
            </a:r>
            <a:endParaRPr lang="en-US" sz="4000" b="1" dirty="0">
              <a:solidFill>
                <a:srgbClr val="002060"/>
              </a:solidFill>
              <a:latin typeface="Arial" panose="020B0604020202020204" pitchFamily="34" charset="0"/>
              <a:ea typeface="Tahoma"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1600" y="838200"/>
            <a:ext cx="1066800" cy="109040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838200"/>
            <a:ext cx="998533" cy="1018504"/>
          </a:xfrm>
          <a:prstGeom prst="rect">
            <a:avLst/>
          </a:prstGeom>
        </p:spPr>
      </p:pic>
    </p:spTree>
    <p:extLst>
      <p:ext uri="{BB962C8B-B14F-4D97-AF65-F5344CB8AC3E}">
        <p14:creationId xmlns:p14="http://schemas.microsoft.com/office/powerpoint/2010/main" val="3469500070"/>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19200" y="520368"/>
            <a:ext cx="9677400"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АЙМГИЙН НЭГДСЭН ТӨСӨВ</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2590800"/>
            <a:ext cx="3657600" cy="1905000"/>
          </a:xfrm>
          <a:prstGeom prst="rect">
            <a:avLst/>
          </a:prstGeom>
        </p:spPr>
      </p:pic>
      <p:sp>
        <p:nvSpPr>
          <p:cNvPr id="11" name="Rectangle 10"/>
          <p:cNvSpPr/>
          <p:nvPr/>
        </p:nvSpPr>
        <p:spPr>
          <a:xfrm>
            <a:off x="1190624" y="1149307"/>
            <a:ext cx="10620376" cy="1431930"/>
          </a:xfrm>
          <a:prstGeom prst="rect">
            <a:avLst/>
          </a:prstGeom>
        </p:spPr>
        <p:txBody>
          <a:bodyPr wrap="square">
            <a:spAutoFit/>
          </a:bodyPr>
          <a:lstStyle/>
          <a:p>
            <a:pPr algn="just">
              <a:lnSpc>
                <a:spcPct val="125000"/>
              </a:lnSpc>
              <a:spcAft>
                <a:spcPts val="600"/>
              </a:spcAft>
              <a:tabLst>
                <a:tab pos="5476875" algn="l"/>
              </a:tabLst>
            </a:pPr>
            <a:r>
              <a:rPr lang="mn-MN"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Аймгийн төсвийн нийт орлого 2020 оны жилийн эцсийн байдлаар </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72.0</a:t>
            </a:r>
            <a:r>
              <a:rPr lang="mn-MN"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тэрбум төгрөг болж өмнөх оны мөн үеэс</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17.3 (31.5 %)</a:t>
            </a:r>
            <a:r>
              <a:rPr lang="mn-MN"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тэрбум төгрөгөөр өссөн байна.</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5114499" y="2838271"/>
            <a:ext cx="6705600" cy="1200329"/>
          </a:xfrm>
          <a:prstGeom prst="rect">
            <a:avLst/>
          </a:prstGeom>
        </p:spPr>
        <p:txBody>
          <a:bodyPr wrap="square">
            <a:spAutoFit/>
          </a:bodyPr>
          <a:lstStyle/>
          <a:p>
            <a:pPr algn="just"/>
            <a:r>
              <a:rPr lang="mn-MN" sz="2400" dirty="0">
                <a:solidFill>
                  <a:srgbClr val="000000"/>
                </a:solidFill>
                <a:latin typeface="Arial" panose="020B0604020202020204" pitchFamily="34" charset="0"/>
                <a:ea typeface="Calibri" panose="020F0502020204030204" pitchFamily="34" charset="0"/>
                <a:cs typeface="Arial" panose="020B0604020202020204" pitchFamily="34" charset="0"/>
              </a:rPr>
              <a:t>Т</a:t>
            </a:r>
            <a:r>
              <a:rPr lang="mn-MN"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өсвийн зарлага санхүүжилт </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71.4 </a:t>
            </a:r>
            <a:r>
              <a:rPr lang="mn-MN"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тэрбум төгрөг болж өмнөх оны мөн үеэс 1</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6.6 (30.</a:t>
            </a:r>
            <a:r>
              <a:rPr lang="mn-MN"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mn-MN"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тэрбум төгрөгөөр өссөн байна.</a:t>
            </a:r>
            <a:endParaRPr lang="mn-MN" sz="2400"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1981200" y="4724400"/>
            <a:ext cx="9906000" cy="970266"/>
          </a:xfrm>
          <a:prstGeom prst="rect">
            <a:avLst/>
          </a:prstGeom>
        </p:spPr>
        <p:txBody>
          <a:bodyPr wrap="square">
            <a:spAutoFit/>
          </a:bodyPr>
          <a:lstStyle/>
          <a:p>
            <a:pPr algn="just">
              <a:lnSpc>
                <a:spcPct val="125000"/>
              </a:lnSpc>
              <a:spcAft>
                <a:spcPts val="600"/>
              </a:spcAft>
              <a:tabLst>
                <a:tab pos="5476875" algn="l"/>
              </a:tabLst>
            </a:pPr>
            <a:r>
              <a:rPr lang="mn-MN"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Орон нутгийн төсөвт </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9.</a:t>
            </a:r>
            <a:r>
              <a:rPr lang="mn-MN"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 тэрбум төгрөг төвлөрүүлсэн нь өмнөх оны мөн үеэс 0.8 </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(8.</a:t>
            </a:r>
            <a:r>
              <a:rPr lang="mn-MN"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3%</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mn-MN"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тэрбум төгрөгөөр буурсан гүйцэтгэлтэй гарчээ.</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068110"/>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533400"/>
            <a:ext cx="5198859" cy="461665"/>
          </a:xfrm>
          <a:prstGeom prst="rect">
            <a:avLst/>
          </a:prstGeom>
          <a:noFill/>
        </p:spPr>
        <p:txBody>
          <a:bodyPr wrap="none">
            <a:spAutoFit/>
          </a:bodyPr>
          <a:lstStyle/>
          <a:p>
            <a:pPr algn="ctr"/>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ХЭРЭГЛЭЭНИЙ ҮНИЙН ИНДЕКС</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3509559" y="1956161"/>
            <a:ext cx="8185638" cy="750847"/>
          </a:xfrm>
          <a:prstGeom prst="rect">
            <a:avLst/>
          </a:prstGeom>
        </p:spPr>
        <p:txBody>
          <a:bodyPr wrap="square">
            <a:spAutoFit/>
          </a:bodyPr>
          <a:lstStyle/>
          <a:p>
            <a:pPr indent="457200">
              <a:lnSpc>
                <a:spcPct val="125000"/>
              </a:lnSpc>
              <a:spcAft>
                <a:spcPts val="600"/>
              </a:spcAft>
            </a:pPr>
            <a:r>
              <a:rPr lang="eu-E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Хэрэглээний </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бараа үйлчилгээний үнэ</a:t>
            </a:r>
            <a:r>
              <a:rPr lang="eu-E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2020 оны </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12 дугаар сард </a:t>
            </a:r>
            <a:r>
              <a:rPr lang="eu-E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өмнөх сараас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0</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7</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ху</a:t>
            </a:r>
            <a:r>
              <a:rPr lang="eu-E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в</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ь,</a:t>
            </a:r>
            <a:r>
              <a:rPr lang="eu-E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өмнөх он</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ы мөн үеэс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2.9 </a:t>
            </a:r>
            <a:r>
              <a:rPr lang="eu-E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хув</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иар тус тус  өслөө</a:t>
            </a:r>
            <a:r>
              <a:rPr lang="eu-E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513955" y="3581400"/>
            <a:ext cx="8181242" cy="2482090"/>
          </a:xfrm>
          <a:prstGeom prst="rect">
            <a:avLst/>
          </a:prstGeom>
        </p:spPr>
        <p:txBody>
          <a:bodyPr wrap="square">
            <a:spAutoFit/>
          </a:bodyPr>
          <a:lstStyle/>
          <a:p>
            <a:pPr algn="just">
              <a:lnSpc>
                <a:spcPct val="125000"/>
              </a:lnSpc>
              <a:spcAft>
                <a:spcPts val="600"/>
              </a:spcAft>
              <a:tabLst>
                <a:tab pos="2971800" algn="ctr"/>
                <a:tab pos="5943600" algn="r"/>
                <a:tab pos="457200" algn="l"/>
              </a:tabLst>
            </a:pPr>
            <a:r>
              <a:rPr lang="en-US" sz="18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Ерөнхий</a:t>
            </a:r>
            <a:r>
              <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индекс</a:t>
            </a:r>
            <a:r>
              <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өмнөх</a:t>
            </a:r>
            <a:r>
              <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сарынхаас</a:t>
            </a:r>
            <a:r>
              <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mn-MN"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0.</a:t>
            </a:r>
            <a:r>
              <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7</a:t>
            </a:r>
            <a:r>
              <a:rPr lang="mn-MN"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хувиар </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өсөхөд хүнсний бараа, согтууруулах бус ундааны бүлгийн үнэ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6</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хувь, согтууруулах ундаа, тамхи, мансууруулах бодисны бүлгийн үнэ 0.</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хувь, хувцас, бөс бараа, гутлын бүлгийн үнэ 1.</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хувь,  гэр ахуйн тавилга, гэр ахуйн барааны бүлгийн үнэ 0.</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2 </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хувь, эм тариа, эмнэлэгийн үйлчилгээний бүлгийн үнэ 0.</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9</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хувиар тус тус өссөн. Харин тээврийн бүлгийн үнэ 0.1 хувиар буурсан байна.</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3024506"/>
            <a:ext cx="2209800" cy="168378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6949" y="1112497"/>
            <a:ext cx="2347006" cy="173740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6741" y="4981389"/>
            <a:ext cx="2282259" cy="1395917"/>
          </a:xfrm>
          <a:prstGeom prst="rect">
            <a:avLst/>
          </a:prstGeom>
        </p:spPr>
      </p:pic>
    </p:spTree>
    <p:extLst>
      <p:ext uri="{BB962C8B-B14F-4D97-AF65-F5344CB8AC3E}">
        <p14:creationId xmlns:p14="http://schemas.microsoft.com/office/powerpoint/2010/main" val="984643402"/>
      </p:ext>
    </p:extLst>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447800" y="539592"/>
            <a:ext cx="5043346" cy="461665"/>
          </a:xfrm>
          <a:prstGeom prst="rect">
            <a:avLst/>
          </a:prstGeom>
          <a:noFill/>
        </p:spPr>
        <p:txBody>
          <a:bodyPr wrap="square">
            <a:spAutoFit/>
          </a:bodyPr>
          <a:lstStyle/>
          <a:p>
            <a:pPr algn="ctr"/>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БИЗНЕС РЕГИСТРИЙН САН</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2136" y="1531956"/>
            <a:ext cx="1828800" cy="1524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4473" y="3860849"/>
            <a:ext cx="2552700" cy="1790700"/>
          </a:xfrm>
          <a:prstGeom prst="rect">
            <a:avLst/>
          </a:prstGeom>
        </p:spPr>
      </p:pic>
      <p:sp>
        <p:nvSpPr>
          <p:cNvPr id="4" name="Rectangle 3"/>
          <p:cNvSpPr/>
          <p:nvPr/>
        </p:nvSpPr>
        <p:spPr>
          <a:xfrm>
            <a:off x="4200523" y="1531956"/>
            <a:ext cx="7153275" cy="1124090"/>
          </a:xfrm>
          <a:prstGeom prst="rect">
            <a:avLst/>
          </a:prstGeom>
        </p:spPr>
        <p:txBody>
          <a:bodyPr wrap="square">
            <a:spAutoFit/>
          </a:bodyPr>
          <a:lstStyle/>
          <a:p>
            <a:pPr algn="just">
              <a:lnSpc>
                <a:spcPct val="115000"/>
              </a:lnSpc>
              <a:spcBef>
                <a:spcPts val="600"/>
              </a:spcBef>
              <a:spcAft>
                <a:spcPts val="600"/>
              </a:spcAft>
            </a:pPr>
            <a:r>
              <a:rPr lang="mn-MN" sz="2000" dirty="0">
                <a:latin typeface="Arial" panose="020B0604020202020204" pitchFamily="34" charset="0"/>
                <a:ea typeface="Tahoma" panose="020B0604030504040204" pitchFamily="34" charset="0"/>
                <a:cs typeface="Arial" panose="020B0604020202020204" pitchFamily="34" charset="0"/>
              </a:rPr>
              <a:t>Статистикийн бизнес регистрийн санд 20</a:t>
            </a:r>
            <a:r>
              <a:rPr lang="en-US" sz="2000" dirty="0">
                <a:latin typeface="Arial" panose="020B0604020202020204" pitchFamily="34" charset="0"/>
                <a:ea typeface="Tahoma" panose="020B0604030504040204" pitchFamily="34" charset="0"/>
                <a:cs typeface="Arial" panose="020B0604020202020204" pitchFamily="34" charset="0"/>
              </a:rPr>
              <a:t>20</a:t>
            </a:r>
            <a:r>
              <a:rPr lang="mn-MN" sz="2000" dirty="0">
                <a:latin typeface="Arial" panose="020B0604020202020204" pitchFamily="34" charset="0"/>
                <a:ea typeface="Tahoma" panose="020B0604030504040204" pitchFamily="34" charset="0"/>
                <a:cs typeface="Arial" panose="020B0604020202020204" pitchFamily="34" charset="0"/>
              </a:rPr>
              <a:t> оны эцсийн байдлаар 11</a:t>
            </a:r>
            <a:r>
              <a:rPr lang="en-US" sz="2000" dirty="0">
                <a:latin typeface="Arial" panose="020B0604020202020204" pitchFamily="34" charset="0"/>
                <a:ea typeface="Tahoma" panose="020B0604030504040204" pitchFamily="34" charset="0"/>
                <a:cs typeface="Arial" panose="020B0604020202020204" pitchFamily="34" charset="0"/>
              </a:rPr>
              <a:t>56</a:t>
            </a:r>
            <a:r>
              <a:rPr lang="mn-MN" sz="2000" dirty="0">
                <a:latin typeface="Arial" panose="020B0604020202020204" pitchFamily="34" charset="0"/>
                <a:ea typeface="Tahoma" panose="020B0604030504040204" pitchFamily="34" charset="0"/>
                <a:cs typeface="Arial" panose="020B0604020202020204" pitchFamily="34" charset="0"/>
              </a:rPr>
              <a:t> аж ахуйн нэгж, байгууллага бүртгэлтэй байгаагийн </a:t>
            </a:r>
            <a:r>
              <a:rPr lang="mn-M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783 </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mn-M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67.7%</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mn-MN" sz="2000" dirty="0">
                <a:latin typeface="Arial" panose="020B0604020202020204" pitchFamily="34" charset="0"/>
                <a:ea typeface="Tahoma" panose="020B0604030504040204" pitchFamily="34" charset="0"/>
                <a:cs typeface="Arial" panose="020B0604020202020204" pitchFamily="34" charset="0"/>
              </a:rPr>
              <a:t>нь үйл ажиллагаа явуулж байна.</a:t>
            </a:r>
            <a:endParaRPr lang="en-US" sz="2000" dirty="0">
              <a:latin typeface="Arial" panose="020B0604020202020204" pitchFamily="34" charset="0"/>
              <a:ea typeface="Tahoma" panose="020B0604030504040204" pitchFamily="34" charset="0"/>
              <a:cs typeface="Arial" panose="020B0604020202020204" pitchFamily="34" charset="0"/>
            </a:endParaRPr>
          </a:p>
        </p:txBody>
      </p:sp>
      <p:sp>
        <p:nvSpPr>
          <p:cNvPr id="6" name="Rectangle 5"/>
          <p:cNvSpPr/>
          <p:nvPr/>
        </p:nvSpPr>
        <p:spPr>
          <a:xfrm>
            <a:off x="4200523" y="3860849"/>
            <a:ext cx="7153275" cy="1478033"/>
          </a:xfrm>
          <a:prstGeom prst="rect">
            <a:avLst/>
          </a:prstGeom>
        </p:spPr>
        <p:txBody>
          <a:bodyPr wrap="square">
            <a:spAutoFit/>
          </a:bodyPr>
          <a:lstStyle/>
          <a:p>
            <a:pPr algn="just">
              <a:lnSpc>
                <a:spcPct val="115000"/>
              </a:lnSpc>
              <a:spcBef>
                <a:spcPts val="600"/>
              </a:spcBef>
              <a:spcAft>
                <a:spcPts val="600"/>
              </a:spcAft>
            </a:pPr>
            <a:r>
              <a:rPr lang="mn-MN" sz="2000" dirty="0">
                <a:latin typeface="Arial" panose="020B0604020202020204" pitchFamily="34" charset="0"/>
                <a:ea typeface="Tahoma" panose="020B0604030504040204" pitchFamily="34" charset="0"/>
                <a:cs typeface="Arial" panose="020B0604020202020204" pitchFamily="34" charset="0"/>
              </a:rPr>
              <a:t>Үйл ажиллагаа явуулаагүй </a:t>
            </a:r>
            <a:r>
              <a:rPr lang="en-US" sz="2000" dirty="0">
                <a:latin typeface="Arial" panose="020B0604020202020204" pitchFamily="34" charset="0"/>
                <a:ea typeface="Tahoma" panose="020B0604030504040204" pitchFamily="34" charset="0"/>
                <a:cs typeface="Arial" panose="020B0604020202020204" pitchFamily="34" charset="0"/>
              </a:rPr>
              <a:t>373</a:t>
            </a:r>
            <a:r>
              <a:rPr lang="mn-MN" sz="2000" dirty="0">
                <a:latin typeface="Arial" panose="020B0604020202020204" pitchFamily="34" charset="0"/>
                <a:ea typeface="Tahoma" panose="020B0604030504040204" pitchFamily="34" charset="0"/>
                <a:cs typeface="Arial" panose="020B0604020202020204" pitchFamily="34" charset="0"/>
              </a:rPr>
              <a:t> аж ахуйн нэгж, байгууллагын 1</a:t>
            </a:r>
            <a:r>
              <a:rPr lang="en-US" sz="2000" dirty="0">
                <a:latin typeface="Arial" panose="020B0604020202020204" pitchFamily="34" charset="0"/>
                <a:ea typeface="Tahoma" panose="020B0604030504040204" pitchFamily="34" charset="0"/>
                <a:cs typeface="Arial" panose="020B0604020202020204" pitchFamily="34" charset="0"/>
              </a:rPr>
              <a:t>11</a:t>
            </a:r>
            <a:r>
              <a:rPr lang="mn-MN" sz="2000" dirty="0">
                <a:latin typeface="Arial" panose="020B0604020202020204" pitchFamily="34" charset="0"/>
                <a:ea typeface="Tahoma" panose="020B0604030504040204" pitchFamily="34" charset="0"/>
                <a:cs typeface="Arial" panose="020B0604020202020204" pitchFamily="34" charset="0"/>
              </a:rPr>
              <a:t> (</a:t>
            </a:r>
            <a:r>
              <a:rPr lang="en-US" sz="2000" dirty="0">
                <a:latin typeface="Arial" panose="020B0604020202020204" pitchFamily="34" charset="0"/>
                <a:ea typeface="Tahoma" panose="020B0604030504040204" pitchFamily="34" charset="0"/>
                <a:cs typeface="Arial" panose="020B0604020202020204" pitchFamily="34" charset="0"/>
              </a:rPr>
              <a:t>29</a:t>
            </a:r>
            <a:r>
              <a:rPr lang="mn-MN" sz="2000" dirty="0">
                <a:latin typeface="Arial" panose="020B0604020202020204" pitchFamily="34" charset="0"/>
                <a:ea typeface="Tahoma" panose="020B0604030504040204" pitchFamily="34" charset="0"/>
                <a:cs typeface="Arial" panose="020B0604020202020204" pitchFamily="34" charset="0"/>
              </a:rPr>
              <a:t>.</a:t>
            </a:r>
            <a:r>
              <a:rPr lang="en-US" sz="2000" dirty="0">
                <a:latin typeface="Arial" panose="020B0604020202020204" pitchFamily="34" charset="0"/>
                <a:ea typeface="Tahoma" panose="020B0604030504040204" pitchFamily="34" charset="0"/>
                <a:cs typeface="Arial" panose="020B0604020202020204" pitchFamily="34" charset="0"/>
              </a:rPr>
              <a:t>8</a:t>
            </a:r>
            <a:r>
              <a:rPr lang="mn-MN" sz="2000" dirty="0">
                <a:latin typeface="Arial" panose="020B0604020202020204" pitchFamily="34" charset="0"/>
                <a:ea typeface="Tahoma" panose="020B0604030504040204" pitchFamily="34" charset="0"/>
                <a:cs typeface="Arial" panose="020B0604020202020204" pitchFamily="34" charset="0"/>
              </a:rPr>
              <a:t>%) нь үйл ажиллагаагаа эхлээгүй, 1</a:t>
            </a:r>
            <a:r>
              <a:rPr lang="en-US" sz="2000" dirty="0">
                <a:latin typeface="Arial" panose="020B0604020202020204" pitchFamily="34" charset="0"/>
                <a:ea typeface="Tahoma" panose="020B0604030504040204" pitchFamily="34" charset="0"/>
                <a:cs typeface="Arial" panose="020B0604020202020204" pitchFamily="34" charset="0"/>
              </a:rPr>
              <a:t>87</a:t>
            </a:r>
            <a:r>
              <a:rPr lang="mn-MN" sz="2000" dirty="0">
                <a:latin typeface="Arial" panose="020B0604020202020204" pitchFamily="34" charset="0"/>
                <a:ea typeface="Tahoma" panose="020B0604030504040204" pitchFamily="34" charset="0"/>
                <a:cs typeface="Arial" panose="020B0604020202020204" pitchFamily="34" charset="0"/>
              </a:rPr>
              <a:t> (</a:t>
            </a:r>
            <a:r>
              <a:rPr lang="en-US" sz="2000" dirty="0">
                <a:latin typeface="Arial" panose="020B0604020202020204" pitchFamily="34" charset="0"/>
                <a:ea typeface="Tahoma" panose="020B0604030504040204" pitchFamily="34" charset="0"/>
                <a:cs typeface="Arial" panose="020B0604020202020204" pitchFamily="34" charset="0"/>
              </a:rPr>
              <a:t>50</a:t>
            </a:r>
            <a:r>
              <a:rPr lang="mn-MN" sz="2000" dirty="0">
                <a:latin typeface="Arial" panose="020B0604020202020204" pitchFamily="34" charset="0"/>
                <a:ea typeface="Tahoma" panose="020B0604030504040204" pitchFamily="34" charset="0"/>
                <a:cs typeface="Arial" panose="020B0604020202020204" pitchFamily="34" charset="0"/>
              </a:rPr>
              <a:t>.</a:t>
            </a:r>
            <a:r>
              <a:rPr lang="en-US" sz="2000" dirty="0">
                <a:latin typeface="Arial" panose="020B0604020202020204" pitchFamily="34" charset="0"/>
                <a:ea typeface="Tahoma" panose="020B0604030504040204" pitchFamily="34" charset="0"/>
                <a:cs typeface="Arial" panose="020B0604020202020204" pitchFamily="34" charset="0"/>
              </a:rPr>
              <a:t>1</a:t>
            </a:r>
            <a:r>
              <a:rPr lang="mn-MN" sz="2000" dirty="0">
                <a:latin typeface="Arial" panose="020B0604020202020204" pitchFamily="34" charset="0"/>
                <a:ea typeface="Tahoma" panose="020B0604030504040204" pitchFamily="34" charset="0"/>
                <a:cs typeface="Arial" panose="020B0604020202020204" pitchFamily="34" charset="0"/>
              </a:rPr>
              <a:t>%) нь түр зогсоосон, </a:t>
            </a:r>
            <a:r>
              <a:rPr lang="en-US" sz="2000" dirty="0">
                <a:latin typeface="Arial" panose="020B0604020202020204" pitchFamily="34" charset="0"/>
                <a:ea typeface="Tahoma" panose="020B0604030504040204" pitchFamily="34" charset="0"/>
                <a:cs typeface="Arial" panose="020B0604020202020204" pitchFamily="34" charset="0"/>
              </a:rPr>
              <a:t>75</a:t>
            </a:r>
            <a:r>
              <a:rPr lang="mn-MN" sz="2000" dirty="0">
                <a:latin typeface="Arial" panose="020B0604020202020204" pitchFamily="34" charset="0"/>
                <a:ea typeface="Tahoma" panose="020B0604030504040204" pitchFamily="34" charset="0"/>
                <a:cs typeface="Arial" panose="020B0604020202020204" pitchFamily="34" charset="0"/>
              </a:rPr>
              <a:t> (</a:t>
            </a:r>
            <a:r>
              <a:rPr lang="en-US" sz="2000" dirty="0">
                <a:latin typeface="Arial" panose="020B0604020202020204" pitchFamily="34" charset="0"/>
                <a:ea typeface="Tahoma" panose="020B0604030504040204" pitchFamily="34" charset="0"/>
                <a:cs typeface="Arial" panose="020B0604020202020204" pitchFamily="34" charset="0"/>
              </a:rPr>
              <a:t>20</a:t>
            </a:r>
            <a:r>
              <a:rPr lang="mn-MN" sz="2000" dirty="0">
                <a:latin typeface="Arial" panose="020B0604020202020204" pitchFamily="34" charset="0"/>
                <a:ea typeface="Tahoma" panose="020B0604030504040204" pitchFamily="34" charset="0"/>
                <a:cs typeface="Arial" panose="020B0604020202020204" pitchFamily="34" charset="0"/>
              </a:rPr>
              <a:t>.</a:t>
            </a:r>
            <a:r>
              <a:rPr lang="en-US" sz="2000" dirty="0">
                <a:latin typeface="Arial" panose="020B0604020202020204" pitchFamily="34" charset="0"/>
                <a:ea typeface="Tahoma" panose="020B0604030504040204" pitchFamily="34" charset="0"/>
                <a:cs typeface="Arial" panose="020B0604020202020204" pitchFamily="34" charset="0"/>
              </a:rPr>
              <a:t>1</a:t>
            </a:r>
            <a:r>
              <a:rPr lang="mn-MN" sz="2000" dirty="0">
                <a:latin typeface="Arial" panose="020B0604020202020204" pitchFamily="34" charset="0"/>
                <a:ea typeface="Tahoma" panose="020B0604030504040204" pitchFamily="34" charset="0"/>
                <a:cs typeface="Arial" panose="020B0604020202020204" pitchFamily="34" charset="0"/>
              </a:rPr>
              <a:t>%) нь бүрэн зогсоосон шалтгаантай байна.</a:t>
            </a:r>
            <a:endParaRPr lang="en-US" sz="2000"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877760462"/>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47800" y="486514"/>
            <a:ext cx="2916183" cy="461665"/>
          </a:xfrm>
          <a:prstGeom prst="rect">
            <a:avLst/>
          </a:prstGeom>
          <a:noFill/>
        </p:spPr>
        <p:txBody>
          <a:bodyPr wrap="none">
            <a:spAutoFit/>
          </a:bodyPr>
          <a:lstStyle/>
          <a:p>
            <a:pPr algn="ctr"/>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ХӨДӨӨ АЖ АХУЙ</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3197936" y="1457814"/>
            <a:ext cx="1619599" cy="1710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АДУУ: </a:t>
            </a:r>
          </a:p>
          <a:p>
            <a:pPr algn="ctr"/>
            <a:r>
              <a:rPr lang="mn-MN" sz="1600" dirty="0">
                <a:solidFill>
                  <a:prstClr val="black"/>
                </a:solidFill>
                <a:latin typeface="Tahoma" panose="020B0604030504040204" pitchFamily="34" charset="0"/>
                <a:ea typeface="Tahoma" panose="020B0604030504040204" pitchFamily="34" charset="0"/>
                <a:cs typeface="Tahoma" panose="020B0604030504040204" pitchFamily="34" charset="0"/>
              </a:rPr>
              <a:t>3</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3</a:t>
            </a:r>
            <a:r>
              <a:rPr lang="mn-MN" sz="1600" dirty="0">
                <a:solidFill>
                  <a:prstClr val="black"/>
                </a:solidFill>
                <a:latin typeface="Tahoma" panose="020B0604030504040204" pitchFamily="34" charset="0"/>
                <a:ea typeface="Tahoma" panose="020B0604030504040204" pitchFamily="34" charset="0"/>
                <a:cs typeface="Tahoma" panose="020B0604030504040204" pitchFamily="34" charset="0"/>
              </a:rPr>
              <a:t>1.</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0 </a:t>
            </a:r>
            <a:r>
              <a:rPr lang="mn-MN" sz="1600" dirty="0">
                <a:solidFill>
                  <a:prstClr val="black"/>
                </a:solidFill>
                <a:latin typeface="Tahoma" panose="020B0604030504040204" pitchFamily="34" charset="0"/>
                <a:ea typeface="Tahoma" panose="020B0604030504040204" pitchFamily="34" charset="0"/>
                <a:cs typeface="Tahoma" panose="020B0604030504040204" pitchFamily="34" charset="0"/>
              </a:rPr>
              <a:t>мянган</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mn-MN" sz="1600" dirty="0">
                <a:solidFill>
                  <a:prstClr val="black"/>
                </a:solidFill>
                <a:latin typeface="Tahoma" panose="020B0604030504040204" pitchFamily="34" charset="0"/>
                <a:ea typeface="Tahoma" panose="020B0604030504040204" pitchFamily="34" charset="0"/>
                <a:cs typeface="Tahoma" panose="020B0604030504040204" pitchFamily="34" charset="0"/>
              </a:rPr>
              <a:t>толгой, өмнөх оноос 2</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.8</a:t>
            </a:r>
            <a:r>
              <a:rPr lang="mn-MN" sz="1600" dirty="0">
                <a:solidFill>
                  <a:prstClr val="black"/>
                </a:solidFill>
                <a:latin typeface="Tahoma" panose="020B0604030504040204" pitchFamily="34" charset="0"/>
                <a:ea typeface="Tahoma" panose="020B0604030504040204" pitchFamily="34" charset="0"/>
                <a:cs typeface="Tahoma" panose="020B0604030504040204" pitchFamily="34" charset="0"/>
              </a:rPr>
              <a:t> хувиар өссөн. </a:t>
            </a:r>
            <a:endParaRPr lang="en-US"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6644511" y="1703147"/>
            <a:ext cx="1730129" cy="150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ҮХЭР: </a:t>
            </a:r>
          </a:p>
          <a:p>
            <a:pPr algn="ctr"/>
            <a:r>
              <a:rPr lang="mn-MN" sz="1600" dirty="0">
                <a:solidFill>
                  <a:prstClr val="black"/>
                </a:solidFill>
                <a:latin typeface="Tahoma" panose="020B0604030504040204" pitchFamily="34" charset="0"/>
                <a:ea typeface="Tahoma" panose="020B0604030504040204" pitchFamily="34" charset="0"/>
                <a:cs typeface="Tahoma" panose="020B0604030504040204" pitchFamily="34" charset="0"/>
              </a:rPr>
              <a:t>28</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0</a:t>
            </a:r>
            <a:r>
              <a:rPr lang="mn-MN" sz="1600"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9 </a:t>
            </a:r>
            <a:r>
              <a:rPr lang="mn-MN" sz="1600" dirty="0">
                <a:solidFill>
                  <a:prstClr val="black"/>
                </a:solidFill>
                <a:latin typeface="Tahoma" panose="020B0604030504040204" pitchFamily="34" charset="0"/>
                <a:ea typeface="Tahoma" panose="020B0604030504040204" pitchFamily="34" charset="0"/>
                <a:cs typeface="Tahoma" panose="020B0604030504040204" pitchFamily="34" charset="0"/>
              </a:rPr>
              <a:t>мянган</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mn-MN" sz="1600" dirty="0">
                <a:solidFill>
                  <a:prstClr val="black"/>
                </a:solidFill>
                <a:latin typeface="Tahoma" panose="020B0604030504040204" pitchFamily="34" charset="0"/>
                <a:ea typeface="Tahoma" panose="020B0604030504040204" pitchFamily="34" charset="0"/>
                <a:cs typeface="Tahoma" panose="020B0604030504040204" pitchFamily="34" charset="0"/>
              </a:rPr>
              <a:t>толгой, өмнөх оноос </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4</a:t>
            </a:r>
            <a:r>
              <a:rPr lang="mn-MN" sz="1600"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6</a:t>
            </a:r>
            <a:r>
              <a:rPr lang="mn-MN" sz="1600" dirty="0">
                <a:solidFill>
                  <a:prstClr val="black"/>
                </a:solidFill>
                <a:latin typeface="Tahoma" panose="020B0604030504040204" pitchFamily="34" charset="0"/>
                <a:ea typeface="Tahoma" panose="020B0604030504040204" pitchFamily="34" charset="0"/>
                <a:cs typeface="Tahoma" panose="020B0604030504040204" pitchFamily="34" charset="0"/>
              </a:rPr>
              <a:t> хувиар өссөн. </a:t>
            </a:r>
            <a:endParaRPr lang="en-US"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a:endParaRPr lang="en-US"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10073678" y="1697704"/>
            <a:ext cx="1584922" cy="150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ТЭМЭЭ: </a:t>
            </a:r>
          </a:p>
          <a:p>
            <a:pPr algn="ctr"/>
            <a:r>
              <a:rPr lang="mn-MN" sz="1600" dirty="0">
                <a:solidFill>
                  <a:prstClr val="black"/>
                </a:solidFill>
                <a:latin typeface="Tahoma" panose="020B0604030504040204" pitchFamily="34" charset="0"/>
                <a:ea typeface="Tahoma" panose="020B0604030504040204" pitchFamily="34" charset="0"/>
                <a:cs typeface="Tahoma" panose="020B0604030504040204" pitchFamily="34" charset="0"/>
              </a:rPr>
              <a:t>7.</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6</a:t>
            </a:r>
            <a:r>
              <a:rPr lang="mn-MN" sz="1600" dirty="0">
                <a:solidFill>
                  <a:prstClr val="black"/>
                </a:solidFill>
                <a:latin typeface="Tahoma" panose="020B0604030504040204" pitchFamily="34" charset="0"/>
                <a:ea typeface="Tahoma" panose="020B0604030504040204" pitchFamily="34" charset="0"/>
                <a:cs typeface="Tahoma" panose="020B0604030504040204" pitchFamily="34" charset="0"/>
              </a:rPr>
              <a:t> мянган</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mn-MN" sz="1600" dirty="0">
                <a:solidFill>
                  <a:prstClr val="black"/>
                </a:solidFill>
                <a:latin typeface="Tahoma" panose="020B0604030504040204" pitchFamily="34" charset="0"/>
                <a:ea typeface="Tahoma" panose="020B0604030504040204" pitchFamily="34" charset="0"/>
                <a:cs typeface="Tahoma" panose="020B0604030504040204" pitchFamily="34" charset="0"/>
              </a:rPr>
              <a:t>толгой, өмнөх оноос 3.</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8</a:t>
            </a:r>
            <a:r>
              <a:rPr lang="mn-MN" sz="1600" dirty="0">
                <a:solidFill>
                  <a:prstClr val="black"/>
                </a:solidFill>
                <a:latin typeface="Tahoma" panose="020B0604030504040204" pitchFamily="34" charset="0"/>
                <a:ea typeface="Tahoma" panose="020B0604030504040204" pitchFamily="34" charset="0"/>
                <a:cs typeface="Tahoma" panose="020B0604030504040204" pitchFamily="34" charset="0"/>
              </a:rPr>
              <a:t> хувиар буурсан.</a:t>
            </a:r>
            <a:endParaRPr lang="en-US"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4164038" y="3702106"/>
            <a:ext cx="1824589" cy="150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ХОНЬ: </a:t>
            </a:r>
          </a:p>
          <a:p>
            <a:pPr algn="ctr"/>
            <a:r>
              <a:rPr lang="mn-MN" sz="1600" dirty="0">
                <a:solidFill>
                  <a:prstClr val="black"/>
                </a:solidFill>
                <a:latin typeface="Tahoma" panose="020B0604030504040204" pitchFamily="34" charset="0"/>
                <a:ea typeface="Tahoma" panose="020B0604030504040204" pitchFamily="34" charset="0"/>
                <a:cs typeface="Tahoma" panose="020B0604030504040204" pitchFamily="34" charset="0"/>
              </a:rPr>
              <a:t>2.0</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mn-MN" sz="1600" dirty="0">
                <a:solidFill>
                  <a:prstClr val="black"/>
                </a:solidFill>
                <a:latin typeface="Tahoma" panose="020B0604030504040204" pitchFamily="34" charset="0"/>
                <a:ea typeface="Tahoma" panose="020B0604030504040204" pitchFamily="34" charset="0"/>
                <a:cs typeface="Tahoma" panose="020B0604030504040204" pitchFamily="34" charset="0"/>
              </a:rPr>
              <a:t>сая толгой, өмнөх онтой адил түвшинд. </a:t>
            </a:r>
            <a:endParaRPr lang="en-US"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8064227" y="3750998"/>
            <a:ext cx="1734221" cy="150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ЯМАА: </a:t>
            </a:r>
          </a:p>
          <a:p>
            <a:pPr algn="ctr"/>
            <a:r>
              <a:rPr lang="mn-MN" sz="1600" dirty="0">
                <a:solidFill>
                  <a:prstClr val="black"/>
                </a:solidFill>
                <a:latin typeface="Tahoma" panose="020B0604030504040204" pitchFamily="34" charset="0"/>
                <a:ea typeface="Tahoma" panose="020B0604030504040204" pitchFamily="34" charset="0"/>
                <a:cs typeface="Tahoma" panose="020B0604030504040204" pitchFamily="34" charset="0"/>
              </a:rPr>
              <a:t>1.</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3 </a:t>
            </a:r>
            <a:r>
              <a:rPr lang="mn-MN" sz="1600" dirty="0">
                <a:solidFill>
                  <a:prstClr val="black"/>
                </a:solidFill>
                <a:latin typeface="Tahoma" panose="020B0604030504040204" pitchFamily="34" charset="0"/>
                <a:ea typeface="Tahoma" panose="020B0604030504040204" pitchFamily="34" charset="0"/>
                <a:cs typeface="Tahoma" panose="020B0604030504040204" pitchFamily="34" charset="0"/>
              </a:rPr>
              <a:t>сая толгой, өмнөх оноос </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8</a:t>
            </a:r>
            <a:r>
              <a:rPr lang="mn-MN" sz="1600"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3</a:t>
            </a:r>
            <a:r>
              <a:rPr lang="mn-MN" sz="1600" dirty="0">
                <a:solidFill>
                  <a:prstClr val="black"/>
                </a:solidFill>
                <a:latin typeface="Tahoma" panose="020B0604030504040204" pitchFamily="34" charset="0"/>
                <a:ea typeface="Tahoma" panose="020B0604030504040204" pitchFamily="34" charset="0"/>
                <a:cs typeface="Tahoma" panose="020B0604030504040204" pitchFamily="34" charset="0"/>
              </a:rPr>
              <a:t> хувиар өссөн. </a:t>
            </a:r>
            <a:endParaRPr lang="en-US"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p:nvPr/>
        </p:nvSpPr>
        <p:spPr>
          <a:xfrm>
            <a:off x="1143000" y="1036918"/>
            <a:ext cx="10686938" cy="378693"/>
          </a:xfrm>
          <a:prstGeom prst="rect">
            <a:avLst/>
          </a:prstGeom>
        </p:spPr>
        <p:txBody>
          <a:bodyPr wrap="square">
            <a:spAutoFit/>
          </a:bodyPr>
          <a:lstStyle/>
          <a:p>
            <a:pPr algn="just">
              <a:lnSpc>
                <a:spcPct val="115000"/>
              </a:lnSpc>
            </a:pPr>
            <a:r>
              <a:rPr lang="mn-MN" dirty="0">
                <a:solidFill>
                  <a:prstClr val="black"/>
                </a:solidFill>
                <a:latin typeface="Tahoma" panose="020B0604030504040204" pitchFamily="34" charset="0"/>
                <a:ea typeface="Tahoma" panose="020B0604030504040204" pitchFamily="34" charset="0"/>
                <a:cs typeface="Tahoma" panose="020B0604030504040204" pitchFamily="34" charset="0"/>
              </a:rPr>
              <a:t>Аймгийн хэмжээнд 20</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20</a:t>
            </a:r>
            <a:r>
              <a:rPr lang="mn-MN" dirty="0">
                <a:solidFill>
                  <a:prstClr val="black"/>
                </a:solidFill>
                <a:latin typeface="Tahoma" panose="020B0604030504040204" pitchFamily="34" charset="0"/>
                <a:ea typeface="Tahoma" panose="020B0604030504040204" pitchFamily="34" charset="0"/>
                <a:cs typeface="Tahoma" panose="020B0604030504040204" pitchFamily="34" charset="0"/>
              </a:rPr>
              <a:t> оны эцэст 3.</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9</a:t>
            </a:r>
            <a:r>
              <a:rPr lang="mn-MN" dirty="0">
                <a:solidFill>
                  <a:prstClr val="black"/>
                </a:solidFill>
                <a:latin typeface="Tahoma" panose="020B0604030504040204" pitchFamily="34" charset="0"/>
                <a:ea typeface="Tahoma" panose="020B0604030504040204" pitchFamily="34" charset="0"/>
                <a:cs typeface="Tahoma" panose="020B0604030504040204" pitchFamily="34" charset="0"/>
              </a:rPr>
              <a:t> сая мал тоологдов.  </a:t>
            </a:r>
          </a:p>
        </p:txBody>
      </p:sp>
      <p:pic>
        <p:nvPicPr>
          <p:cNvPr id="5" name="Picture 4"/>
          <p:cNvPicPr>
            <a:picLocks noChangeAspect="1"/>
          </p:cNvPicPr>
          <p:nvPr/>
        </p:nvPicPr>
        <p:blipFill>
          <a:blip r:embed="rId3"/>
          <a:stretch>
            <a:fillRect/>
          </a:stretch>
        </p:blipFill>
        <p:spPr>
          <a:xfrm>
            <a:off x="1203195" y="1652141"/>
            <a:ext cx="1920582" cy="1440437"/>
          </a:xfrm>
          <a:prstGeom prst="rect">
            <a:avLst/>
          </a:prstGeom>
        </p:spPr>
      </p:pic>
      <p:pic>
        <p:nvPicPr>
          <p:cNvPr id="8" name="Picture 7"/>
          <p:cNvPicPr>
            <a:picLocks noChangeAspect="1"/>
          </p:cNvPicPr>
          <p:nvPr/>
        </p:nvPicPr>
        <p:blipFill>
          <a:blip r:embed="rId4"/>
          <a:stretch>
            <a:fillRect/>
          </a:stretch>
        </p:blipFill>
        <p:spPr>
          <a:xfrm>
            <a:off x="4950753" y="1690934"/>
            <a:ext cx="1693758" cy="1128466"/>
          </a:xfrm>
          <a:prstGeom prst="rect">
            <a:avLst/>
          </a:prstGeom>
        </p:spPr>
      </p:pic>
      <p:pic>
        <p:nvPicPr>
          <p:cNvPr id="14" name="Picture 13"/>
          <p:cNvPicPr>
            <a:picLocks noChangeAspect="1"/>
          </p:cNvPicPr>
          <p:nvPr/>
        </p:nvPicPr>
        <p:blipFill>
          <a:blip r:embed="rId5"/>
          <a:stretch>
            <a:fillRect/>
          </a:stretch>
        </p:blipFill>
        <p:spPr>
          <a:xfrm>
            <a:off x="8501806" y="1690934"/>
            <a:ext cx="1571872" cy="1046891"/>
          </a:xfrm>
          <a:prstGeom prst="rect">
            <a:avLst/>
          </a:prstGeom>
        </p:spPr>
      </p:pic>
      <p:pic>
        <p:nvPicPr>
          <p:cNvPr id="15" name="Picture 14"/>
          <p:cNvPicPr>
            <a:picLocks noChangeAspect="1"/>
          </p:cNvPicPr>
          <p:nvPr/>
        </p:nvPicPr>
        <p:blipFill>
          <a:blip r:embed="rId6"/>
          <a:stretch>
            <a:fillRect/>
          </a:stretch>
        </p:blipFill>
        <p:spPr>
          <a:xfrm>
            <a:off x="2323528" y="3712120"/>
            <a:ext cx="1840510" cy="1380383"/>
          </a:xfrm>
          <a:prstGeom prst="rect">
            <a:avLst/>
          </a:prstGeom>
        </p:spPr>
      </p:pic>
      <p:pic>
        <p:nvPicPr>
          <p:cNvPr id="22" name="Picture 21"/>
          <p:cNvPicPr>
            <a:picLocks noChangeAspect="1"/>
          </p:cNvPicPr>
          <p:nvPr/>
        </p:nvPicPr>
        <p:blipFill>
          <a:blip r:embed="rId7"/>
          <a:stretch>
            <a:fillRect/>
          </a:stretch>
        </p:blipFill>
        <p:spPr>
          <a:xfrm>
            <a:off x="6790863" y="3652343"/>
            <a:ext cx="1273364" cy="1700006"/>
          </a:xfrm>
          <a:prstGeom prst="rect">
            <a:avLst/>
          </a:prstGeom>
        </p:spPr>
      </p:pic>
      <p:sp>
        <p:nvSpPr>
          <p:cNvPr id="23" name="Rectangle 22"/>
          <p:cNvSpPr/>
          <p:nvPr/>
        </p:nvSpPr>
        <p:spPr>
          <a:xfrm>
            <a:off x="1203195" y="5303457"/>
            <a:ext cx="10455405" cy="1520288"/>
          </a:xfrm>
          <a:prstGeom prst="rect">
            <a:avLst/>
          </a:prstGeom>
        </p:spPr>
        <p:txBody>
          <a:bodyPr wrap="square">
            <a:spAutoFit/>
          </a:bodyPr>
          <a:lstStyle/>
          <a:p>
            <a:pPr algn="just">
              <a:lnSpc>
                <a:spcPct val="125000"/>
              </a:lnSpc>
              <a:spcAft>
                <a:spcPts val="600"/>
              </a:spcAft>
            </a:pP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Хээлтэгч мал 1.7 сая толгой тоологдсон нь нийт малын 44.8 хувийг эзэлж байна. Оны эхний эх малын 82</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8 хувь буюу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4 сая эх мал төллөж, 1</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4 сая төл бойжуулж авчээ.</a:t>
            </a:r>
          </a:p>
          <a:p>
            <a:pPr algn="just">
              <a:lnSpc>
                <a:spcPct val="125000"/>
              </a:lnSpc>
              <a:spcAft>
                <a:spcPts val="600"/>
              </a:spcAft>
            </a:pPr>
            <a:r>
              <a:rPr lang="mn-MN" sz="1800" dirty="0">
                <a:solidFill>
                  <a:srgbClr val="000000"/>
                </a:solidFill>
                <a:effectLst/>
                <a:latin typeface="Arial" panose="020B0604020202020204" pitchFamily="34" charset="0"/>
                <a:ea typeface="Calibri" panose="020F0502020204030204" pitchFamily="34" charset="0"/>
              </a:rPr>
              <a:t>Оны эхний малын 1</a:t>
            </a:r>
            <a:r>
              <a:rPr lang="en-US" sz="1800" dirty="0">
                <a:solidFill>
                  <a:srgbClr val="000000"/>
                </a:solidFill>
                <a:effectLst/>
                <a:latin typeface="Arial" panose="020B0604020202020204" pitchFamily="34" charset="0"/>
                <a:ea typeface="Calibri" panose="020F0502020204030204" pitchFamily="34" charset="0"/>
              </a:rPr>
              <a:t>.</a:t>
            </a:r>
            <a:r>
              <a:rPr lang="mn-MN" sz="1800" dirty="0">
                <a:solidFill>
                  <a:srgbClr val="000000"/>
                </a:solidFill>
                <a:effectLst/>
                <a:latin typeface="Arial" panose="020B0604020202020204" pitchFamily="34" charset="0"/>
                <a:ea typeface="Calibri" panose="020F0502020204030204" pitchFamily="34" charset="0"/>
              </a:rPr>
              <a:t>3 хувь болох 49.1 мянган том мал зүй бусаар хорогдсон нь өмнөх оны мөн үеийнхээс 2.5 мянган толгой малаар буюу 5.4 хувиар өссөн байна.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0089815"/>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3265347"/>
            <a:ext cx="9167088" cy="1779092"/>
          </a:xfrm>
          <a:prstGeom prst="rect">
            <a:avLst/>
          </a:prstGeom>
        </p:spPr>
      </p:pic>
      <p:sp>
        <p:nvSpPr>
          <p:cNvPr id="3" name="Rectangle 2"/>
          <p:cNvSpPr/>
          <p:nvPr/>
        </p:nvSpPr>
        <p:spPr>
          <a:xfrm>
            <a:off x="1497444" y="5181600"/>
            <a:ext cx="10134600" cy="1026435"/>
          </a:xfrm>
          <a:prstGeom prst="rect">
            <a:avLst/>
          </a:prstGeom>
        </p:spPr>
        <p:txBody>
          <a:bodyPr wrap="square">
            <a:spAutoFit/>
          </a:bodyPr>
          <a:lstStyle/>
          <a:p>
            <a:pPr algn="just">
              <a:lnSpc>
                <a:spcPct val="115000"/>
              </a:lnSpc>
              <a:spcAft>
                <a:spcPts val="600"/>
              </a:spcAft>
            </a:pPr>
            <a:r>
              <a:rPr lang="mn-MN" sz="1800" dirty="0">
                <a:effectLst/>
                <a:latin typeface="Arial" panose="020B0604020202020204" pitchFamily="34" charset="0"/>
                <a:ea typeface="Calibri" panose="020F0502020204030204" pitchFamily="34" charset="0"/>
                <a:cs typeface="Times New Roman" panose="02020603050405020304" pitchFamily="18" charset="0"/>
              </a:rPr>
              <a:t>Оны эцэст өвс, х</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адлан 15</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4 мянган тн, хужир шүү 8.6 мянган тн, гар тэжээл 360.4 тн тус тус бэлтгэсэн нь өмнөх оноос гар тэжээл 42.6 хувиар өсч, бэлтгэсэн өвс 6.2 хувиар, хужир шүү 61.2 хувиар тус тус буурсан байна.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497444" y="838200"/>
            <a:ext cx="10134600" cy="2289986"/>
          </a:xfrm>
          <a:prstGeom prst="rect">
            <a:avLst/>
          </a:prstGeom>
        </p:spPr>
        <p:txBody>
          <a:bodyPr wrap="square">
            <a:spAutoFit/>
          </a:bodyPr>
          <a:lstStyle/>
          <a:p>
            <a:pPr algn="just">
              <a:lnSpc>
                <a:spcPct val="115000"/>
              </a:lnSpc>
            </a:pPr>
            <a:r>
              <a:rPr lang="mn-MN" dirty="0">
                <a:solidFill>
                  <a:prstClr val="black"/>
                </a:solidFill>
                <a:latin typeface="Tahoma" panose="020B0604030504040204" pitchFamily="34" charset="0"/>
                <a:ea typeface="Tahoma" panose="020B0604030504040204" pitchFamily="34" charset="0"/>
                <a:cs typeface="Tahoma" panose="020B0604030504040204" pitchFamily="34" charset="0"/>
              </a:rPr>
              <a:t>2020 онд нийт 6.0 мянган га талбайд тариалалт хийснээс </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үр тариа 2.0 мянган га-д, төмс 68.9 га-д, хүнсний ногоо 46.3 га-д, тэжээлийн ургамал 0.5 мянган га-д, техникийн ургамал 3.4 мянган га-д тариалж, 2.2 мянган тн үр тариа, 569.8 тн төмс, 320.3 тн хүнсний ногоо, 1.0 мянган тн техникийн ургамал</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1.9 мянган тн </a:t>
            </a:r>
            <a:r>
              <a:rPr lang="mn-MN" sz="1800" dirty="0">
                <a:effectLst/>
                <a:latin typeface="Arial" panose="020B0604020202020204" pitchFamily="34" charset="0"/>
                <a:ea typeface="Calibri" panose="020F0502020204030204" pitchFamily="34" charset="0"/>
                <a:cs typeface="Arial" panose="020B0604020202020204" pitchFamily="34" charset="0"/>
              </a:rPr>
              <a:t>тэжээлийн ургамал</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хурааж авсан нь урьд оноос үр тариа 3.4 дахин, техникийн ургамал 3.3 хувиар, төмс 10.4 хувиар, хүнсний ногоо 54.3 хувиар тус тус өсч, тэжээлийн ургамал 29.4 хувиар </a:t>
            </a:r>
            <a:r>
              <a:rPr lang="mn-MN" sz="1800" dirty="0">
                <a:effectLst/>
                <a:latin typeface="Arial" panose="020B0604020202020204" pitchFamily="34" charset="0"/>
                <a:ea typeface="Calibri" panose="020F0502020204030204" pitchFamily="34" charset="0"/>
                <a:cs typeface="Arial" panose="020B0604020202020204" pitchFamily="34" charset="0"/>
              </a:rPr>
              <a:t>буурчээ.</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47989381"/>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533401"/>
            <a:ext cx="10668000" cy="5943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905000" y="660560"/>
            <a:ext cx="4305300" cy="457199"/>
          </a:xfrm>
          <a:noFill/>
        </p:spPr>
        <p:txBody>
          <a:bodyPr>
            <a:noAutofit/>
          </a:bodyPr>
          <a:lstStyle/>
          <a:p>
            <a:pPr algn="l"/>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ХҮН АМ</a:t>
            </a:r>
            <a:endPar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3810000" y="1140033"/>
            <a:ext cx="7772400" cy="4886659"/>
          </a:xfrm>
          <a:prstGeom prst="rect">
            <a:avLst/>
          </a:prstGeom>
        </p:spPr>
        <p:txBody>
          <a:bodyPr wrap="square">
            <a:spAutoFit/>
          </a:bodyPr>
          <a:lstStyle/>
          <a:p>
            <a:pPr algn="just">
              <a:lnSpc>
                <a:spcPct val="115000"/>
              </a:lnSpc>
            </a:pPr>
            <a:r>
              <a:rPr lang="mn-MN" sz="2000" dirty="0">
                <a:latin typeface="Arial" panose="020B0604020202020204" pitchFamily="34" charset="0"/>
                <a:ea typeface="Tahoma" panose="020B0604030504040204" pitchFamily="34" charset="0"/>
                <a:cs typeface="Arial" panose="020B0604020202020204" pitchFamily="34" charset="0"/>
              </a:rPr>
              <a:t>Сүхбаатар аймгийн хүн ам, өрх урьдчилсан дүнгээр 2020 оны эцэст </a:t>
            </a:r>
            <a:r>
              <a:rPr lang="mn-M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8.3</a:t>
            </a:r>
            <a:r>
              <a:rPr lang="mn-M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мянган өрх, 6</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4.2</a:t>
            </a:r>
            <a:r>
              <a:rPr lang="mn-M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мянган </a:t>
            </a:r>
            <a:r>
              <a:rPr lang="mn-MN" sz="2000" dirty="0">
                <a:solidFill>
                  <a:srgbClr val="000000"/>
                </a:solidFill>
                <a:latin typeface="Arial" panose="020B0604020202020204" pitchFamily="34" charset="0"/>
                <a:ea typeface="Calibri" panose="020F0502020204030204" pitchFamily="34" charset="0"/>
                <a:cs typeface="Arial" panose="020B0604020202020204" pitchFamily="34" charset="0"/>
              </a:rPr>
              <a:t>оршин</a:t>
            </a:r>
            <a:r>
              <a:rPr lang="mn-M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суугаа хүн амтай болж урьд оноос </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130 </a:t>
            </a:r>
            <a:r>
              <a:rPr lang="mn-M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өрхөөр буурч, хүн ам </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1294</a:t>
            </a:r>
            <a:r>
              <a:rPr lang="mn-M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хүнээр өслөө. </a:t>
            </a:r>
            <a:endParaRPr lang="mn-MN" sz="2000" dirty="0">
              <a:latin typeface="Arial" panose="020B0604020202020204" pitchFamily="34" charset="0"/>
              <a:ea typeface="Tahoma" panose="020B0604030504040204" pitchFamily="34" charset="0"/>
              <a:cs typeface="Arial" panose="020B0604020202020204" pitchFamily="34" charset="0"/>
            </a:endParaRPr>
          </a:p>
          <a:p>
            <a:pPr algn="just">
              <a:lnSpc>
                <a:spcPct val="115000"/>
              </a:lnSpc>
            </a:pPr>
            <a:endParaRPr lang="mn-MN" sz="2000" dirty="0">
              <a:latin typeface="Tahoma" panose="020B0604030504040204" pitchFamily="34" charset="0"/>
              <a:ea typeface="Tahoma" panose="020B0604030504040204" pitchFamily="34" charset="0"/>
              <a:cs typeface="Tahoma" panose="020B0604030504040204" pitchFamily="34" charset="0"/>
            </a:endParaRPr>
          </a:p>
          <a:p>
            <a:pPr algn="just">
              <a:lnSpc>
                <a:spcPct val="115000"/>
              </a:lnSpc>
            </a:pPr>
            <a:r>
              <a:rPr lang="mn-MN" sz="2000" dirty="0">
                <a:latin typeface="Arial" panose="020B0604020202020204" pitchFamily="34" charset="0"/>
                <a:ea typeface="Tahoma" panose="020B0604030504040204" pitchFamily="34" charset="0"/>
                <a:cs typeface="Arial" panose="020B0604020202020204" pitchFamily="34" charset="0"/>
              </a:rPr>
              <a:t>Аймгийн хэмжээнд 2020 оны байдлаар 1345 хүүхэд төрсөн байна.</a:t>
            </a:r>
          </a:p>
          <a:p>
            <a:pPr algn="just">
              <a:lnSpc>
                <a:spcPct val="115000"/>
              </a:lnSpc>
            </a:pPr>
            <a:r>
              <a:rPr lang="mn-MN" sz="2000" b="1" dirty="0">
                <a:latin typeface="Tahoma" panose="020B0604030504040204" pitchFamily="34" charset="0"/>
                <a:ea typeface="Tahoma" panose="020B0604030504040204" pitchFamily="34" charset="0"/>
                <a:cs typeface="Tahoma" panose="020B0604030504040204" pitchFamily="34" charset="0"/>
              </a:rPr>
              <a:t>     </a:t>
            </a:r>
            <a:endParaRPr lang="mn-MN" sz="2000" dirty="0">
              <a:latin typeface="Tahoma" panose="020B0604030504040204" pitchFamily="34" charset="0"/>
              <a:ea typeface="Tahoma" panose="020B0604030504040204" pitchFamily="34" charset="0"/>
              <a:cs typeface="Tahoma" panose="020B0604030504040204" pitchFamily="34" charset="0"/>
            </a:endParaRPr>
          </a:p>
          <a:p>
            <a:pPr algn="just">
              <a:lnSpc>
                <a:spcPct val="125000"/>
              </a:lnSpc>
              <a:spcAft>
                <a:spcPts val="600"/>
              </a:spcAft>
            </a:pPr>
            <a:r>
              <a:rPr lang="mn-M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Хүн амын цэвэр өсөлт </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9</a:t>
            </a:r>
            <a:r>
              <a:rPr lang="mn-M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80</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mn-M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болж</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a:t>
            </a:r>
            <a:r>
              <a:rPr lang="mn-M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19 оноос</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40 (4.2</a:t>
            </a:r>
            <a:r>
              <a:rPr lang="mn-M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mn-M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өөр өссөн</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pPr>
            <a:endParaRPr lang="mn-MN" sz="2000" dirty="0">
              <a:latin typeface="Tahoma" panose="020B0604030504040204" pitchFamily="34" charset="0"/>
              <a:ea typeface="Tahoma" panose="020B0604030504040204" pitchFamily="34" charset="0"/>
              <a:cs typeface="Tahoma" panose="020B0604030504040204" pitchFamily="34" charset="0"/>
            </a:endParaRPr>
          </a:p>
          <a:p>
            <a:pPr algn="just">
              <a:lnSpc>
                <a:spcPct val="125000"/>
              </a:lnSpc>
              <a:spcAft>
                <a:spcPts val="600"/>
              </a:spcAft>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1000 </a:t>
            </a:r>
            <a:r>
              <a:rPr lang="mn-M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хүнд ногдох төрөлт </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mn-M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4, </a:t>
            </a:r>
            <a:r>
              <a:rPr lang="mn-M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нас баралт </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5.8 </a:t>
            </a:r>
            <a:r>
              <a:rPr lang="mn-M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байгаа нь өмнөх онтой харьцуулахад төрөлт </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0.6, </a:t>
            </a:r>
            <a:r>
              <a:rPr lang="mn-M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нас баралт </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0.2 </a:t>
            </a:r>
            <a:r>
              <a:rPr lang="mn-M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пунктээр тус тус өссөн</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mn-M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байна.</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1548959"/>
            <a:ext cx="1752600" cy="180348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3733878"/>
            <a:ext cx="1751608" cy="2209722"/>
          </a:xfrm>
          <a:prstGeom prst="rect">
            <a:avLst/>
          </a:prstGeom>
        </p:spPr>
      </p:pic>
    </p:spTree>
    <p:extLst>
      <p:ext uri="{BB962C8B-B14F-4D97-AF65-F5344CB8AC3E}">
        <p14:creationId xmlns:p14="http://schemas.microsoft.com/office/powerpoint/2010/main" val="2555842834"/>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147185" y="511443"/>
            <a:ext cx="8373629" cy="462551"/>
          </a:xfrm>
        </p:spPr>
        <p:txBody>
          <a:bodyPr>
            <a:normAutofit/>
          </a:bodyPr>
          <a:lstStyle/>
          <a:p>
            <a:pPr algn="l"/>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БҮРТГЭЛТЭЙ АЖИЛГҮЙ ИРГЭД</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grpSp>
        <p:nvGrpSpPr>
          <p:cNvPr id="8" name="Group 7"/>
          <p:cNvGrpSpPr/>
          <p:nvPr/>
        </p:nvGrpSpPr>
        <p:grpSpPr>
          <a:xfrm>
            <a:off x="1060449" y="977901"/>
            <a:ext cx="7904356" cy="2032575"/>
            <a:chOff x="2119972" y="873371"/>
            <a:chExt cx="5923591" cy="2032575"/>
          </a:xfrm>
        </p:grpSpPr>
        <p:pic>
          <p:nvPicPr>
            <p:cNvPr id="11" name="Picture 10"/>
            <p:cNvPicPr>
              <a:picLocks noChangeAspect="1"/>
            </p:cNvPicPr>
            <p:nvPr/>
          </p:nvPicPr>
          <p:blipFill>
            <a:blip r:embed="rId3"/>
            <a:stretch>
              <a:fillRect/>
            </a:stretch>
          </p:blipFill>
          <p:spPr>
            <a:xfrm>
              <a:off x="2220419" y="1375123"/>
              <a:ext cx="2008909" cy="891048"/>
            </a:xfrm>
            <a:prstGeom prst="rect">
              <a:avLst/>
            </a:prstGeom>
          </p:spPr>
        </p:pic>
        <p:pic>
          <p:nvPicPr>
            <p:cNvPr id="12" name="Picture 11"/>
            <p:cNvPicPr>
              <a:picLocks noChangeAspect="1"/>
            </p:cNvPicPr>
            <p:nvPr/>
          </p:nvPicPr>
          <p:blipFill>
            <a:blip r:embed="rId4"/>
            <a:stretch>
              <a:fillRect/>
            </a:stretch>
          </p:blipFill>
          <p:spPr>
            <a:xfrm>
              <a:off x="4248044" y="1375123"/>
              <a:ext cx="642635" cy="891048"/>
            </a:xfrm>
            <a:prstGeom prst="rect">
              <a:avLst/>
            </a:prstGeom>
          </p:spPr>
        </p:pic>
        <p:sp>
          <p:nvSpPr>
            <p:cNvPr id="13" name="Rectangle 12"/>
            <p:cNvSpPr/>
            <p:nvPr/>
          </p:nvSpPr>
          <p:spPr>
            <a:xfrm>
              <a:off x="2119972" y="2321171"/>
              <a:ext cx="2852435" cy="338554"/>
            </a:xfrm>
            <a:prstGeom prst="rect">
              <a:avLst/>
            </a:prstGeom>
          </p:spPr>
          <p:txBody>
            <a:bodyPr wrap="square">
              <a:spAutoFit/>
            </a:bodyPr>
            <a:lstStyle/>
            <a:p>
              <a:r>
                <a:rPr lang="mn-MN" sz="1600" dirty="0">
                  <a:solidFill>
                    <a:srgbClr val="00D0A8"/>
                  </a:solidFill>
                  <a:latin typeface="Arial" charset="0"/>
                  <a:ea typeface="Calibri" charset="0"/>
                </a:rPr>
                <a:t>462</a:t>
              </a:r>
              <a:r>
                <a:rPr lang="en-US" sz="1600" dirty="0">
                  <a:solidFill>
                    <a:srgbClr val="00D0A8"/>
                  </a:solidFill>
                  <a:latin typeface="Arial" charset="0"/>
                  <a:ea typeface="Calibri" charset="0"/>
                </a:rPr>
                <a:t> </a:t>
              </a:r>
              <a:r>
                <a:rPr lang="mn-MN" sz="1600" dirty="0">
                  <a:solidFill>
                    <a:srgbClr val="00D0A8"/>
                  </a:solidFill>
                  <a:latin typeface="Arial" charset="0"/>
                  <a:ea typeface="Calibri" charset="0"/>
                </a:rPr>
                <a:t>нь бүртгэлтэй ажилгүй иргэд</a:t>
              </a:r>
              <a:r>
                <a:rPr lang="en-US" sz="1600" dirty="0">
                  <a:solidFill>
                    <a:srgbClr val="00D0A8"/>
                  </a:solidFill>
                </a:rPr>
                <a:t> </a:t>
              </a:r>
            </a:p>
          </p:txBody>
        </p:sp>
        <p:sp>
          <p:nvSpPr>
            <p:cNvPr id="14" name="Rectangle 13"/>
            <p:cNvSpPr/>
            <p:nvPr/>
          </p:nvSpPr>
          <p:spPr>
            <a:xfrm>
              <a:off x="5065413" y="2321171"/>
              <a:ext cx="2978150" cy="584775"/>
            </a:xfrm>
            <a:prstGeom prst="rect">
              <a:avLst/>
            </a:prstGeom>
          </p:spPr>
          <p:txBody>
            <a:bodyPr wrap="square">
              <a:spAutoFit/>
            </a:bodyPr>
            <a:lstStyle/>
            <a:p>
              <a:r>
                <a:rPr lang="mn-MN" sz="1600" dirty="0">
                  <a:solidFill>
                    <a:srgbClr val="00B0F0"/>
                  </a:solidFill>
                  <a:latin typeface="Arial" charset="0"/>
                  <a:ea typeface="Calibri" charset="0"/>
                </a:rPr>
                <a:t>168</a:t>
              </a:r>
              <a:r>
                <a:rPr lang="en-US" sz="1600" dirty="0">
                  <a:solidFill>
                    <a:srgbClr val="00B0F0"/>
                  </a:solidFill>
                  <a:latin typeface="Arial" charset="0"/>
                  <a:ea typeface="Calibri" charset="0"/>
                </a:rPr>
                <a:t> </a:t>
              </a:r>
              <a:r>
                <a:rPr lang="is-IS" sz="1600" dirty="0">
                  <a:solidFill>
                    <a:srgbClr val="00B0F0"/>
                  </a:solidFill>
                  <a:latin typeface="Arial" charset="0"/>
                  <a:ea typeface="Calibri" charset="0"/>
                </a:rPr>
                <a:t>нь ажилтай боловч өөр ажил хайж байгаа иргэд</a:t>
              </a:r>
              <a:endParaRPr lang="en-US" sz="1600" dirty="0">
                <a:solidFill>
                  <a:srgbClr val="00B0F0"/>
                </a:solidFill>
              </a:endParaRPr>
            </a:p>
          </p:txBody>
        </p:sp>
        <p:sp>
          <p:nvSpPr>
            <p:cNvPr id="16" name="Rectangle 15"/>
            <p:cNvSpPr/>
            <p:nvPr/>
          </p:nvSpPr>
          <p:spPr>
            <a:xfrm>
              <a:off x="2500973" y="873371"/>
              <a:ext cx="1219200" cy="523220"/>
            </a:xfrm>
            <a:prstGeom prst="rect">
              <a:avLst/>
            </a:prstGeom>
          </p:spPr>
          <p:txBody>
            <a:bodyPr wrap="square">
              <a:spAutoFit/>
            </a:bodyPr>
            <a:lstStyle/>
            <a:p>
              <a:r>
                <a:rPr lang="en-US" sz="2800" dirty="0">
                  <a:solidFill>
                    <a:srgbClr val="00B050"/>
                  </a:solidFill>
                  <a:latin typeface="Arial" charset="0"/>
                  <a:ea typeface="Calibri" charset="0"/>
                </a:rPr>
                <a:t>7</a:t>
              </a:r>
              <a:r>
                <a:rPr lang="mn-MN" sz="2800" dirty="0">
                  <a:solidFill>
                    <a:srgbClr val="00B050"/>
                  </a:solidFill>
                  <a:latin typeface="Arial" charset="0"/>
                  <a:ea typeface="Calibri" charset="0"/>
                </a:rPr>
                <a:t>3</a:t>
              </a:r>
              <a:r>
                <a:rPr lang="en-US" sz="2800" dirty="0">
                  <a:solidFill>
                    <a:srgbClr val="00B050"/>
                  </a:solidFill>
                  <a:latin typeface="Arial" charset="0"/>
                  <a:ea typeface="Calibri" charset="0"/>
                </a:rPr>
                <a:t>.</a:t>
              </a:r>
              <a:r>
                <a:rPr lang="mn-MN" sz="2800" dirty="0">
                  <a:solidFill>
                    <a:srgbClr val="00B050"/>
                  </a:solidFill>
                  <a:latin typeface="Arial" charset="0"/>
                  <a:ea typeface="Calibri" charset="0"/>
                </a:rPr>
                <a:t>3</a:t>
              </a:r>
              <a:r>
                <a:rPr lang="en-US" sz="2800" dirty="0">
                  <a:solidFill>
                    <a:srgbClr val="00B050"/>
                  </a:solidFill>
                  <a:latin typeface="Arial" charset="0"/>
                  <a:ea typeface="Calibri" charset="0"/>
                </a:rPr>
                <a:t>%</a:t>
              </a:r>
              <a:endParaRPr lang="en-US" sz="2800" dirty="0">
                <a:solidFill>
                  <a:srgbClr val="00B050"/>
                </a:solidFill>
              </a:endParaRPr>
            </a:p>
          </p:txBody>
        </p:sp>
        <p:sp>
          <p:nvSpPr>
            <p:cNvPr id="17" name="Rectangle 16"/>
            <p:cNvSpPr/>
            <p:nvPr/>
          </p:nvSpPr>
          <p:spPr>
            <a:xfrm>
              <a:off x="4177373" y="873371"/>
              <a:ext cx="1200150" cy="523220"/>
            </a:xfrm>
            <a:prstGeom prst="rect">
              <a:avLst/>
            </a:prstGeom>
          </p:spPr>
          <p:txBody>
            <a:bodyPr wrap="square">
              <a:spAutoFit/>
            </a:bodyPr>
            <a:lstStyle/>
            <a:p>
              <a:r>
                <a:rPr lang="en-US" sz="2800" dirty="0">
                  <a:solidFill>
                    <a:srgbClr val="00B0F0"/>
                  </a:solidFill>
                  <a:latin typeface="Arial" charset="0"/>
                  <a:ea typeface="Calibri" charset="0"/>
                </a:rPr>
                <a:t>2</a:t>
              </a:r>
              <a:r>
                <a:rPr lang="mn-MN" sz="2800" dirty="0">
                  <a:solidFill>
                    <a:srgbClr val="00B0F0"/>
                  </a:solidFill>
                  <a:latin typeface="Arial" charset="0"/>
                  <a:ea typeface="Calibri" charset="0"/>
                </a:rPr>
                <a:t>6</a:t>
              </a:r>
              <a:r>
                <a:rPr lang="en-US" sz="2800" dirty="0">
                  <a:solidFill>
                    <a:srgbClr val="00B0F0"/>
                  </a:solidFill>
                  <a:latin typeface="Arial" charset="0"/>
                  <a:ea typeface="Calibri" charset="0"/>
                </a:rPr>
                <a:t>.</a:t>
              </a:r>
              <a:r>
                <a:rPr lang="mn-MN" sz="2800" dirty="0">
                  <a:solidFill>
                    <a:srgbClr val="00B0F0"/>
                  </a:solidFill>
                  <a:latin typeface="Arial" charset="0"/>
                  <a:ea typeface="Calibri" charset="0"/>
                </a:rPr>
                <a:t>7</a:t>
              </a:r>
              <a:r>
                <a:rPr lang="en-US" sz="2800" dirty="0">
                  <a:solidFill>
                    <a:srgbClr val="00B0F0"/>
                  </a:solidFill>
                  <a:latin typeface="Arial" charset="0"/>
                  <a:ea typeface="Calibri" charset="0"/>
                </a:rPr>
                <a:t>%</a:t>
              </a:r>
              <a:endParaRPr lang="en-US" sz="2800" dirty="0">
                <a:solidFill>
                  <a:srgbClr val="00B0F0"/>
                </a:solidFill>
              </a:endParaRPr>
            </a:p>
          </p:txBody>
        </p:sp>
      </p:grpSp>
      <p:sp>
        <p:nvSpPr>
          <p:cNvPr id="19" name="Rectangle 18"/>
          <p:cNvSpPr/>
          <p:nvPr/>
        </p:nvSpPr>
        <p:spPr>
          <a:xfrm>
            <a:off x="5334000" y="1045601"/>
            <a:ext cx="6553200" cy="1077218"/>
          </a:xfrm>
          <a:prstGeom prst="rect">
            <a:avLst/>
          </a:prstGeom>
        </p:spPr>
        <p:txBody>
          <a:bodyPr wrap="square">
            <a:spAutoFit/>
          </a:bodyPr>
          <a:lstStyle/>
          <a:p>
            <a:pPr algn="just"/>
            <a:r>
              <a:rPr lang="mn-MN" sz="1600" dirty="0">
                <a:solidFill>
                  <a:prstClr val="black"/>
                </a:solidFill>
                <a:latin typeface="Arial" panose="020B0604020202020204" pitchFamily="34" charset="0"/>
                <a:ea typeface="Calibri" charset="0"/>
                <a:cs typeface="Arial" panose="020B0604020202020204" pitchFamily="34" charset="0"/>
              </a:rPr>
              <a:t>Хөдөлмөр эрхлэлтийн байгууллагад ажил хайж бүртгүүлсэн иргэд 2020 оны </a:t>
            </a:r>
            <a:r>
              <a:rPr lang="en-US" sz="1600" dirty="0">
                <a:solidFill>
                  <a:prstClr val="black"/>
                </a:solidFill>
                <a:latin typeface="Arial" panose="020B0604020202020204" pitchFamily="34" charset="0"/>
                <a:ea typeface="Calibri" charset="0"/>
                <a:cs typeface="Arial" panose="020B0604020202020204" pitchFamily="34" charset="0"/>
              </a:rPr>
              <a:t>12</a:t>
            </a:r>
            <a:r>
              <a:rPr lang="mn-MN" sz="1600" dirty="0">
                <a:solidFill>
                  <a:prstClr val="black"/>
                </a:solidFill>
                <a:latin typeface="Arial" panose="020B0604020202020204" pitchFamily="34" charset="0"/>
                <a:ea typeface="Calibri" charset="0"/>
                <a:cs typeface="Arial" panose="020B0604020202020204" pitchFamily="34" charset="0"/>
              </a:rPr>
              <a:t> дугаар сарын эцэст 630 болсны, 462 (73.3%) нь бүртгэлтэй ажилгүй иргэд, 168</a:t>
            </a:r>
            <a:r>
              <a:rPr lang="en-US" sz="1600" dirty="0">
                <a:solidFill>
                  <a:prstClr val="black"/>
                </a:solidFill>
                <a:latin typeface="Arial" panose="020B0604020202020204" pitchFamily="34" charset="0"/>
                <a:ea typeface="Calibri" charset="0"/>
                <a:cs typeface="Arial" panose="020B0604020202020204" pitchFamily="34" charset="0"/>
              </a:rPr>
              <a:t> </a:t>
            </a:r>
            <a:r>
              <a:rPr lang="mn-MN" sz="1600" dirty="0">
                <a:solidFill>
                  <a:prstClr val="black"/>
                </a:solidFill>
                <a:latin typeface="Arial" panose="020B0604020202020204" pitchFamily="34" charset="0"/>
                <a:ea typeface="Calibri" charset="0"/>
                <a:cs typeface="Arial" panose="020B0604020202020204" pitchFamily="34" charset="0"/>
              </a:rPr>
              <a:t>(26.7%) нь ажилтай боловч өөр ажил хайж байгаа иргэд байна.</a:t>
            </a:r>
            <a:endParaRPr lang="en-US" sz="1600" dirty="0">
              <a:solidFill>
                <a:prstClr val="black"/>
              </a:solidFill>
              <a:latin typeface="Arial" panose="020B0604020202020204" pitchFamily="34" charset="0"/>
              <a:ea typeface="Calibri" charset="0"/>
              <a:cs typeface="Arial" panose="020B0604020202020204" pitchFamily="34" charset="0"/>
            </a:endParaRPr>
          </a:p>
        </p:txBody>
      </p:sp>
      <p:grpSp>
        <p:nvGrpSpPr>
          <p:cNvPr id="20" name="Group 19"/>
          <p:cNvGrpSpPr/>
          <p:nvPr/>
        </p:nvGrpSpPr>
        <p:grpSpPr>
          <a:xfrm>
            <a:off x="1143000" y="3124200"/>
            <a:ext cx="5316899" cy="1563327"/>
            <a:chOff x="1371600" y="2819400"/>
            <a:chExt cx="4630255" cy="1563327"/>
          </a:xfrm>
        </p:grpSpPr>
        <p:grpSp>
          <p:nvGrpSpPr>
            <p:cNvPr id="21" name="Group 20"/>
            <p:cNvGrpSpPr/>
            <p:nvPr/>
          </p:nvGrpSpPr>
          <p:grpSpPr>
            <a:xfrm>
              <a:off x="1371600" y="3276600"/>
              <a:ext cx="4630255" cy="1106127"/>
              <a:chOff x="1371600" y="3276600"/>
              <a:chExt cx="4630255" cy="1106127"/>
            </a:xfrm>
          </p:grpSpPr>
          <p:pic>
            <p:nvPicPr>
              <p:cNvPr id="23" name="Picture 22"/>
              <p:cNvPicPr>
                <a:picLocks noChangeAspect="1"/>
              </p:cNvPicPr>
              <p:nvPr/>
            </p:nvPicPr>
            <p:blipFill>
              <a:blip r:embed="rId5"/>
              <a:stretch>
                <a:fillRect/>
              </a:stretch>
            </p:blipFill>
            <p:spPr>
              <a:xfrm>
                <a:off x="1371600" y="3368959"/>
                <a:ext cx="303876" cy="895351"/>
              </a:xfrm>
              <a:prstGeom prst="rect">
                <a:avLst/>
              </a:prstGeom>
            </p:spPr>
          </p:pic>
          <p:grpSp>
            <p:nvGrpSpPr>
              <p:cNvPr id="24" name="Group 23"/>
              <p:cNvGrpSpPr/>
              <p:nvPr/>
            </p:nvGrpSpPr>
            <p:grpSpPr>
              <a:xfrm>
                <a:off x="1676400" y="3276600"/>
                <a:ext cx="4325455" cy="1106127"/>
                <a:chOff x="1676400" y="3276600"/>
                <a:chExt cx="4325455" cy="1106127"/>
              </a:xfrm>
            </p:grpSpPr>
            <p:pic>
              <p:nvPicPr>
                <p:cNvPr id="25" name="Picture 24"/>
                <p:cNvPicPr>
                  <a:picLocks noChangeAspect="1"/>
                </p:cNvPicPr>
                <p:nvPr/>
              </p:nvPicPr>
              <p:blipFill>
                <a:blip r:embed="rId6"/>
                <a:stretch>
                  <a:fillRect/>
                </a:stretch>
              </p:blipFill>
              <p:spPr>
                <a:xfrm>
                  <a:off x="2927350" y="3366237"/>
                  <a:ext cx="304800" cy="898072"/>
                </a:xfrm>
                <a:prstGeom prst="rect">
                  <a:avLst/>
                </a:prstGeom>
              </p:spPr>
            </p:pic>
            <p:sp>
              <p:nvSpPr>
                <p:cNvPr id="26" name="Rectangle 25"/>
                <p:cNvSpPr/>
                <p:nvPr/>
              </p:nvSpPr>
              <p:spPr>
                <a:xfrm>
                  <a:off x="1708150" y="3815273"/>
                  <a:ext cx="1219200" cy="523221"/>
                </a:xfrm>
                <a:prstGeom prst="rect">
                  <a:avLst/>
                </a:prstGeom>
              </p:spPr>
              <p:txBody>
                <a:bodyPr wrap="square">
                  <a:spAutoFit/>
                </a:bodyPr>
                <a:lstStyle/>
                <a:p>
                  <a:r>
                    <a:rPr lang="mn-MN" sz="2800" dirty="0">
                      <a:solidFill>
                        <a:srgbClr val="002060"/>
                      </a:solidFill>
                      <a:latin typeface="Arial" charset="0"/>
                      <a:ea typeface="Calibri" charset="0"/>
                    </a:rPr>
                    <a:t>  5</a:t>
                  </a:r>
                  <a:r>
                    <a:rPr lang="en-US" sz="2800" dirty="0">
                      <a:solidFill>
                        <a:srgbClr val="002060"/>
                      </a:solidFill>
                      <a:latin typeface="Arial" charset="0"/>
                      <a:ea typeface="Calibri" charset="0"/>
                    </a:rPr>
                    <a:t>.</a:t>
                  </a:r>
                  <a:r>
                    <a:rPr lang="mn-MN" sz="2800" dirty="0">
                      <a:solidFill>
                        <a:srgbClr val="002060"/>
                      </a:solidFill>
                      <a:latin typeface="Arial" charset="0"/>
                      <a:ea typeface="Calibri" charset="0"/>
                    </a:rPr>
                    <a:t>5</a:t>
                  </a:r>
                  <a:r>
                    <a:rPr lang="en-US" sz="2800" dirty="0">
                      <a:solidFill>
                        <a:srgbClr val="002060"/>
                      </a:solidFill>
                      <a:latin typeface="Arial" charset="0"/>
                      <a:ea typeface="Calibri" charset="0"/>
                    </a:rPr>
                    <a:t>%</a:t>
                  </a:r>
                  <a:r>
                    <a:rPr lang="mn-MN" sz="2800" dirty="0">
                      <a:solidFill>
                        <a:srgbClr val="002060"/>
                      </a:solidFill>
                      <a:latin typeface="Arial" charset="0"/>
                      <a:ea typeface="Calibri" charset="0"/>
                    </a:rPr>
                    <a:t> </a:t>
                  </a:r>
                  <a:endParaRPr lang="en-US" sz="2800" dirty="0">
                    <a:solidFill>
                      <a:srgbClr val="002060"/>
                    </a:solidFill>
                  </a:endParaRPr>
                </a:p>
              </p:txBody>
            </p:sp>
            <p:sp>
              <p:nvSpPr>
                <p:cNvPr id="27" name="Rectangle 26"/>
                <p:cNvSpPr/>
                <p:nvPr/>
              </p:nvSpPr>
              <p:spPr>
                <a:xfrm>
                  <a:off x="3242107" y="3847673"/>
                  <a:ext cx="1219200" cy="523221"/>
                </a:xfrm>
                <a:prstGeom prst="rect">
                  <a:avLst/>
                </a:prstGeom>
              </p:spPr>
              <p:txBody>
                <a:bodyPr wrap="square">
                  <a:spAutoFit/>
                </a:bodyPr>
                <a:lstStyle/>
                <a:p>
                  <a:r>
                    <a:rPr lang="mn-MN" sz="2800" dirty="0">
                      <a:solidFill>
                        <a:srgbClr val="00B0F0"/>
                      </a:solidFill>
                      <a:latin typeface="Arial" charset="0"/>
                      <a:ea typeface="Calibri" charset="0"/>
                    </a:rPr>
                    <a:t>4</a:t>
                  </a:r>
                  <a:r>
                    <a:rPr lang="en-US" sz="2800" dirty="0">
                      <a:solidFill>
                        <a:srgbClr val="00B0F0"/>
                      </a:solidFill>
                      <a:latin typeface="Arial" charset="0"/>
                      <a:ea typeface="Calibri" charset="0"/>
                    </a:rPr>
                    <a:t>.</a:t>
                  </a:r>
                  <a:r>
                    <a:rPr lang="mn-MN" sz="2800" dirty="0">
                      <a:solidFill>
                        <a:srgbClr val="00B0F0"/>
                      </a:solidFill>
                      <a:latin typeface="Arial" charset="0"/>
                      <a:ea typeface="Calibri" charset="0"/>
                    </a:rPr>
                    <a:t>1</a:t>
                  </a:r>
                  <a:r>
                    <a:rPr lang="en-US" sz="2800" dirty="0">
                      <a:solidFill>
                        <a:srgbClr val="00B0F0"/>
                      </a:solidFill>
                      <a:latin typeface="Arial" charset="0"/>
                      <a:ea typeface="Calibri" charset="0"/>
                    </a:rPr>
                    <a:t>%</a:t>
                  </a:r>
                  <a:endParaRPr lang="en-US" sz="2800" dirty="0">
                    <a:solidFill>
                      <a:srgbClr val="00B0F0"/>
                    </a:solidFill>
                  </a:endParaRPr>
                </a:p>
              </p:txBody>
            </p:sp>
            <p:sp>
              <p:nvSpPr>
                <p:cNvPr id="28" name="TextBox 27"/>
                <p:cNvSpPr txBox="1"/>
                <p:nvPr/>
              </p:nvSpPr>
              <p:spPr>
                <a:xfrm>
                  <a:off x="1676400" y="3276600"/>
                  <a:ext cx="1297809" cy="646331"/>
                </a:xfrm>
                <a:prstGeom prst="rect">
                  <a:avLst/>
                </a:prstGeom>
                <a:noFill/>
              </p:spPr>
              <p:txBody>
                <a:bodyPr wrap="square" rtlCol="0">
                  <a:spAutoFit/>
                </a:bodyPr>
                <a:lstStyle/>
                <a:p>
                  <a:pPr algn="ctr"/>
                  <a:r>
                    <a:rPr lang="en-US" dirty="0" err="1">
                      <a:solidFill>
                        <a:srgbClr val="002060"/>
                      </a:solidFill>
                      <a:latin typeface="Arial" panose="020B0604020202020204" pitchFamily="34" charset="0"/>
                      <a:cs typeface="Arial" panose="020B0604020202020204" pitchFamily="34" charset="0"/>
                    </a:rPr>
                    <a:t>Өмнөх</a:t>
                  </a:r>
                  <a:r>
                    <a:rPr lang="en-US" dirty="0">
                      <a:solidFill>
                        <a:srgbClr val="002060"/>
                      </a:solidFill>
                      <a:latin typeface="Arial" panose="020B0604020202020204" pitchFamily="34" charset="0"/>
                      <a:cs typeface="Arial" panose="020B0604020202020204" pitchFamily="34" charset="0"/>
                    </a:rPr>
                    <a:t> </a:t>
                  </a:r>
                  <a:r>
                    <a:rPr lang="mn-MN" dirty="0">
                      <a:solidFill>
                        <a:srgbClr val="002060"/>
                      </a:solidFill>
                      <a:latin typeface="Arial" panose="020B0604020202020204" pitchFamily="34" charset="0"/>
                      <a:cs typeface="Arial" panose="020B0604020202020204" pitchFamily="34" charset="0"/>
                    </a:rPr>
                    <a:t>оны</a:t>
                  </a:r>
                  <a:r>
                    <a:rPr lang="en-US" dirty="0">
                      <a:solidFill>
                        <a:srgbClr val="002060"/>
                      </a:solidFill>
                      <a:latin typeface="Arial" panose="020B0604020202020204" pitchFamily="34" charset="0"/>
                      <a:cs typeface="Arial" panose="020B0604020202020204" pitchFamily="34" charset="0"/>
                    </a:rPr>
                    <a:t> </a:t>
                  </a:r>
                  <a:r>
                    <a:rPr lang="mn-MN" dirty="0">
                      <a:solidFill>
                        <a:srgbClr val="002060"/>
                      </a:solidFill>
                      <a:latin typeface="Arial" panose="020B0604020202020204" pitchFamily="34" charset="0"/>
                      <a:cs typeface="Arial" panose="020B0604020202020204" pitchFamily="34" charset="0"/>
                    </a:rPr>
                    <a:t>мөн үе</a:t>
                  </a:r>
                </a:p>
              </p:txBody>
            </p:sp>
            <p:sp>
              <p:nvSpPr>
                <p:cNvPr id="29" name="TextBox 28"/>
                <p:cNvSpPr txBox="1"/>
                <p:nvPr/>
              </p:nvSpPr>
              <p:spPr>
                <a:xfrm>
                  <a:off x="3178148" y="3276600"/>
                  <a:ext cx="1297809" cy="646331"/>
                </a:xfrm>
                <a:prstGeom prst="rect">
                  <a:avLst/>
                </a:prstGeom>
                <a:noFill/>
              </p:spPr>
              <p:txBody>
                <a:bodyPr wrap="square" rtlCol="0">
                  <a:spAutoFit/>
                </a:bodyPr>
                <a:lstStyle/>
                <a:p>
                  <a:pPr algn="ctr"/>
                  <a:r>
                    <a:rPr lang="mn-MN" dirty="0">
                      <a:solidFill>
                        <a:srgbClr val="00B0F0"/>
                      </a:solidFill>
                      <a:latin typeface="Arial" panose="020B0604020202020204" pitchFamily="34" charset="0"/>
                      <a:cs typeface="Arial" panose="020B0604020202020204" pitchFamily="34" charset="0"/>
                    </a:rPr>
                    <a:t>Өмнөх</a:t>
                  </a:r>
                </a:p>
                <a:p>
                  <a:pPr algn="ctr"/>
                  <a:r>
                    <a:rPr lang="mn-MN" dirty="0">
                      <a:solidFill>
                        <a:srgbClr val="00B0F0"/>
                      </a:solidFill>
                      <a:latin typeface="Arial" panose="020B0604020202020204" pitchFamily="34" charset="0"/>
                      <a:cs typeface="Arial" panose="020B0604020202020204" pitchFamily="34" charset="0"/>
                    </a:rPr>
                    <a:t>сараас</a:t>
                  </a:r>
                </a:p>
              </p:txBody>
            </p:sp>
            <p:sp>
              <p:nvSpPr>
                <p:cNvPr id="31" name="Rectangle 30"/>
                <p:cNvSpPr/>
                <p:nvPr/>
              </p:nvSpPr>
              <p:spPr>
                <a:xfrm>
                  <a:off x="4782655" y="3859506"/>
                  <a:ext cx="1219200" cy="523221"/>
                </a:xfrm>
                <a:prstGeom prst="rect">
                  <a:avLst/>
                </a:prstGeom>
              </p:spPr>
              <p:txBody>
                <a:bodyPr wrap="square">
                  <a:spAutoFit/>
                </a:bodyPr>
                <a:lstStyle/>
                <a:p>
                  <a:r>
                    <a:rPr lang="mn-MN" sz="2800" dirty="0">
                      <a:solidFill>
                        <a:srgbClr val="00B0F0"/>
                      </a:solidFill>
                      <a:latin typeface="Arial" charset="0"/>
                      <a:ea typeface="Calibri" charset="0"/>
                    </a:rPr>
                    <a:t>48</a:t>
                  </a:r>
                  <a:r>
                    <a:rPr lang="en-US" sz="2800" dirty="0">
                      <a:solidFill>
                        <a:srgbClr val="00B0F0"/>
                      </a:solidFill>
                      <a:latin typeface="Arial" charset="0"/>
                      <a:ea typeface="Calibri" charset="0"/>
                    </a:rPr>
                    <a:t>.</a:t>
                  </a:r>
                  <a:r>
                    <a:rPr lang="mn-MN" sz="2800" dirty="0">
                      <a:solidFill>
                        <a:srgbClr val="00B0F0"/>
                      </a:solidFill>
                      <a:latin typeface="Arial" charset="0"/>
                      <a:ea typeface="Calibri" charset="0"/>
                    </a:rPr>
                    <a:t>1</a:t>
                  </a:r>
                  <a:r>
                    <a:rPr lang="en-US" sz="2800" dirty="0">
                      <a:solidFill>
                        <a:srgbClr val="00B0F0"/>
                      </a:solidFill>
                      <a:latin typeface="Arial" charset="0"/>
                      <a:ea typeface="Calibri" charset="0"/>
                    </a:rPr>
                    <a:t>%</a:t>
                  </a:r>
                  <a:endParaRPr lang="en-US" sz="2800" dirty="0">
                    <a:solidFill>
                      <a:srgbClr val="00B0F0"/>
                    </a:solidFill>
                  </a:endParaRPr>
                </a:p>
              </p:txBody>
            </p:sp>
          </p:grpSp>
        </p:grpSp>
        <p:sp>
          <p:nvSpPr>
            <p:cNvPr id="22" name="Rectangle 21"/>
            <p:cNvSpPr/>
            <p:nvPr/>
          </p:nvSpPr>
          <p:spPr>
            <a:xfrm>
              <a:off x="1473200" y="2819400"/>
              <a:ext cx="2759583" cy="338554"/>
            </a:xfrm>
            <a:prstGeom prst="rect">
              <a:avLst/>
            </a:prstGeom>
          </p:spPr>
          <p:txBody>
            <a:bodyPr wrap="none">
              <a:spAutoFit/>
            </a:bodyPr>
            <a:lstStyle/>
            <a:p>
              <a:r>
                <a:rPr lang="mn-MN" sz="1600" dirty="0">
                  <a:solidFill>
                    <a:prstClr val="black"/>
                  </a:solidFill>
                  <a:latin typeface="Arial" panose="020B0604020202020204" pitchFamily="34" charset="0"/>
                  <a:ea typeface="Tahoma" charset="0"/>
                  <a:cs typeface="Arial" panose="020B0604020202020204" pitchFamily="34" charset="0"/>
                </a:rPr>
                <a:t>Нийт бүртгэлтэй ажилгүй иргэд</a:t>
              </a:r>
              <a:endParaRPr lang="en-US" sz="1600" dirty="0">
                <a:solidFill>
                  <a:prstClr val="black"/>
                </a:solidFill>
                <a:latin typeface="Arial" panose="020B0604020202020204" pitchFamily="34" charset="0"/>
                <a:ea typeface="Tahoma" charset="0"/>
                <a:cs typeface="Arial" panose="020B0604020202020204" pitchFamily="34" charset="0"/>
              </a:endParaRPr>
            </a:p>
          </p:txBody>
        </p:sp>
      </p:grpSp>
      <p:sp>
        <p:nvSpPr>
          <p:cNvPr id="32" name="Rectangle 31"/>
          <p:cNvSpPr/>
          <p:nvPr/>
        </p:nvSpPr>
        <p:spPr>
          <a:xfrm>
            <a:off x="5334000" y="3200400"/>
            <a:ext cx="6553200" cy="830997"/>
          </a:xfrm>
          <a:prstGeom prst="rect">
            <a:avLst/>
          </a:prstGeom>
        </p:spPr>
        <p:txBody>
          <a:bodyPr wrap="square">
            <a:spAutoFit/>
          </a:bodyPr>
          <a:lstStyle/>
          <a:p>
            <a:pPr algn="just"/>
            <a:r>
              <a:rPr lang="en-US" sz="1600" dirty="0" err="1">
                <a:solidFill>
                  <a:prstClr val="black"/>
                </a:solidFill>
                <a:latin typeface="Arial" panose="020B0604020202020204" pitchFamily="34" charset="0"/>
                <a:ea typeface="Calibri" charset="0"/>
              </a:rPr>
              <a:t>Нийт</a:t>
            </a:r>
            <a:r>
              <a:rPr lang="en-US" sz="1600" dirty="0">
                <a:solidFill>
                  <a:prstClr val="black"/>
                </a:solidFill>
                <a:latin typeface="Arial" panose="020B0604020202020204" pitchFamily="34" charset="0"/>
                <a:ea typeface="Calibri" charset="0"/>
              </a:rPr>
              <a:t> </a:t>
            </a:r>
            <a:r>
              <a:rPr lang="en-US" sz="1600" dirty="0" err="1">
                <a:solidFill>
                  <a:prstClr val="black"/>
                </a:solidFill>
                <a:latin typeface="Arial" panose="020B0604020202020204" pitchFamily="34" charset="0"/>
                <a:ea typeface="Calibri" charset="0"/>
              </a:rPr>
              <a:t>бүртгэлтэй</a:t>
            </a:r>
            <a:r>
              <a:rPr lang="en-US" sz="1600" dirty="0">
                <a:solidFill>
                  <a:prstClr val="black"/>
                </a:solidFill>
                <a:latin typeface="Arial" panose="020B0604020202020204" pitchFamily="34" charset="0"/>
                <a:ea typeface="Calibri" charset="0"/>
              </a:rPr>
              <a:t> </a:t>
            </a:r>
            <a:r>
              <a:rPr lang="en-US" sz="1600" dirty="0" err="1">
                <a:solidFill>
                  <a:prstClr val="black"/>
                </a:solidFill>
                <a:latin typeface="Arial" panose="020B0604020202020204" pitchFamily="34" charset="0"/>
                <a:ea typeface="Calibri" charset="0"/>
              </a:rPr>
              <a:t>ажилгүй</a:t>
            </a:r>
            <a:r>
              <a:rPr lang="en-US" sz="1600" dirty="0">
                <a:solidFill>
                  <a:prstClr val="black"/>
                </a:solidFill>
                <a:latin typeface="Arial" panose="020B0604020202020204" pitchFamily="34" charset="0"/>
                <a:ea typeface="Calibri" charset="0"/>
              </a:rPr>
              <a:t> </a:t>
            </a:r>
            <a:r>
              <a:rPr lang="en-US" sz="1600" dirty="0" err="1">
                <a:solidFill>
                  <a:prstClr val="black"/>
                </a:solidFill>
                <a:latin typeface="Arial" panose="020B0604020202020204" pitchFamily="34" charset="0"/>
                <a:ea typeface="Calibri" charset="0"/>
              </a:rPr>
              <a:t>иргэд</a:t>
            </a:r>
            <a:r>
              <a:rPr lang="en-US" sz="1600" dirty="0">
                <a:solidFill>
                  <a:prstClr val="black"/>
                </a:solidFill>
                <a:latin typeface="Arial" panose="020B0604020202020204" pitchFamily="34" charset="0"/>
                <a:ea typeface="Calibri" charset="0"/>
              </a:rPr>
              <a:t> </a:t>
            </a:r>
            <a:r>
              <a:rPr lang="en-US" sz="1600" dirty="0" err="1">
                <a:solidFill>
                  <a:prstClr val="black"/>
                </a:solidFill>
                <a:latin typeface="Arial" panose="020B0604020202020204" pitchFamily="34" charset="0"/>
                <a:ea typeface="Calibri" charset="0"/>
              </a:rPr>
              <a:t>өмнөх</a:t>
            </a:r>
            <a:r>
              <a:rPr lang="en-US" sz="1600" dirty="0">
                <a:solidFill>
                  <a:prstClr val="black"/>
                </a:solidFill>
                <a:latin typeface="Arial" panose="020B0604020202020204" pitchFamily="34" charset="0"/>
                <a:ea typeface="Calibri" charset="0"/>
              </a:rPr>
              <a:t> </a:t>
            </a:r>
            <a:r>
              <a:rPr lang="en-US" sz="1600" dirty="0" err="1">
                <a:solidFill>
                  <a:prstClr val="black"/>
                </a:solidFill>
                <a:latin typeface="Arial" panose="020B0604020202020204" pitchFamily="34" charset="0"/>
                <a:ea typeface="Calibri" charset="0"/>
              </a:rPr>
              <a:t>оны</a:t>
            </a:r>
            <a:r>
              <a:rPr lang="en-US" sz="1600" dirty="0">
                <a:solidFill>
                  <a:prstClr val="black"/>
                </a:solidFill>
                <a:latin typeface="Arial" panose="020B0604020202020204" pitchFamily="34" charset="0"/>
                <a:ea typeface="Calibri" charset="0"/>
              </a:rPr>
              <a:t> </a:t>
            </a:r>
            <a:r>
              <a:rPr lang="en-US" sz="1600" dirty="0" err="1">
                <a:solidFill>
                  <a:prstClr val="black"/>
                </a:solidFill>
                <a:latin typeface="Arial" panose="020B0604020202020204" pitchFamily="34" charset="0"/>
                <a:ea typeface="Calibri" charset="0"/>
              </a:rPr>
              <a:t>мөн</a:t>
            </a:r>
            <a:r>
              <a:rPr lang="en-US" sz="1600" dirty="0">
                <a:solidFill>
                  <a:prstClr val="black"/>
                </a:solidFill>
                <a:latin typeface="Arial" panose="020B0604020202020204" pitchFamily="34" charset="0"/>
                <a:ea typeface="Calibri" charset="0"/>
              </a:rPr>
              <a:t> </a:t>
            </a:r>
            <a:r>
              <a:rPr lang="en-US" sz="1600" dirty="0" err="1">
                <a:solidFill>
                  <a:prstClr val="black"/>
                </a:solidFill>
                <a:latin typeface="Arial" panose="020B0604020202020204" pitchFamily="34" charset="0"/>
                <a:ea typeface="Calibri" charset="0"/>
              </a:rPr>
              <a:t>үеэс</a:t>
            </a:r>
            <a:r>
              <a:rPr lang="en-US" sz="1600" dirty="0">
                <a:solidFill>
                  <a:prstClr val="black"/>
                </a:solidFill>
                <a:latin typeface="Arial" panose="020B0604020202020204" pitchFamily="34" charset="0"/>
                <a:ea typeface="Calibri" charset="0"/>
              </a:rPr>
              <a:t> </a:t>
            </a:r>
            <a:r>
              <a:rPr lang="mn-MN" sz="1600" dirty="0">
                <a:solidFill>
                  <a:prstClr val="black"/>
                </a:solidFill>
                <a:latin typeface="Arial" panose="020B0604020202020204" pitchFamily="34" charset="0"/>
                <a:ea typeface="Calibri" charset="0"/>
              </a:rPr>
              <a:t>44</a:t>
            </a:r>
            <a:r>
              <a:rPr lang="en-US" sz="1600" dirty="0">
                <a:solidFill>
                  <a:prstClr val="black"/>
                </a:solidFill>
                <a:latin typeface="Arial" panose="020B0604020202020204" pitchFamily="34" charset="0"/>
                <a:ea typeface="Calibri" charset="0"/>
              </a:rPr>
              <a:t> (</a:t>
            </a:r>
            <a:r>
              <a:rPr lang="mn-MN" sz="1600" dirty="0">
                <a:solidFill>
                  <a:prstClr val="black"/>
                </a:solidFill>
                <a:latin typeface="Arial" panose="020B0604020202020204" pitchFamily="34" charset="0"/>
                <a:ea typeface="Calibri" charset="0"/>
              </a:rPr>
              <a:t>5</a:t>
            </a:r>
            <a:r>
              <a:rPr lang="en-US" sz="1600" dirty="0">
                <a:solidFill>
                  <a:prstClr val="black"/>
                </a:solidFill>
                <a:latin typeface="Arial" panose="020B0604020202020204" pitchFamily="34" charset="0"/>
                <a:ea typeface="Calibri" charset="0"/>
              </a:rPr>
              <a:t>.</a:t>
            </a:r>
            <a:r>
              <a:rPr lang="mn-MN" sz="1600" dirty="0">
                <a:solidFill>
                  <a:prstClr val="black"/>
                </a:solidFill>
                <a:latin typeface="Arial" panose="020B0604020202020204" pitchFamily="34" charset="0"/>
                <a:ea typeface="Calibri" charset="0"/>
              </a:rPr>
              <a:t>5</a:t>
            </a:r>
            <a:r>
              <a:rPr lang="en-US" sz="1600" dirty="0">
                <a:solidFill>
                  <a:prstClr val="black"/>
                </a:solidFill>
                <a:latin typeface="Arial" panose="020B0604020202020204" pitchFamily="34" charset="0"/>
                <a:ea typeface="Calibri" charset="0"/>
              </a:rPr>
              <a:t>%) </a:t>
            </a:r>
            <a:r>
              <a:rPr lang="en-US" sz="1600" dirty="0" err="1">
                <a:solidFill>
                  <a:prstClr val="black"/>
                </a:solidFill>
                <a:latin typeface="Arial" panose="020B0604020202020204" pitchFamily="34" charset="0"/>
                <a:ea typeface="Calibri" charset="0"/>
              </a:rPr>
              <a:t>хүнээр</a:t>
            </a:r>
            <a:r>
              <a:rPr lang="en-US" sz="1600" dirty="0">
                <a:solidFill>
                  <a:prstClr val="black"/>
                </a:solidFill>
                <a:latin typeface="Arial" panose="020B0604020202020204" pitchFamily="34" charset="0"/>
                <a:ea typeface="Calibri" charset="0"/>
              </a:rPr>
              <a:t>, </a:t>
            </a:r>
            <a:r>
              <a:rPr lang="en-US" sz="1600" dirty="0" err="1">
                <a:solidFill>
                  <a:prstClr val="black"/>
                </a:solidFill>
                <a:latin typeface="Arial" panose="020B0604020202020204" pitchFamily="34" charset="0"/>
                <a:ea typeface="Calibri" charset="0"/>
              </a:rPr>
              <a:t>өмнөх</a:t>
            </a:r>
            <a:r>
              <a:rPr lang="en-US" sz="1600" dirty="0">
                <a:solidFill>
                  <a:prstClr val="black"/>
                </a:solidFill>
                <a:latin typeface="Arial" panose="020B0604020202020204" pitchFamily="34" charset="0"/>
                <a:ea typeface="Calibri" charset="0"/>
              </a:rPr>
              <a:t> </a:t>
            </a:r>
            <a:r>
              <a:rPr lang="en-US" sz="1600" dirty="0" err="1">
                <a:solidFill>
                  <a:prstClr val="black"/>
                </a:solidFill>
                <a:latin typeface="Arial" panose="020B0604020202020204" pitchFamily="34" charset="0"/>
                <a:ea typeface="Calibri" charset="0"/>
              </a:rPr>
              <a:t>сараас</a:t>
            </a:r>
            <a:r>
              <a:rPr lang="en-US" sz="1600" dirty="0">
                <a:solidFill>
                  <a:prstClr val="black"/>
                </a:solidFill>
                <a:latin typeface="Arial" panose="020B0604020202020204" pitchFamily="34" charset="0"/>
                <a:ea typeface="Calibri" charset="0"/>
              </a:rPr>
              <a:t> </a:t>
            </a:r>
            <a:r>
              <a:rPr lang="mn-MN" sz="1600" dirty="0">
                <a:solidFill>
                  <a:prstClr val="black"/>
                </a:solidFill>
                <a:latin typeface="Arial" panose="020B0604020202020204" pitchFamily="34" charset="0"/>
                <a:ea typeface="Calibri" charset="0"/>
              </a:rPr>
              <a:t>25</a:t>
            </a:r>
            <a:r>
              <a:rPr lang="en-US" sz="1600" dirty="0">
                <a:solidFill>
                  <a:prstClr val="black"/>
                </a:solidFill>
                <a:latin typeface="Arial" panose="020B0604020202020204" pitchFamily="34" charset="0"/>
                <a:ea typeface="Calibri" charset="0"/>
              </a:rPr>
              <a:t> (</a:t>
            </a:r>
            <a:r>
              <a:rPr lang="mn-MN" sz="1600" dirty="0">
                <a:solidFill>
                  <a:prstClr val="black"/>
                </a:solidFill>
                <a:latin typeface="Arial" panose="020B0604020202020204" pitchFamily="34" charset="0"/>
                <a:ea typeface="Calibri" charset="0"/>
              </a:rPr>
              <a:t>4</a:t>
            </a:r>
            <a:r>
              <a:rPr lang="en-US" sz="1600" dirty="0">
                <a:solidFill>
                  <a:prstClr val="black"/>
                </a:solidFill>
                <a:latin typeface="Arial" panose="020B0604020202020204" pitchFamily="34" charset="0"/>
                <a:ea typeface="Calibri" charset="0"/>
              </a:rPr>
              <a:t>.</a:t>
            </a:r>
            <a:r>
              <a:rPr lang="mn-MN" sz="1600" dirty="0">
                <a:solidFill>
                  <a:prstClr val="black"/>
                </a:solidFill>
                <a:latin typeface="Arial" panose="020B0604020202020204" pitchFamily="34" charset="0"/>
                <a:ea typeface="Calibri" charset="0"/>
              </a:rPr>
              <a:t>1</a:t>
            </a:r>
            <a:r>
              <a:rPr lang="en-US" sz="1600" dirty="0">
                <a:solidFill>
                  <a:prstClr val="black"/>
                </a:solidFill>
                <a:latin typeface="Arial" panose="020B0604020202020204" pitchFamily="34" charset="0"/>
                <a:ea typeface="Calibri" charset="0"/>
              </a:rPr>
              <a:t>%) </a:t>
            </a:r>
            <a:r>
              <a:rPr lang="en-US" sz="1600" dirty="0" err="1">
                <a:solidFill>
                  <a:prstClr val="black"/>
                </a:solidFill>
                <a:latin typeface="Arial" panose="020B0604020202020204" pitchFamily="34" charset="0"/>
                <a:ea typeface="Calibri" charset="0"/>
              </a:rPr>
              <a:t>хүнээр</a:t>
            </a:r>
            <a:r>
              <a:rPr lang="mn-MN" sz="1600" dirty="0">
                <a:solidFill>
                  <a:prstClr val="black"/>
                </a:solidFill>
                <a:latin typeface="Arial" panose="020B0604020202020204" pitchFamily="34" charset="0"/>
                <a:ea typeface="Calibri" charset="0"/>
              </a:rPr>
              <a:t> тус тус өссөн. Нийт ажил хайгч иргэдийн 303</a:t>
            </a:r>
            <a:r>
              <a:rPr lang="en-US" sz="1600" dirty="0">
                <a:solidFill>
                  <a:prstClr val="black"/>
                </a:solidFill>
                <a:latin typeface="Arial" panose="020B0604020202020204" pitchFamily="34" charset="0"/>
                <a:ea typeface="Calibri" charset="0"/>
              </a:rPr>
              <a:t> (</a:t>
            </a:r>
            <a:r>
              <a:rPr lang="mn-MN" sz="1600" dirty="0">
                <a:solidFill>
                  <a:prstClr val="black"/>
                </a:solidFill>
                <a:latin typeface="Arial" panose="020B0604020202020204" pitchFamily="34" charset="0"/>
                <a:ea typeface="Calibri" charset="0"/>
              </a:rPr>
              <a:t>48.1</a:t>
            </a:r>
            <a:r>
              <a:rPr lang="en-US" sz="1600" dirty="0">
                <a:solidFill>
                  <a:prstClr val="black"/>
                </a:solidFill>
                <a:latin typeface="Arial" panose="020B0604020202020204" pitchFamily="34" charset="0"/>
                <a:ea typeface="Calibri" charset="0"/>
              </a:rPr>
              <a:t>%) </a:t>
            </a:r>
            <a:r>
              <a:rPr lang="en-US" sz="1600" dirty="0" err="1">
                <a:solidFill>
                  <a:prstClr val="black"/>
                </a:solidFill>
                <a:latin typeface="Arial" panose="020B0604020202020204" pitchFamily="34" charset="0"/>
                <a:ea typeface="Calibri" charset="0"/>
              </a:rPr>
              <a:t>нь</a:t>
            </a:r>
            <a:r>
              <a:rPr lang="en-US" sz="1600" dirty="0">
                <a:solidFill>
                  <a:prstClr val="black"/>
                </a:solidFill>
                <a:latin typeface="Arial" panose="020B0604020202020204" pitchFamily="34" charset="0"/>
                <a:ea typeface="Calibri" charset="0"/>
              </a:rPr>
              <a:t> </a:t>
            </a:r>
            <a:r>
              <a:rPr lang="en-US" sz="1600" dirty="0" err="1">
                <a:solidFill>
                  <a:prstClr val="black"/>
                </a:solidFill>
                <a:latin typeface="Arial" panose="020B0604020202020204" pitchFamily="34" charset="0"/>
                <a:ea typeface="Calibri" charset="0"/>
              </a:rPr>
              <a:t>эмэгтэйчүүд</a:t>
            </a:r>
            <a:r>
              <a:rPr lang="en-US" sz="1600" dirty="0">
                <a:solidFill>
                  <a:prstClr val="black"/>
                </a:solidFill>
                <a:latin typeface="Arial" panose="020B0604020202020204" pitchFamily="34" charset="0"/>
                <a:ea typeface="Calibri" charset="0"/>
              </a:rPr>
              <a:t> </a:t>
            </a:r>
            <a:r>
              <a:rPr lang="en-US" sz="1600" dirty="0" err="1">
                <a:solidFill>
                  <a:prstClr val="black"/>
                </a:solidFill>
                <a:latin typeface="Arial" panose="020B0604020202020204" pitchFamily="34" charset="0"/>
                <a:ea typeface="Calibri" charset="0"/>
              </a:rPr>
              <a:t>байна</a:t>
            </a:r>
            <a:r>
              <a:rPr lang="en-US" sz="1600" dirty="0">
                <a:solidFill>
                  <a:prstClr val="black"/>
                </a:solidFill>
                <a:latin typeface="Arial" panose="020B0604020202020204" pitchFamily="34" charset="0"/>
                <a:ea typeface="Calibri" charset="0"/>
              </a:rPr>
              <a:t>. </a:t>
            </a:r>
          </a:p>
        </p:txBody>
      </p:sp>
      <p:pic>
        <p:nvPicPr>
          <p:cNvPr id="33" name="Picture 32"/>
          <p:cNvPicPr>
            <a:picLocks noChangeAspect="1"/>
          </p:cNvPicPr>
          <p:nvPr/>
        </p:nvPicPr>
        <p:blipFill>
          <a:blip r:embed="rId7"/>
          <a:stretch>
            <a:fillRect/>
          </a:stretch>
        </p:blipFill>
        <p:spPr>
          <a:xfrm>
            <a:off x="1371600" y="5181600"/>
            <a:ext cx="3048000" cy="853548"/>
          </a:xfrm>
          <a:prstGeom prst="rect">
            <a:avLst/>
          </a:prstGeom>
        </p:spPr>
      </p:pic>
      <p:sp>
        <p:nvSpPr>
          <p:cNvPr id="34" name="Rectangle 33"/>
          <p:cNvSpPr/>
          <p:nvPr/>
        </p:nvSpPr>
        <p:spPr>
          <a:xfrm>
            <a:off x="5334000" y="5002429"/>
            <a:ext cx="6553200" cy="1077218"/>
          </a:xfrm>
          <a:prstGeom prst="rect">
            <a:avLst/>
          </a:prstGeom>
        </p:spPr>
        <p:txBody>
          <a:bodyPr wrap="square">
            <a:spAutoFit/>
          </a:bodyPr>
          <a:lstStyle/>
          <a:p>
            <a:pPr algn="just"/>
            <a:r>
              <a:rPr lang="en-US" sz="1600" dirty="0" err="1">
                <a:solidFill>
                  <a:prstClr val="black"/>
                </a:solidFill>
                <a:latin typeface="Arial" panose="020B0604020202020204" pitchFamily="34" charset="0"/>
                <a:ea typeface="Tahoma" panose="020B0604030504040204" pitchFamily="34" charset="0"/>
                <a:cs typeface="Tahoma" panose="020B0604030504040204" pitchFamily="34" charset="0"/>
              </a:rPr>
              <a:t>Аймг</a:t>
            </a:r>
            <a:r>
              <a:rPr lang="mn-MN" sz="1600" dirty="0">
                <a:solidFill>
                  <a:prstClr val="black"/>
                </a:solidFill>
                <a:latin typeface="Arial" panose="020B0604020202020204" pitchFamily="34" charset="0"/>
                <a:ea typeface="Tahoma" panose="020B0604030504040204" pitchFamily="34" charset="0"/>
                <a:cs typeface="Tahoma" panose="020B0604030504040204" pitchFamily="34" charset="0"/>
              </a:rPr>
              <a:t>ийн </a:t>
            </a:r>
            <a:r>
              <a:rPr lang="en-US" sz="1600" dirty="0" err="1">
                <a:solidFill>
                  <a:prstClr val="black"/>
                </a:solidFill>
                <a:latin typeface="Arial" panose="020B0604020202020204" pitchFamily="34" charset="0"/>
                <a:ea typeface="Tahoma" panose="020B0604030504040204" pitchFamily="34" charset="0"/>
                <a:cs typeface="Tahoma" panose="020B0604030504040204" pitchFamily="34" charset="0"/>
              </a:rPr>
              <a:t>хөдөлмөр</a:t>
            </a:r>
            <a:r>
              <a:rPr lang="en-US" sz="1600" dirty="0">
                <a:solidFill>
                  <a:prstClr val="black"/>
                </a:solidFill>
                <a:latin typeface="Arial" panose="020B0604020202020204" pitchFamily="34" charset="0"/>
                <a:ea typeface="Tahoma" panose="020B0604030504040204" pitchFamily="34" charset="0"/>
                <a:cs typeface="Tahoma" panose="020B0604030504040204" pitchFamily="34" charset="0"/>
              </a:rPr>
              <a:t> </a:t>
            </a:r>
            <a:r>
              <a:rPr lang="en-US" sz="1600" dirty="0" err="1">
                <a:solidFill>
                  <a:prstClr val="black"/>
                </a:solidFill>
                <a:latin typeface="Arial" panose="020B0604020202020204" pitchFamily="34" charset="0"/>
                <a:ea typeface="Tahoma" panose="020B0604030504040204" pitchFamily="34" charset="0"/>
                <a:cs typeface="Tahoma" panose="020B0604030504040204" pitchFamily="34" charset="0"/>
              </a:rPr>
              <a:t>эрхлэлтийн</a:t>
            </a:r>
            <a:r>
              <a:rPr lang="en-US" sz="1600" dirty="0">
                <a:solidFill>
                  <a:prstClr val="black"/>
                </a:solidFill>
                <a:latin typeface="Arial" panose="020B0604020202020204" pitchFamily="34" charset="0"/>
                <a:ea typeface="Tahoma" panose="020B0604030504040204" pitchFamily="34" charset="0"/>
                <a:cs typeface="Tahoma" panose="020B0604030504040204" pitchFamily="34" charset="0"/>
              </a:rPr>
              <a:t> </a:t>
            </a:r>
            <a:r>
              <a:rPr lang="en-US" sz="1600" dirty="0" err="1">
                <a:solidFill>
                  <a:prstClr val="black"/>
                </a:solidFill>
                <a:latin typeface="Arial" panose="020B0604020202020204" pitchFamily="34" charset="0"/>
                <a:ea typeface="Tahoma" panose="020B0604030504040204" pitchFamily="34" charset="0"/>
                <a:cs typeface="Tahoma" panose="020B0604030504040204" pitchFamily="34" charset="0"/>
              </a:rPr>
              <a:t>байгууллагад</a:t>
            </a:r>
            <a:r>
              <a:rPr lang="en-US" sz="1600" dirty="0">
                <a:solidFill>
                  <a:prstClr val="black"/>
                </a:solidFill>
                <a:latin typeface="Arial" panose="020B0604020202020204" pitchFamily="34" charset="0"/>
                <a:ea typeface="Tahoma" panose="020B0604030504040204" pitchFamily="34" charset="0"/>
                <a:cs typeface="Tahoma" panose="020B0604030504040204" pitchFamily="34" charset="0"/>
              </a:rPr>
              <a:t> 20</a:t>
            </a:r>
            <a:r>
              <a:rPr lang="mn-MN" sz="1600" dirty="0">
                <a:solidFill>
                  <a:prstClr val="black"/>
                </a:solidFill>
                <a:latin typeface="Arial" panose="020B0604020202020204" pitchFamily="34" charset="0"/>
                <a:ea typeface="Tahoma" panose="020B0604030504040204" pitchFamily="34" charset="0"/>
                <a:cs typeface="Tahoma" panose="020B0604030504040204" pitchFamily="34" charset="0"/>
              </a:rPr>
              <a:t>20</a:t>
            </a:r>
            <a:r>
              <a:rPr lang="en-US" sz="1600" dirty="0">
                <a:solidFill>
                  <a:prstClr val="black"/>
                </a:solidFill>
                <a:latin typeface="Arial" panose="020B0604020202020204" pitchFamily="34" charset="0"/>
                <a:ea typeface="Tahoma" panose="020B0604030504040204" pitchFamily="34" charset="0"/>
                <a:cs typeface="Tahoma" panose="020B0604030504040204" pitchFamily="34" charset="0"/>
              </a:rPr>
              <a:t> </a:t>
            </a:r>
            <a:r>
              <a:rPr lang="en-US" sz="1600" dirty="0" err="1">
                <a:solidFill>
                  <a:prstClr val="black"/>
                </a:solidFill>
                <a:latin typeface="Arial" panose="020B0604020202020204" pitchFamily="34" charset="0"/>
                <a:ea typeface="Tahoma" panose="020B0604030504040204" pitchFamily="34" charset="0"/>
                <a:cs typeface="Tahoma" panose="020B0604030504040204" pitchFamily="34" charset="0"/>
              </a:rPr>
              <a:t>он</a:t>
            </a:r>
            <a:r>
              <a:rPr lang="mn-MN" sz="1600" dirty="0">
                <a:solidFill>
                  <a:prstClr val="black"/>
                </a:solidFill>
                <a:latin typeface="Arial" panose="020B0604020202020204" pitchFamily="34" charset="0"/>
                <a:ea typeface="Tahoma" panose="020B0604030504040204" pitchFamily="34" charset="0"/>
                <a:cs typeface="Tahoma" panose="020B0604030504040204" pitchFamily="34" charset="0"/>
              </a:rPr>
              <a:t>д </a:t>
            </a:r>
            <a:r>
              <a:rPr lang="en-US" sz="1600" dirty="0" err="1">
                <a:solidFill>
                  <a:prstClr val="black"/>
                </a:solidFill>
                <a:latin typeface="Arial" panose="020B0604020202020204" pitchFamily="34" charset="0"/>
                <a:ea typeface="Tahoma" panose="020B0604030504040204" pitchFamily="34" charset="0"/>
                <a:cs typeface="Tahoma" panose="020B0604030504040204" pitchFamily="34" charset="0"/>
              </a:rPr>
              <a:t>ажилгүй</a:t>
            </a:r>
            <a:r>
              <a:rPr lang="en-US" sz="1600" dirty="0">
                <a:solidFill>
                  <a:prstClr val="black"/>
                </a:solidFill>
                <a:latin typeface="Arial" panose="020B0604020202020204" pitchFamily="34" charset="0"/>
                <a:ea typeface="Tahoma" panose="020B0604030504040204" pitchFamily="34" charset="0"/>
                <a:cs typeface="Tahoma" panose="020B0604030504040204" pitchFamily="34" charset="0"/>
              </a:rPr>
              <a:t> </a:t>
            </a:r>
            <a:r>
              <a:rPr lang="mn-MN" sz="1600" dirty="0">
                <a:solidFill>
                  <a:prstClr val="black"/>
                </a:solidFill>
                <a:latin typeface="Arial" panose="020B0604020202020204" pitchFamily="34" charset="0"/>
                <a:ea typeface="Tahoma" panose="020B0604030504040204" pitchFamily="34" charset="0"/>
                <a:cs typeface="Tahoma" panose="020B0604030504040204" pitchFamily="34" charset="0"/>
              </a:rPr>
              <a:t>2279 </a:t>
            </a:r>
            <a:r>
              <a:rPr lang="en-US" sz="1600" dirty="0" err="1">
                <a:solidFill>
                  <a:prstClr val="black"/>
                </a:solidFill>
                <a:latin typeface="Arial" panose="020B0604020202020204" pitchFamily="34" charset="0"/>
                <a:ea typeface="Tahoma" panose="020B0604030504040204" pitchFamily="34" charset="0"/>
                <a:cs typeface="Tahoma" panose="020B0604030504040204" pitchFamily="34" charset="0"/>
              </a:rPr>
              <a:t>иргэн</a:t>
            </a:r>
            <a:r>
              <a:rPr lang="en-US" sz="1600" dirty="0">
                <a:solidFill>
                  <a:prstClr val="black"/>
                </a:solidFill>
                <a:latin typeface="Arial" panose="020B0604020202020204" pitchFamily="34" charset="0"/>
                <a:ea typeface="Tahoma" panose="020B0604030504040204" pitchFamily="34" charset="0"/>
                <a:cs typeface="Tahoma" panose="020B0604030504040204" pitchFamily="34" charset="0"/>
              </a:rPr>
              <a:t> </a:t>
            </a:r>
            <a:r>
              <a:rPr lang="en-US" sz="1600" dirty="0" err="1">
                <a:solidFill>
                  <a:prstClr val="black"/>
                </a:solidFill>
                <a:latin typeface="Arial" panose="020B0604020202020204" pitchFamily="34" charset="0"/>
                <a:ea typeface="Tahoma" panose="020B0604030504040204" pitchFamily="34" charset="0"/>
                <a:cs typeface="Tahoma" panose="020B0604030504040204" pitchFamily="34" charset="0"/>
              </a:rPr>
              <a:t>шинээр</a:t>
            </a:r>
            <a:r>
              <a:rPr lang="en-US" sz="1600" dirty="0">
                <a:solidFill>
                  <a:prstClr val="black"/>
                </a:solidFill>
                <a:latin typeface="Arial" panose="020B0604020202020204" pitchFamily="34" charset="0"/>
                <a:ea typeface="Tahoma" panose="020B0604030504040204" pitchFamily="34" charset="0"/>
                <a:cs typeface="Tahoma" panose="020B0604030504040204" pitchFamily="34" charset="0"/>
              </a:rPr>
              <a:t> </a:t>
            </a:r>
            <a:r>
              <a:rPr lang="en-US" sz="1600" dirty="0" err="1">
                <a:solidFill>
                  <a:prstClr val="black"/>
                </a:solidFill>
                <a:latin typeface="Arial" panose="020B0604020202020204" pitchFamily="34" charset="0"/>
                <a:ea typeface="Tahoma" panose="020B0604030504040204" pitchFamily="34" charset="0"/>
                <a:cs typeface="Tahoma" panose="020B0604030504040204" pitchFamily="34" charset="0"/>
              </a:rPr>
              <a:t>бүртгүүлж</a:t>
            </a:r>
            <a:r>
              <a:rPr lang="en-US" sz="1600" dirty="0">
                <a:solidFill>
                  <a:prstClr val="black"/>
                </a:solidFill>
                <a:latin typeface="Arial" panose="020B0604020202020204" pitchFamily="34" charset="0"/>
                <a:ea typeface="Tahoma" panose="020B0604030504040204" pitchFamily="34" charset="0"/>
                <a:cs typeface="Tahoma" panose="020B0604030504040204" pitchFamily="34" charset="0"/>
              </a:rPr>
              <a:t>, </a:t>
            </a:r>
            <a:r>
              <a:rPr lang="en-US" sz="1600" dirty="0" err="1">
                <a:solidFill>
                  <a:prstClr val="black"/>
                </a:solidFill>
                <a:latin typeface="Arial" panose="020B0604020202020204" pitchFamily="34" charset="0"/>
                <a:ea typeface="Tahoma" panose="020B0604030504040204" pitchFamily="34" charset="0"/>
                <a:cs typeface="Tahoma" panose="020B0604030504040204" pitchFamily="34" charset="0"/>
              </a:rPr>
              <a:t>бүртгэлтэй</a:t>
            </a:r>
            <a:r>
              <a:rPr lang="en-US" sz="1600" dirty="0">
                <a:solidFill>
                  <a:prstClr val="black"/>
                </a:solidFill>
                <a:latin typeface="Arial" panose="020B0604020202020204" pitchFamily="34" charset="0"/>
                <a:ea typeface="Tahoma" panose="020B0604030504040204" pitchFamily="34" charset="0"/>
                <a:cs typeface="Tahoma" panose="020B0604030504040204" pitchFamily="34" charset="0"/>
              </a:rPr>
              <a:t> </a:t>
            </a:r>
            <a:r>
              <a:rPr lang="en-US" sz="1600" dirty="0" err="1">
                <a:solidFill>
                  <a:prstClr val="black"/>
                </a:solidFill>
                <a:latin typeface="Arial" panose="020B0604020202020204" pitchFamily="34" charset="0"/>
                <a:ea typeface="Tahoma" panose="020B0604030504040204" pitchFamily="34" charset="0"/>
                <a:cs typeface="Tahoma" panose="020B0604030504040204" pitchFamily="34" charset="0"/>
              </a:rPr>
              <a:t>байсан</a:t>
            </a:r>
            <a:r>
              <a:rPr lang="en-US" sz="1600" dirty="0">
                <a:solidFill>
                  <a:prstClr val="black"/>
                </a:solidFill>
                <a:latin typeface="Arial" panose="020B0604020202020204" pitchFamily="34" charset="0"/>
                <a:ea typeface="Tahoma" panose="020B0604030504040204" pitchFamily="34" charset="0"/>
                <a:cs typeface="Tahoma" panose="020B0604030504040204" pitchFamily="34" charset="0"/>
              </a:rPr>
              <a:t> </a:t>
            </a:r>
            <a:r>
              <a:rPr lang="mn-MN" sz="1600" dirty="0">
                <a:solidFill>
                  <a:prstClr val="black"/>
                </a:solidFill>
                <a:latin typeface="Arial" panose="020B0604020202020204" pitchFamily="34" charset="0"/>
                <a:ea typeface="Tahoma" panose="020B0604030504040204" pitchFamily="34" charset="0"/>
                <a:cs typeface="Tahoma" panose="020B0604030504040204" pitchFamily="34" charset="0"/>
              </a:rPr>
              <a:t>846</a:t>
            </a:r>
            <a:r>
              <a:rPr lang="en-US" sz="1600" dirty="0">
                <a:solidFill>
                  <a:prstClr val="black"/>
                </a:solidFill>
                <a:latin typeface="Arial" panose="020B0604020202020204" pitchFamily="34" charset="0"/>
                <a:ea typeface="Tahoma" panose="020B0604030504040204" pitchFamily="34" charset="0"/>
                <a:cs typeface="Tahoma" panose="020B0604030504040204" pitchFamily="34" charset="0"/>
              </a:rPr>
              <a:t> </a:t>
            </a:r>
            <a:r>
              <a:rPr lang="en-US" sz="1600" dirty="0" err="1">
                <a:solidFill>
                  <a:prstClr val="black"/>
                </a:solidFill>
                <a:latin typeface="Arial" panose="020B0604020202020204" pitchFamily="34" charset="0"/>
                <a:ea typeface="Tahoma" panose="020B0604030504040204" pitchFamily="34" charset="0"/>
                <a:cs typeface="Tahoma" panose="020B0604030504040204" pitchFamily="34" charset="0"/>
              </a:rPr>
              <a:t>иргэн</a:t>
            </a:r>
            <a:r>
              <a:rPr lang="en-US" sz="1600" dirty="0">
                <a:solidFill>
                  <a:prstClr val="black"/>
                </a:solidFill>
                <a:latin typeface="Arial" panose="020B0604020202020204" pitchFamily="34" charset="0"/>
                <a:ea typeface="Tahoma" panose="020B0604030504040204" pitchFamily="34" charset="0"/>
                <a:cs typeface="Tahoma" panose="020B0604030504040204" pitchFamily="34" charset="0"/>
              </a:rPr>
              <a:t> </a:t>
            </a:r>
            <a:r>
              <a:rPr lang="en-US" sz="1600" dirty="0" err="1">
                <a:solidFill>
                  <a:prstClr val="black"/>
                </a:solidFill>
                <a:latin typeface="Arial" panose="020B0604020202020204" pitchFamily="34" charset="0"/>
                <a:ea typeface="Tahoma" panose="020B0604030504040204" pitchFamily="34" charset="0"/>
                <a:cs typeface="Tahoma" panose="020B0604030504040204" pitchFamily="34" charset="0"/>
              </a:rPr>
              <a:t>ажилд</a:t>
            </a:r>
            <a:r>
              <a:rPr lang="en-US" sz="1600" dirty="0">
                <a:solidFill>
                  <a:prstClr val="black"/>
                </a:solidFill>
                <a:latin typeface="Arial" panose="020B0604020202020204" pitchFamily="34" charset="0"/>
                <a:ea typeface="Tahoma" panose="020B0604030504040204" pitchFamily="34" charset="0"/>
                <a:cs typeface="Tahoma" panose="020B0604030504040204" pitchFamily="34" charset="0"/>
              </a:rPr>
              <a:t> </a:t>
            </a:r>
            <a:r>
              <a:rPr lang="en-US" sz="1600" dirty="0" err="1">
                <a:solidFill>
                  <a:prstClr val="black"/>
                </a:solidFill>
                <a:latin typeface="Arial" panose="020B0604020202020204" pitchFamily="34" charset="0"/>
                <a:ea typeface="Tahoma" panose="020B0604030504040204" pitchFamily="34" charset="0"/>
                <a:cs typeface="Tahoma" panose="020B0604030504040204" pitchFamily="34" charset="0"/>
              </a:rPr>
              <a:t>зуучлагдан</a:t>
            </a:r>
            <a:r>
              <a:rPr lang="en-US" sz="1600" dirty="0">
                <a:solidFill>
                  <a:prstClr val="black"/>
                </a:solidFill>
                <a:latin typeface="Arial" panose="020B0604020202020204" pitchFamily="34" charset="0"/>
                <a:ea typeface="Tahoma" panose="020B0604030504040204" pitchFamily="34" charset="0"/>
                <a:cs typeface="Tahoma" panose="020B0604030504040204" pitchFamily="34" charset="0"/>
              </a:rPr>
              <a:t> </a:t>
            </a:r>
            <a:r>
              <a:rPr lang="en-US" sz="1600" dirty="0" err="1">
                <a:solidFill>
                  <a:prstClr val="black"/>
                </a:solidFill>
                <a:latin typeface="Arial" panose="020B0604020202020204" pitchFamily="34" charset="0"/>
                <a:ea typeface="Tahoma" panose="020B0604030504040204" pitchFamily="34" charset="0"/>
                <a:cs typeface="Tahoma" panose="020B0604030504040204" pitchFamily="34" charset="0"/>
              </a:rPr>
              <a:t>орж</a:t>
            </a:r>
            <a:r>
              <a:rPr lang="en-US" sz="1600" dirty="0">
                <a:solidFill>
                  <a:prstClr val="black"/>
                </a:solidFill>
                <a:latin typeface="Arial" panose="020B0604020202020204" pitchFamily="34" charset="0"/>
                <a:ea typeface="Tahoma" panose="020B0604030504040204" pitchFamily="34" charset="0"/>
                <a:cs typeface="Tahoma" panose="020B0604030504040204" pitchFamily="34" charset="0"/>
              </a:rPr>
              <a:t>,</a:t>
            </a:r>
            <a:r>
              <a:rPr lang="mn-MN" sz="1600" dirty="0">
                <a:solidFill>
                  <a:prstClr val="black"/>
                </a:solidFill>
                <a:latin typeface="Arial" panose="020B0604020202020204" pitchFamily="34" charset="0"/>
                <a:ea typeface="Tahoma" panose="020B0604030504040204" pitchFamily="34" charset="0"/>
                <a:cs typeface="Tahoma" panose="020B0604030504040204" pitchFamily="34" charset="0"/>
              </a:rPr>
              <a:t> 1433</a:t>
            </a:r>
            <a:r>
              <a:rPr lang="en-US" sz="1600" dirty="0">
                <a:solidFill>
                  <a:prstClr val="black"/>
                </a:solidFill>
                <a:latin typeface="Arial" panose="020B0604020202020204" pitchFamily="34" charset="0"/>
                <a:ea typeface="Tahoma" panose="020B0604030504040204" pitchFamily="34" charset="0"/>
                <a:cs typeface="Tahoma" panose="020B0604030504040204" pitchFamily="34" charset="0"/>
              </a:rPr>
              <a:t> </a:t>
            </a:r>
            <a:r>
              <a:rPr lang="en-US" sz="1600" dirty="0" err="1">
                <a:solidFill>
                  <a:prstClr val="black"/>
                </a:solidFill>
                <a:latin typeface="Arial" panose="020B0604020202020204" pitchFamily="34" charset="0"/>
                <a:ea typeface="Tahoma" panose="020B0604030504040204" pitchFamily="34" charset="0"/>
                <a:cs typeface="Tahoma" panose="020B0604030504040204" pitchFamily="34" charset="0"/>
              </a:rPr>
              <a:t>иргэн</a:t>
            </a:r>
            <a:r>
              <a:rPr lang="en-US" sz="1600" dirty="0">
                <a:solidFill>
                  <a:prstClr val="black"/>
                </a:solidFill>
                <a:latin typeface="Arial" panose="020B0604020202020204" pitchFamily="34" charset="0"/>
                <a:ea typeface="Tahoma" panose="020B0604030504040204" pitchFamily="34" charset="0"/>
                <a:cs typeface="Tahoma" panose="020B0604030504040204" pitchFamily="34" charset="0"/>
              </a:rPr>
              <a:t> </a:t>
            </a:r>
            <a:r>
              <a:rPr lang="en-US" sz="1600" dirty="0" err="1">
                <a:solidFill>
                  <a:prstClr val="black"/>
                </a:solidFill>
                <a:latin typeface="Arial" panose="020B0604020202020204" pitchFamily="34" charset="0"/>
                <a:ea typeface="Tahoma" panose="020B0604030504040204" pitchFamily="34" charset="0"/>
                <a:cs typeface="Tahoma" panose="020B0604030504040204" pitchFamily="34" charset="0"/>
              </a:rPr>
              <a:t>ажил</a:t>
            </a:r>
            <a:r>
              <a:rPr lang="en-US" sz="1600" dirty="0">
                <a:solidFill>
                  <a:prstClr val="black"/>
                </a:solidFill>
                <a:latin typeface="Arial" panose="020B0604020202020204" pitchFamily="34" charset="0"/>
                <a:ea typeface="Tahoma" panose="020B0604030504040204" pitchFamily="34" charset="0"/>
                <a:cs typeface="Tahoma" panose="020B0604030504040204" pitchFamily="34" charset="0"/>
              </a:rPr>
              <a:t> </a:t>
            </a:r>
            <a:r>
              <a:rPr lang="en-US" sz="1600" dirty="0" err="1">
                <a:solidFill>
                  <a:prstClr val="black"/>
                </a:solidFill>
                <a:latin typeface="Arial" panose="020B0604020202020204" pitchFamily="34" charset="0"/>
                <a:ea typeface="Tahoma" panose="020B0604030504040204" pitchFamily="34" charset="0"/>
                <a:cs typeface="Tahoma" panose="020B0604030504040204" pitchFamily="34" charset="0"/>
              </a:rPr>
              <a:t>идэвхтэй</a:t>
            </a:r>
            <a:r>
              <a:rPr lang="en-US" sz="1600" dirty="0">
                <a:solidFill>
                  <a:prstClr val="black"/>
                </a:solidFill>
                <a:latin typeface="Arial" panose="020B0604020202020204" pitchFamily="34" charset="0"/>
                <a:ea typeface="Tahoma" panose="020B0604030504040204" pitchFamily="34" charset="0"/>
                <a:cs typeface="Tahoma" panose="020B0604030504040204" pitchFamily="34" charset="0"/>
              </a:rPr>
              <a:t> </a:t>
            </a:r>
            <a:r>
              <a:rPr lang="en-US" sz="1600" dirty="0" err="1">
                <a:solidFill>
                  <a:prstClr val="black"/>
                </a:solidFill>
                <a:latin typeface="Arial" panose="020B0604020202020204" pitchFamily="34" charset="0"/>
                <a:ea typeface="Tahoma" panose="020B0604030504040204" pitchFamily="34" charset="0"/>
                <a:cs typeface="Tahoma" panose="020B0604030504040204" pitchFamily="34" charset="0"/>
              </a:rPr>
              <a:t>хайхгүй</a:t>
            </a:r>
            <a:r>
              <a:rPr lang="en-US" sz="1600" dirty="0">
                <a:solidFill>
                  <a:prstClr val="black"/>
                </a:solidFill>
                <a:latin typeface="Arial" panose="020B0604020202020204" pitchFamily="34" charset="0"/>
                <a:ea typeface="Tahoma" panose="020B0604030504040204" pitchFamily="34" charset="0"/>
                <a:cs typeface="Tahoma" panose="020B0604030504040204" pitchFamily="34" charset="0"/>
              </a:rPr>
              <a:t> </a:t>
            </a:r>
            <a:r>
              <a:rPr lang="en-US" sz="1600" dirty="0" err="1">
                <a:solidFill>
                  <a:prstClr val="black"/>
                </a:solidFill>
                <a:latin typeface="Arial" panose="020B0604020202020204" pitchFamily="34" charset="0"/>
                <a:ea typeface="Tahoma" panose="020B0604030504040204" pitchFamily="34" charset="0"/>
                <a:cs typeface="Tahoma" panose="020B0604030504040204" pitchFamily="34" charset="0"/>
              </a:rPr>
              <a:t>байгаа</a:t>
            </a:r>
            <a:r>
              <a:rPr lang="en-US" sz="1600" dirty="0">
                <a:solidFill>
                  <a:prstClr val="black"/>
                </a:solidFill>
                <a:latin typeface="Arial" panose="020B0604020202020204" pitchFamily="34" charset="0"/>
                <a:ea typeface="Tahoma" panose="020B0604030504040204" pitchFamily="34" charset="0"/>
                <a:cs typeface="Tahoma" panose="020B0604030504040204" pitchFamily="34" charset="0"/>
              </a:rPr>
              <a:t> </a:t>
            </a:r>
            <a:r>
              <a:rPr lang="en-US" sz="1600" dirty="0" err="1">
                <a:solidFill>
                  <a:prstClr val="black"/>
                </a:solidFill>
                <a:latin typeface="Arial" panose="020B0604020202020204" pitchFamily="34" charset="0"/>
                <a:ea typeface="Tahoma" panose="020B0604030504040204" pitchFamily="34" charset="0"/>
                <a:cs typeface="Tahoma" panose="020B0604030504040204" pitchFamily="34" charset="0"/>
              </a:rPr>
              <a:t>шалтгаанаар</a:t>
            </a:r>
            <a:r>
              <a:rPr lang="en-US" sz="1600" dirty="0">
                <a:solidFill>
                  <a:prstClr val="black"/>
                </a:solidFill>
                <a:latin typeface="Arial" panose="020B0604020202020204" pitchFamily="34" charset="0"/>
                <a:ea typeface="Tahoma" panose="020B0604030504040204" pitchFamily="34" charset="0"/>
                <a:cs typeface="Tahoma" panose="020B0604030504040204" pitchFamily="34" charset="0"/>
              </a:rPr>
              <a:t> </a:t>
            </a:r>
            <a:r>
              <a:rPr lang="en-US" sz="1600" dirty="0" err="1">
                <a:solidFill>
                  <a:prstClr val="black"/>
                </a:solidFill>
                <a:latin typeface="Arial" panose="020B0604020202020204" pitchFamily="34" charset="0"/>
                <a:ea typeface="Tahoma" panose="020B0604030504040204" pitchFamily="34" charset="0"/>
                <a:cs typeface="Tahoma" panose="020B0604030504040204" pitchFamily="34" charset="0"/>
              </a:rPr>
              <a:t>бүртгэлээс</a:t>
            </a:r>
            <a:r>
              <a:rPr lang="en-US" sz="1600" dirty="0">
                <a:solidFill>
                  <a:prstClr val="black"/>
                </a:solidFill>
                <a:latin typeface="Arial" panose="020B0604020202020204" pitchFamily="34" charset="0"/>
                <a:ea typeface="Tahoma" panose="020B0604030504040204" pitchFamily="34" charset="0"/>
                <a:cs typeface="Tahoma" panose="020B0604030504040204" pitchFamily="34" charset="0"/>
              </a:rPr>
              <a:t> </a:t>
            </a:r>
            <a:r>
              <a:rPr lang="en-US" sz="1600" dirty="0" err="1">
                <a:solidFill>
                  <a:prstClr val="black"/>
                </a:solidFill>
                <a:latin typeface="Arial" panose="020B0604020202020204" pitchFamily="34" charset="0"/>
                <a:ea typeface="Tahoma" panose="020B0604030504040204" pitchFamily="34" charset="0"/>
                <a:cs typeface="Tahoma" panose="020B0604030504040204" pitchFamily="34" charset="0"/>
              </a:rPr>
              <a:t>хасагдсан</a:t>
            </a:r>
            <a:r>
              <a:rPr lang="en-US" sz="1600" dirty="0">
                <a:solidFill>
                  <a:prstClr val="black"/>
                </a:solidFill>
                <a:latin typeface="Arial" panose="020B0604020202020204" pitchFamily="34" charset="0"/>
                <a:ea typeface="Tahoma" panose="020B0604030504040204" pitchFamily="34" charset="0"/>
                <a:cs typeface="Tahoma" panose="020B0604030504040204" pitchFamily="34" charset="0"/>
              </a:rPr>
              <a:t> </a:t>
            </a:r>
            <a:r>
              <a:rPr lang="en-US" sz="1600" dirty="0" err="1">
                <a:solidFill>
                  <a:prstClr val="black"/>
                </a:solidFill>
                <a:latin typeface="Arial" panose="020B0604020202020204" pitchFamily="34" charset="0"/>
                <a:ea typeface="Tahoma" panose="020B0604030504040204" pitchFamily="34" charset="0"/>
                <a:cs typeface="Tahoma" panose="020B0604030504040204" pitchFamily="34" charset="0"/>
              </a:rPr>
              <a:t>байна</a:t>
            </a:r>
            <a:r>
              <a:rPr lang="en-US" sz="1600" dirty="0">
                <a:solidFill>
                  <a:prstClr val="black"/>
                </a:solidFill>
                <a:latin typeface="Arial" panose="020B0604020202020204" pitchFamily="34" charset="0"/>
                <a:ea typeface="Tahoma" panose="020B0604030504040204" pitchFamily="34" charset="0"/>
                <a:cs typeface="Tahoma" panose="020B0604030504040204" pitchFamily="34" charset="0"/>
              </a:rPr>
              <a:t>. </a:t>
            </a:r>
          </a:p>
        </p:txBody>
      </p:sp>
      <p:sp>
        <p:nvSpPr>
          <p:cNvPr id="35" name="Rectangle 34"/>
          <p:cNvSpPr/>
          <p:nvPr/>
        </p:nvSpPr>
        <p:spPr>
          <a:xfrm>
            <a:off x="1828800" y="6096000"/>
            <a:ext cx="3037898" cy="584775"/>
          </a:xfrm>
          <a:prstGeom prst="rect">
            <a:avLst/>
          </a:prstGeom>
        </p:spPr>
        <p:txBody>
          <a:bodyPr wrap="square">
            <a:spAutoFit/>
          </a:bodyPr>
          <a:lstStyle/>
          <a:p>
            <a:r>
              <a:rPr lang="mn-MN" sz="1600" dirty="0">
                <a:solidFill>
                  <a:srgbClr val="00D0A8"/>
                </a:solidFill>
                <a:latin typeface="Arial" panose="020B0604020202020204" pitchFamily="34" charset="0"/>
                <a:ea typeface="Calibri" charset="0"/>
                <a:cs typeface="Arial" panose="020B0604020202020204" pitchFamily="34" charset="0"/>
              </a:rPr>
              <a:t>846 иргэн</a:t>
            </a:r>
            <a:endParaRPr lang="en-US" sz="1600" dirty="0">
              <a:solidFill>
                <a:srgbClr val="00D0A8"/>
              </a:solidFill>
              <a:latin typeface="Arial" panose="020B0604020202020204" pitchFamily="34" charset="0"/>
              <a:ea typeface="Calibri" charset="0"/>
              <a:cs typeface="Arial" panose="020B0604020202020204" pitchFamily="34" charset="0"/>
            </a:endParaRPr>
          </a:p>
          <a:p>
            <a:r>
              <a:rPr lang="mn-MN" sz="1600" dirty="0">
                <a:solidFill>
                  <a:srgbClr val="00D0A8"/>
                </a:solidFill>
                <a:latin typeface="Arial" panose="020B0604020202020204" pitchFamily="34" charset="0"/>
                <a:ea typeface="Calibri" charset="0"/>
                <a:cs typeface="Arial" panose="020B0604020202020204" pitchFamily="34" charset="0"/>
              </a:rPr>
              <a:t>ажилд зуучлагдан оржээ</a:t>
            </a:r>
            <a:r>
              <a:rPr lang="en-US" sz="1600" dirty="0">
                <a:solidFill>
                  <a:srgbClr val="00D0A8"/>
                </a:solidFill>
                <a:latin typeface="Arial" panose="020B0604020202020204" pitchFamily="34" charset="0"/>
                <a:cs typeface="Arial" panose="020B0604020202020204" pitchFamily="34" charset="0"/>
              </a:rPr>
              <a:t> </a:t>
            </a:r>
          </a:p>
        </p:txBody>
      </p:sp>
      <p:pic>
        <p:nvPicPr>
          <p:cNvPr id="37" name="Picture 36"/>
          <p:cNvPicPr>
            <a:picLocks noChangeAspect="1"/>
          </p:cNvPicPr>
          <p:nvPr/>
        </p:nvPicPr>
        <p:blipFill>
          <a:blip r:embed="rId8"/>
          <a:stretch>
            <a:fillRect/>
          </a:stretch>
        </p:blipFill>
        <p:spPr>
          <a:xfrm>
            <a:off x="4419600" y="5181600"/>
            <a:ext cx="533400" cy="881204"/>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72987" y="3599527"/>
            <a:ext cx="1177467" cy="1086958"/>
          </a:xfrm>
          <a:prstGeom prst="rect">
            <a:avLst/>
          </a:prstGeom>
        </p:spPr>
      </p:pic>
      <p:sp>
        <p:nvSpPr>
          <p:cNvPr id="2" name="Rectangle 1">
            <a:extLst>
              <a:ext uri="{FF2B5EF4-FFF2-40B4-BE49-F238E27FC236}">
                <a16:creationId xmlns:a16="http://schemas.microsoft.com/office/drawing/2014/main" id="{ADAF6DE4-563A-430B-8B65-056AE5B5D541}"/>
              </a:ext>
            </a:extLst>
          </p:cNvPr>
          <p:cNvSpPr/>
          <p:nvPr/>
        </p:nvSpPr>
        <p:spPr>
          <a:xfrm>
            <a:off x="6514359" y="4221321"/>
            <a:ext cx="5372841" cy="629981"/>
          </a:xfrm>
          <a:prstGeom prst="rect">
            <a:avLst/>
          </a:prstGeom>
        </p:spPr>
        <p:txBody>
          <a:bodyPr wrap="square">
            <a:spAutoFit/>
          </a:bodyPr>
          <a:lstStyle/>
          <a:p>
            <a:pPr indent="457200" algn="just">
              <a:lnSpc>
                <a:spcPct val="115000"/>
              </a:lnSpc>
            </a:pPr>
            <a:r>
              <a:rPr lang="mn-MN" sz="1600" dirty="0">
                <a:solidFill>
                  <a:prstClr val="black"/>
                </a:solidFill>
                <a:latin typeface="Arial" panose="020B0604020202020204" pitchFamily="34" charset="0"/>
                <a:ea typeface="Tahoma" panose="020B0604030504040204" pitchFamily="34" charset="0"/>
                <a:cs typeface="Arial" panose="020B0604020202020204" pitchFamily="34" charset="0"/>
              </a:rPr>
              <a:t>Бүртгэлтэй ажилгүй иргэдийн 53.4 хувийг 15-34 насны залуучууд эзэлж байна. </a:t>
            </a:r>
            <a:endParaRPr lang="en-US" sz="14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pic>
        <p:nvPicPr>
          <p:cNvPr id="36" name="Picture 35"/>
          <p:cNvPicPr>
            <a:picLocks noChangeAspect="1"/>
          </p:cNvPicPr>
          <p:nvPr/>
        </p:nvPicPr>
        <p:blipFill>
          <a:blip r:embed="rId6"/>
          <a:stretch>
            <a:fillRect/>
          </a:stretch>
        </p:blipFill>
        <p:spPr>
          <a:xfrm>
            <a:off x="3448738" y="1477655"/>
            <a:ext cx="437462" cy="884545"/>
          </a:xfrm>
          <a:prstGeom prst="rect">
            <a:avLst/>
          </a:prstGeom>
        </p:spPr>
      </p:pic>
      <p:cxnSp>
        <p:nvCxnSpPr>
          <p:cNvPr id="40" name="Straight Arrow Connector 39"/>
          <p:cNvCxnSpPr/>
          <p:nvPr/>
        </p:nvCxnSpPr>
        <p:spPr>
          <a:xfrm flipV="1">
            <a:off x="4286994" y="4221321"/>
            <a:ext cx="0" cy="32291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8" name="Straight Arrow Connector 37">
            <a:extLst>
              <a:ext uri="{FF2B5EF4-FFF2-40B4-BE49-F238E27FC236}">
                <a16:creationId xmlns:a16="http://schemas.microsoft.com/office/drawing/2014/main" id="{07AF727C-0323-4072-904A-DFDAE73A15DD}"/>
              </a:ext>
            </a:extLst>
          </p:cNvPr>
          <p:cNvCxnSpPr/>
          <p:nvPr/>
        </p:nvCxnSpPr>
        <p:spPr>
          <a:xfrm flipV="1">
            <a:off x="2667000" y="4221321"/>
            <a:ext cx="0" cy="32291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919149639"/>
      </p:ext>
    </p:extLst>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stretch>
            <a:fillRect/>
          </a:stretch>
        </p:blipFill>
        <p:spPr>
          <a:xfrm>
            <a:off x="1295400" y="404149"/>
            <a:ext cx="906887" cy="815051"/>
          </a:xfrm>
          <a:prstGeom prst="rect">
            <a:avLst/>
          </a:prstGeom>
        </p:spPr>
      </p:pic>
      <p:sp>
        <p:nvSpPr>
          <p:cNvPr id="10" name="Rectangle 9"/>
          <p:cNvSpPr/>
          <p:nvPr/>
        </p:nvSpPr>
        <p:spPr>
          <a:xfrm>
            <a:off x="2438400" y="533400"/>
            <a:ext cx="8915400" cy="461665"/>
          </a:xfrm>
          <a:prstGeom prst="rect">
            <a:avLst/>
          </a:prstGeom>
          <a:noFill/>
        </p:spPr>
        <p:txBody>
          <a:bodyPr wrap="square">
            <a:spAutoFit/>
          </a:bodyPr>
          <a:lstStyle/>
          <a:p>
            <a:r>
              <a:rPr lang="mn-MN" sz="2400" b="1" cap="all" dirty="0">
                <a:solidFill>
                  <a:srgbClr val="002060"/>
                </a:solidFill>
                <a:latin typeface="Arial" panose="020B0604020202020204" pitchFamily="34" charset="0"/>
                <a:ea typeface="Tahoma" panose="020B0604030504040204" pitchFamily="34" charset="0"/>
                <a:cs typeface="Arial" panose="020B0604020202020204" pitchFamily="34" charset="0"/>
              </a:rPr>
              <a:t>НИЙГМИЙН ДААТГАЛ, ХАЛАМЖ</a:t>
            </a:r>
            <a:r>
              <a:rPr lang="en-US" sz="2400" b="1" cap="all" dirty="0">
                <a:solidFill>
                  <a:srgbClr val="002060"/>
                </a:solidFill>
                <a:latin typeface="Arial" panose="020B0604020202020204" pitchFamily="34" charset="0"/>
                <a:ea typeface="Tahoma" panose="020B0604030504040204" pitchFamily="34" charset="0"/>
                <a:cs typeface="Arial" panose="020B0604020202020204" pitchFamily="34" charset="0"/>
              </a:rPr>
              <a:t> </a:t>
            </a:r>
          </a:p>
        </p:txBody>
      </p:sp>
      <p:pic>
        <p:nvPicPr>
          <p:cNvPr id="11" name="Picture 10"/>
          <p:cNvPicPr>
            <a:picLocks noChangeAspect="1"/>
          </p:cNvPicPr>
          <p:nvPr/>
        </p:nvPicPr>
        <p:blipFill>
          <a:blip r:embed="rId3" cstate="print"/>
          <a:stretch>
            <a:fillRect/>
          </a:stretch>
        </p:blipFill>
        <p:spPr>
          <a:xfrm>
            <a:off x="1121391" y="1295400"/>
            <a:ext cx="10537209" cy="990600"/>
          </a:xfrm>
          <a:prstGeom prst="rect">
            <a:avLst/>
          </a:prstGeom>
        </p:spPr>
      </p:pic>
      <p:pic>
        <p:nvPicPr>
          <p:cNvPr id="12" name="Picture 11"/>
          <p:cNvPicPr>
            <a:picLocks noChangeAspect="1"/>
          </p:cNvPicPr>
          <p:nvPr/>
        </p:nvPicPr>
        <p:blipFill>
          <a:blip r:embed="rId4" cstate="print"/>
          <a:stretch>
            <a:fillRect/>
          </a:stretch>
        </p:blipFill>
        <p:spPr>
          <a:xfrm>
            <a:off x="1121391" y="2575683"/>
            <a:ext cx="10615182" cy="990600"/>
          </a:xfrm>
          <a:prstGeom prst="rect">
            <a:avLst/>
          </a:prstGeom>
        </p:spPr>
      </p:pic>
      <p:pic>
        <p:nvPicPr>
          <p:cNvPr id="13" name="Picture 12"/>
          <p:cNvPicPr>
            <a:picLocks noChangeAspect="1"/>
          </p:cNvPicPr>
          <p:nvPr/>
        </p:nvPicPr>
        <p:blipFill>
          <a:blip r:embed="rId5" cstate="print"/>
          <a:stretch>
            <a:fillRect/>
          </a:stretch>
        </p:blipFill>
        <p:spPr>
          <a:xfrm>
            <a:off x="1130250" y="3810000"/>
            <a:ext cx="10528350" cy="990600"/>
          </a:xfrm>
          <a:prstGeom prst="rect">
            <a:avLst/>
          </a:prstGeom>
        </p:spPr>
      </p:pic>
      <p:pic>
        <p:nvPicPr>
          <p:cNvPr id="14" name="Picture 13"/>
          <p:cNvPicPr>
            <a:picLocks noChangeAspect="1"/>
          </p:cNvPicPr>
          <p:nvPr/>
        </p:nvPicPr>
        <p:blipFill>
          <a:blip r:embed="rId6" cstate="print"/>
          <a:stretch>
            <a:fillRect/>
          </a:stretch>
        </p:blipFill>
        <p:spPr>
          <a:xfrm>
            <a:off x="1135565" y="5029200"/>
            <a:ext cx="10523035" cy="1143000"/>
          </a:xfrm>
          <a:prstGeom prst="rect">
            <a:avLst/>
          </a:prstGeom>
        </p:spPr>
      </p:pic>
      <p:sp>
        <p:nvSpPr>
          <p:cNvPr id="17" name="Rectangle 16"/>
          <p:cNvSpPr/>
          <p:nvPr/>
        </p:nvSpPr>
        <p:spPr>
          <a:xfrm>
            <a:off x="2363972" y="2547023"/>
            <a:ext cx="9294627" cy="1169551"/>
          </a:xfrm>
          <a:prstGeom prst="rect">
            <a:avLst/>
          </a:prstGeom>
        </p:spPr>
        <p:txBody>
          <a:bodyPr wrap="square">
            <a:spAutoFit/>
          </a:bodyPr>
          <a:lstStyle/>
          <a:p>
            <a:pPr algn="just"/>
            <a:r>
              <a:rPr lang="mn-MN" sz="1400" dirty="0">
                <a:solidFill>
                  <a:srgbClr val="000000"/>
                </a:solidFill>
                <a:latin typeface="Arial" panose="020B0604020202020204" pitchFamily="34" charset="0"/>
                <a:ea typeface="Calibri" panose="020F0502020204030204" pitchFamily="34" charset="0"/>
              </a:rPr>
              <a:t>Н</a:t>
            </a:r>
            <a:r>
              <a:rPr lang="mn-MN" sz="1400" dirty="0">
                <a:solidFill>
                  <a:srgbClr val="000000"/>
                </a:solidFill>
                <a:effectLst/>
                <a:latin typeface="Arial" panose="020B0604020202020204" pitchFamily="34" charset="0"/>
                <a:ea typeface="Calibri" panose="020F0502020204030204" pitchFamily="34" charset="0"/>
              </a:rPr>
              <a:t>ийгмийн</a:t>
            </a:r>
            <a:r>
              <a:rPr lang="en-US" sz="1400" dirty="0">
                <a:solidFill>
                  <a:srgbClr val="000000"/>
                </a:solidFill>
                <a:effectLst/>
                <a:latin typeface="Arial" panose="020B0604020202020204" pitchFamily="34" charset="0"/>
                <a:ea typeface="Calibri" panose="020F0502020204030204" pitchFamily="34" charset="0"/>
              </a:rPr>
              <a:t> </a:t>
            </a:r>
            <a:r>
              <a:rPr lang="en-US" sz="1400" dirty="0" err="1">
                <a:solidFill>
                  <a:srgbClr val="000000"/>
                </a:solidFill>
                <a:effectLst/>
                <a:latin typeface="Arial" panose="020B0604020202020204" pitchFamily="34" charset="0"/>
                <a:ea typeface="Calibri" panose="020F0502020204030204" pitchFamily="34" charset="0"/>
              </a:rPr>
              <a:t>даатгалын</a:t>
            </a:r>
            <a:r>
              <a:rPr lang="en-US" sz="1400" dirty="0">
                <a:solidFill>
                  <a:srgbClr val="000000"/>
                </a:solidFill>
                <a:effectLst/>
                <a:latin typeface="Arial" panose="020B0604020202020204" pitchFamily="34" charset="0"/>
                <a:ea typeface="Calibri" panose="020F0502020204030204" pitchFamily="34" charset="0"/>
              </a:rPr>
              <a:t> </a:t>
            </a:r>
            <a:r>
              <a:rPr lang="en-US" sz="1400" dirty="0" err="1">
                <a:solidFill>
                  <a:srgbClr val="000000"/>
                </a:solidFill>
                <a:effectLst/>
                <a:latin typeface="Arial" panose="020B0604020202020204" pitchFamily="34" charset="0"/>
                <a:ea typeface="Calibri" panose="020F0502020204030204" pitchFamily="34" charset="0"/>
              </a:rPr>
              <a:t>сангаас</a:t>
            </a:r>
            <a:r>
              <a:rPr lang="en-US" sz="1400" dirty="0">
                <a:solidFill>
                  <a:srgbClr val="000000"/>
                </a:solidFill>
                <a:effectLst/>
                <a:latin typeface="Arial" panose="020B0604020202020204" pitchFamily="34" charset="0"/>
                <a:ea typeface="Calibri" panose="020F0502020204030204" pitchFamily="34" charset="0"/>
              </a:rPr>
              <a:t> </a:t>
            </a:r>
            <a:r>
              <a:rPr lang="en-US" sz="1400" dirty="0" err="1">
                <a:solidFill>
                  <a:srgbClr val="000000"/>
                </a:solidFill>
                <a:effectLst/>
                <a:latin typeface="Arial" panose="020B0604020202020204" pitchFamily="34" charset="0"/>
                <a:ea typeface="Calibri" panose="020F0502020204030204" pitchFamily="34" charset="0"/>
              </a:rPr>
              <a:t>нийт</a:t>
            </a:r>
            <a:r>
              <a:rPr lang="en-US" sz="1400" dirty="0">
                <a:solidFill>
                  <a:srgbClr val="000000"/>
                </a:solidFill>
                <a:effectLst/>
                <a:latin typeface="Arial" panose="020B0604020202020204" pitchFamily="34" charset="0"/>
                <a:ea typeface="Calibri" panose="020F0502020204030204" pitchFamily="34" charset="0"/>
              </a:rPr>
              <a:t> 8.</a:t>
            </a:r>
            <a:r>
              <a:rPr lang="mn-MN" sz="1400" dirty="0">
                <a:solidFill>
                  <a:srgbClr val="000000"/>
                </a:solidFill>
                <a:effectLst/>
                <a:latin typeface="Arial" panose="020B0604020202020204" pitchFamily="34" charset="0"/>
                <a:ea typeface="Calibri" panose="020F0502020204030204" pitchFamily="34" charset="0"/>
              </a:rPr>
              <a:t>9 </a:t>
            </a:r>
            <a:r>
              <a:rPr lang="en-US" sz="1400" dirty="0" err="1">
                <a:solidFill>
                  <a:srgbClr val="000000"/>
                </a:solidFill>
                <a:effectLst/>
                <a:latin typeface="Arial" panose="020B0604020202020204" pitchFamily="34" charset="0"/>
                <a:ea typeface="Calibri" panose="020F0502020204030204" pitchFamily="34" charset="0"/>
              </a:rPr>
              <a:t>мянган</a:t>
            </a:r>
            <a:r>
              <a:rPr lang="en-US" sz="1400" dirty="0">
                <a:solidFill>
                  <a:srgbClr val="000000"/>
                </a:solidFill>
                <a:effectLst/>
                <a:latin typeface="Arial" panose="020B0604020202020204" pitchFamily="34" charset="0"/>
                <a:ea typeface="Calibri" panose="020F0502020204030204" pitchFamily="34" charset="0"/>
              </a:rPr>
              <a:t> </a:t>
            </a:r>
            <a:r>
              <a:rPr lang="en-US" sz="1400" dirty="0" err="1">
                <a:solidFill>
                  <a:srgbClr val="000000"/>
                </a:solidFill>
                <a:effectLst/>
                <a:latin typeface="Arial" panose="020B0604020202020204" pitchFamily="34" charset="0"/>
                <a:ea typeface="Calibri" panose="020F0502020204030204" pitchFamily="34" charset="0"/>
              </a:rPr>
              <a:t>иргэнд</a:t>
            </a:r>
            <a:r>
              <a:rPr lang="en-US" sz="1400" dirty="0">
                <a:solidFill>
                  <a:srgbClr val="000000"/>
                </a:solidFill>
                <a:effectLst/>
                <a:latin typeface="Arial" panose="020B0604020202020204" pitchFamily="34" charset="0"/>
                <a:ea typeface="Calibri" panose="020F0502020204030204" pitchFamily="34" charset="0"/>
              </a:rPr>
              <a:t> 3</a:t>
            </a:r>
            <a:r>
              <a:rPr lang="mn-MN" sz="1400" dirty="0">
                <a:solidFill>
                  <a:srgbClr val="000000"/>
                </a:solidFill>
                <a:effectLst/>
                <a:latin typeface="Arial" panose="020B0604020202020204" pitchFamily="34" charset="0"/>
                <a:ea typeface="Calibri" panose="020F0502020204030204" pitchFamily="34" charset="0"/>
              </a:rPr>
              <a:t>8</a:t>
            </a:r>
            <a:r>
              <a:rPr lang="en-US" sz="1400" dirty="0">
                <a:solidFill>
                  <a:srgbClr val="000000"/>
                </a:solidFill>
                <a:effectLst/>
                <a:latin typeface="Arial" panose="020B0604020202020204" pitchFamily="34" charset="0"/>
                <a:ea typeface="Calibri" panose="020F0502020204030204" pitchFamily="34" charset="0"/>
              </a:rPr>
              <a:t>.</a:t>
            </a:r>
            <a:r>
              <a:rPr lang="mn-MN" sz="1400" dirty="0">
                <a:solidFill>
                  <a:srgbClr val="000000"/>
                </a:solidFill>
                <a:effectLst/>
                <a:latin typeface="Arial" panose="020B0604020202020204" pitchFamily="34" charset="0"/>
                <a:ea typeface="Calibri" panose="020F0502020204030204" pitchFamily="34" charset="0"/>
              </a:rPr>
              <a:t>4</a:t>
            </a:r>
            <a:r>
              <a:rPr lang="en-US" sz="1400" dirty="0">
                <a:solidFill>
                  <a:srgbClr val="000000"/>
                </a:solidFill>
                <a:effectLst/>
                <a:latin typeface="Arial" panose="020B0604020202020204" pitchFamily="34" charset="0"/>
                <a:ea typeface="Calibri" panose="020F0502020204030204" pitchFamily="34" charset="0"/>
              </a:rPr>
              <a:t> </a:t>
            </a:r>
            <a:r>
              <a:rPr lang="en-US" sz="1400" dirty="0" err="1">
                <a:solidFill>
                  <a:srgbClr val="000000"/>
                </a:solidFill>
                <a:effectLst/>
                <a:latin typeface="Arial" panose="020B0604020202020204" pitchFamily="34" charset="0"/>
                <a:ea typeface="Calibri" panose="020F0502020204030204" pitchFamily="34" charset="0"/>
              </a:rPr>
              <a:t>тэрбум</a:t>
            </a:r>
            <a:r>
              <a:rPr lang="en-US" sz="1400" dirty="0">
                <a:solidFill>
                  <a:srgbClr val="000000"/>
                </a:solidFill>
                <a:effectLst/>
                <a:latin typeface="Arial" panose="020B0604020202020204" pitchFamily="34" charset="0"/>
                <a:ea typeface="Calibri" panose="020F0502020204030204" pitchFamily="34" charset="0"/>
              </a:rPr>
              <a:t> </a:t>
            </a:r>
            <a:r>
              <a:rPr lang="en-US" sz="1400" dirty="0" err="1">
                <a:solidFill>
                  <a:srgbClr val="000000"/>
                </a:solidFill>
                <a:effectLst/>
                <a:latin typeface="Arial" panose="020B0604020202020204" pitchFamily="34" charset="0"/>
                <a:ea typeface="Calibri" panose="020F0502020204030204" pitchFamily="34" charset="0"/>
              </a:rPr>
              <a:t>төгрөгийн</a:t>
            </a:r>
            <a:r>
              <a:rPr lang="en-US" sz="1400" dirty="0">
                <a:solidFill>
                  <a:srgbClr val="000000"/>
                </a:solidFill>
                <a:effectLst/>
                <a:latin typeface="Arial" panose="020B0604020202020204" pitchFamily="34" charset="0"/>
                <a:ea typeface="Calibri" panose="020F0502020204030204" pitchFamily="34" charset="0"/>
              </a:rPr>
              <a:t> </a:t>
            </a:r>
            <a:r>
              <a:rPr lang="en-US" sz="1400" dirty="0" err="1">
                <a:solidFill>
                  <a:srgbClr val="000000"/>
                </a:solidFill>
                <a:effectLst/>
                <a:latin typeface="Arial" panose="020B0604020202020204" pitchFamily="34" charset="0"/>
                <a:ea typeface="Calibri" panose="020F0502020204030204" pitchFamily="34" charset="0"/>
              </a:rPr>
              <a:t>тэтгэвэр</a:t>
            </a:r>
            <a:r>
              <a:rPr lang="en-US" sz="1400" dirty="0">
                <a:solidFill>
                  <a:srgbClr val="000000"/>
                </a:solidFill>
                <a:effectLst/>
                <a:latin typeface="Arial" panose="020B0604020202020204" pitchFamily="34" charset="0"/>
                <a:ea typeface="Calibri" panose="020F0502020204030204" pitchFamily="34" charset="0"/>
              </a:rPr>
              <a:t> </a:t>
            </a:r>
            <a:r>
              <a:rPr lang="en-US" sz="1400" dirty="0" err="1">
                <a:solidFill>
                  <a:srgbClr val="000000"/>
                </a:solidFill>
                <a:effectLst/>
                <a:latin typeface="Arial" panose="020B0604020202020204" pitchFamily="34" charset="0"/>
                <a:ea typeface="Calibri" panose="020F0502020204030204" pitchFamily="34" charset="0"/>
              </a:rPr>
              <a:t>олгосноос</a:t>
            </a:r>
            <a:r>
              <a:rPr lang="en-US" sz="1400" dirty="0">
                <a:solidFill>
                  <a:srgbClr val="000000"/>
                </a:solidFill>
                <a:effectLst/>
                <a:latin typeface="Arial" panose="020B0604020202020204" pitchFamily="34" charset="0"/>
                <a:ea typeface="Calibri" panose="020F0502020204030204" pitchFamily="34" charset="0"/>
              </a:rPr>
              <a:t>, 6.</a:t>
            </a:r>
            <a:r>
              <a:rPr lang="mn-MN" sz="1400" dirty="0">
                <a:solidFill>
                  <a:srgbClr val="000000"/>
                </a:solidFill>
                <a:effectLst/>
                <a:latin typeface="Arial" panose="020B0604020202020204" pitchFamily="34" charset="0"/>
                <a:ea typeface="Calibri" panose="020F0502020204030204" pitchFamily="34" charset="0"/>
              </a:rPr>
              <a:t>8</a:t>
            </a:r>
            <a:r>
              <a:rPr lang="en-US" sz="1400" dirty="0">
                <a:solidFill>
                  <a:srgbClr val="000000"/>
                </a:solidFill>
                <a:effectLst/>
                <a:latin typeface="Arial" panose="020B0604020202020204" pitchFamily="34" charset="0"/>
                <a:ea typeface="Calibri" panose="020F0502020204030204" pitchFamily="34" charset="0"/>
              </a:rPr>
              <a:t> </a:t>
            </a:r>
            <a:r>
              <a:rPr lang="en-US" sz="1400" dirty="0" err="1">
                <a:solidFill>
                  <a:srgbClr val="000000"/>
                </a:solidFill>
                <a:effectLst/>
                <a:latin typeface="Arial" panose="020B0604020202020204" pitchFamily="34" charset="0"/>
                <a:ea typeface="Calibri" panose="020F0502020204030204" pitchFamily="34" charset="0"/>
              </a:rPr>
              <a:t>мянган</a:t>
            </a:r>
            <a:r>
              <a:rPr lang="en-US" sz="1400" dirty="0">
                <a:solidFill>
                  <a:srgbClr val="000000"/>
                </a:solidFill>
                <a:effectLst/>
                <a:latin typeface="Arial" panose="020B0604020202020204" pitchFamily="34" charset="0"/>
                <a:ea typeface="Calibri" panose="020F0502020204030204" pitchFamily="34" charset="0"/>
              </a:rPr>
              <a:t> </a:t>
            </a:r>
            <a:r>
              <a:rPr lang="en-US" sz="1400" dirty="0" err="1">
                <a:solidFill>
                  <a:srgbClr val="000000"/>
                </a:solidFill>
                <a:effectLst/>
                <a:latin typeface="Arial" panose="020B0604020202020204" pitchFamily="34" charset="0"/>
                <a:ea typeface="Calibri" panose="020F0502020204030204" pitchFamily="34" charset="0"/>
              </a:rPr>
              <a:t>өндөр</a:t>
            </a:r>
            <a:r>
              <a:rPr lang="en-US" sz="1400" dirty="0">
                <a:solidFill>
                  <a:srgbClr val="000000"/>
                </a:solidFill>
                <a:effectLst/>
                <a:latin typeface="Arial" panose="020B0604020202020204" pitchFamily="34" charset="0"/>
                <a:ea typeface="Calibri" panose="020F0502020204030204" pitchFamily="34" charset="0"/>
              </a:rPr>
              <a:t> </a:t>
            </a:r>
            <a:r>
              <a:rPr lang="en-US" sz="1400" dirty="0" err="1">
                <a:solidFill>
                  <a:srgbClr val="000000"/>
                </a:solidFill>
                <a:effectLst/>
                <a:latin typeface="Arial" panose="020B0604020202020204" pitchFamily="34" charset="0"/>
                <a:ea typeface="Calibri" panose="020F0502020204030204" pitchFamily="34" charset="0"/>
              </a:rPr>
              <a:t>настанд</a:t>
            </a:r>
            <a:r>
              <a:rPr lang="en-US" sz="1400" dirty="0">
                <a:solidFill>
                  <a:srgbClr val="000000"/>
                </a:solidFill>
                <a:effectLst/>
                <a:latin typeface="Arial" panose="020B0604020202020204" pitchFamily="34" charset="0"/>
                <a:ea typeface="Calibri" panose="020F0502020204030204" pitchFamily="34" charset="0"/>
              </a:rPr>
              <a:t> 2</a:t>
            </a:r>
            <a:r>
              <a:rPr lang="mn-MN" sz="1400" dirty="0">
                <a:solidFill>
                  <a:srgbClr val="000000"/>
                </a:solidFill>
                <a:effectLst/>
                <a:latin typeface="Arial" panose="020B0604020202020204" pitchFamily="34" charset="0"/>
                <a:ea typeface="Calibri" panose="020F0502020204030204" pitchFamily="34" charset="0"/>
              </a:rPr>
              <a:t>9</a:t>
            </a:r>
            <a:r>
              <a:rPr lang="en-US" sz="1400" dirty="0">
                <a:solidFill>
                  <a:srgbClr val="000000"/>
                </a:solidFill>
                <a:effectLst/>
                <a:latin typeface="Arial" panose="020B0604020202020204" pitchFamily="34" charset="0"/>
                <a:ea typeface="Calibri" panose="020F0502020204030204" pitchFamily="34" charset="0"/>
              </a:rPr>
              <a:t>.</a:t>
            </a:r>
            <a:r>
              <a:rPr lang="mn-MN" sz="1400" dirty="0">
                <a:solidFill>
                  <a:srgbClr val="000000"/>
                </a:solidFill>
                <a:effectLst/>
                <a:latin typeface="Arial" panose="020B0604020202020204" pitchFamily="34" charset="0"/>
                <a:ea typeface="Calibri" panose="020F0502020204030204" pitchFamily="34" charset="0"/>
              </a:rPr>
              <a:t>5</a:t>
            </a:r>
            <a:r>
              <a:rPr lang="en-US" sz="1400" dirty="0">
                <a:solidFill>
                  <a:srgbClr val="000000"/>
                </a:solidFill>
                <a:effectLst/>
                <a:latin typeface="Arial" panose="020B0604020202020204" pitchFamily="34" charset="0"/>
                <a:ea typeface="Calibri" panose="020F0502020204030204" pitchFamily="34" charset="0"/>
              </a:rPr>
              <a:t> </a:t>
            </a:r>
            <a:r>
              <a:rPr lang="en-US" sz="1400" dirty="0" err="1">
                <a:solidFill>
                  <a:srgbClr val="000000"/>
                </a:solidFill>
                <a:effectLst/>
                <a:latin typeface="Arial" panose="020B0604020202020204" pitchFamily="34" charset="0"/>
                <a:ea typeface="Calibri" panose="020F0502020204030204" pitchFamily="34" charset="0"/>
              </a:rPr>
              <a:t>тэрбум</a:t>
            </a:r>
            <a:r>
              <a:rPr lang="en-US" sz="1400" dirty="0">
                <a:solidFill>
                  <a:srgbClr val="000000"/>
                </a:solidFill>
                <a:effectLst/>
                <a:latin typeface="Arial" panose="020B0604020202020204" pitchFamily="34" charset="0"/>
                <a:ea typeface="Calibri" panose="020F0502020204030204" pitchFamily="34" charset="0"/>
              </a:rPr>
              <a:t> </a:t>
            </a:r>
            <a:r>
              <a:rPr lang="en-US" sz="1400" dirty="0" err="1">
                <a:solidFill>
                  <a:srgbClr val="000000"/>
                </a:solidFill>
                <a:effectLst/>
                <a:latin typeface="Arial" panose="020B0604020202020204" pitchFamily="34" charset="0"/>
                <a:ea typeface="Calibri" panose="020F0502020204030204" pitchFamily="34" charset="0"/>
              </a:rPr>
              <a:t>төгрөг</a:t>
            </a:r>
            <a:r>
              <a:rPr lang="en-US" sz="1400" dirty="0">
                <a:solidFill>
                  <a:srgbClr val="000000"/>
                </a:solidFill>
                <a:effectLst/>
                <a:latin typeface="Arial" panose="020B0604020202020204" pitchFamily="34" charset="0"/>
                <a:ea typeface="Calibri" panose="020F0502020204030204" pitchFamily="34" charset="0"/>
              </a:rPr>
              <a:t>, 1.</a:t>
            </a:r>
            <a:r>
              <a:rPr lang="mn-MN" sz="1400" dirty="0">
                <a:solidFill>
                  <a:srgbClr val="000000"/>
                </a:solidFill>
                <a:effectLst/>
                <a:latin typeface="Arial" panose="020B0604020202020204" pitchFamily="34" charset="0"/>
                <a:ea typeface="Calibri" panose="020F0502020204030204" pitchFamily="34" charset="0"/>
              </a:rPr>
              <a:t>4 </a:t>
            </a:r>
            <a:r>
              <a:rPr lang="en-US" sz="1400" dirty="0" err="1">
                <a:solidFill>
                  <a:srgbClr val="000000"/>
                </a:solidFill>
                <a:effectLst/>
                <a:latin typeface="Arial" panose="020B0604020202020204" pitchFamily="34" charset="0"/>
                <a:ea typeface="Calibri" panose="020F0502020204030204" pitchFamily="34" charset="0"/>
              </a:rPr>
              <a:t>мянган</a:t>
            </a:r>
            <a:r>
              <a:rPr lang="en-US" sz="1400" dirty="0">
                <a:solidFill>
                  <a:srgbClr val="000000"/>
                </a:solidFill>
                <a:effectLst/>
                <a:latin typeface="Arial" panose="020B0604020202020204" pitchFamily="34" charset="0"/>
                <a:ea typeface="Calibri" panose="020F0502020204030204" pitchFamily="34" charset="0"/>
              </a:rPr>
              <a:t> </a:t>
            </a:r>
            <a:r>
              <a:rPr lang="en-US" sz="1400" dirty="0" err="1">
                <a:solidFill>
                  <a:srgbClr val="000000"/>
                </a:solidFill>
                <a:effectLst/>
                <a:latin typeface="Arial" panose="020B0604020202020204" pitchFamily="34" charset="0"/>
                <a:ea typeface="Calibri" panose="020F0502020204030204" pitchFamily="34" charset="0"/>
              </a:rPr>
              <a:t>тахир</a:t>
            </a:r>
            <a:r>
              <a:rPr lang="en-US" sz="1400" dirty="0">
                <a:solidFill>
                  <a:srgbClr val="000000"/>
                </a:solidFill>
                <a:effectLst/>
                <a:latin typeface="Arial" panose="020B0604020202020204" pitchFamily="34" charset="0"/>
                <a:ea typeface="Calibri" panose="020F0502020204030204" pitchFamily="34" charset="0"/>
              </a:rPr>
              <a:t> </a:t>
            </a:r>
            <a:r>
              <a:rPr lang="en-US" sz="1400" dirty="0" err="1">
                <a:solidFill>
                  <a:srgbClr val="000000"/>
                </a:solidFill>
                <a:effectLst/>
                <a:latin typeface="Arial" panose="020B0604020202020204" pitchFamily="34" charset="0"/>
                <a:ea typeface="Calibri" panose="020F0502020204030204" pitchFamily="34" charset="0"/>
              </a:rPr>
              <a:t>дутуу</a:t>
            </a:r>
            <a:r>
              <a:rPr lang="en-US" sz="1400" dirty="0">
                <a:solidFill>
                  <a:srgbClr val="000000"/>
                </a:solidFill>
                <a:effectLst/>
                <a:latin typeface="Arial" panose="020B0604020202020204" pitchFamily="34" charset="0"/>
                <a:ea typeface="Calibri" panose="020F0502020204030204" pitchFamily="34" charset="0"/>
              </a:rPr>
              <a:t> </a:t>
            </a:r>
            <a:r>
              <a:rPr lang="en-US" sz="1400" dirty="0" err="1">
                <a:solidFill>
                  <a:srgbClr val="000000"/>
                </a:solidFill>
                <a:effectLst/>
                <a:latin typeface="Arial" panose="020B0604020202020204" pitchFamily="34" charset="0"/>
                <a:ea typeface="Calibri" panose="020F0502020204030204" pitchFamily="34" charset="0"/>
              </a:rPr>
              <a:t>иргэнд</a:t>
            </a:r>
            <a:r>
              <a:rPr lang="en-US" sz="1400" dirty="0">
                <a:solidFill>
                  <a:srgbClr val="000000"/>
                </a:solidFill>
                <a:effectLst/>
                <a:latin typeface="Arial" panose="020B0604020202020204" pitchFamily="34" charset="0"/>
                <a:ea typeface="Calibri" panose="020F0502020204030204" pitchFamily="34" charset="0"/>
              </a:rPr>
              <a:t> 4.</a:t>
            </a:r>
            <a:r>
              <a:rPr lang="mn-MN" sz="1400" dirty="0">
                <a:solidFill>
                  <a:srgbClr val="000000"/>
                </a:solidFill>
                <a:effectLst/>
                <a:latin typeface="Arial" panose="020B0604020202020204" pitchFamily="34" charset="0"/>
                <a:ea typeface="Calibri" panose="020F0502020204030204" pitchFamily="34" charset="0"/>
              </a:rPr>
              <a:t>7 </a:t>
            </a:r>
            <a:r>
              <a:rPr lang="en-US" sz="1400" dirty="0" err="1">
                <a:solidFill>
                  <a:srgbClr val="000000"/>
                </a:solidFill>
                <a:effectLst/>
                <a:latin typeface="Arial" panose="020B0604020202020204" pitchFamily="34" charset="0"/>
                <a:ea typeface="Calibri" panose="020F0502020204030204" pitchFamily="34" charset="0"/>
              </a:rPr>
              <a:t>тэрбум</a:t>
            </a:r>
            <a:r>
              <a:rPr lang="en-US" sz="1400" dirty="0">
                <a:solidFill>
                  <a:srgbClr val="000000"/>
                </a:solidFill>
                <a:effectLst/>
                <a:latin typeface="Arial" panose="020B0604020202020204" pitchFamily="34" charset="0"/>
                <a:ea typeface="Calibri" panose="020F0502020204030204" pitchFamily="34" charset="0"/>
              </a:rPr>
              <a:t> </a:t>
            </a:r>
            <a:r>
              <a:rPr lang="en-US" sz="1400" dirty="0" err="1">
                <a:solidFill>
                  <a:srgbClr val="000000"/>
                </a:solidFill>
                <a:effectLst/>
                <a:latin typeface="Arial" panose="020B0604020202020204" pitchFamily="34" charset="0"/>
                <a:ea typeface="Calibri" panose="020F0502020204030204" pitchFamily="34" charset="0"/>
              </a:rPr>
              <a:t>төгрөг</a:t>
            </a:r>
            <a:r>
              <a:rPr lang="en-US" sz="1400" dirty="0">
                <a:solidFill>
                  <a:srgbClr val="000000"/>
                </a:solidFill>
                <a:effectLst/>
                <a:latin typeface="Arial" panose="020B0604020202020204" pitchFamily="34" charset="0"/>
                <a:ea typeface="Calibri" panose="020F0502020204030204" pitchFamily="34" charset="0"/>
              </a:rPr>
              <a:t>, 0.4 </a:t>
            </a:r>
            <a:r>
              <a:rPr lang="mn-MN" sz="1400" dirty="0">
                <a:solidFill>
                  <a:srgbClr val="000000"/>
                </a:solidFill>
                <a:effectLst/>
                <a:latin typeface="Arial" panose="020B0604020202020204" pitchFamily="34" charset="0"/>
                <a:ea typeface="Calibri" panose="020F0502020204030204" pitchFamily="34" charset="0"/>
              </a:rPr>
              <a:t>мянган </a:t>
            </a:r>
            <a:r>
              <a:rPr lang="en-US" sz="1400" dirty="0" err="1">
                <a:solidFill>
                  <a:srgbClr val="000000"/>
                </a:solidFill>
                <a:effectLst/>
                <a:latin typeface="Arial" panose="020B0604020202020204" pitchFamily="34" charset="0"/>
                <a:ea typeface="Calibri" panose="020F0502020204030204" pitchFamily="34" charset="0"/>
              </a:rPr>
              <a:t>тэжээгчээ</a:t>
            </a:r>
            <a:r>
              <a:rPr lang="en-US" sz="1400" dirty="0">
                <a:solidFill>
                  <a:srgbClr val="000000"/>
                </a:solidFill>
                <a:effectLst/>
                <a:latin typeface="Arial" panose="020B0604020202020204" pitchFamily="34" charset="0"/>
                <a:ea typeface="Calibri" panose="020F0502020204030204" pitchFamily="34" charset="0"/>
              </a:rPr>
              <a:t> </a:t>
            </a:r>
            <a:r>
              <a:rPr lang="en-US" sz="1400" dirty="0" err="1">
                <a:solidFill>
                  <a:srgbClr val="000000"/>
                </a:solidFill>
                <a:effectLst/>
                <a:latin typeface="Arial" panose="020B0604020202020204" pitchFamily="34" charset="0"/>
                <a:ea typeface="Calibri" panose="020F0502020204030204" pitchFamily="34" charset="0"/>
              </a:rPr>
              <a:t>алдсан</a:t>
            </a:r>
            <a:r>
              <a:rPr lang="en-US" sz="1400" dirty="0">
                <a:solidFill>
                  <a:srgbClr val="000000"/>
                </a:solidFill>
                <a:effectLst/>
                <a:latin typeface="Arial" panose="020B0604020202020204" pitchFamily="34" charset="0"/>
                <a:ea typeface="Calibri" panose="020F0502020204030204" pitchFamily="34" charset="0"/>
              </a:rPr>
              <a:t> </a:t>
            </a:r>
            <a:r>
              <a:rPr lang="en-US" sz="1400" dirty="0" err="1">
                <a:solidFill>
                  <a:srgbClr val="000000"/>
                </a:solidFill>
                <a:effectLst/>
                <a:latin typeface="Arial" panose="020B0604020202020204" pitchFamily="34" charset="0"/>
                <a:ea typeface="Calibri" panose="020F0502020204030204" pitchFamily="34" charset="0"/>
              </a:rPr>
              <a:t>иргэнд</a:t>
            </a:r>
            <a:r>
              <a:rPr lang="en-US" sz="1400" dirty="0">
                <a:solidFill>
                  <a:srgbClr val="000000"/>
                </a:solidFill>
                <a:effectLst/>
                <a:latin typeface="Arial" panose="020B0604020202020204" pitchFamily="34" charset="0"/>
                <a:ea typeface="Calibri" panose="020F0502020204030204" pitchFamily="34" charset="0"/>
              </a:rPr>
              <a:t> 1.</a:t>
            </a:r>
            <a:r>
              <a:rPr lang="mn-MN" sz="1400" dirty="0">
                <a:solidFill>
                  <a:srgbClr val="000000"/>
                </a:solidFill>
                <a:effectLst/>
                <a:latin typeface="Arial" panose="020B0604020202020204" pitchFamily="34" charset="0"/>
                <a:ea typeface="Calibri" panose="020F0502020204030204" pitchFamily="34" charset="0"/>
              </a:rPr>
              <a:t>5 </a:t>
            </a:r>
            <a:r>
              <a:rPr lang="en-US" sz="1400" dirty="0" err="1">
                <a:solidFill>
                  <a:srgbClr val="000000"/>
                </a:solidFill>
                <a:effectLst/>
                <a:latin typeface="Arial" panose="020B0604020202020204" pitchFamily="34" charset="0"/>
                <a:ea typeface="Calibri" panose="020F0502020204030204" pitchFamily="34" charset="0"/>
              </a:rPr>
              <a:t>тэрбум</a:t>
            </a:r>
            <a:r>
              <a:rPr lang="en-US" sz="1400" dirty="0">
                <a:solidFill>
                  <a:srgbClr val="000000"/>
                </a:solidFill>
                <a:effectLst/>
                <a:latin typeface="Arial" panose="020B0604020202020204" pitchFamily="34" charset="0"/>
                <a:ea typeface="Calibri" panose="020F0502020204030204" pitchFamily="34" charset="0"/>
              </a:rPr>
              <a:t> </a:t>
            </a:r>
            <a:r>
              <a:rPr lang="en-US" sz="1400" dirty="0" err="1">
                <a:solidFill>
                  <a:srgbClr val="000000"/>
                </a:solidFill>
                <a:effectLst/>
                <a:latin typeface="Arial" panose="020B0604020202020204" pitchFamily="34" charset="0"/>
                <a:ea typeface="Calibri" panose="020F0502020204030204" pitchFamily="34" charset="0"/>
              </a:rPr>
              <a:t>төгрөг</a:t>
            </a:r>
            <a:r>
              <a:rPr lang="en-US" sz="1400" dirty="0">
                <a:solidFill>
                  <a:srgbClr val="000000"/>
                </a:solidFill>
                <a:effectLst/>
                <a:latin typeface="Arial" panose="020B0604020202020204" pitchFamily="34" charset="0"/>
                <a:ea typeface="Calibri" panose="020F0502020204030204" pitchFamily="34" charset="0"/>
              </a:rPr>
              <a:t>, </a:t>
            </a:r>
            <a:r>
              <a:rPr lang="mn-MN" sz="1400" dirty="0">
                <a:solidFill>
                  <a:srgbClr val="000000"/>
                </a:solidFill>
                <a:effectLst/>
                <a:latin typeface="Arial" panose="020B0604020202020204" pitchFamily="34" charset="0"/>
                <a:ea typeface="Calibri" panose="020F0502020204030204" pitchFamily="34" charset="0"/>
              </a:rPr>
              <a:t>0.</a:t>
            </a:r>
            <a:r>
              <a:rPr lang="en-US" sz="1400" dirty="0">
                <a:solidFill>
                  <a:srgbClr val="000000"/>
                </a:solidFill>
                <a:effectLst/>
                <a:latin typeface="Arial" panose="020B0604020202020204" pitchFamily="34" charset="0"/>
                <a:ea typeface="Calibri" panose="020F0502020204030204" pitchFamily="34" charset="0"/>
              </a:rPr>
              <a:t>3</a:t>
            </a:r>
            <a:r>
              <a:rPr lang="mn-MN" sz="1400" dirty="0">
                <a:solidFill>
                  <a:srgbClr val="000000"/>
                </a:solidFill>
                <a:effectLst/>
                <a:latin typeface="Arial" panose="020B0604020202020204" pitchFamily="34" charset="0"/>
                <a:ea typeface="Calibri" panose="020F0502020204030204" pitchFamily="34" charset="0"/>
              </a:rPr>
              <a:t> мянган </a:t>
            </a:r>
            <a:r>
              <a:rPr lang="en-US" sz="1400" dirty="0" err="1">
                <a:solidFill>
                  <a:srgbClr val="000000"/>
                </a:solidFill>
                <a:effectLst/>
                <a:latin typeface="Arial" panose="020B0604020202020204" pitchFamily="34" charset="0"/>
                <a:ea typeface="Calibri" panose="020F0502020204030204" pitchFamily="34" charset="0"/>
              </a:rPr>
              <a:t>иргэнд</a:t>
            </a:r>
            <a:r>
              <a:rPr lang="en-US" sz="1400" dirty="0">
                <a:solidFill>
                  <a:srgbClr val="000000"/>
                </a:solidFill>
                <a:effectLst/>
                <a:latin typeface="Arial" panose="020B0604020202020204" pitchFamily="34" charset="0"/>
                <a:ea typeface="Calibri" panose="020F0502020204030204" pitchFamily="34" charset="0"/>
              </a:rPr>
              <a:t> </a:t>
            </a:r>
            <a:r>
              <a:rPr lang="en-US" sz="1400" dirty="0" err="1">
                <a:solidFill>
                  <a:srgbClr val="000000"/>
                </a:solidFill>
                <a:effectLst/>
                <a:latin typeface="Arial" panose="020B0604020202020204" pitchFamily="34" charset="0"/>
                <a:ea typeface="Calibri" panose="020F0502020204030204" pitchFamily="34" charset="0"/>
              </a:rPr>
              <a:t>цэргийн</a:t>
            </a:r>
            <a:r>
              <a:rPr lang="en-US" sz="1400" dirty="0">
                <a:solidFill>
                  <a:srgbClr val="000000"/>
                </a:solidFill>
                <a:effectLst/>
                <a:latin typeface="Arial" panose="020B0604020202020204" pitchFamily="34" charset="0"/>
                <a:ea typeface="Calibri" panose="020F0502020204030204" pitchFamily="34" charset="0"/>
              </a:rPr>
              <a:t> </a:t>
            </a:r>
            <a:r>
              <a:rPr lang="en-US" sz="1400" dirty="0" err="1">
                <a:solidFill>
                  <a:srgbClr val="000000"/>
                </a:solidFill>
                <a:effectLst/>
                <a:latin typeface="Arial" panose="020B0604020202020204" pitchFamily="34" charset="0"/>
                <a:ea typeface="Calibri" panose="020F0502020204030204" pitchFamily="34" charset="0"/>
              </a:rPr>
              <a:t>тэтгэвэрт</a:t>
            </a:r>
            <a:r>
              <a:rPr lang="en-US" sz="1400" dirty="0">
                <a:solidFill>
                  <a:srgbClr val="000000"/>
                </a:solidFill>
                <a:effectLst/>
                <a:latin typeface="Arial" panose="020B0604020202020204" pitchFamily="34" charset="0"/>
                <a:ea typeface="Calibri" panose="020F0502020204030204" pitchFamily="34" charset="0"/>
              </a:rPr>
              <a:t> 2.</a:t>
            </a:r>
            <a:r>
              <a:rPr lang="mn-MN" sz="1400" dirty="0">
                <a:solidFill>
                  <a:srgbClr val="000000"/>
                </a:solidFill>
                <a:effectLst/>
                <a:latin typeface="Arial" panose="020B0604020202020204" pitchFamily="34" charset="0"/>
                <a:ea typeface="Calibri" panose="020F0502020204030204" pitchFamily="34" charset="0"/>
              </a:rPr>
              <a:t>6 </a:t>
            </a:r>
            <a:r>
              <a:rPr lang="en-US" sz="1400" dirty="0" err="1">
                <a:solidFill>
                  <a:srgbClr val="000000"/>
                </a:solidFill>
                <a:effectLst/>
                <a:latin typeface="Arial" panose="020B0604020202020204" pitchFamily="34" charset="0"/>
                <a:ea typeface="Calibri" panose="020F0502020204030204" pitchFamily="34" charset="0"/>
              </a:rPr>
              <a:t>тэрбум</a:t>
            </a:r>
            <a:r>
              <a:rPr lang="en-US" sz="1400" dirty="0">
                <a:solidFill>
                  <a:srgbClr val="000000"/>
                </a:solidFill>
                <a:effectLst/>
                <a:latin typeface="Arial" panose="020B0604020202020204" pitchFamily="34" charset="0"/>
                <a:ea typeface="Calibri" panose="020F0502020204030204" pitchFamily="34" charset="0"/>
              </a:rPr>
              <a:t> </a:t>
            </a:r>
            <a:r>
              <a:rPr lang="en-US" sz="1400" dirty="0" err="1">
                <a:solidFill>
                  <a:srgbClr val="000000"/>
                </a:solidFill>
                <a:effectLst/>
                <a:latin typeface="Arial" panose="020B0604020202020204" pitchFamily="34" charset="0"/>
                <a:ea typeface="Calibri" panose="020F0502020204030204" pitchFamily="34" charset="0"/>
              </a:rPr>
              <a:t>төгрөг</a:t>
            </a:r>
            <a:r>
              <a:rPr lang="en-US" sz="1400" dirty="0">
                <a:solidFill>
                  <a:srgbClr val="000000"/>
                </a:solidFill>
                <a:effectLst/>
                <a:latin typeface="Arial" panose="020B0604020202020204" pitchFamily="34" charset="0"/>
                <a:ea typeface="Calibri" panose="020F0502020204030204" pitchFamily="34" charset="0"/>
              </a:rPr>
              <a:t>, </a:t>
            </a:r>
            <a:r>
              <a:rPr lang="en-US" sz="1400" dirty="0" err="1">
                <a:solidFill>
                  <a:srgbClr val="000000"/>
                </a:solidFill>
                <a:effectLst/>
                <a:latin typeface="Arial" panose="020B0604020202020204" pitchFamily="34" charset="0"/>
                <a:ea typeface="Calibri" panose="020F0502020204030204" pitchFamily="34" charset="0"/>
              </a:rPr>
              <a:t>үйлдвэрийн</a:t>
            </a:r>
            <a:r>
              <a:rPr lang="en-US" sz="1400" dirty="0">
                <a:solidFill>
                  <a:srgbClr val="000000"/>
                </a:solidFill>
                <a:effectLst/>
                <a:latin typeface="Arial" panose="020B0604020202020204" pitchFamily="34" charset="0"/>
                <a:ea typeface="Calibri" panose="020F0502020204030204" pitchFamily="34" charset="0"/>
              </a:rPr>
              <a:t> </a:t>
            </a:r>
            <a:r>
              <a:rPr lang="en-US" sz="1400" dirty="0" err="1">
                <a:solidFill>
                  <a:srgbClr val="000000"/>
                </a:solidFill>
                <a:effectLst/>
                <a:latin typeface="Arial" panose="020B0604020202020204" pitchFamily="34" charset="0"/>
                <a:ea typeface="Calibri" panose="020F0502020204030204" pitchFamily="34" charset="0"/>
              </a:rPr>
              <a:t>осол</a:t>
            </a:r>
            <a:r>
              <a:rPr lang="en-US" sz="1400" dirty="0">
                <a:solidFill>
                  <a:srgbClr val="000000"/>
                </a:solidFill>
                <a:effectLst/>
                <a:latin typeface="Arial" panose="020B0604020202020204" pitchFamily="34" charset="0"/>
                <a:ea typeface="Calibri" panose="020F0502020204030204" pitchFamily="34" charset="0"/>
              </a:rPr>
              <a:t> </a:t>
            </a:r>
            <a:r>
              <a:rPr lang="en-US" sz="1400" dirty="0" err="1">
                <a:solidFill>
                  <a:srgbClr val="000000"/>
                </a:solidFill>
                <a:effectLst/>
                <a:latin typeface="Arial" panose="020B0604020202020204" pitchFamily="34" charset="0"/>
                <a:ea typeface="Calibri" panose="020F0502020204030204" pitchFamily="34" charset="0"/>
              </a:rPr>
              <a:t>мэргэжлээс</a:t>
            </a:r>
            <a:r>
              <a:rPr lang="en-US" sz="1400" dirty="0">
                <a:solidFill>
                  <a:srgbClr val="000000"/>
                </a:solidFill>
                <a:effectLst/>
                <a:latin typeface="Arial" panose="020B0604020202020204" pitchFamily="34" charset="0"/>
                <a:ea typeface="Calibri" panose="020F0502020204030204" pitchFamily="34" charset="0"/>
              </a:rPr>
              <a:t> </a:t>
            </a:r>
            <a:r>
              <a:rPr lang="en-US" sz="1400" dirty="0" err="1">
                <a:solidFill>
                  <a:srgbClr val="000000"/>
                </a:solidFill>
                <a:effectLst/>
                <a:latin typeface="Arial" panose="020B0604020202020204" pitchFamily="34" charset="0"/>
                <a:ea typeface="Calibri" panose="020F0502020204030204" pitchFamily="34" charset="0"/>
              </a:rPr>
              <a:t>шалтгаалах</a:t>
            </a:r>
            <a:r>
              <a:rPr lang="en-US" sz="1400" dirty="0">
                <a:solidFill>
                  <a:srgbClr val="000000"/>
                </a:solidFill>
                <a:effectLst/>
                <a:latin typeface="Arial" panose="020B0604020202020204" pitchFamily="34" charset="0"/>
                <a:ea typeface="Calibri" panose="020F0502020204030204" pitchFamily="34" charset="0"/>
              </a:rPr>
              <a:t> </a:t>
            </a:r>
            <a:r>
              <a:rPr lang="en-US" sz="1400" dirty="0" err="1">
                <a:solidFill>
                  <a:srgbClr val="000000"/>
                </a:solidFill>
                <a:effectLst/>
                <a:latin typeface="Arial" panose="020B0604020202020204" pitchFamily="34" charset="0"/>
                <a:ea typeface="Calibri" panose="020F0502020204030204" pitchFamily="34" charset="0"/>
              </a:rPr>
              <a:t>өвчтөний</a:t>
            </a:r>
            <a:r>
              <a:rPr lang="en-US" sz="1400" dirty="0">
                <a:solidFill>
                  <a:srgbClr val="000000"/>
                </a:solidFill>
                <a:effectLst/>
                <a:latin typeface="Arial" panose="020B0604020202020204" pitchFamily="34" charset="0"/>
                <a:ea typeface="Calibri" panose="020F0502020204030204" pitchFamily="34" charset="0"/>
              </a:rPr>
              <a:t> </a:t>
            </a:r>
            <a:r>
              <a:rPr lang="en-US" sz="1400" dirty="0" err="1">
                <a:solidFill>
                  <a:srgbClr val="000000"/>
                </a:solidFill>
                <a:effectLst/>
                <a:latin typeface="Arial" panose="020B0604020202020204" pitchFamily="34" charset="0"/>
                <a:ea typeface="Calibri" panose="020F0502020204030204" pitchFamily="34" charset="0"/>
              </a:rPr>
              <a:t>даатгалаас</a:t>
            </a:r>
            <a:r>
              <a:rPr lang="en-US" sz="1400" dirty="0">
                <a:solidFill>
                  <a:srgbClr val="000000"/>
                </a:solidFill>
                <a:effectLst/>
                <a:latin typeface="Arial" panose="020B0604020202020204" pitchFamily="34" charset="0"/>
                <a:ea typeface="Calibri" panose="020F0502020204030204" pitchFamily="34" charset="0"/>
              </a:rPr>
              <a:t> </a:t>
            </a:r>
            <a:r>
              <a:rPr lang="mn-MN" sz="1400" dirty="0">
                <a:solidFill>
                  <a:srgbClr val="000000"/>
                </a:solidFill>
                <a:effectLst/>
                <a:latin typeface="Arial" panose="020B0604020202020204" pitchFamily="34" charset="0"/>
                <a:ea typeface="Calibri" panose="020F0502020204030204" pitchFamily="34" charset="0"/>
              </a:rPr>
              <a:t>0.026 мянган </a:t>
            </a:r>
            <a:r>
              <a:rPr lang="en-US" sz="1400" dirty="0" err="1">
                <a:solidFill>
                  <a:srgbClr val="000000"/>
                </a:solidFill>
                <a:effectLst/>
                <a:latin typeface="Arial" panose="020B0604020202020204" pitchFamily="34" charset="0"/>
                <a:ea typeface="Calibri" panose="020F0502020204030204" pitchFamily="34" charset="0"/>
              </a:rPr>
              <a:t>иргэнд</a:t>
            </a:r>
            <a:r>
              <a:rPr lang="en-US" sz="1400" dirty="0">
                <a:solidFill>
                  <a:srgbClr val="000000"/>
                </a:solidFill>
                <a:effectLst/>
                <a:latin typeface="Arial" panose="020B0604020202020204" pitchFamily="34" charset="0"/>
                <a:ea typeface="Calibri" panose="020F0502020204030204" pitchFamily="34" charset="0"/>
              </a:rPr>
              <a:t> 0.1 </a:t>
            </a:r>
            <a:r>
              <a:rPr lang="en-US" sz="1400" dirty="0" err="1">
                <a:solidFill>
                  <a:srgbClr val="000000"/>
                </a:solidFill>
                <a:effectLst/>
                <a:latin typeface="Arial" panose="020B0604020202020204" pitchFamily="34" charset="0"/>
                <a:ea typeface="Calibri" panose="020F0502020204030204" pitchFamily="34" charset="0"/>
              </a:rPr>
              <a:t>тэрбу</a:t>
            </a:r>
            <a:r>
              <a:rPr lang="mn-MN" sz="1400" dirty="0">
                <a:solidFill>
                  <a:srgbClr val="000000"/>
                </a:solidFill>
                <a:effectLst/>
                <a:latin typeface="Arial" panose="020B0604020202020204" pitchFamily="34" charset="0"/>
                <a:ea typeface="Calibri" panose="020F0502020204030204" pitchFamily="34" charset="0"/>
              </a:rPr>
              <a:t>м</a:t>
            </a:r>
            <a:r>
              <a:rPr lang="en-US" sz="1400" dirty="0">
                <a:solidFill>
                  <a:srgbClr val="000000"/>
                </a:solidFill>
                <a:effectLst/>
                <a:latin typeface="Arial" panose="020B0604020202020204" pitchFamily="34" charset="0"/>
                <a:ea typeface="Calibri" panose="020F0502020204030204" pitchFamily="34" charset="0"/>
              </a:rPr>
              <a:t> </a:t>
            </a:r>
            <a:r>
              <a:rPr lang="en-US" sz="1400" dirty="0" err="1">
                <a:solidFill>
                  <a:srgbClr val="000000"/>
                </a:solidFill>
                <a:effectLst/>
                <a:latin typeface="Arial" panose="020B0604020202020204" pitchFamily="34" charset="0"/>
                <a:ea typeface="Calibri" panose="020F0502020204030204" pitchFamily="34" charset="0"/>
              </a:rPr>
              <a:t>төгрөгийг</a:t>
            </a:r>
            <a:r>
              <a:rPr lang="en-US" sz="1400" dirty="0">
                <a:solidFill>
                  <a:srgbClr val="000000"/>
                </a:solidFill>
                <a:effectLst/>
                <a:latin typeface="Arial" panose="020B0604020202020204" pitchFamily="34" charset="0"/>
                <a:ea typeface="Calibri" panose="020F0502020204030204" pitchFamily="34" charset="0"/>
              </a:rPr>
              <a:t> </a:t>
            </a:r>
            <a:r>
              <a:rPr lang="en-US" sz="1400" dirty="0" err="1">
                <a:solidFill>
                  <a:srgbClr val="000000"/>
                </a:solidFill>
                <a:effectLst/>
                <a:latin typeface="Arial" panose="020B0604020202020204" pitchFamily="34" charset="0"/>
                <a:ea typeface="Calibri" panose="020F0502020204030204" pitchFamily="34" charset="0"/>
              </a:rPr>
              <a:t>тус</a:t>
            </a:r>
            <a:r>
              <a:rPr lang="en-US" sz="1400" dirty="0">
                <a:solidFill>
                  <a:srgbClr val="000000"/>
                </a:solidFill>
                <a:effectLst/>
                <a:latin typeface="Arial" panose="020B0604020202020204" pitchFamily="34" charset="0"/>
                <a:ea typeface="Calibri" panose="020F0502020204030204" pitchFamily="34" charset="0"/>
              </a:rPr>
              <a:t> </a:t>
            </a:r>
            <a:r>
              <a:rPr lang="en-US" sz="1400" dirty="0" err="1">
                <a:solidFill>
                  <a:srgbClr val="000000"/>
                </a:solidFill>
                <a:effectLst/>
                <a:latin typeface="Arial" panose="020B0604020202020204" pitchFamily="34" charset="0"/>
                <a:ea typeface="Calibri" panose="020F0502020204030204" pitchFamily="34" charset="0"/>
              </a:rPr>
              <a:t>тус</a:t>
            </a:r>
            <a:r>
              <a:rPr lang="en-US" sz="1400" dirty="0">
                <a:solidFill>
                  <a:srgbClr val="000000"/>
                </a:solidFill>
                <a:effectLst/>
                <a:latin typeface="Arial" panose="020B0604020202020204" pitchFamily="34" charset="0"/>
                <a:ea typeface="Calibri" panose="020F0502020204030204" pitchFamily="34" charset="0"/>
              </a:rPr>
              <a:t> </a:t>
            </a:r>
            <a:r>
              <a:rPr lang="en-US" sz="1400" dirty="0" err="1">
                <a:solidFill>
                  <a:srgbClr val="000000"/>
                </a:solidFill>
                <a:effectLst/>
                <a:latin typeface="Arial" panose="020B0604020202020204" pitchFamily="34" charset="0"/>
                <a:ea typeface="Calibri" panose="020F0502020204030204" pitchFamily="34" charset="0"/>
              </a:rPr>
              <a:t>бүрэн</a:t>
            </a:r>
            <a:r>
              <a:rPr lang="en-US" sz="1400" dirty="0">
                <a:solidFill>
                  <a:srgbClr val="000000"/>
                </a:solidFill>
                <a:effectLst/>
                <a:latin typeface="Arial" panose="020B0604020202020204" pitchFamily="34" charset="0"/>
                <a:ea typeface="Calibri" panose="020F0502020204030204" pitchFamily="34" charset="0"/>
              </a:rPr>
              <a:t> </a:t>
            </a:r>
            <a:r>
              <a:rPr lang="en-US" sz="1400" dirty="0" err="1">
                <a:solidFill>
                  <a:srgbClr val="000000"/>
                </a:solidFill>
                <a:effectLst/>
                <a:latin typeface="Arial" panose="020B0604020202020204" pitchFamily="34" charset="0"/>
                <a:ea typeface="Calibri" panose="020F0502020204030204" pitchFamily="34" charset="0"/>
              </a:rPr>
              <a:t>олгожээ</a:t>
            </a:r>
            <a:r>
              <a:rPr lang="en-US" sz="1400" dirty="0">
                <a:solidFill>
                  <a:srgbClr val="000000"/>
                </a:solidFill>
                <a:effectLst/>
                <a:latin typeface="Arial" panose="020B0604020202020204" pitchFamily="34" charset="0"/>
                <a:ea typeface="Calibri" panose="020F0502020204030204" pitchFamily="34" charset="0"/>
              </a:rPr>
              <a:t>. </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2363972" y="1246425"/>
            <a:ext cx="8991599" cy="1408078"/>
          </a:xfrm>
          <a:prstGeom prst="rect">
            <a:avLst/>
          </a:prstGeom>
        </p:spPr>
        <p:txBody>
          <a:bodyPr wrap="square">
            <a:spAutoFit/>
          </a:bodyPr>
          <a:lstStyle/>
          <a:p>
            <a:pPr algn="just">
              <a:lnSpc>
                <a:spcPct val="125000"/>
              </a:lnSpc>
              <a:spcBef>
                <a:spcPts val="600"/>
              </a:spcBef>
              <a:spcAft>
                <a:spcPts val="600"/>
              </a:spcAft>
            </a:pPr>
            <a:r>
              <a:rPr lang="en-US" sz="1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Нийгмийн</a:t>
            </a: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даатгалын</a:t>
            </a: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шимтгэлийн</a:t>
            </a: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нийт</a:t>
            </a: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орлого</a:t>
            </a: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жилийн</a:t>
            </a: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эцсийн</a:t>
            </a: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байдлаар</a:t>
            </a: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a:t>
            </a:r>
            <a:r>
              <a:rPr lang="mn-MN"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5</a:t>
            </a: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mn-MN"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 </a:t>
            </a:r>
            <a:r>
              <a:rPr lang="en-US" sz="1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тэрбум</a:t>
            </a: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төгрөг</a:t>
            </a: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болж</a:t>
            </a: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өмнөх</a:t>
            </a: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онтой</a:t>
            </a: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харьцуулахад</a:t>
            </a: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mn-MN"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3.3 </a:t>
            </a: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mn-MN"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17.9%</a:t>
            </a: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mn-MN"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тэрбум төгрөгөөр буур</a:t>
            </a:r>
            <a:r>
              <a:rPr lang="en-US" sz="1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чээ</a:t>
            </a: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Үүнээс</a:t>
            </a: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ажил</a:t>
            </a: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олгогчоос</a:t>
            </a: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a:t>
            </a:r>
            <a:r>
              <a:rPr lang="mn-MN"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.7 </a:t>
            </a:r>
            <a:r>
              <a:rPr lang="en-US" sz="1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тэрбум</a:t>
            </a: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төгрөгний</a:t>
            </a: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шимтгэл</a:t>
            </a: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төлсөн</a:t>
            </a: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нь</a:t>
            </a: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өмнөх</a:t>
            </a: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онтой</a:t>
            </a: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харьцуулахад</a:t>
            </a:r>
            <a:r>
              <a:rPr lang="mn-MN"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5.7 </a:t>
            </a: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mn-MN"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31</a:t>
            </a: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mn-MN"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mn-MN"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тэрбум төгрөгөөр буурсан</a:t>
            </a: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байна</a:t>
            </a: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p>
            <a:pPr algn="just"/>
            <a:endParaRPr lang="en-US" sz="1400" dirty="0">
              <a:latin typeface="Tahoma" panose="020B0604030504040204" pitchFamily="34" charset="0"/>
              <a:cs typeface="Tahoma" panose="020B0604030504040204" pitchFamily="34" charset="0"/>
            </a:endParaRPr>
          </a:p>
          <a:p>
            <a:pPr algn="just"/>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2450165" y="5239434"/>
            <a:ext cx="9218427" cy="584775"/>
          </a:xfrm>
          <a:prstGeom prst="rect">
            <a:avLst/>
          </a:prstGeom>
        </p:spPr>
        <p:txBody>
          <a:bodyPr wrap="square">
            <a:spAutoFit/>
          </a:bodyPr>
          <a:lstStyle/>
          <a:p>
            <a:r>
              <a:rPr lang="mn-MN" sz="1600" dirty="0">
                <a:effectLst/>
                <a:latin typeface="Arial" panose="020B0604020202020204" pitchFamily="34" charset="0"/>
                <a:ea typeface="Calibri" panose="020F0502020204030204" pitchFamily="34" charset="0"/>
              </a:rPr>
              <a:t>Хөдөлмөр, халамж үйлчилгээний газрын мэдээгээр 12 сард  31.</a:t>
            </a:r>
            <a:r>
              <a:rPr lang="en-US" sz="1600" dirty="0">
                <a:effectLst/>
                <a:latin typeface="Arial" panose="020B0604020202020204" pitchFamily="34" charset="0"/>
                <a:ea typeface="Calibri" panose="020F0502020204030204" pitchFamily="34" charset="0"/>
              </a:rPr>
              <a:t>6</a:t>
            </a:r>
            <a:r>
              <a:rPr lang="mn-MN" sz="1600" dirty="0">
                <a:effectLst/>
                <a:latin typeface="Arial" panose="020B0604020202020204" pitchFamily="34" charset="0"/>
                <a:ea typeface="Calibri" panose="020F0502020204030204" pitchFamily="34" charset="0"/>
              </a:rPr>
              <a:t> мянган иргэнд 10.</a:t>
            </a:r>
            <a:r>
              <a:rPr lang="en-US" sz="1600" dirty="0">
                <a:effectLst/>
                <a:latin typeface="Arial" panose="020B0604020202020204" pitchFamily="34" charset="0"/>
                <a:ea typeface="Calibri" panose="020F0502020204030204" pitchFamily="34" charset="0"/>
              </a:rPr>
              <a:t>7</a:t>
            </a:r>
            <a:r>
              <a:rPr lang="mn-MN" sz="1600" dirty="0">
                <a:effectLst/>
                <a:latin typeface="Arial" panose="020B0604020202020204" pitchFamily="34" charset="0"/>
                <a:ea typeface="Calibri" panose="020F0502020204030204" pitchFamily="34" charset="0"/>
              </a:rPr>
              <a:t> тэрбум төгрөгийн хөнгөлөлт, тусламж, дэмжлэгийг олгосон байна. </a:t>
            </a:r>
            <a:endParaRPr lang="en-US" sz="1400" dirty="0">
              <a:latin typeface="Tahoma" panose="020B0604030504040204" pitchFamily="34" charset="0"/>
              <a:cs typeface="Tahoma" panose="020B0604030504040204" pitchFamily="34" charset="0"/>
            </a:endParaRPr>
          </a:p>
        </p:txBody>
      </p:sp>
      <p:sp>
        <p:nvSpPr>
          <p:cNvPr id="28" name="Rectangle 27"/>
          <p:cNvSpPr/>
          <p:nvPr/>
        </p:nvSpPr>
        <p:spPr>
          <a:xfrm>
            <a:off x="2363972" y="3962400"/>
            <a:ext cx="9294627" cy="1000274"/>
          </a:xfrm>
          <a:prstGeom prst="rect">
            <a:avLst/>
          </a:prstGeom>
        </p:spPr>
        <p:txBody>
          <a:bodyPr wrap="square">
            <a:spAutoFit/>
          </a:bodyPr>
          <a:lstStyle/>
          <a:p>
            <a:pPr algn="just">
              <a:lnSpc>
                <a:spcPct val="125000"/>
              </a:lnSpc>
              <a:spcAft>
                <a:spcPts val="600"/>
              </a:spcAft>
            </a:pPr>
            <a:r>
              <a:rPr lang="mn-M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Нийт</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тэтгэвэр</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авагчдын</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тоо</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өмнөх</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оны</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мөн</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үетэй</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харьцуулахад</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859 (</a:t>
            </a:r>
            <a:r>
              <a:rPr lang="mn-M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.6</a:t>
            </a:r>
            <a:r>
              <a:rPr lang="mn-M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mn-M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хүнээр</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олгосон</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тэтгэврийн</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хэмжээ</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mn-M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6.3 </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r>
              <a:rPr lang="mn-M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9</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mn-M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8%</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mn-M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тэрбум төгрөгөөр тус тус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өссөн</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байна</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p>
            <a:pPr algn="just"/>
            <a:endParaRPr lang="en-US"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60194445"/>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8224810A-C8DA-4164-8550-3DEECA5E0749}"/>
              </a:ext>
            </a:extLst>
          </p:cNvPr>
          <p:cNvSpPr txBox="1">
            <a:spLocks/>
          </p:cNvSpPr>
          <p:nvPr/>
        </p:nvSpPr>
        <p:spPr>
          <a:xfrm>
            <a:off x="1151370" y="528049"/>
            <a:ext cx="10202429" cy="462551"/>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БОЛОВСРОЛ</a:t>
            </a:r>
            <a:endPar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a:extLst>
              <a:ext uri="{FF2B5EF4-FFF2-40B4-BE49-F238E27FC236}">
                <a16:creationId xmlns:a16="http://schemas.microsoft.com/office/drawing/2014/main" id="{565BF909-812B-48CB-82C9-0AC2E4223B49}"/>
              </a:ext>
            </a:extLst>
          </p:cNvPr>
          <p:cNvSpPr/>
          <p:nvPr/>
        </p:nvSpPr>
        <p:spPr>
          <a:xfrm>
            <a:off x="1295400" y="4533340"/>
            <a:ext cx="10744200" cy="1791260"/>
          </a:xfrm>
          <a:prstGeom prst="rect">
            <a:avLst/>
          </a:prstGeom>
        </p:spPr>
        <p:txBody>
          <a:bodyPr wrap="square">
            <a:spAutoFit/>
          </a:bodyPr>
          <a:lstStyle/>
          <a:p>
            <a:pPr indent="228600" algn="just">
              <a:lnSpc>
                <a:spcPct val="115000"/>
              </a:lnSpc>
            </a:pPr>
            <a:r>
              <a:rPr lang="mn-MN" sz="1600" dirty="0">
                <a:latin typeface="Arial" panose="020B0604020202020204" pitchFamily="34" charset="0"/>
                <a:ea typeface="Tahoma" panose="020B0604030504040204" pitchFamily="34" charset="0"/>
                <a:cs typeface="Tahoma" panose="020B0604030504040204" pitchFamily="34" charset="0"/>
              </a:rPr>
              <a:t>Аймгийн хэмжээнд 2020</a:t>
            </a:r>
            <a:r>
              <a:rPr lang="en-US" sz="1600" dirty="0">
                <a:latin typeface="Arial" panose="020B0604020202020204" pitchFamily="34" charset="0"/>
                <a:ea typeface="Tahoma" panose="020B0604030504040204" pitchFamily="34" charset="0"/>
                <a:cs typeface="Tahoma" panose="020B0604030504040204" pitchFamily="34" charset="0"/>
              </a:rPr>
              <a:t>-</a:t>
            </a:r>
            <a:r>
              <a:rPr lang="mn-MN" sz="1600" dirty="0">
                <a:latin typeface="Arial" panose="020B0604020202020204" pitchFamily="34" charset="0"/>
                <a:ea typeface="Tahoma" panose="020B0604030504040204" pitchFamily="34" charset="0"/>
                <a:cs typeface="Tahoma" panose="020B0604030504040204" pitchFamily="34" charset="0"/>
              </a:rPr>
              <a:t>20</a:t>
            </a:r>
            <a:r>
              <a:rPr lang="en-US" sz="1600" dirty="0">
                <a:latin typeface="Arial" panose="020B0604020202020204" pitchFamily="34" charset="0"/>
                <a:ea typeface="Tahoma" panose="020B0604030504040204" pitchFamily="34" charset="0"/>
                <a:cs typeface="Tahoma" panose="020B0604030504040204" pitchFamily="34" charset="0"/>
              </a:rPr>
              <a:t>2</a:t>
            </a:r>
            <a:r>
              <a:rPr lang="mn-MN" sz="1600" dirty="0">
                <a:latin typeface="Arial" panose="020B0604020202020204" pitchFamily="34" charset="0"/>
                <a:ea typeface="Tahoma" panose="020B0604030504040204" pitchFamily="34" charset="0"/>
                <a:cs typeface="Tahoma" panose="020B0604030504040204" pitchFamily="34" charset="0"/>
              </a:rPr>
              <a:t>1 оны хичээлийн жилд 24 цэцэрлэгт 5.7 мянган хүүхэд хүмүүжиж байгаа нь өмнөх оноос 48 (0.9%) хүүхдээр нэмэгдсэн байна. </a:t>
            </a:r>
          </a:p>
          <a:p>
            <a:pPr indent="228600" algn="just">
              <a:lnSpc>
                <a:spcPct val="115000"/>
              </a:lnSpc>
            </a:pPr>
            <a:r>
              <a:rPr lang="mn-MN" sz="1600" dirty="0">
                <a:latin typeface="Arial" panose="020B0604020202020204" pitchFamily="34" charset="0"/>
                <a:ea typeface="Tahoma" panose="020B0604030504040204" pitchFamily="34" charset="0"/>
                <a:cs typeface="Tahoma" panose="020B0604030504040204" pitchFamily="34" charset="0"/>
              </a:rPr>
              <a:t>Ерөнхий боловсролын 16 сургуульд 2020</a:t>
            </a:r>
            <a:r>
              <a:rPr lang="en-US" sz="1600" dirty="0">
                <a:latin typeface="Arial" panose="020B0604020202020204" pitchFamily="34" charset="0"/>
                <a:ea typeface="Tahoma" panose="020B0604030504040204" pitchFamily="34" charset="0"/>
                <a:cs typeface="Tahoma" panose="020B0604030504040204" pitchFamily="34" charset="0"/>
              </a:rPr>
              <a:t>-</a:t>
            </a:r>
            <a:r>
              <a:rPr lang="mn-MN" sz="1600" dirty="0">
                <a:latin typeface="Arial" panose="020B0604020202020204" pitchFamily="34" charset="0"/>
                <a:ea typeface="Tahoma" panose="020B0604030504040204" pitchFamily="34" charset="0"/>
                <a:cs typeface="Tahoma" panose="020B0604030504040204" pitchFamily="34" charset="0"/>
              </a:rPr>
              <a:t>20</a:t>
            </a:r>
            <a:r>
              <a:rPr lang="en-US" sz="1600" dirty="0">
                <a:latin typeface="Arial" panose="020B0604020202020204" pitchFamily="34" charset="0"/>
                <a:ea typeface="Tahoma" panose="020B0604030504040204" pitchFamily="34" charset="0"/>
                <a:cs typeface="Tahoma" panose="020B0604030504040204" pitchFamily="34" charset="0"/>
              </a:rPr>
              <a:t>2</a:t>
            </a:r>
            <a:r>
              <a:rPr lang="mn-MN" sz="1600" dirty="0">
                <a:latin typeface="Arial" panose="020B0604020202020204" pitchFamily="34" charset="0"/>
                <a:ea typeface="Tahoma" panose="020B0604030504040204" pitchFamily="34" charset="0"/>
                <a:cs typeface="Tahoma" panose="020B0604030504040204" pitchFamily="34" charset="0"/>
              </a:rPr>
              <a:t>1 оны хичээлийн жилд 1</a:t>
            </a:r>
            <a:r>
              <a:rPr lang="en-US" sz="1600" dirty="0">
                <a:latin typeface="Arial" panose="020B0604020202020204" pitchFamily="34" charset="0"/>
                <a:ea typeface="Tahoma" panose="020B0604030504040204" pitchFamily="34" charset="0"/>
                <a:cs typeface="Tahoma" panose="020B0604030504040204" pitchFamily="34" charset="0"/>
              </a:rPr>
              <a:t>2</a:t>
            </a:r>
            <a:r>
              <a:rPr lang="mn-MN" sz="1600" dirty="0">
                <a:latin typeface="Arial" panose="020B0604020202020204" pitchFamily="34" charset="0"/>
                <a:ea typeface="Tahoma" panose="020B0604030504040204" pitchFamily="34" charset="0"/>
                <a:cs typeface="Tahoma" panose="020B0604030504040204" pitchFamily="34" charset="0"/>
              </a:rPr>
              <a:t>.9 мянган сурагч өдрөөр суралцаж байгаа нь өмнөх оноос  569 (4.6%) суралцагчаар нэмэгдэв.</a:t>
            </a:r>
          </a:p>
          <a:p>
            <a:pPr indent="228600" algn="just">
              <a:lnSpc>
                <a:spcPct val="115000"/>
              </a:lnSpc>
            </a:pPr>
            <a:r>
              <a:rPr lang="mn-MN" sz="1600" dirty="0">
                <a:latin typeface="Arial" panose="020B0604020202020204" pitchFamily="34" charset="0"/>
                <a:ea typeface="Tahoma" panose="020B0604030504040204" pitchFamily="34" charset="0"/>
                <a:cs typeface="Tahoma" panose="020B0604030504040204" pitchFamily="34" charset="0"/>
              </a:rPr>
              <a:t>Мэргэжил сургалт, үйлдвэрлэлийн төвд 14 мэргэжлээр 440 суралцагчид суралцаж байгаа нь өмнөх оноос 69 (18.6%) суралцагчаар өссөн байна. </a:t>
            </a:r>
          </a:p>
        </p:txBody>
      </p:sp>
      <p:sp>
        <p:nvSpPr>
          <p:cNvPr id="9" name="TextBox 8"/>
          <p:cNvSpPr txBox="1"/>
          <p:nvPr/>
        </p:nvSpPr>
        <p:spPr>
          <a:xfrm>
            <a:off x="2971800" y="1286065"/>
            <a:ext cx="7873020" cy="400110"/>
          </a:xfrm>
          <a:prstGeom prst="rect">
            <a:avLst/>
          </a:prstGeom>
          <a:noFill/>
        </p:spPr>
        <p:txBody>
          <a:bodyPr wrap="square" rtlCol="0">
            <a:spAutoFit/>
          </a:bodyPr>
          <a:lstStyle/>
          <a:p>
            <a:r>
              <a:rPr lang="mn-MN" sz="2000" dirty="0">
                <a:latin typeface="Arial" panose="020B0604020202020204" pitchFamily="34" charset="0"/>
                <a:ea typeface="Tahoma" panose="020B0604030504040204" pitchFamily="34" charset="0"/>
                <a:cs typeface="Tahoma" panose="020B0604030504040204" pitchFamily="34" charset="0"/>
              </a:rPr>
              <a:t>Ерөнхий боловсролын сургуульд суралцагчдын тоо</a:t>
            </a:r>
          </a:p>
        </p:txBody>
      </p:sp>
      <p:graphicFrame>
        <p:nvGraphicFramePr>
          <p:cNvPr id="10" name="Chart 9">
            <a:extLst>
              <a:ext uri="{FF2B5EF4-FFF2-40B4-BE49-F238E27FC236}">
                <a16:creationId xmlns:a16="http://schemas.microsoft.com/office/drawing/2014/main" id="{00000000-0008-0000-0400-000004000000}"/>
              </a:ext>
            </a:extLst>
          </p:cNvPr>
          <p:cNvGraphicFramePr>
            <a:graphicFrameLocks/>
          </p:cNvGraphicFramePr>
          <p:nvPr>
            <p:extLst>
              <p:ext uri="{D42A27DB-BD31-4B8C-83A1-F6EECF244321}">
                <p14:modId xmlns:p14="http://schemas.microsoft.com/office/powerpoint/2010/main" val="1550145268"/>
              </p:ext>
            </p:extLst>
          </p:nvPr>
        </p:nvGraphicFramePr>
        <p:xfrm>
          <a:off x="2019300" y="1781020"/>
          <a:ext cx="9296399" cy="26574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3414114"/>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0134600" y="6172200"/>
            <a:ext cx="1905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6" name="Rectangle 1"/>
          <p:cNvSpPr>
            <a:spLocks noChangeArrowheads="1"/>
          </p:cNvSpPr>
          <p:nvPr/>
        </p:nvSpPr>
        <p:spPr bwMode="auto">
          <a:xfrm>
            <a:off x="2819400" y="5105400"/>
            <a:ext cx="2174875" cy="1384995"/>
          </a:xfrm>
          <a:prstGeom prst="rect">
            <a:avLst/>
          </a:prstGeom>
          <a:noFill/>
          <a:ln w="9525">
            <a:noFill/>
            <a:miter lim="800000"/>
            <a:headEnd/>
            <a:tailEnd/>
          </a:ln>
        </p:spPr>
        <p:txBody>
          <a:bodyPr>
            <a:spAutoFit/>
          </a:bodyPr>
          <a:lstStyle/>
          <a:p>
            <a:pPr algn="ct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 Улсын хэмжээнд бүртгэлтэй ажилгүй иргэдийн </a:t>
            </a: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57</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1</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 хувийг 15-34 насны залуучууд эзэлж байна.</a:t>
            </a:r>
            <a:endPar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2" name="Rectangle 13"/>
          <p:cNvSpPr>
            <a:spLocks noChangeArrowheads="1"/>
          </p:cNvSpPr>
          <p:nvPr/>
        </p:nvSpPr>
        <p:spPr bwMode="auto">
          <a:xfrm>
            <a:off x="1706563" y="4233863"/>
            <a:ext cx="960437" cy="261937"/>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Tahoma" panose="020B0604030504040204" pitchFamily="34" charset="0"/>
                <a:ea typeface="Tahoma" panose="020B0604030504040204" pitchFamily="34" charset="0"/>
                <a:cs typeface="Tahoma" panose="020B0604030504040204" pitchFamily="34" charset="0"/>
              </a:rPr>
              <a:t>2016  XII</a:t>
            </a:r>
            <a:endParaRPr lang="mn-MN" altLang="en-US"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3"/>
          <p:cNvSpPr>
            <a:spLocks noChangeArrowheads="1"/>
          </p:cNvSpPr>
          <p:nvPr/>
        </p:nvSpPr>
        <p:spPr bwMode="auto">
          <a:xfrm>
            <a:off x="1630363" y="56388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2016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3"/>
          <p:cNvSpPr>
            <a:spLocks noChangeArrowheads="1"/>
          </p:cNvSpPr>
          <p:nvPr/>
        </p:nvSpPr>
        <p:spPr bwMode="auto">
          <a:xfrm>
            <a:off x="1630363" y="4986338"/>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2015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a:spLocks noChangeArrowheads="1"/>
          </p:cNvSpPr>
          <p:nvPr/>
        </p:nvSpPr>
        <p:spPr bwMode="auto">
          <a:xfrm>
            <a:off x="1630363" y="17272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2014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3"/>
          <p:cNvSpPr>
            <a:spLocks noChangeArrowheads="1"/>
          </p:cNvSpPr>
          <p:nvPr/>
        </p:nvSpPr>
        <p:spPr bwMode="auto">
          <a:xfrm>
            <a:off x="6735763" y="5667375"/>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2016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3"/>
          <p:cNvSpPr>
            <a:spLocks noChangeArrowheads="1"/>
          </p:cNvSpPr>
          <p:nvPr/>
        </p:nvSpPr>
        <p:spPr bwMode="auto">
          <a:xfrm>
            <a:off x="6735763" y="5014913"/>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2015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a:spLocks noChangeArrowheads="1"/>
          </p:cNvSpPr>
          <p:nvPr/>
        </p:nvSpPr>
        <p:spPr bwMode="auto">
          <a:xfrm>
            <a:off x="6735763" y="17526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2014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7" name="Picture 26"/>
          <p:cNvPicPr>
            <a:picLocks noChangeAspect="1"/>
          </p:cNvPicPr>
          <p:nvPr/>
        </p:nvPicPr>
        <p:blipFill>
          <a:blip r:embed="rId2" cstate="print"/>
          <a:stretch>
            <a:fillRect/>
          </a:stretch>
        </p:blipFill>
        <p:spPr>
          <a:xfrm>
            <a:off x="1066799" y="921602"/>
            <a:ext cx="10591800" cy="6088797"/>
          </a:xfrm>
          <a:prstGeom prst="rect">
            <a:avLst/>
          </a:prstGeom>
        </p:spPr>
      </p:pic>
      <p:sp>
        <p:nvSpPr>
          <p:cNvPr id="28" name="Rectangle 27"/>
          <p:cNvSpPr/>
          <p:nvPr/>
        </p:nvSpPr>
        <p:spPr>
          <a:xfrm>
            <a:off x="2714863" y="1320225"/>
            <a:ext cx="8638937" cy="830997"/>
          </a:xfrm>
          <a:prstGeom prst="rect">
            <a:avLst/>
          </a:prstGeom>
        </p:spPr>
        <p:txBody>
          <a:bodyPr wrap="square">
            <a:spAutoFit/>
          </a:bodyPr>
          <a:lstStyle/>
          <a:p>
            <a:pPr algn="just"/>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Сүхбаатар аймагт 2020 онд 1337 эх амаржиж, амьд төрсөн хүүхэд 1345 болж, өмнөх оноос амаржсан эх 46 (1.0%)-өөр, амьд төрсөн хүүхэд 54 (4.2%)-аар тус тус өссөн байна.</a:t>
            </a:r>
            <a:endParaRPr lang="en-US"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9" name="Rectangle 28"/>
          <p:cNvSpPr/>
          <p:nvPr/>
        </p:nvSpPr>
        <p:spPr>
          <a:xfrm>
            <a:off x="2714863" y="2463225"/>
            <a:ext cx="8486537" cy="584775"/>
          </a:xfrm>
          <a:prstGeom prst="rect">
            <a:avLst/>
          </a:prstGeom>
        </p:spPr>
        <p:txBody>
          <a:bodyPr wrap="square">
            <a:spAutoFit/>
          </a:bodyPr>
          <a:lstStyle/>
          <a:p>
            <a:pPr algn="just"/>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Нялхсын эндэгдэл 2020 онд 10  болж, өмнөх оноос 3 </a:t>
            </a:r>
            <a:r>
              <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rPr>
              <a:t>(</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23</a:t>
            </a:r>
            <a:r>
              <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rPr>
              <a:t>.</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1</a:t>
            </a:r>
            <a:r>
              <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rPr>
              <a:t>%)</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 хүүхдээр, тав хүртэлх насны хүүхдийн эндэгдэл 7 болж, өмнөх оноос 3 </a:t>
            </a:r>
            <a:r>
              <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rPr>
              <a:t>(</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75</a:t>
            </a:r>
            <a:r>
              <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rPr>
              <a:t>.</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0</a:t>
            </a:r>
            <a:r>
              <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rPr>
              <a:t>%)</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 хүүхдээр тус тус өсчээ. </a:t>
            </a:r>
            <a:endPar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
        <p:nvSpPr>
          <p:cNvPr id="32" name="Rectangle 31"/>
          <p:cNvSpPr/>
          <p:nvPr/>
        </p:nvSpPr>
        <p:spPr>
          <a:xfrm>
            <a:off x="2714863" y="4731603"/>
            <a:ext cx="8638937" cy="1077218"/>
          </a:xfrm>
          <a:prstGeom prst="rect">
            <a:avLst/>
          </a:prstGeom>
        </p:spPr>
        <p:txBody>
          <a:bodyPr wrap="square">
            <a:spAutoFit/>
          </a:bodyPr>
          <a:lstStyle/>
          <a:p>
            <a:pPr algn="just"/>
            <a:r>
              <a:rPr lang="mn-M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Халдварт өвчнөөр өвчлөгчдийн тоо жилийн эцэст 509 болж, өнгөрсөн оноос 461 </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mn-M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52</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mn-M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5%</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mn-M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хүнээр буурсан бөгөөд цусан суулга 41 </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mn-M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46.8</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mn-M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салхинцэцэг 301 </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mn-M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82</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mn-M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сүрье 19 </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mn-M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21.8%</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mn-M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тэмбүү 111 </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mn-M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47.9</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mn-MN"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тохиолдлоор буурсан нь голлон нөлөөлсөн байна.</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p>
            <a:pPr algn="just"/>
            <a:r>
              <a:rPr lang="mn-MN" sz="1400" dirty="0">
                <a:solidFill>
                  <a:srgbClr val="003399"/>
                </a:solidFill>
                <a:latin typeface="Tahoma" panose="020B0604030504040204" pitchFamily="34" charset="0"/>
                <a:ea typeface="Tahoma" panose="020B0604030504040204" pitchFamily="34" charset="0"/>
                <a:cs typeface="Tahoma" panose="020B0604030504040204" pitchFamily="34" charset="0"/>
              </a:rPr>
              <a:t>. </a:t>
            </a:r>
            <a:endParaRPr lang="en-US" sz="14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pic>
        <p:nvPicPr>
          <p:cNvPr id="33" name="Picture 32"/>
          <p:cNvPicPr>
            <a:picLocks noChangeAspect="1"/>
          </p:cNvPicPr>
          <p:nvPr/>
        </p:nvPicPr>
        <p:blipFill>
          <a:blip r:embed="rId3" cstate="print"/>
          <a:stretch>
            <a:fillRect/>
          </a:stretch>
        </p:blipFill>
        <p:spPr>
          <a:xfrm>
            <a:off x="1066799" y="4770995"/>
            <a:ext cx="1108829" cy="867805"/>
          </a:xfrm>
          <a:prstGeom prst="rect">
            <a:avLst/>
          </a:prstGeom>
        </p:spPr>
      </p:pic>
      <p:pic>
        <p:nvPicPr>
          <p:cNvPr id="34" name="Picture 33"/>
          <p:cNvPicPr>
            <a:picLocks noChangeAspect="1"/>
          </p:cNvPicPr>
          <p:nvPr/>
        </p:nvPicPr>
        <p:blipFill>
          <a:blip r:embed="rId4" cstate="print"/>
          <a:stretch>
            <a:fillRect/>
          </a:stretch>
        </p:blipFill>
        <p:spPr>
          <a:xfrm>
            <a:off x="914400" y="990601"/>
            <a:ext cx="1313100" cy="838199"/>
          </a:xfrm>
          <a:prstGeom prst="rect">
            <a:avLst/>
          </a:prstGeom>
        </p:spPr>
      </p:pic>
      <p:sp>
        <p:nvSpPr>
          <p:cNvPr id="35" name="Rectangle 34"/>
          <p:cNvSpPr/>
          <p:nvPr/>
        </p:nvSpPr>
        <p:spPr>
          <a:xfrm>
            <a:off x="2819400" y="533400"/>
            <a:ext cx="7772400"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Эрүүл мэнд</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36" name="Picture 35"/>
          <p:cNvPicPr>
            <a:picLocks noChangeAspect="1"/>
          </p:cNvPicPr>
          <p:nvPr/>
        </p:nvPicPr>
        <p:blipFill>
          <a:blip r:embed="rId4" cstate="print"/>
          <a:stretch>
            <a:fillRect/>
          </a:stretch>
        </p:blipFill>
        <p:spPr>
          <a:xfrm>
            <a:off x="914399" y="2286000"/>
            <a:ext cx="1313101" cy="838200"/>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131" y="3581400"/>
            <a:ext cx="1110898" cy="792064"/>
          </a:xfrm>
          <a:prstGeom prst="rect">
            <a:avLst/>
          </a:prstGeom>
        </p:spPr>
      </p:pic>
      <p:pic>
        <p:nvPicPr>
          <p:cNvPr id="38" name="Picture 37"/>
          <p:cNvPicPr>
            <a:picLocks noChangeAspect="1"/>
          </p:cNvPicPr>
          <p:nvPr/>
        </p:nvPicPr>
        <p:blipFill>
          <a:blip r:embed="rId3" cstate="print"/>
          <a:stretch>
            <a:fillRect/>
          </a:stretch>
        </p:blipFill>
        <p:spPr>
          <a:xfrm>
            <a:off x="1066799" y="6066395"/>
            <a:ext cx="1108829" cy="867805"/>
          </a:xfrm>
          <a:prstGeom prst="rect">
            <a:avLst/>
          </a:prstGeom>
        </p:spPr>
      </p:pic>
    </p:spTree>
    <p:extLst>
      <p:ext uri="{BB962C8B-B14F-4D97-AF65-F5344CB8AC3E}">
        <p14:creationId xmlns:p14="http://schemas.microsoft.com/office/powerpoint/2010/main" val="2120549167"/>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ChangeArrowheads="1"/>
          </p:cNvSpPr>
          <p:nvPr/>
        </p:nvSpPr>
        <p:spPr bwMode="auto">
          <a:xfrm>
            <a:off x="1828800" y="1066801"/>
            <a:ext cx="3651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mn-MN" altLang="en-US" sz="1200" b="1" dirty="0">
                <a:latin typeface="Arial" charset="0"/>
                <a:cs typeface="Tahoma" pitchFamily="34" charset="0"/>
              </a:rPr>
              <a:t>Газар өмчлөх өргөдөл гаргасан иргэдийн тоо, өссөн дүнгээр</a:t>
            </a:r>
            <a:endParaRPr lang="en-US" altLang="en-US" sz="1200" b="1" dirty="0">
              <a:latin typeface="Arial" charset="0"/>
              <a:cs typeface="Tahoma" pitchFamily="34" charset="0"/>
            </a:endParaRPr>
          </a:p>
        </p:txBody>
      </p:sp>
      <p:sp>
        <p:nvSpPr>
          <p:cNvPr id="7" name="Rectangle 9"/>
          <p:cNvSpPr>
            <a:spLocks noChangeArrowheads="1"/>
          </p:cNvSpPr>
          <p:nvPr/>
        </p:nvSpPr>
        <p:spPr bwMode="auto">
          <a:xfrm>
            <a:off x="7146925" y="1066801"/>
            <a:ext cx="3673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mn-MN" altLang="en-US" sz="1200" b="1" dirty="0">
                <a:latin typeface="Arial" charset="0"/>
                <a:cs typeface="Tahoma" pitchFamily="34" charset="0"/>
              </a:rPr>
              <a:t>Засаг даргын шийдвэр гарсан иргэдийн тоо</a:t>
            </a:r>
            <a:r>
              <a:rPr lang="en-US" altLang="en-US" sz="1200" b="1" dirty="0">
                <a:latin typeface="Arial" charset="0"/>
                <a:cs typeface="Tahoma" pitchFamily="34" charset="0"/>
              </a:rPr>
              <a:t>,</a:t>
            </a:r>
            <a:r>
              <a:rPr lang="mn-MN" altLang="en-US" sz="1200" b="1" dirty="0">
                <a:latin typeface="Arial" charset="0"/>
                <a:cs typeface="Tahoma" pitchFamily="34" charset="0"/>
              </a:rPr>
              <a:t> өссөн дүнгээр</a:t>
            </a:r>
            <a:endParaRPr lang="en-US" altLang="en-US" sz="1200" b="1" dirty="0">
              <a:latin typeface="Arial" charset="0"/>
              <a:cs typeface="Tahoma" pitchFamily="34" charset="0"/>
            </a:endParaRPr>
          </a:p>
        </p:txBody>
      </p:sp>
      <p:cxnSp>
        <p:nvCxnSpPr>
          <p:cNvPr id="9" name="Straight Connector 8"/>
          <p:cNvCxnSpPr/>
          <p:nvPr/>
        </p:nvCxnSpPr>
        <p:spPr>
          <a:xfrm>
            <a:off x="6294437" y="1528465"/>
            <a:ext cx="0" cy="3253265"/>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pic>
        <p:nvPicPr>
          <p:cNvPr id="4" name="Picture 3" descr="Description: \\KHAD\Users\Public\2014 on_taniltsuulga\MCCT_Medeelel_Alban_toot_2013.12.13\Information logo\1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1712" y="1060460"/>
            <a:ext cx="425450" cy="474345"/>
          </a:xfrm>
          <a:prstGeom prst="rect">
            <a:avLst/>
          </a:prstGeom>
          <a:noFill/>
          <a:ln>
            <a:noFill/>
          </a:ln>
        </p:spPr>
      </p:pic>
      <p:sp>
        <p:nvSpPr>
          <p:cNvPr id="15" name="Rectangle 12"/>
          <p:cNvSpPr>
            <a:spLocks noChangeArrowheads="1"/>
          </p:cNvSpPr>
          <p:nvPr/>
        </p:nvSpPr>
        <p:spPr bwMode="auto">
          <a:xfrm>
            <a:off x="1143000" y="514350"/>
            <a:ext cx="9067800" cy="400050"/>
          </a:xfrm>
          <a:prstGeom prst="rect">
            <a:avLst/>
          </a:prstGeom>
          <a:no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sz="2000" b="1" dirty="0">
                <a:latin typeface="Arial" panose="020B0604020202020204" pitchFamily="34" charset="0"/>
                <a:ea typeface="Arial Unicode MS" pitchFamily="34" charset="-128"/>
                <a:cs typeface="Arial" panose="020B0604020202020204" pitchFamily="34" charset="0"/>
              </a:rPr>
              <a:t>ХҮН АМ, НИЙГМИЙН ҮЗҮҮЛЭЛТ – Газар өмчлөл</a:t>
            </a:r>
          </a:p>
        </p:txBody>
      </p:sp>
      <p:sp>
        <p:nvSpPr>
          <p:cNvPr id="10" name="Rectangle 1"/>
          <p:cNvSpPr>
            <a:spLocks noChangeArrowheads="1"/>
          </p:cNvSpPr>
          <p:nvPr/>
        </p:nvSpPr>
        <p:spPr bwMode="auto">
          <a:xfrm>
            <a:off x="1287462" y="4979712"/>
            <a:ext cx="10439400" cy="10970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25000"/>
              </a:lnSpc>
              <a:spcAft>
                <a:spcPts val="1200"/>
              </a:spcAft>
            </a:pP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Аймгийн хэмжээнд жилийн эцсийн өссөн дүнгээр нийт 11.3 мянган иргэн газар өмчилж авахаар өргөдөл гаргаснаас 10.4 мянган иргэнд 9</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40</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24</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га газар өмчлүүлэх шийдвэр гараад хэрэгжиж байна.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26" name="Chart 6">
            <a:extLst>
              <a:ext uri="{FF2B5EF4-FFF2-40B4-BE49-F238E27FC236}">
                <a16:creationId xmlns:a16="http://schemas.microsoft.com/office/drawing/2014/main" id="{5835D75B-91B5-42D4-BBA3-6D5A96FCBDA1}"/>
              </a:ext>
            </a:extLst>
          </p:cNvPr>
          <p:cNvPicPr>
            <a:picLocks noChangeArrowheads="1"/>
          </p:cNvPicPr>
          <p:nvPr/>
        </p:nvPicPr>
        <p:blipFill>
          <a:blip r:embed="rId3">
            <a:extLst>
              <a:ext uri="{28A0092B-C50C-407E-A947-70E740481C1C}">
                <a14:useLocalDpi xmlns:a14="http://schemas.microsoft.com/office/drawing/2010/main" val="0"/>
              </a:ext>
            </a:extLst>
          </a:blip>
          <a:srcRect r="-89" b="-56"/>
          <a:stretch>
            <a:fillRect/>
          </a:stretch>
        </p:blipFill>
        <p:spPr bwMode="auto">
          <a:xfrm>
            <a:off x="1400536" y="1555475"/>
            <a:ext cx="4864593" cy="331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Chart 5">
            <a:extLst>
              <a:ext uri="{FF2B5EF4-FFF2-40B4-BE49-F238E27FC236}">
                <a16:creationId xmlns:a16="http://schemas.microsoft.com/office/drawing/2014/main" id="{C53D7BCD-AA7E-4316-9331-52453D6007BD}"/>
              </a:ext>
            </a:extLst>
          </p:cNvPr>
          <p:cNvPicPr>
            <a:picLocks noChangeArrowheads="1"/>
          </p:cNvPicPr>
          <p:nvPr/>
        </p:nvPicPr>
        <p:blipFill>
          <a:blip r:embed="rId4">
            <a:extLst>
              <a:ext uri="{28A0092B-C50C-407E-A947-70E740481C1C}">
                <a14:useLocalDpi xmlns:a14="http://schemas.microsoft.com/office/drawing/2010/main" val="0"/>
              </a:ext>
            </a:extLst>
          </a:blip>
          <a:srcRect b="-81"/>
          <a:stretch>
            <a:fillRect/>
          </a:stretch>
        </p:blipFill>
        <p:spPr bwMode="auto">
          <a:xfrm>
            <a:off x="6595495" y="1555475"/>
            <a:ext cx="4986905" cy="342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5135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6450" y="464252"/>
            <a:ext cx="3044550" cy="461665"/>
          </a:xfrm>
          <a:prstGeom prst="rect">
            <a:avLst/>
          </a:prstGeom>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Гэмт хэрэг</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9538" y="2902578"/>
            <a:ext cx="1698462" cy="151702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50" y="909665"/>
            <a:ext cx="1977749" cy="1833535"/>
          </a:xfrm>
          <a:prstGeom prst="rect">
            <a:avLst/>
          </a:prstGeom>
        </p:spPr>
      </p:pic>
      <p:sp>
        <p:nvSpPr>
          <p:cNvPr id="10" name="Rectangle 9"/>
          <p:cNvSpPr/>
          <p:nvPr/>
        </p:nvSpPr>
        <p:spPr>
          <a:xfrm>
            <a:off x="3153507" y="1193813"/>
            <a:ext cx="8534400" cy="1015663"/>
          </a:xfrm>
          <a:prstGeom prst="rect">
            <a:avLst/>
          </a:prstGeom>
        </p:spPr>
        <p:txBody>
          <a:bodyPr wrap="square">
            <a:spAutoFit/>
          </a:bodyPr>
          <a:lstStyle/>
          <a:p>
            <a:pPr algn="just"/>
            <a:r>
              <a:rPr lang="mn-MN" sz="2000" dirty="0">
                <a:solidFill>
                  <a:prstClr val="black"/>
                </a:solidFill>
                <a:latin typeface="Arial" panose="020B0604020202020204" pitchFamily="34" charset="0"/>
                <a:cs typeface="Arial" panose="020B0604020202020204" pitchFamily="34" charset="0"/>
              </a:rPr>
              <a:t>Аймгийн хэмжээнд 2020 оны байдлаар 408 гэмт хэрэг бүртгэгдсэн нь өмнөх оны мөн үеэс 117 (22</a:t>
            </a:r>
            <a:r>
              <a:rPr lang="en-US" sz="2000" dirty="0">
                <a:solidFill>
                  <a:prstClr val="black"/>
                </a:solidFill>
                <a:latin typeface="Arial" panose="020B0604020202020204" pitchFamily="34" charset="0"/>
                <a:cs typeface="Arial" panose="020B0604020202020204" pitchFamily="34" charset="0"/>
              </a:rPr>
              <a:t>.</a:t>
            </a:r>
            <a:r>
              <a:rPr lang="mn-MN" sz="2000" dirty="0">
                <a:solidFill>
                  <a:prstClr val="black"/>
                </a:solidFill>
                <a:latin typeface="Arial" panose="020B0604020202020204" pitchFamily="34" charset="0"/>
                <a:cs typeface="Arial" panose="020B0604020202020204" pitchFamily="34" charset="0"/>
              </a:rPr>
              <a:t>3%)-оор буурчээ. </a:t>
            </a:r>
          </a:p>
          <a:p>
            <a:pPr algn="just"/>
            <a:r>
              <a:rPr lang="mn-MN" sz="2000" dirty="0">
                <a:solidFill>
                  <a:prstClr val="black"/>
                </a:solidFill>
                <a:latin typeface="Arial" panose="020B0604020202020204" pitchFamily="34" charset="0"/>
                <a:ea typeface="Tahoma" panose="020B0604030504040204" pitchFamily="34" charset="0"/>
                <a:cs typeface="Arial" panose="020B0604020202020204" pitchFamily="34" charset="0"/>
              </a:rPr>
              <a:t> </a:t>
            </a:r>
            <a:r>
              <a:rPr lang="mn-MN" sz="2000" dirty="0">
                <a:solidFill>
                  <a:srgbClr val="000000"/>
                </a:solidFill>
                <a:latin typeface="Arial" panose="020B0604020202020204" pitchFamily="34" charset="0"/>
                <a:ea typeface="Tahoma" panose="020B0604030504040204" pitchFamily="34" charset="0"/>
                <a:cs typeface="Arial" panose="020B0604020202020204" pitchFamily="34" charset="0"/>
              </a:rPr>
              <a:t>Г</a:t>
            </a:r>
            <a:r>
              <a:rPr lang="eu-ES" sz="2000" dirty="0">
                <a:solidFill>
                  <a:srgbClr val="000000"/>
                </a:solidFill>
                <a:effectLst/>
                <a:latin typeface="Arial" panose="020B0604020202020204" pitchFamily="34" charset="0"/>
                <a:ea typeface="Calibri" panose="020F0502020204030204" pitchFamily="34" charset="0"/>
              </a:rPr>
              <a:t>эмт хэргийн улмаас </a:t>
            </a:r>
            <a:r>
              <a:rPr lang="mn-MN" sz="2000" dirty="0">
                <a:solidFill>
                  <a:srgbClr val="000000"/>
                </a:solidFill>
                <a:effectLst/>
                <a:latin typeface="Arial" panose="020B0604020202020204" pitchFamily="34" charset="0"/>
                <a:ea typeface="Calibri" panose="020F0502020204030204" pitchFamily="34" charset="0"/>
              </a:rPr>
              <a:t>1</a:t>
            </a:r>
            <a:r>
              <a:rPr lang="en-US" sz="2000" dirty="0">
                <a:solidFill>
                  <a:srgbClr val="000000"/>
                </a:solidFill>
                <a:effectLst/>
                <a:latin typeface="Arial" panose="020B0604020202020204" pitchFamily="34" charset="0"/>
                <a:ea typeface="Calibri" panose="020F0502020204030204" pitchFamily="34" charset="0"/>
              </a:rPr>
              <a:t>7</a:t>
            </a:r>
            <a:r>
              <a:rPr lang="eu-ES" sz="2000" dirty="0">
                <a:solidFill>
                  <a:srgbClr val="000000"/>
                </a:solidFill>
                <a:effectLst/>
                <a:latin typeface="Arial" panose="020B0604020202020204" pitchFamily="34" charset="0"/>
                <a:ea typeface="Calibri" panose="020F0502020204030204" pitchFamily="34" charset="0"/>
              </a:rPr>
              <a:t> хүн нас барж, </a:t>
            </a:r>
            <a:r>
              <a:rPr lang="en-US" sz="2000" dirty="0">
                <a:solidFill>
                  <a:srgbClr val="000000"/>
                </a:solidFill>
                <a:effectLst/>
                <a:latin typeface="Arial" panose="020B0604020202020204" pitchFamily="34" charset="0"/>
                <a:ea typeface="Calibri" panose="020F0502020204030204" pitchFamily="34" charset="0"/>
              </a:rPr>
              <a:t>111</a:t>
            </a:r>
            <a:r>
              <a:rPr lang="eu-ES" sz="2000" dirty="0">
                <a:solidFill>
                  <a:srgbClr val="000000"/>
                </a:solidFill>
                <a:effectLst/>
                <a:latin typeface="Arial" panose="020B0604020202020204" pitchFamily="34" charset="0"/>
                <a:ea typeface="Calibri" panose="020F0502020204030204" pitchFamily="34" charset="0"/>
              </a:rPr>
              <a:t> хүн гэмтэж бэртсэн байна. </a:t>
            </a:r>
            <a:endParaRPr lang="mn-MN" sz="20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12" name="Rectangle 11"/>
          <p:cNvSpPr/>
          <p:nvPr/>
        </p:nvSpPr>
        <p:spPr>
          <a:xfrm>
            <a:off x="3276600" y="3277025"/>
            <a:ext cx="8534400" cy="707886"/>
          </a:xfrm>
          <a:prstGeom prst="rect">
            <a:avLst/>
          </a:prstGeom>
        </p:spPr>
        <p:txBody>
          <a:bodyPr wrap="square">
            <a:spAutoFit/>
          </a:bodyPr>
          <a:lstStyle/>
          <a:p>
            <a:pPr algn="just"/>
            <a:r>
              <a:rPr lang="mn-MN" sz="2000" dirty="0">
                <a:solidFill>
                  <a:srgbClr val="000000"/>
                </a:solidFill>
                <a:effectLst/>
                <a:latin typeface="Arial" panose="020B0604020202020204" pitchFamily="34" charset="0"/>
                <a:ea typeface="Calibri" panose="020F0502020204030204" pitchFamily="34" charset="0"/>
              </a:rPr>
              <a:t>Гэмт хэргийн улмаас аж ахуйн нэгж, байгууллага, иргэдэд 1</a:t>
            </a:r>
            <a:r>
              <a:rPr lang="en-US" sz="2000" dirty="0">
                <a:solidFill>
                  <a:srgbClr val="000000"/>
                </a:solidFill>
                <a:effectLst/>
                <a:latin typeface="Arial" panose="020B0604020202020204" pitchFamily="34" charset="0"/>
                <a:ea typeface="Calibri" panose="020F0502020204030204" pitchFamily="34" charset="0"/>
              </a:rPr>
              <a:t>445</a:t>
            </a:r>
            <a:r>
              <a:rPr lang="mn-MN" sz="2000" dirty="0">
                <a:solidFill>
                  <a:srgbClr val="000000"/>
                </a:solidFill>
                <a:effectLst/>
                <a:latin typeface="Arial" panose="020B0604020202020204" pitchFamily="34" charset="0"/>
                <a:ea typeface="Calibri" panose="020F0502020204030204" pitchFamily="34" charset="0"/>
              </a:rPr>
              <a:t> сая төгрөгийн хохирол учирсны </a:t>
            </a:r>
            <a:r>
              <a:rPr lang="en-US" sz="2000" dirty="0">
                <a:solidFill>
                  <a:srgbClr val="000000"/>
                </a:solidFill>
                <a:effectLst/>
                <a:latin typeface="Arial" panose="020B0604020202020204" pitchFamily="34" charset="0"/>
                <a:ea typeface="Calibri" panose="020F0502020204030204" pitchFamily="34" charset="0"/>
              </a:rPr>
              <a:t>71.7 </a:t>
            </a:r>
            <a:r>
              <a:rPr lang="mn-MN" sz="2000" dirty="0">
                <a:solidFill>
                  <a:srgbClr val="000000"/>
                </a:solidFill>
                <a:effectLst/>
                <a:latin typeface="Arial" panose="020B0604020202020204" pitchFamily="34" charset="0"/>
                <a:ea typeface="Calibri" panose="020F0502020204030204" pitchFamily="34" charset="0"/>
              </a:rPr>
              <a:t>хувийг нөхөн төлүүлжээ. </a:t>
            </a:r>
            <a:endParaRPr lang="en-US" sz="2400" dirty="0">
              <a:solidFill>
                <a:prstClr val="black"/>
              </a:solidFill>
              <a:latin typeface="Arial" panose="020B0604020202020204" pitchFamily="34" charset="0"/>
              <a:cs typeface="Arial" panose="020B0604020202020204" pitchFamily="34" charset="0"/>
            </a:endParaRPr>
          </a:p>
        </p:txBody>
      </p:sp>
      <p:sp>
        <p:nvSpPr>
          <p:cNvPr id="14" name="Rectangle 13"/>
          <p:cNvSpPr/>
          <p:nvPr/>
        </p:nvSpPr>
        <p:spPr>
          <a:xfrm>
            <a:off x="3276600" y="4760639"/>
            <a:ext cx="8534400" cy="1208729"/>
          </a:xfrm>
          <a:prstGeom prst="rect">
            <a:avLst/>
          </a:prstGeom>
        </p:spPr>
        <p:txBody>
          <a:bodyPr wrap="square">
            <a:spAutoFit/>
          </a:bodyPr>
          <a:lstStyle/>
          <a:p>
            <a:pPr indent="457200" algn="just">
              <a:lnSpc>
                <a:spcPct val="125000"/>
              </a:lnSpc>
              <a:spcAft>
                <a:spcPts val="600"/>
              </a:spcAft>
            </a:pPr>
            <a:r>
              <a:rPr lang="mn-M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Нийт 4</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99</a:t>
            </a:r>
            <a:r>
              <a:rPr lang="mn-M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хүн эрүүлжигдсэн нь урьд оны мөн үеийнхээс </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41 (7.6%)</a:t>
            </a:r>
            <a:r>
              <a:rPr lang="mn-M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хүнээр буурсан байна. Нийт эрүүлжигдсэн хүмүүсээс 214 хүн баривчлагдаж захиргааны арга хэмжээ авхуулсан байна.</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0822" y="4688650"/>
            <a:ext cx="1587177" cy="1559750"/>
          </a:xfrm>
          <a:prstGeom prst="rect">
            <a:avLst/>
          </a:prstGeom>
        </p:spPr>
      </p:pic>
    </p:spTree>
    <p:extLst>
      <p:ext uri="{BB962C8B-B14F-4D97-AF65-F5344CB8AC3E}">
        <p14:creationId xmlns:p14="http://schemas.microsoft.com/office/powerpoint/2010/main" val="67043193"/>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381000"/>
            <a:ext cx="10439400" cy="8991600"/>
          </a:xfrm>
          <a:prstGeom prst="rect">
            <a:avLst/>
          </a:prstGeom>
        </p:spPr>
      </p:pic>
      <p:sp>
        <p:nvSpPr>
          <p:cNvPr id="10" name="Rectangle 9"/>
          <p:cNvSpPr/>
          <p:nvPr/>
        </p:nvSpPr>
        <p:spPr>
          <a:xfrm>
            <a:off x="1142999" y="545175"/>
            <a:ext cx="5654767"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Мөнгө, банк, санхүү</a:t>
            </a:r>
            <a:r>
              <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sp>
        <p:nvSpPr>
          <p:cNvPr id="12" name="Rectangle 11"/>
          <p:cNvSpPr/>
          <p:nvPr/>
        </p:nvSpPr>
        <p:spPr>
          <a:xfrm>
            <a:off x="2930387" y="1255892"/>
            <a:ext cx="8194814" cy="923330"/>
          </a:xfrm>
          <a:prstGeom prst="rect">
            <a:avLst/>
          </a:prstGeom>
        </p:spPr>
        <p:txBody>
          <a:bodyPr wrap="square">
            <a:spAutoFit/>
          </a:bodyPr>
          <a:lstStyle/>
          <a:p>
            <a:r>
              <a:rPr lang="mn-MN" dirty="0">
                <a:latin typeface="Arial" panose="020B0604020202020204" pitchFamily="34" charset="0"/>
                <a:ea typeface="Tahoma" panose="020B0604030504040204" pitchFamily="34" charset="0"/>
                <a:cs typeface="Arial" panose="020B0604020202020204" pitchFamily="34" charset="0"/>
              </a:rPr>
              <a:t>Банкуудад хадгалуулсан төгрөгийн хадгаламжийн хэмжээ 132.9 тэрбум төгрөг болж, өмнөх оны мөн үеэс 42.1 (46</a:t>
            </a:r>
            <a:r>
              <a:rPr lang="en-US" dirty="0">
                <a:latin typeface="Arial" panose="020B0604020202020204" pitchFamily="34" charset="0"/>
                <a:ea typeface="Tahoma" panose="020B0604030504040204" pitchFamily="34" charset="0"/>
                <a:cs typeface="Arial" panose="020B0604020202020204" pitchFamily="34" charset="0"/>
              </a:rPr>
              <a:t>.</a:t>
            </a:r>
            <a:r>
              <a:rPr lang="mn-MN" dirty="0">
                <a:latin typeface="Arial" panose="020B0604020202020204" pitchFamily="34" charset="0"/>
                <a:ea typeface="Tahoma" panose="020B0604030504040204" pitchFamily="34" charset="0"/>
                <a:cs typeface="Arial" panose="020B0604020202020204" pitchFamily="34" charset="0"/>
              </a:rPr>
              <a:t>4%) тэрбум төгрөгөөр өссөн байна.</a:t>
            </a:r>
          </a:p>
        </p:txBody>
      </p:sp>
      <p:sp>
        <p:nvSpPr>
          <p:cNvPr id="13" name="Rectangle 12"/>
          <p:cNvSpPr/>
          <p:nvPr/>
        </p:nvSpPr>
        <p:spPr>
          <a:xfrm>
            <a:off x="2860048" y="3496270"/>
            <a:ext cx="8341352" cy="1200329"/>
          </a:xfrm>
          <a:prstGeom prst="rect">
            <a:avLst/>
          </a:prstGeom>
        </p:spPr>
        <p:txBody>
          <a:bodyPr wrap="square">
            <a:spAutoFit/>
          </a:bodyPr>
          <a:lstStyle/>
          <a:p>
            <a:r>
              <a:rPr lang="mn-MN" dirty="0">
                <a:latin typeface="Arial" panose="020B0604020202020204" pitchFamily="34" charset="0"/>
                <a:ea typeface="Tahoma" panose="020B0604030504040204" pitchFamily="34" charset="0"/>
                <a:cs typeface="Arial" panose="020B0604020202020204" pitchFamily="34" charset="0"/>
              </a:rPr>
              <a:t>Аж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ахуйн</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нэгж</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байгууллага</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иргэдэд</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олгосон</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зээлийн</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өрийн</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үлдэгдэл</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134.5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тэрбум</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төгрөгт</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хүрсэн</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нь</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өмнөх</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сараас</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0.8 (0.6%)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тэрбум</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өмнөх</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оны</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мөн</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үеэс</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7.9 (5.5%)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тэрбум</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төгрөгөөр</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тус</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тус</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буурчээ</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latin typeface="Arial" panose="020B0604020202020204" pitchFamily="34" charset="0"/>
              <a:ea typeface="Tahoma" panose="020B0604030504040204" pitchFamily="34" charset="0"/>
              <a:cs typeface="Arial" panose="020B0604020202020204" pitchFamily="34" charset="0"/>
            </a:endParaRPr>
          </a:p>
        </p:txBody>
      </p:sp>
      <p:sp>
        <p:nvSpPr>
          <p:cNvPr id="15" name="Rectangle 14"/>
          <p:cNvSpPr/>
          <p:nvPr/>
        </p:nvSpPr>
        <p:spPr>
          <a:xfrm>
            <a:off x="2854186" y="5858470"/>
            <a:ext cx="8194814" cy="750847"/>
          </a:xfrm>
          <a:prstGeom prst="rect">
            <a:avLst/>
          </a:prstGeom>
        </p:spPr>
        <p:txBody>
          <a:bodyPr wrap="square">
            <a:spAutoFit/>
          </a:bodyPr>
          <a:lstStyle/>
          <a:p>
            <a:pPr algn="just">
              <a:lnSpc>
                <a:spcPct val="125000"/>
              </a:lnSpc>
              <a:spcAft>
                <a:spcPts val="600"/>
              </a:spcAft>
            </a:pP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Чанаргүй хугацаа хэтэрсэн зээл 12 дугаар сарын эцэст 3.3 тэрбум болж, нийт зээлийн өрийн үлдэгдлийн 2.5 хувийг эзэлж байна.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199" y="1752600"/>
            <a:ext cx="1634987" cy="3581400"/>
          </a:xfrm>
          <a:prstGeom prst="rect">
            <a:avLst/>
          </a:prstGeom>
        </p:spPr>
      </p:pic>
    </p:spTree>
    <p:extLst>
      <p:ext uri="{BB962C8B-B14F-4D97-AF65-F5344CB8AC3E}">
        <p14:creationId xmlns:p14="http://schemas.microsoft.com/office/powerpoint/2010/main" val="86697695"/>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5485</TotalTime>
  <Words>1537</Words>
  <Application>Microsoft Office PowerPoint</Application>
  <PresentationFormat>Widescreen</PresentationFormat>
  <Paragraphs>95</Paragraphs>
  <Slides>15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Tahoma</vt:lpstr>
      <vt:lpstr>Office Theme</vt:lpstr>
      <vt:lpstr>PowerPoint Presentation</vt:lpstr>
      <vt:lpstr>ХҮН АМ</vt:lpstr>
      <vt:lpstr>БҮРТГЭЛТЭЙ АЖИЛГҮЙ ИРГЭД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МОНГОЛ УЛСЫН СТАТИСТИКИЙН СИСТЕМИЙН ТАНИЛЦУУЛГА</dc:title>
  <dc:creator>Enkhbaatar_L</dc:creator>
  <cp:lastModifiedBy>Khulan_U</cp:lastModifiedBy>
  <cp:revision>723</cp:revision>
  <cp:lastPrinted>2018-01-18T05:57:32Z</cp:lastPrinted>
  <dcterms:created xsi:type="dcterms:W3CDTF">2016-10-10T07:15:58Z</dcterms:created>
  <dcterms:modified xsi:type="dcterms:W3CDTF">2021-01-20T12:48:00Z</dcterms:modified>
</cp:coreProperties>
</file>