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5" r:id="rId2"/>
    <p:sldId id="344" r:id="rId3"/>
    <p:sldId id="345" r:id="rId4"/>
    <p:sldId id="334" r:id="rId5"/>
    <p:sldId id="342" r:id="rId6"/>
    <p:sldId id="337" r:id="rId7"/>
    <p:sldId id="338" r:id="rId8"/>
    <p:sldId id="326" r:id="rId9"/>
    <p:sldId id="343" r:id="rId10"/>
    <p:sldId id="331" r:id="rId11"/>
    <p:sldId id="347" r:id="rId12"/>
    <p:sldId id="348" r:id="rId13"/>
  </p:sldIdLst>
  <p:sldSz cx="12192000" cy="6858000"/>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31" autoAdjust="0"/>
  </p:normalViewPr>
  <p:slideViewPr>
    <p:cSldViewPr>
      <p:cViewPr varScale="1">
        <p:scale>
          <a:sx n="58" d="100"/>
          <a:sy n="58" d="100"/>
        </p:scale>
        <p:origin x="11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814626" y="1"/>
            <a:ext cx="2919565" cy="490531"/>
          </a:xfrm>
          <a:prstGeom prst="rect">
            <a:avLst/>
          </a:prstGeom>
        </p:spPr>
        <p:txBody>
          <a:bodyPr vert="horz" lIns="90690" tIns="45345" rIns="90690" bIns="45345" rtlCol="0"/>
          <a:lstStyle>
            <a:lvl1pPr algn="r">
              <a:defRPr sz="1200"/>
            </a:lvl1pPr>
          </a:lstStyle>
          <a:p>
            <a:fld id="{31A44DE7-D350-441A-8348-B063E5C2FC47}" type="datetimeFigureOut">
              <a:rPr lang="en-US" smtClean="0"/>
              <a:pPr/>
              <a:t>8/14/2020</a:t>
            </a:fld>
            <a:endParaRPr lang="en-US"/>
          </a:p>
        </p:txBody>
      </p:sp>
      <p:sp>
        <p:nvSpPr>
          <p:cNvPr id="4" name="Footer Placeholder 3"/>
          <p:cNvSpPr>
            <a:spLocks noGrp="1"/>
          </p:cNvSpPr>
          <p:nvPr>
            <p:ph type="ftr" sz="quarter" idx="2"/>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814626" y="9307541"/>
            <a:ext cx="2919565" cy="490530"/>
          </a:xfrm>
          <a:prstGeom prst="rect">
            <a:avLst/>
          </a:prstGeom>
        </p:spPr>
        <p:txBody>
          <a:bodyPr vert="horz" lIns="90690" tIns="45345" rIns="90690" bIns="45345"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565" cy="490531"/>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814626" y="1"/>
            <a:ext cx="2919565" cy="490531"/>
          </a:xfrm>
          <a:prstGeom prst="rect">
            <a:avLst/>
          </a:prstGeom>
        </p:spPr>
        <p:txBody>
          <a:bodyPr vert="horz" lIns="90690" tIns="45345" rIns="90690" bIns="45345" rtlCol="0"/>
          <a:lstStyle>
            <a:lvl1pPr algn="r">
              <a:defRPr sz="1200"/>
            </a:lvl1pPr>
          </a:lstStyle>
          <a:p>
            <a:fld id="{EF2D0AFC-6A1A-4B11-B1D2-8B922FC0DC87}" type="datetimeFigureOut">
              <a:rPr lang="en-US" smtClean="0"/>
              <a:pPr/>
              <a:t>8/14/2020</a:t>
            </a:fld>
            <a:endParaRPr lang="en-US"/>
          </a:p>
        </p:txBody>
      </p:sp>
      <p:sp>
        <p:nvSpPr>
          <p:cNvPr id="4" name="Slide Image Placeholder 3"/>
          <p:cNvSpPr>
            <a:spLocks noGrp="1" noRot="1" noChangeAspect="1"/>
          </p:cNvSpPr>
          <p:nvPr>
            <p:ph type="sldImg" idx="2"/>
          </p:nvPr>
        </p:nvSpPr>
        <p:spPr>
          <a:xfrm>
            <a:off x="101600" y="735013"/>
            <a:ext cx="6532563" cy="3675062"/>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673263" y="4654556"/>
            <a:ext cx="5389240" cy="4410072"/>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07541"/>
            <a:ext cx="2919565" cy="490530"/>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814626" y="9307541"/>
            <a:ext cx="2919565" cy="490530"/>
          </a:xfrm>
          <a:prstGeom prst="rect">
            <a:avLst/>
          </a:prstGeom>
        </p:spPr>
        <p:txBody>
          <a:bodyPr vert="horz" lIns="90690" tIns="45345" rIns="90690" bIns="45345"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FDBB-8DB3-448B-BA3C-0DD2AF2CBC22}" type="slidenum">
              <a:rPr lang="en-US" smtClean="0"/>
              <a:pPr/>
              <a:t>2</a:t>
            </a:fld>
            <a:endParaRPr lang="en-US"/>
          </a:p>
        </p:txBody>
      </p:sp>
    </p:spTree>
    <p:extLst>
      <p:ext uri="{BB962C8B-B14F-4D97-AF65-F5344CB8AC3E}">
        <p14:creationId xmlns:p14="http://schemas.microsoft.com/office/powerpoint/2010/main" val="144956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FDBB-8DB3-448B-BA3C-0DD2AF2CBC22}" type="slidenum">
              <a:rPr lang="en-US" smtClean="0"/>
              <a:pPr/>
              <a:t>5</a:t>
            </a:fld>
            <a:endParaRPr lang="en-US"/>
          </a:p>
        </p:txBody>
      </p:sp>
    </p:spTree>
    <p:extLst>
      <p:ext uri="{BB962C8B-B14F-4D97-AF65-F5344CB8AC3E}">
        <p14:creationId xmlns:p14="http://schemas.microsoft.com/office/powerpoint/2010/main" val="76264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6</a:t>
            </a:fld>
            <a:endParaRPr lang="en-US"/>
          </a:p>
        </p:txBody>
      </p:sp>
    </p:spTree>
    <p:extLst>
      <p:ext uri="{BB962C8B-B14F-4D97-AF65-F5344CB8AC3E}">
        <p14:creationId xmlns:p14="http://schemas.microsoft.com/office/powerpoint/2010/main" val="45354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7</a:t>
            </a:fld>
            <a:endParaRPr lang="en-US"/>
          </a:p>
        </p:txBody>
      </p:sp>
    </p:spTree>
    <p:extLst>
      <p:ext uri="{BB962C8B-B14F-4D97-AF65-F5344CB8AC3E}">
        <p14:creationId xmlns:p14="http://schemas.microsoft.com/office/powerpoint/2010/main" val="146617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8</a:t>
            </a:fld>
            <a:endParaRPr lang="en-US"/>
          </a:p>
        </p:txBody>
      </p:sp>
    </p:spTree>
    <p:extLst>
      <p:ext uri="{BB962C8B-B14F-4D97-AF65-F5344CB8AC3E}">
        <p14:creationId xmlns:p14="http://schemas.microsoft.com/office/powerpoint/2010/main" val="90169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10</a:t>
            </a:fld>
            <a:endParaRPr lang="en-US"/>
          </a:p>
        </p:txBody>
      </p:sp>
    </p:spTree>
    <p:extLst>
      <p:ext uri="{BB962C8B-B14F-4D97-AF65-F5344CB8AC3E}">
        <p14:creationId xmlns:p14="http://schemas.microsoft.com/office/powerpoint/2010/main" val="354553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8/14/2020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a:solidFill>
                  <a:srgbClr val="002060"/>
                </a:solidFill>
                <a:latin typeface="Tahoma" charset="0"/>
                <a:ea typeface="Tahoma" charset="0"/>
                <a:cs typeface="Tahoma" charset="0"/>
              </a:rPr>
              <a:t>Сүхбаатар аймгийн</a:t>
            </a:r>
          </a:p>
          <a:p>
            <a:pPr algn="ctr"/>
            <a:r>
              <a:rPr lang="mn-MN" sz="3600" b="1" dirty="0">
                <a:solidFill>
                  <a:srgbClr val="002060"/>
                </a:solidFill>
                <a:latin typeface="Tahoma" charset="0"/>
                <a:ea typeface="Tahoma" charset="0"/>
                <a:cs typeface="Tahoma" charset="0"/>
              </a:rPr>
              <a:t>нийгэм, эдийн засгийн</a:t>
            </a:r>
            <a:r>
              <a:rPr lang="en-US" sz="3600" b="1" dirty="0">
                <a:solidFill>
                  <a:srgbClr val="002060"/>
                </a:solidFill>
                <a:latin typeface="Tahoma" charset="0"/>
                <a:ea typeface="Tahoma" charset="0"/>
                <a:cs typeface="Tahoma" charset="0"/>
              </a:rPr>
              <a:t> </a:t>
            </a:r>
            <a:r>
              <a:rPr lang="mn-MN" sz="3600" b="1" dirty="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( 2020 </a:t>
            </a:r>
            <a:r>
              <a:rPr lang="mn-MN" sz="2800" dirty="0">
                <a:solidFill>
                  <a:srgbClr val="002060"/>
                </a:solidFill>
                <a:latin typeface="Tahoma" charset="0"/>
                <a:ea typeface="Tahoma" charset="0"/>
                <a:cs typeface="Tahoma" charset="0"/>
              </a:rPr>
              <a:t>оны </a:t>
            </a:r>
            <a:r>
              <a:rPr lang="en-US" sz="2800" dirty="0">
                <a:solidFill>
                  <a:srgbClr val="002060"/>
                </a:solidFill>
                <a:latin typeface="Tahoma" charset="0"/>
                <a:ea typeface="Tahoma" charset="0"/>
                <a:cs typeface="Tahoma" charset="0"/>
              </a:rPr>
              <a:t>7</a:t>
            </a:r>
            <a:r>
              <a:rPr lang="mn-MN" sz="2800" dirty="0">
                <a:solidFill>
                  <a:srgbClr val="002060"/>
                </a:solidFill>
                <a:latin typeface="Tahoma" charset="0"/>
                <a:ea typeface="Tahoma" charset="0"/>
                <a:cs typeface="Tahoma" charset="0"/>
              </a:rPr>
              <a:t> дугаар сарын байдлаар</a:t>
            </a:r>
            <a:r>
              <a:rPr lang="en-US" sz="2800" dirty="0">
                <a:solidFill>
                  <a:srgbClr val="002060"/>
                </a:solidFill>
                <a:latin typeface="Tahoma" charset="0"/>
                <a:ea typeface="Tahoma" charset="0"/>
                <a:cs typeface="Tahoma"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01886995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4"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5"/>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1015663"/>
          </a:xfrm>
          <a:prstGeom prst="rect">
            <a:avLst/>
          </a:prstGeom>
        </p:spPr>
        <p:txBody>
          <a:bodyPr wrap="square">
            <a:spAutoFit/>
          </a:bodyPr>
          <a:lstStyle/>
          <a:p>
            <a:pPr algn="just"/>
            <a:r>
              <a:rPr lang="mn-MN" sz="2000" dirty="0">
                <a:latin typeface="Arial" panose="020B0604020202020204" pitchFamily="34" charset="0"/>
                <a:ea typeface="Tahoma" panose="020B0604030504040204" pitchFamily="34" charset="0"/>
                <a:cs typeface="Arial" panose="020B0604020202020204" pitchFamily="34" charset="0"/>
              </a:rPr>
              <a:t>Аж үйлдвэрийн салбарын нийт үйлдвэрлэл 2020 оны 7</a:t>
            </a:r>
            <a:r>
              <a:rPr lang="en-US" sz="2000" dirty="0">
                <a:latin typeface="Arial" panose="020B0604020202020204" pitchFamily="34" charset="0"/>
                <a:ea typeface="Tahoma" panose="020B0604030504040204" pitchFamily="34" charset="0"/>
                <a:cs typeface="Arial" panose="020B0604020202020204" pitchFamily="34" charset="0"/>
              </a:rPr>
              <a:t> </a:t>
            </a:r>
            <a:r>
              <a:rPr lang="mn-MN" sz="2000" dirty="0">
                <a:latin typeface="Arial" panose="020B0604020202020204" pitchFamily="34" charset="0"/>
                <a:ea typeface="Tahoma" panose="020B0604030504040204" pitchFamily="34" charset="0"/>
                <a:cs typeface="Arial" panose="020B0604020202020204" pitchFamily="34" charset="0"/>
              </a:rPr>
              <a:t>дугаар 25</a:t>
            </a:r>
            <a:r>
              <a:rPr lang="en-US" sz="2000" dirty="0">
                <a:latin typeface="Arial" panose="020B0604020202020204" pitchFamily="34" charset="0"/>
                <a:ea typeface="Tahoma" panose="020B0604030504040204" pitchFamily="34" charset="0"/>
                <a:cs typeface="Arial" panose="020B0604020202020204" pitchFamily="34" charset="0"/>
              </a:rPr>
              <a:t>.</a:t>
            </a:r>
            <a:r>
              <a:rPr lang="mn-MN" sz="2000" dirty="0">
                <a:latin typeface="Arial" panose="020B0604020202020204" pitchFamily="34" charset="0"/>
                <a:ea typeface="Tahoma" panose="020B0604030504040204" pitchFamily="34" charset="0"/>
                <a:cs typeface="Arial" panose="020B0604020202020204" pitchFamily="34" charset="0"/>
              </a:rPr>
              <a:t>9</a:t>
            </a:r>
            <a:r>
              <a:rPr lang="en-US" sz="2000" dirty="0">
                <a:latin typeface="Arial" panose="020B0604020202020204" pitchFamily="34" charset="0"/>
                <a:ea typeface="Tahoma" panose="020B0604030504040204" pitchFamily="34" charset="0"/>
                <a:cs typeface="Arial" panose="020B0604020202020204" pitchFamily="34" charset="0"/>
              </a:rPr>
              <a:t> </a:t>
            </a:r>
            <a:r>
              <a:rPr lang="mn-MN" sz="2000" dirty="0">
                <a:latin typeface="Arial" panose="020B0604020202020204" pitchFamily="34" charset="0"/>
                <a:ea typeface="Tahoma" panose="020B0604030504040204" pitchFamily="34" charset="0"/>
                <a:cs typeface="Arial" panose="020B0604020202020204" pitchFamily="34" charset="0"/>
              </a:rPr>
              <a:t>тэрбум төгрөг болж өмнөх оноос 1</a:t>
            </a:r>
            <a:r>
              <a:rPr lang="en-US" sz="2000" dirty="0">
                <a:latin typeface="Arial" panose="020B0604020202020204" pitchFamily="34" charset="0"/>
                <a:ea typeface="Tahoma" panose="020B0604030504040204" pitchFamily="34" charset="0"/>
                <a:cs typeface="Arial" panose="020B0604020202020204" pitchFamily="34" charset="0"/>
              </a:rPr>
              <a:t>.</a:t>
            </a:r>
            <a:r>
              <a:rPr lang="mn-MN" sz="2000" dirty="0">
                <a:latin typeface="Arial" panose="020B0604020202020204" pitchFamily="34" charset="0"/>
                <a:ea typeface="Tahoma" panose="020B0604030504040204" pitchFamily="34" charset="0"/>
                <a:cs typeface="Arial" panose="020B0604020202020204" pitchFamily="34" charset="0"/>
              </a:rPr>
              <a:t>3 тэрбум</a:t>
            </a:r>
            <a:r>
              <a:rPr lang="en-US" sz="2000" dirty="0">
                <a:latin typeface="Arial" panose="020B0604020202020204" pitchFamily="34" charset="0"/>
                <a:ea typeface="Tahoma" panose="020B0604030504040204" pitchFamily="34" charset="0"/>
                <a:cs typeface="Arial" panose="020B0604020202020204" pitchFamily="34" charset="0"/>
              </a:rPr>
              <a:t> </a:t>
            </a:r>
            <a:r>
              <a:rPr lang="en-US" sz="2000" dirty="0" err="1">
                <a:latin typeface="Arial" panose="020B0604020202020204" pitchFamily="34" charset="0"/>
                <a:ea typeface="Tahoma" panose="020B0604030504040204" pitchFamily="34" charset="0"/>
                <a:cs typeface="Arial" panose="020B0604020202020204" pitchFamily="34" charset="0"/>
              </a:rPr>
              <a:t>төгрө</a:t>
            </a:r>
            <a:r>
              <a:rPr lang="mn-MN" sz="2000" dirty="0">
                <a:latin typeface="Arial" panose="020B0604020202020204" pitchFamily="34" charset="0"/>
                <a:ea typeface="Tahoma" panose="020B0604030504040204" pitchFamily="34" charset="0"/>
                <a:cs typeface="Arial" panose="020B0604020202020204" pitchFamily="34" charset="0"/>
              </a:rPr>
              <a:t>г буюу 4</a:t>
            </a:r>
            <a:r>
              <a:rPr lang="en-US" sz="2000" dirty="0">
                <a:latin typeface="Arial" panose="020B0604020202020204" pitchFamily="34" charset="0"/>
                <a:ea typeface="Tahoma" panose="020B0604030504040204" pitchFamily="34" charset="0"/>
                <a:cs typeface="Arial" panose="020B0604020202020204" pitchFamily="34" charset="0"/>
              </a:rPr>
              <a:t>.</a:t>
            </a:r>
            <a:r>
              <a:rPr lang="mn-MN" sz="2000" dirty="0">
                <a:latin typeface="Arial" panose="020B0604020202020204" pitchFamily="34" charset="0"/>
                <a:ea typeface="Tahoma" panose="020B0604030504040204" pitchFamily="34" charset="0"/>
                <a:cs typeface="Arial" panose="020B0604020202020204" pitchFamily="34" charset="0"/>
              </a:rPr>
              <a:t>8 хувиар буурчээ</a:t>
            </a:r>
            <a:r>
              <a:rPr lang="en-US" sz="2000" dirty="0">
                <a:latin typeface="Arial" panose="020B0604020202020204" pitchFamily="34" charset="0"/>
                <a:ea typeface="Tahoma" panose="020B0604030504040204" pitchFamily="34" charset="0"/>
                <a:cs typeface="Arial" panose="020B0604020202020204" pitchFamily="34" charset="0"/>
              </a:rPr>
              <a:t>.</a:t>
            </a:r>
          </a:p>
        </p:txBody>
      </p:sp>
      <p:sp>
        <p:nvSpPr>
          <p:cNvPr id="9" name="Rectangle 8"/>
          <p:cNvSpPr/>
          <p:nvPr/>
        </p:nvSpPr>
        <p:spPr>
          <a:xfrm>
            <a:off x="3886200" y="3047999"/>
            <a:ext cx="8001000" cy="1631216"/>
          </a:xfrm>
          <a:prstGeom prst="rect">
            <a:avLst/>
          </a:prstGeom>
        </p:spPr>
        <p:txBody>
          <a:bodyPr wrap="square">
            <a:spAutoFit/>
          </a:bodyPr>
          <a:lstStyle/>
          <a:p>
            <a:pPr algn="just"/>
            <a:r>
              <a:rPr lang="mn-MN" sz="2000" dirty="0">
                <a:latin typeface="Arial" panose="020B0604020202020204" pitchFamily="34" charset="0"/>
                <a:ea typeface="Tahoma" panose="020B0604030504040204" pitchFamily="34" charset="0"/>
                <a:cs typeface="Arial" panose="020B0604020202020204" pitchFamily="34" charset="0"/>
              </a:rPr>
              <a:t>Үүнд уурхай, олборлох аж үйлдвэрийн салбарынх 0</a:t>
            </a:r>
            <a:r>
              <a:rPr lang="en-US" sz="2000" dirty="0">
                <a:latin typeface="Arial" panose="020B0604020202020204" pitchFamily="34" charset="0"/>
                <a:ea typeface="Tahoma" panose="020B0604030504040204" pitchFamily="34" charset="0"/>
                <a:cs typeface="Arial" panose="020B0604020202020204" pitchFamily="34" charset="0"/>
              </a:rPr>
              <a:t>.</a:t>
            </a:r>
            <a:r>
              <a:rPr lang="mn-MN" sz="2000" dirty="0">
                <a:latin typeface="Arial" panose="020B0604020202020204" pitchFamily="34" charset="0"/>
                <a:ea typeface="Tahoma" panose="020B0604030504040204" pitchFamily="34" charset="0"/>
                <a:cs typeface="Arial" panose="020B0604020202020204" pitchFamily="34" charset="0"/>
              </a:rPr>
              <a:t>2 тэрбум </a:t>
            </a:r>
            <a:r>
              <a:rPr lang="en-US" sz="2000" dirty="0" err="1">
                <a:latin typeface="Arial" panose="020B0604020202020204" pitchFamily="34" charset="0"/>
                <a:ea typeface="Tahoma" panose="020B0604030504040204" pitchFamily="34" charset="0"/>
                <a:cs typeface="Arial" panose="020B0604020202020204" pitchFamily="34" charset="0"/>
              </a:rPr>
              <a:t>төгрө</a:t>
            </a:r>
            <a:r>
              <a:rPr lang="mn-MN" sz="2000" dirty="0">
                <a:latin typeface="Arial" panose="020B0604020202020204" pitchFamily="34" charset="0"/>
                <a:ea typeface="Tahoma" panose="020B0604030504040204" pitchFamily="34" charset="0"/>
                <a:cs typeface="Arial" panose="020B0604020202020204" pitchFamily="34" charset="0"/>
              </a:rPr>
              <a:t>г буюу 1.0 хувь, </a:t>
            </a:r>
            <a:r>
              <a:rPr lang="mn-MN" sz="2000" dirty="0">
                <a:effectLst/>
                <a:latin typeface="Arial" panose="020B0604020202020204" pitchFamily="34" charset="0"/>
                <a:ea typeface="Calibri" panose="020F0502020204030204" pitchFamily="34" charset="0"/>
                <a:cs typeface="Arial" panose="020B0604020202020204" pitchFamily="34" charset="0"/>
              </a:rPr>
              <a:t>боловсруулах аж үйлдвэрийнх 1.2 тэрбум төгрөг буюу </a:t>
            </a:r>
            <a:r>
              <a:rPr lang="en-US" sz="2000" dirty="0">
                <a:effectLst/>
                <a:latin typeface="Arial" panose="020B0604020202020204" pitchFamily="34" charset="0"/>
                <a:ea typeface="Calibri" panose="020F0502020204030204" pitchFamily="34" charset="0"/>
                <a:cs typeface="Arial" panose="020B0604020202020204" pitchFamily="34" charset="0"/>
              </a:rPr>
              <a:t>56.1</a:t>
            </a:r>
            <a:r>
              <a:rPr lang="mn-MN" sz="2000" dirty="0">
                <a:effectLst/>
                <a:latin typeface="Arial" panose="020B0604020202020204" pitchFamily="34" charset="0"/>
                <a:ea typeface="Calibri" panose="020F0502020204030204" pitchFamily="34" charset="0"/>
                <a:cs typeface="Arial" panose="020B0604020202020204" pitchFamily="34" charset="0"/>
              </a:rPr>
              <a:t> хувиар тус тус</a:t>
            </a:r>
            <a:r>
              <a:rPr lang="mn-MN" sz="2000" dirty="0">
                <a:latin typeface="Arial" panose="020B0604020202020204" pitchFamily="34" charset="0"/>
                <a:ea typeface="Tahoma" panose="020B0604030504040204" pitchFamily="34" charset="0"/>
                <a:cs typeface="Arial" panose="020B0604020202020204" pitchFamily="34" charset="0"/>
              </a:rPr>
              <a:t> буурсан байна. Харин </a:t>
            </a:r>
            <a:r>
              <a:rPr lang="mn-MN" sz="2000" dirty="0">
                <a:effectLst/>
                <a:latin typeface="Arial" panose="020B0604020202020204" pitchFamily="34" charset="0"/>
                <a:ea typeface="Calibri" panose="020F0502020204030204" pitchFamily="34" charset="0"/>
                <a:cs typeface="Arial" panose="020B0604020202020204" pitchFamily="34" charset="0"/>
              </a:rPr>
              <a:t>цахилгаан дулааны эрчим хүч үйлдвэрлэл, усан хангамжийн салбарынх 0.1 тэрбум төгрөг буюу </a:t>
            </a:r>
            <a:r>
              <a:rPr lang="en-US" sz="2000" dirty="0">
                <a:effectLst/>
                <a:latin typeface="Arial" panose="020B0604020202020204" pitchFamily="34" charset="0"/>
                <a:ea typeface="Calibri" panose="020F0502020204030204" pitchFamily="34" charset="0"/>
                <a:cs typeface="Arial" panose="020B0604020202020204" pitchFamily="34" charset="0"/>
              </a:rPr>
              <a:t>5.3</a:t>
            </a:r>
            <a:r>
              <a:rPr lang="mn-MN" sz="2000" dirty="0">
                <a:effectLst/>
                <a:latin typeface="Arial" panose="020B0604020202020204" pitchFamily="34" charset="0"/>
                <a:ea typeface="Calibri" panose="020F0502020204030204" pitchFamily="34" charset="0"/>
                <a:cs typeface="Arial" panose="020B0604020202020204" pitchFamily="34" charset="0"/>
              </a:rPr>
              <a:t> хувиар өссөн байна.</a:t>
            </a:r>
            <a:endParaRPr lang="mn-MN" sz="200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9"/>
          <p:cNvSpPr/>
          <p:nvPr/>
        </p:nvSpPr>
        <p:spPr>
          <a:xfrm>
            <a:off x="3810000" y="5029199"/>
            <a:ext cx="8001000" cy="1015663"/>
          </a:xfrm>
          <a:prstGeom prst="rect">
            <a:avLst/>
          </a:prstGeom>
        </p:spPr>
        <p:txBody>
          <a:bodyPr wrap="square">
            <a:spAutoFit/>
          </a:bodyPr>
          <a:lstStyle/>
          <a:p>
            <a:r>
              <a:rPr lang="mn-MN" sz="2000" dirty="0">
                <a:latin typeface="Arial" panose="020B0604020202020204" pitchFamily="34" charset="0"/>
                <a:ea typeface="Tahoma" panose="020B0604030504040204" pitchFamily="34" charset="0"/>
                <a:cs typeface="Arial" panose="020B0604020202020204" pitchFamily="34" charset="0"/>
              </a:rPr>
              <a:t>Аж үйлдвэрийн салбарын борлуулсан бүтээгдэхүүн 2020 оны 7 сард 88.1 тэрбум төгрөгт хүрсэн</a:t>
            </a:r>
            <a:r>
              <a:rPr lang="en-US" sz="2000" dirty="0">
                <a:latin typeface="Arial" panose="020B0604020202020204" pitchFamily="34" charset="0"/>
                <a:ea typeface="Tahoma" panose="020B0604030504040204" pitchFamily="34" charset="0"/>
                <a:cs typeface="Arial" panose="020B0604020202020204" pitchFamily="34" charset="0"/>
              </a:rPr>
              <a:t> </a:t>
            </a:r>
            <a:r>
              <a:rPr lang="mn-MN" sz="2000" dirty="0">
                <a:latin typeface="Arial" panose="020B0604020202020204" pitchFamily="34" charset="0"/>
                <a:ea typeface="Tahoma" panose="020B0604030504040204" pitchFamily="34" charset="0"/>
                <a:cs typeface="Arial" panose="020B0604020202020204" pitchFamily="34" charset="0"/>
              </a:rPr>
              <a:t>байна.</a:t>
            </a:r>
            <a:endParaRPr lang="en-US" sz="2000" dirty="0">
              <a:latin typeface="Arial" panose="020B0604020202020204" pitchFamily="34" charset="0"/>
              <a:ea typeface="Tahoma" panose="020B0604030504040204" pitchFamily="34" charset="0"/>
              <a:cs typeface="Arial" panose="020B060402020202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0273322"/>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01150" y="700515"/>
            <a:ext cx="1670650" cy="461665"/>
          </a:xfrm>
          <a:prstGeom prst="rect">
            <a:avLst/>
          </a:prstGeom>
        </p:spPr>
        <p:txBody>
          <a:bodyPr wrap="none">
            <a:spAutoFit/>
          </a:bodyPr>
          <a:lstStyle/>
          <a:p>
            <a:r>
              <a:rPr lang="mn-MN" sz="2400" b="1" cap="all" dirty="0">
                <a:solidFill>
                  <a:srgbClr val="002060"/>
                </a:solidFill>
                <a:latin typeface="Tahoma" charset="0"/>
                <a:ea typeface="Calibri" charset="0"/>
              </a:rPr>
              <a:t>БАРИЛГА</a:t>
            </a:r>
            <a:endParaRPr lang="en-US" sz="2400"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38715"/>
            <a:ext cx="3312291" cy="2590800"/>
          </a:xfrm>
          <a:prstGeom prst="rect">
            <a:avLst/>
          </a:prstGeom>
        </p:spPr>
      </p:pic>
      <p:sp>
        <p:nvSpPr>
          <p:cNvPr id="3" name="Rectangle 2"/>
          <p:cNvSpPr/>
          <p:nvPr/>
        </p:nvSpPr>
        <p:spPr>
          <a:xfrm>
            <a:off x="5105400" y="1767315"/>
            <a:ext cx="6477000" cy="1685077"/>
          </a:xfrm>
          <a:prstGeom prst="rect">
            <a:avLst/>
          </a:prstGeom>
        </p:spPr>
        <p:txBody>
          <a:bodyPr wrap="square">
            <a:spAutoFit/>
          </a:bodyPr>
          <a:lstStyle/>
          <a:p>
            <a:pPr algn="just">
              <a:lnSpc>
                <a:spcPct val="115000"/>
              </a:lnSpc>
            </a:pPr>
            <a:r>
              <a:rPr lang="mn-MN" dirty="0">
                <a:latin typeface="Arial" panose="020B0604020202020204" pitchFamily="34" charset="0"/>
                <a:ea typeface="Calibri" panose="020F0502020204030204" pitchFamily="34" charset="0"/>
                <a:cs typeface="Times New Roman" panose="02020603050405020304" pitchFamily="18" charset="0"/>
              </a:rPr>
              <a:t>Барилга угсралт, их засварын ажлын хэмжээ 2019 оны эхний хагас жилд урьдчилсан гүйцэтгэлээр 11.0 тэрбум төгрөгт хүрч, 1.3 (11.9%) тэрбум төгрөгийн ажлыг аймгийн барилгын байгууллага, 9.7 (88.1%) тэрбум төгрөгийн ажлыг гадны барилгын байгууллага гүйцэтгэсэн байна.</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520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33401"/>
            <a:ext cx="10591800" cy="5943600"/>
          </a:xfrm>
          <a:prstGeom prst="rect">
            <a:avLst/>
          </a:prstGeom>
        </p:spPr>
      </p:pic>
    </p:spTree>
    <p:extLst>
      <p:ext uri="{BB962C8B-B14F-4D97-AF65-F5344CB8AC3E}">
        <p14:creationId xmlns:p14="http://schemas.microsoft.com/office/powerpoint/2010/main" val="127432490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51012" y="5553670"/>
            <a:ext cx="10372684" cy="923330"/>
          </a:xfrm>
          <a:prstGeom prst="rect">
            <a:avLst/>
          </a:prstGeom>
        </p:spPr>
        <p:txBody>
          <a:bodyPr wrap="square">
            <a:spAutoFit/>
          </a:bodyPr>
          <a:lstStyle/>
          <a:p>
            <a:pPr algn="just"/>
            <a:r>
              <a:rPr lang="mn-MN" dirty="0">
                <a:latin typeface="Tahoma" panose="020B0604030504040204" pitchFamily="34" charset="0"/>
                <a:ea typeface="Tahoma" panose="020B0604030504040204" pitchFamily="34" charset="0"/>
                <a:cs typeface="Tahoma" panose="020B0604030504040204" pitchFamily="34" charset="0"/>
              </a:rPr>
              <a:t>20</a:t>
            </a:r>
            <a:r>
              <a:rPr lang="en-US" dirty="0">
                <a:latin typeface="Tahoma" panose="020B0604030504040204" pitchFamily="34" charset="0"/>
                <a:ea typeface="Tahoma" panose="020B0604030504040204" pitchFamily="34" charset="0"/>
                <a:cs typeface="Tahoma" panose="020B0604030504040204" pitchFamily="34" charset="0"/>
              </a:rPr>
              <a:t>20</a:t>
            </a:r>
            <a:r>
              <a:rPr lang="mn-MN" dirty="0">
                <a:latin typeface="Tahoma" panose="020B0604030504040204" pitchFamily="34" charset="0"/>
                <a:ea typeface="Tahoma" panose="020B0604030504040204" pitchFamily="34" charset="0"/>
                <a:cs typeface="Tahoma" panose="020B0604030504040204" pitchFamily="34" charset="0"/>
              </a:rPr>
              <a:t> оны эхний </a:t>
            </a:r>
            <a:r>
              <a:rPr lang="en-US" dirty="0">
                <a:latin typeface="Tahoma" panose="020B0604030504040204" pitchFamily="34" charset="0"/>
                <a:ea typeface="Tahoma" panose="020B0604030504040204" pitchFamily="34" charset="0"/>
                <a:cs typeface="Tahoma" panose="020B0604030504040204" pitchFamily="34" charset="0"/>
              </a:rPr>
              <a:t>8</a:t>
            </a:r>
            <a:r>
              <a:rPr lang="mn-MN" dirty="0">
                <a:latin typeface="Tahoma" panose="020B0604030504040204" pitchFamily="34" charset="0"/>
                <a:ea typeface="Tahoma" panose="020B0604030504040204" pitchFamily="34" charset="0"/>
                <a:cs typeface="Tahoma" panose="020B0604030504040204" pitchFamily="34" charset="0"/>
              </a:rPr>
              <a:t> сард ажилгүй 1</a:t>
            </a:r>
            <a:r>
              <a:rPr lang="en-US" dirty="0">
                <a:latin typeface="Tahoma" panose="020B0604030504040204" pitchFamily="34" charset="0"/>
                <a:ea typeface="Tahoma" panose="020B0604030504040204" pitchFamily="34" charset="0"/>
                <a:cs typeface="Tahoma" panose="020B0604030504040204" pitchFamily="34" charset="0"/>
              </a:rPr>
              <a:t>096</a:t>
            </a:r>
            <a:r>
              <a:rPr lang="mn-MN" dirty="0">
                <a:latin typeface="Tahoma" panose="020B0604030504040204" pitchFamily="34" charset="0"/>
                <a:ea typeface="Tahoma" panose="020B0604030504040204" pitchFamily="34" charset="0"/>
                <a:cs typeface="Tahoma" panose="020B0604030504040204" pitchFamily="34" charset="0"/>
              </a:rPr>
              <a:t> иргэн шинээр бүртгүүлж, бүртгэлтэй байсан </a:t>
            </a:r>
            <a:r>
              <a:rPr lang="en-US" dirty="0">
                <a:latin typeface="Tahoma" panose="020B0604030504040204" pitchFamily="34" charset="0"/>
                <a:ea typeface="Tahoma" panose="020B0604030504040204" pitchFamily="34" charset="0"/>
                <a:cs typeface="Tahoma" panose="020B0604030504040204" pitchFamily="34" charset="0"/>
              </a:rPr>
              <a:t>331</a:t>
            </a:r>
            <a:r>
              <a:rPr lang="mn-MN" dirty="0">
                <a:latin typeface="Tahoma" panose="020B0604030504040204" pitchFamily="34" charset="0"/>
                <a:ea typeface="Tahoma" panose="020B0604030504040204" pitchFamily="34" charset="0"/>
                <a:cs typeface="Tahoma" panose="020B0604030504040204" pitchFamily="34" charset="0"/>
              </a:rPr>
              <a:t> иргэн ажилд зуучлагдан орж, </a:t>
            </a:r>
            <a:r>
              <a:rPr lang="en-US" dirty="0">
                <a:latin typeface="Tahoma" panose="020B0604030504040204" pitchFamily="34" charset="0"/>
                <a:ea typeface="Tahoma" panose="020B0604030504040204" pitchFamily="34" charset="0"/>
                <a:cs typeface="Tahoma" panose="020B0604030504040204" pitchFamily="34" charset="0"/>
              </a:rPr>
              <a:t>1035</a:t>
            </a:r>
            <a:r>
              <a:rPr lang="mn-MN" dirty="0">
                <a:latin typeface="Tahoma" panose="020B0604030504040204" pitchFamily="34" charset="0"/>
                <a:ea typeface="Tahoma" panose="020B0604030504040204" pitchFamily="34" charset="0"/>
                <a:cs typeface="Tahoma" panose="020B0604030504040204" pitchFamily="34" charset="0"/>
              </a:rPr>
              <a:t> иргэн ажил идэвхтэй хайхгүй байгаа шалтгаанаар бүртгэлээс хасагдсан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194484" y="548738"/>
            <a:ext cx="5200463" cy="461665"/>
          </a:xfrm>
          <a:prstGeom prst="rect">
            <a:avLst/>
          </a:prstGeom>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9" name="Group 8">
            <a:extLst>
              <a:ext uri="{FF2B5EF4-FFF2-40B4-BE49-F238E27FC236}">
                <a16:creationId xmlns:a16="http://schemas.microsoft.com/office/drawing/2014/main" id="{86C6592C-9372-4FCE-A651-F326EB9A647E}"/>
              </a:ext>
            </a:extLst>
          </p:cNvPr>
          <p:cNvGrpSpPr/>
          <p:nvPr/>
        </p:nvGrpSpPr>
        <p:grpSpPr>
          <a:xfrm>
            <a:off x="1332378" y="3430934"/>
            <a:ext cx="4068587" cy="1538467"/>
            <a:chOff x="1143000" y="3198633"/>
            <a:chExt cx="3741379" cy="1428088"/>
          </a:xfrm>
        </p:grpSpPr>
        <p:grpSp>
          <p:nvGrpSpPr>
            <p:cNvPr id="20" name="Group 19"/>
            <p:cNvGrpSpPr/>
            <p:nvPr/>
          </p:nvGrpSpPr>
          <p:grpSpPr>
            <a:xfrm>
              <a:off x="1143000" y="3198633"/>
              <a:ext cx="3535516" cy="1428088"/>
              <a:chOff x="1371600" y="2893833"/>
              <a:chExt cx="3064585" cy="1428088"/>
            </a:xfrm>
          </p:grpSpPr>
          <p:grpSp>
            <p:nvGrpSpPr>
              <p:cNvPr id="21" name="Group 20"/>
              <p:cNvGrpSpPr/>
              <p:nvPr/>
            </p:nvGrpSpPr>
            <p:grpSpPr>
              <a:xfrm>
                <a:off x="1371600" y="3271678"/>
                <a:ext cx="3052720" cy="1050243"/>
                <a:chOff x="1371600" y="3271678"/>
                <a:chExt cx="3052720" cy="1050243"/>
              </a:xfrm>
            </p:grpSpPr>
            <p:pic>
              <p:nvPicPr>
                <p:cNvPr id="23" name="Picture 22"/>
                <p:cNvPicPr>
                  <a:picLocks noChangeAspect="1"/>
                </p:cNvPicPr>
                <p:nvPr/>
              </p:nvPicPr>
              <p:blipFill>
                <a:blip r:embed="rId3"/>
                <a:stretch>
                  <a:fillRect/>
                </a:stretch>
              </p:blipFill>
              <p:spPr>
                <a:xfrm>
                  <a:off x="1371600" y="3368959"/>
                  <a:ext cx="303876" cy="895351"/>
                </a:xfrm>
                <a:prstGeom prst="rect">
                  <a:avLst/>
                </a:prstGeom>
              </p:spPr>
            </p:pic>
            <p:grpSp>
              <p:nvGrpSpPr>
                <p:cNvPr id="24" name="Group 23"/>
                <p:cNvGrpSpPr/>
                <p:nvPr/>
              </p:nvGrpSpPr>
              <p:grpSpPr>
                <a:xfrm>
                  <a:off x="1546444" y="3271678"/>
                  <a:ext cx="2877876" cy="1050243"/>
                  <a:chOff x="1546444" y="3271678"/>
                  <a:chExt cx="2877876" cy="1050243"/>
                </a:xfrm>
              </p:grpSpPr>
              <p:pic>
                <p:nvPicPr>
                  <p:cNvPr id="25" name="Picture 24"/>
                  <p:cNvPicPr>
                    <a:picLocks noChangeAspect="1"/>
                  </p:cNvPicPr>
                  <p:nvPr/>
                </p:nvPicPr>
                <p:blipFill>
                  <a:blip r:embed="rId4"/>
                  <a:stretch>
                    <a:fillRect/>
                  </a:stretch>
                </p:blipFill>
                <p:spPr>
                  <a:xfrm>
                    <a:off x="3022454" y="3356767"/>
                    <a:ext cx="304800" cy="898072"/>
                  </a:xfrm>
                  <a:prstGeom prst="rect">
                    <a:avLst/>
                  </a:prstGeom>
                </p:spPr>
              </p:pic>
              <p:sp>
                <p:nvSpPr>
                  <p:cNvPr id="26" name="Rectangle 25"/>
                  <p:cNvSpPr/>
                  <p:nvPr/>
                </p:nvSpPr>
                <p:spPr>
                  <a:xfrm>
                    <a:off x="1675476" y="3798701"/>
                    <a:ext cx="1149878" cy="523220"/>
                  </a:xfrm>
                  <a:prstGeom prst="rect">
                    <a:avLst/>
                  </a:prstGeom>
                </p:spPr>
                <p:txBody>
                  <a:bodyPr wrap="square">
                    <a:spAutoFit/>
                  </a:bodyPr>
                  <a:lstStyle/>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45</a:t>
                    </a:r>
                    <a:r>
                      <a:rPr lang="mn-MN" sz="2800"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9%</a:t>
                    </a:r>
                  </a:p>
                </p:txBody>
              </p:sp>
              <p:sp>
                <p:nvSpPr>
                  <p:cNvPr id="27" name="Rectangle 26"/>
                  <p:cNvSpPr/>
                  <p:nvPr/>
                </p:nvSpPr>
                <p:spPr>
                  <a:xfrm>
                    <a:off x="3306271" y="3798701"/>
                    <a:ext cx="1118049" cy="485681"/>
                  </a:xfrm>
                  <a:prstGeom prst="rect">
                    <a:avLst/>
                  </a:prstGeom>
                </p:spPr>
                <p:txBody>
                  <a:bodyPr wrap="square">
                    <a:spAutoFit/>
                  </a:bodyPr>
                  <a:lstStyle/>
                  <a:p>
                    <a:r>
                      <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rPr>
                      <a:t>17</a:t>
                    </a:r>
                    <a:r>
                      <a:rPr lang="mn-MN" sz="2800" dirty="0">
                        <a:solidFill>
                          <a:srgbClr val="00B0F0"/>
                        </a:solidFill>
                        <a:latin typeface="Tahoma" panose="020B0604030504040204" pitchFamily="34" charset="0"/>
                        <a:ea typeface="Tahoma" panose="020B0604030504040204" pitchFamily="34" charset="0"/>
                        <a:cs typeface="Tahoma" panose="020B0604030504040204" pitchFamily="34" charset="0"/>
                      </a:rPr>
                      <a:t>.1</a:t>
                    </a:r>
                    <a:r>
                      <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rPr>
                      <a:t>%</a:t>
                    </a:r>
                  </a:p>
                </p:txBody>
              </p:sp>
              <p:sp>
                <p:nvSpPr>
                  <p:cNvPr id="28" name="TextBox 27"/>
                  <p:cNvSpPr txBox="1"/>
                  <p:nvPr/>
                </p:nvSpPr>
                <p:spPr>
                  <a:xfrm>
                    <a:off x="1546444" y="3271678"/>
                    <a:ext cx="1297809" cy="646331"/>
                  </a:xfrm>
                  <a:prstGeom prst="rect">
                    <a:avLst/>
                  </a:prstGeom>
                  <a:noFill/>
                </p:spPr>
                <p:txBody>
                  <a:bodyPr wrap="square" rtlCol="0">
                    <a:spAutoFit/>
                  </a:bodyPr>
                  <a:lstStyle/>
                  <a:p>
                    <a:pPr algn="ct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Өмнөх</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оны</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мөн үе</a:t>
                    </a:r>
                  </a:p>
                </p:txBody>
              </p:sp>
              <p:sp>
                <p:nvSpPr>
                  <p:cNvPr id="29" name="TextBox 28"/>
                  <p:cNvSpPr txBox="1"/>
                  <p:nvPr/>
                </p:nvSpPr>
                <p:spPr>
                  <a:xfrm>
                    <a:off x="3089737" y="3313560"/>
                    <a:ext cx="1297809" cy="646331"/>
                  </a:xfrm>
                  <a:prstGeom prst="rect">
                    <a:avLst/>
                  </a:prstGeom>
                  <a:noFill/>
                </p:spPr>
                <p:txBody>
                  <a:bodyPr wrap="square" rtlCol="0">
                    <a:spAutoFit/>
                  </a:bodyPr>
                  <a:lstStyle/>
                  <a:p>
                    <a:pPr algn="ctr"/>
                    <a:r>
                      <a:rPr lang="mn-MN" dirty="0">
                        <a:solidFill>
                          <a:srgbClr val="00B0F0"/>
                        </a:solidFill>
                        <a:latin typeface="Tahoma" panose="020B0604030504040204" pitchFamily="34" charset="0"/>
                        <a:ea typeface="Tahoma" panose="020B0604030504040204" pitchFamily="34" charset="0"/>
                        <a:cs typeface="Tahoma" panose="020B0604030504040204" pitchFamily="34" charset="0"/>
                      </a:rPr>
                      <a:t>Өмнөх</a:t>
                    </a:r>
                  </a:p>
                  <a:p>
                    <a:pPr algn="ctr"/>
                    <a:r>
                      <a:rPr lang="mn-MN" dirty="0">
                        <a:solidFill>
                          <a:srgbClr val="00B0F0"/>
                        </a:solidFill>
                        <a:latin typeface="Tahoma" panose="020B0604030504040204" pitchFamily="34" charset="0"/>
                        <a:ea typeface="Tahoma" panose="020B0604030504040204" pitchFamily="34" charset="0"/>
                        <a:cs typeface="Tahoma" panose="020B0604030504040204" pitchFamily="34" charset="0"/>
                      </a:rPr>
                      <a:t>сараас</a:t>
                    </a:r>
                  </a:p>
                </p:txBody>
              </p:sp>
            </p:grpSp>
          </p:grpSp>
          <p:sp>
            <p:nvSpPr>
              <p:cNvPr id="22" name="Rectangle 21"/>
              <p:cNvSpPr/>
              <p:nvPr/>
            </p:nvSpPr>
            <p:spPr>
              <a:xfrm>
                <a:off x="1509656" y="2893833"/>
                <a:ext cx="2926529" cy="353943"/>
              </a:xfrm>
              <a:prstGeom prst="rect">
                <a:avLst/>
              </a:prstGeom>
            </p:spPr>
            <p:txBody>
              <a:bodyPr wrap="none">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Нийт бүртгэлтэй ажилгүй иргэд</a:t>
                </a:r>
                <a:endParaRPr lang="en-US" sz="1700" dirty="0">
                  <a:latin typeface="Tahoma" panose="020B0604030504040204" pitchFamily="34" charset="0"/>
                  <a:ea typeface="Tahoma" panose="020B0604030504040204" pitchFamily="34" charset="0"/>
                  <a:cs typeface="Tahoma" panose="020B0604030504040204" pitchFamily="34" charset="0"/>
                </a:endParaRPr>
              </a:p>
            </p:txBody>
          </p:sp>
        </p:grpSp>
        <p:sp>
          <p:nvSpPr>
            <p:cNvPr id="30" name="Arrow: Up 29">
              <a:extLst>
                <a:ext uri="{FF2B5EF4-FFF2-40B4-BE49-F238E27FC236}">
                  <a16:creationId xmlns:a16="http://schemas.microsoft.com/office/drawing/2014/main" id="{C7518EC6-8F8A-4F97-8396-7A63AC2B71B4}"/>
                </a:ext>
              </a:extLst>
            </p:cNvPr>
            <p:cNvSpPr/>
            <p:nvPr/>
          </p:nvSpPr>
          <p:spPr>
            <a:xfrm rot="10800000">
              <a:off x="2590800" y="3972579"/>
              <a:ext cx="350000" cy="523221"/>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7D97C7FB-61F8-4CC7-A1D5-77406027FE06}"/>
                </a:ext>
              </a:extLst>
            </p:cNvPr>
            <p:cNvSpPr/>
            <p:nvPr/>
          </p:nvSpPr>
          <p:spPr>
            <a:xfrm>
              <a:off x="4515671" y="3949818"/>
              <a:ext cx="368708" cy="545982"/>
            </a:xfrm>
            <a:prstGeom prst="downArrow">
              <a:avLst/>
            </a:prstGeom>
            <a:solidFill>
              <a:srgbClr val="00A8DF"/>
            </a:solidFill>
            <a:ln>
              <a:solidFill>
                <a:srgbClr val="00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F73C37A9-FD39-4E30-8FC9-3A48BBAF42B7}"/>
              </a:ext>
            </a:extLst>
          </p:cNvPr>
          <p:cNvGrpSpPr/>
          <p:nvPr/>
        </p:nvGrpSpPr>
        <p:grpSpPr>
          <a:xfrm>
            <a:off x="5943600" y="1292809"/>
            <a:ext cx="5835141" cy="1880758"/>
            <a:chOff x="5701821" y="1022848"/>
            <a:chExt cx="5835141" cy="1880758"/>
          </a:xfrm>
        </p:grpSpPr>
        <p:grpSp>
          <p:nvGrpSpPr>
            <p:cNvPr id="8" name="Group 7"/>
            <p:cNvGrpSpPr/>
            <p:nvPr/>
          </p:nvGrpSpPr>
          <p:grpSpPr>
            <a:xfrm>
              <a:off x="5701821" y="1022848"/>
              <a:ext cx="5835141" cy="1880758"/>
              <a:chOff x="2186776" y="1024443"/>
              <a:chExt cx="4372903" cy="1880758"/>
            </a:xfrm>
          </p:grpSpPr>
          <p:pic>
            <p:nvPicPr>
              <p:cNvPr id="11" name="Picture 10"/>
              <p:cNvPicPr>
                <a:picLocks noChangeAspect="1"/>
              </p:cNvPicPr>
              <p:nvPr/>
            </p:nvPicPr>
            <p:blipFill>
              <a:blip r:embed="rId5"/>
              <a:stretch>
                <a:fillRect/>
              </a:stretch>
            </p:blipFill>
            <p:spPr>
              <a:xfrm>
                <a:off x="2220419" y="1375123"/>
                <a:ext cx="2008909" cy="891048"/>
              </a:xfrm>
              <a:prstGeom prst="rect">
                <a:avLst/>
              </a:prstGeom>
            </p:spPr>
          </p:pic>
          <p:pic>
            <p:nvPicPr>
              <p:cNvPr id="12" name="Picture 11"/>
              <p:cNvPicPr>
                <a:picLocks noChangeAspect="1"/>
              </p:cNvPicPr>
              <p:nvPr/>
            </p:nvPicPr>
            <p:blipFill>
              <a:blip r:embed="rId6"/>
              <a:stretch>
                <a:fillRect/>
              </a:stretch>
            </p:blipFill>
            <p:spPr>
              <a:xfrm>
                <a:off x="4590162" y="1365822"/>
                <a:ext cx="642635" cy="891048"/>
              </a:xfrm>
              <a:prstGeom prst="rect">
                <a:avLst/>
              </a:prstGeom>
            </p:spPr>
          </p:pic>
          <p:sp>
            <p:nvSpPr>
              <p:cNvPr id="13" name="Rectangle 12"/>
              <p:cNvSpPr/>
              <p:nvPr/>
            </p:nvSpPr>
            <p:spPr>
              <a:xfrm>
                <a:off x="2186776" y="2323202"/>
                <a:ext cx="2288956" cy="338554"/>
              </a:xfrm>
              <a:prstGeom prst="rect">
                <a:avLst/>
              </a:prstGeom>
            </p:spPr>
            <p:txBody>
              <a:bodyPr wrap="square">
                <a:spAutoFit/>
              </a:bodyPr>
              <a:lstStyle/>
              <a:p>
                <a:r>
                  <a:rPr lang="mn-MN" sz="1600" dirty="0">
                    <a:solidFill>
                      <a:srgbClr val="00D0A8"/>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1600" dirty="0">
                    <a:solidFill>
                      <a:srgbClr val="00D0A8"/>
                    </a:solidFill>
                    <a:effectLst/>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597102" y="2320426"/>
                <a:ext cx="1962577" cy="584775"/>
              </a:xfrm>
              <a:prstGeom prst="rect">
                <a:avLst/>
              </a:prstGeom>
            </p:spPr>
            <p:txBody>
              <a:bodyPr wrap="square">
                <a:spAutoFit/>
              </a:bodyPr>
              <a:lstStyle/>
              <a:p>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А</a:t>
                </a:r>
                <a:r>
                  <a:rPr lang="is-IS" sz="1600" dirty="0">
                    <a:solidFill>
                      <a:srgbClr val="00B0F0"/>
                    </a:solidFill>
                    <a:latin typeface="Tahoma" panose="020B0604030504040204" pitchFamily="34" charset="0"/>
                    <a:ea typeface="Tahoma" panose="020B0604030504040204" pitchFamily="34" charset="0"/>
                    <a:cs typeface="Tahoma" panose="020B0604030504040204" pitchFamily="34" charset="0"/>
                  </a:rPr>
                  <a:t>жилтай боловч өөр ажил хайж байгаа иргэд</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189477" y="1029040"/>
                <a:ext cx="1720299" cy="338554"/>
              </a:xfrm>
              <a:prstGeom prst="rect">
                <a:avLst/>
              </a:prstGeom>
            </p:spPr>
            <p:txBody>
              <a:bodyPr wrap="square">
                <a:spAutoFit/>
              </a:bodyPr>
              <a:lstStyle/>
              <a:p>
                <a:r>
                  <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rPr>
                  <a:t>72.9% (360)</a:t>
                </a:r>
              </a:p>
            </p:txBody>
          </p:sp>
          <p:sp>
            <p:nvSpPr>
              <p:cNvPr id="17" name="Rectangle 16"/>
              <p:cNvSpPr/>
              <p:nvPr/>
            </p:nvSpPr>
            <p:spPr>
              <a:xfrm>
                <a:off x="4526482" y="1024443"/>
                <a:ext cx="1591469" cy="338554"/>
              </a:xfrm>
              <a:prstGeom prst="rect">
                <a:avLst/>
              </a:prstGeom>
            </p:spPr>
            <p:txBody>
              <a:bodyPr wrap="square">
                <a:spAutoFit/>
              </a:bodyPr>
              <a:lstStyle/>
              <a:p>
                <a:r>
                  <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rPr>
                  <a:t>27</a:t>
                </a:r>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a:t>
                </a:r>
                <a:r>
                  <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rPr>
                  <a:t>1%</a:t>
                </a:r>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B0F0"/>
                    </a:solidFill>
                    <a:latin typeface="Tahoma" panose="020B0604030504040204" pitchFamily="34" charset="0"/>
                    <a:ea typeface="Tahoma" panose="020B0604030504040204" pitchFamily="34" charset="0"/>
                    <a:cs typeface="Tahoma" panose="020B0604030504040204" pitchFamily="34" charset="0"/>
                  </a:rPr>
                  <a:t>1</a:t>
                </a:r>
                <a:r>
                  <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rPr>
                  <a:t>34)</a:t>
                </a:r>
              </a:p>
            </p:txBody>
          </p:sp>
        </p:grpSp>
        <p:pic>
          <p:nvPicPr>
            <p:cNvPr id="36" name="Picture 35"/>
            <p:cNvPicPr>
              <a:picLocks noChangeAspect="1"/>
            </p:cNvPicPr>
            <p:nvPr/>
          </p:nvPicPr>
          <p:blipFill>
            <a:blip r:embed="rId4"/>
            <a:stretch>
              <a:fillRect/>
            </a:stretch>
          </p:blipFill>
          <p:spPr>
            <a:xfrm>
              <a:off x="9817429" y="1357634"/>
              <a:ext cx="435914" cy="884545"/>
            </a:xfrm>
            <a:prstGeom prst="rect">
              <a:avLst/>
            </a:prstGeom>
          </p:spPr>
        </p:pic>
        <p:pic>
          <p:nvPicPr>
            <p:cNvPr id="39" name="Picture 38">
              <a:extLst>
                <a:ext uri="{FF2B5EF4-FFF2-40B4-BE49-F238E27FC236}">
                  <a16:creationId xmlns:a16="http://schemas.microsoft.com/office/drawing/2014/main" id="{20A0A874-F07F-4C80-8BA3-5853CF6317F0}"/>
                </a:ext>
              </a:extLst>
            </p:cNvPr>
            <p:cNvPicPr>
              <a:picLocks noChangeAspect="1"/>
            </p:cNvPicPr>
            <p:nvPr/>
          </p:nvPicPr>
          <p:blipFill rotWithShape="1">
            <a:blip r:embed="rId5"/>
            <a:srcRect r="83739"/>
            <a:stretch/>
          </p:blipFill>
          <p:spPr>
            <a:xfrm>
              <a:off x="8465922" y="1364227"/>
              <a:ext cx="435914" cy="891048"/>
            </a:xfrm>
            <a:prstGeom prst="rect">
              <a:avLst/>
            </a:prstGeom>
          </p:spPr>
        </p:pic>
      </p:grpSp>
      <p:pic>
        <p:nvPicPr>
          <p:cNvPr id="4" name="Picture 3">
            <a:extLst>
              <a:ext uri="{FF2B5EF4-FFF2-40B4-BE49-F238E27FC236}">
                <a16:creationId xmlns:a16="http://schemas.microsoft.com/office/drawing/2014/main" id="{EB3E67A2-DFB9-414C-8378-30D4EA011D14}"/>
              </a:ext>
            </a:extLst>
          </p:cNvPr>
          <p:cNvPicPr>
            <a:picLocks noChangeAspect="1"/>
          </p:cNvPicPr>
          <p:nvPr/>
        </p:nvPicPr>
        <p:blipFill>
          <a:blip r:embed="rId7"/>
          <a:stretch>
            <a:fillRect/>
          </a:stretch>
        </p:blipFill>
        <p:spPr>
          <a:xfrm>
            <a:off x="1351012" y="1363387"/>
            <a:ext cx="987798" cy="1514261"/>
          </a:xfrm>
          <a:prstGeom prst="rect">
            <a:avLst/>
          </a:prstGeom>
        </p:spPr>
      </p:pic>
      <p:sp>
        <p:nvSpPr>
          <p:cNvPr id="7" name="TextBox 6">
            <a:extLst>
              <a:ext uri="{FF2B5EF4-FFF2-40B4-BE49-F238E27FC236}">
                <a16:creationId xmlns:a16="http://schemas.microsoft.com/office/drawing/2014/main" id="{E1EAD9E5-E875-4D3D-AD39-206D4FFA4683}"/>
              </a:ext>
            </a:extLst>
          </p:cNvPr>
          <p:cNvSpPr txBox="1"/>
          <p:nvPr/>
        </p:nvSpPr>
        <p:spPr>
          <a:xfrm>
            <a:off x="2438400" y="1331902"/>
            <a:ext cx="2597302" cy="1400383"/>
          </a:xfrm>
          <a:prstGeom prst="rect">
            <a:avLst/>
          </a:prstGeom>
          <a:noFill/>
        </p:spPr>
        <p:txBody>
          <a:bodyPr wrap="square" rtlCol="0">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Хөдөлмөр эрхлэлтийн байгууллагад ажил хайж бүртгүүлсэн иргэд 20</a:t>
            </a:r>
            <a:r>
              <a:rPr lang="en-US" sz="1700" dirty="0">
                <a:latin typeface="Tahoma" panose="020B0604030504040204" pitchFamily="34" charset="0"/>
                <a:ea typeface="Tahoma" panose="020B0604030504040204" pitchFamily="34" charset="0"/>
                <a:cs typeface="Tahoma" panose="020B0604030504040204" pitchFamily="34" charset="0"/>
              </a:rPr>
              <a:t>20</a:t>
            </a:r>
            <a:r>
              <a:rPr lang="mn-MN" sz="1700" dirty="0">
                <a:latin typeface="Tahoma" panose="020B0604030504040204" pitchFamily="34" charset="0"/>
                <a:ea typeface="Tahoma" panose="020B0604030504040204" pitchFamily="34" charset="0"/>
                <a:cs typeface="Tahoma" panose="020B0604030504040204" pitchFamily="34" charset="0"/>
              </a:rPr>
              <a:t> оны 7 дугаар сарын эцэст </a:t>
            </a:r>
            <a:r>
              <a:rPr lang="en-US" sz="1700" dirty="0">
                <a:latin typeface="Tahoma" panose="020B0604030504040204" pitchFamily="34" charset="0"/>
                <a:ea typeface="Tahoma" panose="020B0604030504040204" pitchFamily="34" charset="0"/>
                <a:cs typeface="Tahoma" panose="020B0604030504040204" pitchFamily="34" charset="0"/>
              </a:rPr>
              <a:t>494</a:t>
            </a:r>
            <a:r>
              <a:rPr lang="mn-MN" sz="1700" dirty="0">
                <a:latin typeface="Tahoma" panose="020B0604030504040204" pitchFamily="34" charset="0"/>
                <a:ea typeface="Tahoma" panose="020B0604030504040204" pitchFamily="34" charset="0"/>
                <a:cs typeface="Tahoma" panose="020B0604030504040204" pitchFamily="34" charset="0"/>
              </a:rPr>
              <a:t> байна.</a:t>
            </a:r>
            <a:endParaRPr lang="en-US" sz="1700" dirty="0">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Connector 14">
            <a:extLst>
              <a:ext uri="{FF2B5EF4-FFF2-40B4-BE49-F238E27FC236}">
                <a16:creationId xmlns:a16="http://schemas.microsoft.com/office/drawing/2014/main" id="{C55B67B1-906D-4AD8-A6BA-80F6088445D6}"/>
              </a:ext>
            </a:extLst>
          </p:cNvPr>
          <p:cNvCxnSpPr/>
          <p:nvPr/>
        </p:nvCxnSpPr>
        <p:spPr>
          <a:xfrm>
            <a:off x="5562600" y="1323667"/>
            <a:ext cx="0" cy="3810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50" name="Group 49">
            <a:extLst>
              <a:ext uri="{FF2B5EF4-FFF2-40B4-BE49-F238E27FC236}">
                <a16:creationId xmlns:a16="http://schemas.microsoft.com/office/drawing/2014/main" id="{74A882CD-6BE5-4619-97B8-0DBC067AE90A}"/>
              </a:ext>
            </a:extLst>
          </p:cNvPr>
          <p:cNvGrpSpPr/>
          <p:nvPr/>
        </p:nvGrpSpPr>
        <p:grpSpPr>
          <a:xfrm>
            <a:off x="6074330" y="3152467"/>
            <a:ext cx="5704411" cy="2063157"/>
            <a:chOff x="6074330" y="2895600"/>
            <a:chExt cx="5704411" cy="2063157"/>
          </a:xfrm>
        </p:grpSpPr>
        <p:pic>
          <p:nvPicPr>
            <p:cNvPr id="43" name="Picture 42">
              <a:extLst>
                <a:ext uri="{FF2B5EF4-FFF2-40B4-BE49-F238E27FC236}">
                  <a16:creationId xmlns:a16="http://schemas.microsoft.com/office/drawing/2014/main" id="{6983EF44-BFCB-4B9C-A9F9-72E3BAA143FA}"/>
                </a:ext>
              </a:extLst>
            </p:cNvPr>
            <p:cNvPicPr>
              <a:picLocks noChangeAspect="1"/>
            </p:cNvPicPr>
            <p:nvPr/>
          </p:nvPicPr>
          <p:blipFill>
            <a:blip r:embed="rId8"/>
            <a:stretch>
              <a:fillRect/>
            </a:stretch>
          </p:blipFill>
          <p:spPr>
            <a:xfrm>
              <a:off x="10177888" y="2943984"/>
              <a:ext cx="1306190" cy="1306190"/>
            </a:xfrm>
            <a:prstGeom prst="rect">
              <a:avLst/>
            </a:prstGeom>
          </p:spPr>
        </p:pic>
        <p:pic>
          <p:nvPicPr>
            <p:cNvPr id="44" name="Picture 43">
              <a:extLst>
                <a:ext uri="{FF2B5EF4-FFF2-40B4-BE49-F238E27FC236}">
                  <a16:creationId xmlns:a16="http://schemas.microsoft.com/office/drawing/2014/main" id="{C08D75CB-F5D8-4A51-847B-71E9D3D978C3}"/>
                </a:ext>
              </a:extLst>
            </p:cNvPr>
            <p:cNvPicPr>
              <a:picLocks noChangeAspect="1"/>
            </p:cNvPicPr>
            <p:nvPr/>
          </p:nvPicPr>
          <p:blipFill>
            <a:blip r:embed="rId9"/>
            <a:stretch>
              <a:fillRect/>
            </a:stretch>
          </p:blipFill>
          <p:spPr>
            <a:xfrm>
              <a:off x="8286282" y="3122740"/>
              <a:ext cx="1029660" cy="1029660"/>
            </a:xfrm>
            <a:prstGeom prst="rect">
              <a:avLst/>
            </a:prstGeom>
          </p:spPr>
        </p:pic>
        <p:pic>
          <p:nvPicPr>
            <p:cNvPr id="46" name="Picture 45">
              <a:extLst>
                <a:ext uri="{FF2B5EF4-FFF2-40B4-BE49-F238E27FC236}">
                  <a16:creationId xmlns:a16="http://schemas.microsoft.com/office/drawing/2014/main" id="{CD94767B-FA1A-4349-9939-0CEB83028E63}"/>
                </a:ext>
              </a:extLst>
            </p:cNvPr>
            <p:cNvPicPr>
              <a:picLocks noChangeAspect="1"/>
            </p:cNvPicPr>
            <p:nvPr/>
          </p:nvPicPr>
          <p:blipFill>
            <a:blip r:embed="rId10"/>
            <a:stretch>
              <a:fillRect/>
            </a:stretch>
          </p:blipFill>
          <p:spPr>
            <a:xfrm>
              <a:off x="6211422" y="2895600"/>
              <a:ext cx="1402958" cy="1402958"/>
            </a:xfrm>
            <a:prstGeom prst="rect">
              <a:avLst/>
            </a:prstGeom>
          </p:spPr>
        </p:pic>
        <p:sp>
          <p:nvSpPr>
            <p:cNvPr id="47" name="TextBox 46">
              <a:extLst>
                <a:ext uri="{FF2B5EF4-FFF2-40B4-BE49-F238E27FC236}">
                  <a16:creationId xmlns:a16="http://schemas.microsoft.com/office/drawing/2014/main" id="{2B49F9D3-6066-44C6-AD06-DEDFF1D60C86}"/>
                </a:ext>
              </a:extLst>
            </p:cNvPr>
            <p:cNvSpPr txBox="1"/>
            <p:nvPr/>
          </p:nvSpPr>
          <p:spPr>
            <a:xfrm>
              <a:off x="6074330" y="4127760"/>
              <a:ext cx="1632321" cy="584775"/>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187 (52</a:t>
              </a:r>
              <a:r>
                <a:rPr lang="mn-MN" sz="1600" dirty="0">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0%) </a:t>
              </a:r>
              <a:r>
                <a:rPr lang="en-US" sz="1600" dirty="0" err="1">
                  <a:latin typeface="Tahoma" panose="020B0604030504040204" pitchFamily="34" charset="0"/>
                  <a:ea typeface="Tahoma" panose="020B0604030504040204" pitchFamily="34" charset="0"/>
                  <a:cs typeface="Tahoma" panose="020B0604030504040204" pitchFamily="34" charset="0"/>
                </a:rPr>
                <a:t>нь</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эмэгтэй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id="{7C1BB65F-CEE9-4C32-88F2-1F483A1013CF}"/>
                </a:ext>
              </a:extLst>
            </p:cNvPr>
            <p:cNvSpPr txBox="1"/>
            <p:nvPr/>
          </p:nvSpPr>
          <p:spPr>
            <a:xfrm>
              <a:off x="8126109" y="4127760"/>
              <a:ext cx="1475091" cy="830997"/>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4 </a:t>
              </a:r>
              <a:r>
                <a:rPr lang="mn-MN" sz="1600" dirty="0">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1</a:t>
              </a:r>
              <a:r>
                <a:rPr lang="mn-MN" sz="1600" dirty="0">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1</a:t>
              </a:r>
              <a:r>
                <a:rPr lang="mn-MN" sz="1600" dirty="0">
                  <a:latin typeface="Tahoma" panose="020B0604030504040204" pitchFamily="34" charset="0"/>
                  <a:ea typeface="Tahoma" panose="020B0604030504040204" pitchFamily="34" charset="0"/>
                  <a:cs typeface="Tahoma" panose="020B0604030504040204" pitchFamily="34" charset="0"/>
                </a:rPr>
                <a:t>%) нь хөгжлийн бэрхшээлтэй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896836C0-262B-4BAE-9F68-80FB0A0B31E7}"/>
                </a:ext>
              </a:extLst>
            </p:cNvPr>
            <p:cNvSpPr txBox="1"/>
            <p:nvPr/>
          </p:nvSpPr>
          <p:spPr>
            <a:xfrm>
              <a:off x="9987845" y="4114800"/>
              <a:ext cx="1790896" cy="830997"/>
            </a:xfrm>
            <a:prstGeom prst="rect">
              <a:avLst/>
            </a:prstGeom>
            <a:noFill/>
          </p:spPr>
          <p:txBody>
            <a:bodyPr wrap="square" rtlCol="0">
              <a:spAutoFit/>
            </a:bodyPr>
            <a:lstStyle/>
            <a:p>
              <a:pPr algn="ctr"/>
              <a:r>
                <a:rPr lang="mn-MN" sz="1600" dirty="0">
                  <a:latin typeface="Tahoma" panose="020B0604030504040204" pitchFamily="34" charset="0"/>
                  <a:ea typeface="Tahoma" panose="020B0604030504040204" pitchFamily="34" charset="0"/>
                  <a:cs typeface="Tahoma" panose="020B0604030504040204" pitchFamily="34" charset="0"/>
                </a:rPr>
                <a:t>55</a:t>
              </a:r>
              <a:r>
                <a:rPr lang="en-US" sz="1600" dirty="0">
                  <a:latin typeface="Tahoma" panose="020B0604030504040204" pitchFamily="34" charset="0"/>
                  <a:ea typeface="Tahoma" panose="020B0604030504040204" pitchFamily="34" charset="0"/>
                  <a:cs typeface="Tahoma" panose="020B0604030504040204" pitchFamily="34" charset="0"/>
                </a:rPr>
                <a:t>.8</a:t>
              </a:r>
              <a:r>
                <a:rPr lang="mn-MN" sz="1600" dirty="0">
                  <a:latin typeface="Tahoma" panose="020B0604030504040204" pitchFamily="34" charset="0"/>
                  <a:ea typeface="Tahoma" panose="020B0604030504040204" pitchFamily="34" charset="0"/>
                  <a:cs typeface="Tahoma" panose="020B0604030504040204" pitchFamily="34" charset="0"/>
                </a:rPr>
                <a:t>% нь </a:t>
              </a:r>
            </a:p>
            <a:p>
              <a:pPr algn="ctr"/>
              <a:r>
                <a:rPr lang="en-US" sz="1600" dirty="0">
                  <a:latin typeface="Tahoma" panose="020B0604030504040204" pitchFamily="34" charset="0"/>
                  <a:ea typeface="Tahoma" panose="020B0604030504040204" pitchFamily="34" charset="0"/>
                  <a:cs typeface="Tahoma" panose="020B0604030504040204" pitchFamily="34" charset="0"/>
                </a:rPr>
                <a:t>15-34 </a:t>
              </a:r>
              <a:r>
                <a:rPr lang="en-US" sz="1600" dirty="0" err="1">
                  <a:latin typeface="Tahoma" panose="020B0604030504040204" pitchFamily="34" charset="0"/>
                  <a:ea typeface="Tahoma" panose="020B0604030504040204" pitchFamily="34" charset="0"/>
                  <a:cs typeface="Tahoma" panose="020B0604030504040204" pitchFamily="34" charset="0"/>
                </a:rPr>
                <a:t>насны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залуучууд</a:t>
              </a:r>
              <a:r>
                <a:rPr lang="en-US" sz="1600" dirty="0">
                  <a:latin typeface="Tahoma" panose="020B0604030504040204" pitchFamily="34" charset="0"/>
                  <a:ea typeface="Tahoma" panose="020B0604030504040204" pitchFamily="34" charset="0"/>
                  <a:cs typeface="Tahoma" panose="020B0604030504040204" pitchFamily="34" charset="0"/>
                </a:rPr>
                <a:t> </a:t>
              </a:r>
            </a:p>
          </p:txBody>
        </p:sp>
      </p:grpSp>
    </p:spTree>
    <p:extLst>
      <p:ext uri="{BB962C8B-B14F-4D97-AF65-F5344CB8AC3E}">
        <p14:creationId xmlns:p14="http://schemas.microsoft.com/office/powerpoint/2010/main" val="274363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C3A0D7-D8EA-4054-B819-32C4B3717858}"/>
              </a:ext>
            </a:extLst>
          </p:cNvPr>
          <p:cNvSpPr>
            <a:spLocks noGrp="1"/>
          </p:cNvSpPr>
          <p:nvPr>
            <p:ph type="title"/>
          </p:nvPr>
        </p:nvSpPr>
        <p:spPr>
          <a:xfrm>
            <a:off x="1295400" y="503239"/>
            <a:ext cx="10287000" cy="639763"/>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ХАЛАМЖ </a:t>
            </a:r>
            <a:endParaRPr lang="en-US" sz="2400" dirty="0"/>
          </a:p>
        </p:txBody>
      </p:sp>
      <p:sp>
        <p:nvSpPr>
          <p:cNvPr id="7" name="Text Placeholder 6">
            <a:extLst>
              <a:ext uri="{FF2B5EF4-FFF2-40B4-BE49-F238E27FC236}">
                <a16:creationId xmlns:a16="http://schemas.microsoft.com/office/drawing/2014/main" id="{FA840F01-219D-44D7-BC08-A711A7CB856A}"/>
              </a:ext>
            </a:extLst>
          </p:cNvPr>
          <p:cNvSpPr>
            <a:spLocks noGrp="1"/>
          </p:cNvSpPr>
          <p:nvPr>
            <p:ph type="body" sz="quarter" idx="3"/>
          </p:nvPr>
        </p:nvSpPr>
        <p:spPr>
          <a:xfrm>
            <a:off x="3907367" y="1066800"/>
            <a:ext cx="5389033" cy="639763"/>
          </a:xfrm>
        </p:spPr>
        <p:txBody>
          <a:bodyPr/>
          <a:lstStyle/>
          <a:p>
            <a:pPr algn="ctr"/>
            <a:r>
              <a:rPr lang="mn-MN" dirty="0">
                <a:solidFill>
                  <a:schemeClr val="accent4"/>
                </a:solidFill>
                <a:latin typeface="Tahoma" panose="020B0604030504040204" pitchFamily="34" charset="0"/>
                <a:ea typeface="Tahoma" panose="020B0604030504040204" pitchFamily="34" charset="0"/>
                <a:cs typeface="Tahoma" panose="020B0604030504040204" pitchFamily="34" charset="0"/>
              </a:rPr>
              <a:t>Нийгмийн халамжийн сан  </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id="{22FF4C18-D76E-4DED-A5C1-52879F05ADB3}"/>
              </a:ext>
            </a:extLst>
          </p:cNvPr>
          <p:cNvSpPr>
            <a:spLocks noGrp="1"/>
          </p:cNvSpPr>
          <p:nvPr>
            <p:ph sz="quarter" idx="4"/>
          </p:nvPr>
        </p:nvSpPr>
        <p:spPr>
          <a:xfrm>
            <a:off x="1752600" y="3048000"/>
            <a:ext cx="9829800" cy="1905000"/>
          </a:xfrm>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mn-MN" sz="2000" dirty="0">
                <a:latin typeface="Tahoma" panose="020B0604030504040204" pitchFamily="34" charset="0"/>
                <a:ea typeface="Tahoma" panose="020B0604030504040204" pitchFamily="34" charset="0"/>
                <a:cs typeface="Tahoma" panose="020B0604030504040204" pitchFamily="34" charset="0"/>
              </a:rPr>
              <a:t>Нийгмийн халамжийн сангаас 20</a:t>
            </a:r>
            <a:r>
              <a:rPr lang="en-US" sz="2000" dirty="0">
                <a:latin typeface="Tahoma" panose="020B0604030504040204" pitchFamily="34" charset="0"/>
                <a:ea typeface="Tahoma" panose="020B0604030504040204" pitchFamily="34" charset="0"/>
                <a:cs typeface="Tahoma" panose="020B0604030504040204" pitchFamily="34" charset="0"/>
              </a:rPr>
              <a:t>20 </a:t>
            </a:r>
            <a:r>
              <a:rPr lang="mn-MN" sz="2000" dirty="0">
                <a:latin typeface="Tahoma" panose="020B0604030504040204" pitchFamily="34" charset="0"/>
                <a:ea typeface="Tahoma" panose="020B0604030504040204" pitchFamily="34" charset="0"/>
                <a:cs typeface="Tahoma" panose="020B0604030504040204" pitchFamily="34" charset="0"/>
              </a:rPr>
              <a:t>оны эхний 7 сард </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2</a:t>
            </a:r>
            <a:r>
              <a:rPr lang="en-US" sz="2000" b="1" dirty="0">
                <a:solidFill>
                  <a:schemeClr val="accent4"/>
                </a:solidFill>
                <a:latin typeface="Tahoma" panose="020B0604030504040204" pitchFamily="34" charset="0"/>
                <a:ea typeface="Tahoma" panose="020B0604030504040204" pitchFamily="34" charset="0"/>
                <a:cs typeface="Tahoma" panose="020B0604030504040204" pitchFamily="34" charset="0"/>
              </a:rPr>
              <a:t>3</a:t>
            </a:r>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a:t>
            </a:r>
            <a:r>
              <a:rPr lang="en-US" sz="2000" b="1" dirty="0">
                <a:solidFill>
                  <a:schemeClr val="accent4"/>
                </a:solidFill>
                <a:latin typeface="Tahoma" panose="020B0604030504040204" pitchFamily="34" charset="0"/>
                <a:ea typeface="Tahoma" panose="020B0604030504040204" pitchFamily="34" charset="0"/>
                <a:cs typeface="Tahoma" panose="020B0604030504040204" pitchFamily="34" charset="0"/>
              </a:rPr>
              <a:t>9</a:t>
            </a:r>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 мянган хүнд </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2000" dirty="0">
                <a:latin typeface="Tahoma" panose="020B0604030504040204" pitchFamily="34" charset="0"/>
                <a:ea typeface="Tahoma" panose="020B0604030504040204" pitchFamily="34" charset="0"/>
                <a:cs typeface="Tahoma" panose="020B0604030504040204" pitchFamily="34" charset="0"/>
              </a:rPr>
              <a:t>1</a:t>
            </a:r>
            <a:r>
              <a:rPr lang="mn-MN" sz="2000" dirty="0">
                <a:latin typeface="Tahoma" panose="020B0604030504040204" pitchFamily="34" charset="0"/>
                <a:ea typeface="Tahoma" panose="020B0604030504040204" pitchFamily="34" charset="0"/>
                <a:cs typeface="Tahoma" panose="020B0604030504040204" pitchFamily="34" charset="0"/>
              </a:rPr>
              <a:t>3.</a:t>
            </a:r>
            <a:r>
              <a:rPr lang="en-US" sz="2000" dirty="0">
                <a:latin typeface="Tahoma" panose="020B0604030504040204" pitchFamily="34" charset="0"/>
                <a:ea typeface="Tahoma" panose="020B0604030504040204" pitchFamily="34" charset="0"/>
                <a:cs typeface="Tahoma" panose="020B0604030504040204" pitchFamily="34" charset="0"/>
              </a:rPr>
              <a:t>3</a:t>
            </a:r>
            <a:r>
              <a:rPr lang="mn-MN" sz="2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a:t>
            </a:r>
          </a:p>
          <a:p>
            <a:r>
              <a:rPr lang="en-US" sz="2000" b="1" dirty="0">
                <a:solidFill>
                  <a:schemeClr val="accent4"/>
                </a:solidFill>
                <a:latin typeface="Tahoma" panose="020B0604030504040204" pitchFamily="34" charset="0"/>
                <a:ea typeface="Tahoma" panose="020B0604030504040204" pitchFamily="34" charset="0"/>
                <a:cs typeface="Tahoma" panose="020B0604030504040204" pitchFamily="34" charset="0"/>
              </a:rPr>
              <a:t>6</a:t>
            </a:r>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.4</a:t>
            </a:r>
            <a:r>
              <a:rPr lang="en-US" sz="2000"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mn-MN" sz="2000" b="1" dirty="0">
                <a:solidFill>
                  <a:schemeClr val="accent4"/>
                </a:solidFill>
                <a:latin typeface="Tahoma" panose="020B0604030504040204" pitchFamily="34" charset="0"/>
                <a:ea typeface="Tahoma" panose="020B0604030504040204" pitchFamily="34" charset="0"/>
                <a:cs typeface="Tahoma" panose="020B0604030504040204" pitchFamily="34" charset="0"/>
              </a:rPr>
              <a:t>тэрбум төгрөгийн тэтгэвэр, тэтгэмж</a:t>
            </a:r>
            <a:r>
              <a:rPr lang="mn-MN" sz="20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a:t>
            </a:r>
            <a:r>
              <a:rPr lang="mn-MN" sz="20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2000" dirty="0">
                <a:latin typeface="Tahoma" panose="020B0604030504040204" pitchFamily="34" charset="0"/>
                <a:ea typeface="Tahoma" panose="020B0604030504040204" pitchFamily="34" charset="0"/>
                <a:cs typeface="Tahoma" panose="020B0604030504040204" pitchFamily="34" charset="0"/>
              </a:rPr>
              <a:t>15</a:t>
            </a:r>
            <a:r>
              <a:rPr lang="mn-MN" sz="2000" dirty="0">
                <a:latin typeface="Tahoma" panose="020B0604030504040204" pitchFamily="34" charset="0"/>
                <a:ea typeface="Tahoma" panose="020B0604030504040204" pitchFamily="34" charset="0"/>
                <a:cs typeface="Tahoma" panose="020B0604030504040204" pitchFamily="34" charset="0"/>
              </a:rPr>
              <a:t>.5%</a:t>
            </a:r>
            <a:r>
              <a:rPr lang="en-US" sz="2000" dirty="0">
                <a:latin typeface="Tahoma" panose="020B0604030504040204" pitchFamily="34" charset="0"/>
                <a:ea typeface="Tahoma" panose="020B0604030504040204" pitchFamily="34" charset="0"/>
                <a:cs typeface="Tahoma" panose="020B0604030504040204" pitchFamily="34" charset="0"/>
              </a:rPr>
              <a:t>  ]</a:t>
            </a:r>
            <a:r>
              <a:rPr lang="mn-MN" sz="2000" dirty="0">
                <a:latin typeface="Tahoma" panose="020B0604030504040204" pitchFamily="34" charset="0"/>
                <a:ea typeface="Tahoma" panose="020B0604030504040204" pitchFamily="34" charset="0"/>
                <a:cs typeface="Tahoma" panose="020B0604030504040204" pitchFamily="34" charset="0"/>
              </a:rPr>
              <a:t> олгожээ.</a:t>
            </a:r>
          </a:p>
        </p:txBody>
      </p:sp>
      <p:sp>
        <p:nvSpPr>
          <p:cNvPr id="11" name="Rectangle: Rounded Corners 10">
            <a:extLst>
              <a:ext uri="{FF2B5EF4-FFF2-40B4-BE49-F238E27FC236}">
                <a16:creationId xmlns:a16="http://schemas.microsoft.com/office/drawing/2014/main" id="{05B8BF53-1DD3-4324-B7E7-FB00B5E487ED}"/>
              </a:ext>
            </a:extLst>
          </p:cNvPr>
          <p:cNvSpPr/>
          <p:nvPr/>
        </p:nvSpPr>
        <p:spPr>
          <a:xfrm>
            <a:off x="1312842" y="1143002"/>
            <a:ext cx="10650558" cy="52578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FE9ED23-9DBA-4F8C-A9DF-672AF6101EEE}"/>
              </a:ext>
            </a:extLst>
          </p:cNvPr>
          <p:cNvPicPr>
            <a:picLocks noChangeAspect="1"/>
          </p:cNvPicPr>
          <p:nvPr/>
        </p:nvPicPr>
        <p:blipFill rotWithShape="1">
          <a:blip r:embed="rId2"/>
          <a:srcRect l="15668" t="8783" r="12422" b="18959"/>
          <a:stretch/>
        </p:blipFill>
        <p:spPr>
          <a:xfrm>
            <a:off x="6057898" y="1722439"/>
            <a:ext cx="1219200" cy="1066800"/>
          </a:xfrm>
          <a:prstGeom prst="rect">
            <a:avLst/>
          </a:prstGeom>
        </p:spPr>
      </p:pic>
      <p:sp>
        <p:nvSpPr>
          <p:cNvPr id="2" name="Arrow: Down 1">
            <a:extLst>
              <a:ext uri="{FF2B5EF4-FFF2-40B4-BE49-F238E27FC236}">
                <a16:creationId xmlns:a16="http://schemas.microsoft.com/office/drawing/2014/main" id="{62528DEE-C1CE-43D3-8CAA-7ABD2245DA31}"/>
              </a:ext>
            </a:extLst>
          </p:cNvPr>
          <p:cNvSpPr/>
          <p:nvPr/>
        </p:nvSpPr>
        <p:spPr>
          <a:xfrm>
            <a:off x="7886007" y="3515965"/>
            <a:ext cx="114993" cy="21783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40AE4A20-CAE6-4BA6-B52C-34EC001D7CEE}"/>
              </a:ext>
            </a:extLst>
          </p:cNvPr>
          <p:cNvSpPr/>
          <p:nvPr/>
        </p:nvSpPr>
        <p:spPr>
          <a:xfrm>
            <a:off x="10868643" y="3886200"/>
            <a:ext cx="117764" cy="214745"/>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01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rotWithShape="1">
          <a:blip r:embed="rId2"/>
          <a:srcRect b="19753"/>
          <a:stretch/>
        </p:blipFill>
        <p:spPr>
          <a:xfrm>
            <a:off x="914400" y="990600"/>
            <a:ext cx="10591800" cy="5410200"/>
          </a:xfrm>
          <a:prstGeom prst="rect">
            <a:avLst/>
          </a:prstGeom>
        </p:spPr>
      </p:pic>
      <p:sp>
        <p:nvSpPr>
          <p:cNvPr id="28" name="Rectangle 27"/>
          <p:cNvSpPr/>
          <p:nvPr/>
        </p:nvSpPr>
        <p:spPr>
          <a:xfrm>
            <a:off x="2590800" y="1371600"/>
            <a:ext cx="8638937" cy="830997"/>
          </a:xfrm>
          <a:prstGeom prst="rect">
            <a:avLst/>
          </a:prstGeom>
        </p:spPr>
        <p:txBody>
          <a:bodyPr wrap="square">
            <a:spAutoFit/>
          </a:bodyPr>
          <a:lstStyle/>
          <a:p>
            <a:pPr algn="just"/>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Сүхбаатар аймагт 20</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20</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 оны эхний </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7</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 сард </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773</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 эх амаржиж, </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7</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8</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0</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 хүүхэд төрүүлсэн нь өмнөх оны мөн үеэс амаржсан эх </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10 </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1</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a:t>
            </a:r>
            <a:r>
              <a:rPr lang="en-US" sz="1600" dirty="0">
                <a:solidFill>
                  <a:schemeClr val="bg1"/>
                </a:solidFill>
                <a:latin typeface="Arial" panose="020B0604020202020204" pitchFamily="34" charset="0"/>
                <a:ea typeface="Tahoma" panose="020B0604030504040204" pitchFamily="34" charset="0"/>
                <a:cs typeface="Arial" panose="020B0604020202020204" pitchFamily="34" charset="0"/>
              </a:rPr>
              <a:t>3</a:t>
            </a:r>
            <a:r>
              <a:rPr lang="mn-MN" sz="1600" dirty="0">
                <a:solidFill>
                  <a:schemeClr val="bg1"/>
                </a:solidFill>
                <a:latin typeface="Arial" panose="020B0604020202020204" pitchFamily="34" charset="0"/>
                <a:ea typeface="Tahoma" panose="020B0604030504040204" pitchFamily="34" charset="0"/>
                <a:cs typeface="Arial" panose="020B0604020202020204" pitchFamily="34" charset="0"/>
              </a:rPr>
              <a:t>%)-аар, амьд төрсөн хүүхэд 4 (0.5%)-өөр тус тус буурсан байна.</a:t>
            </a:r>
            <a:endParaRPr lang="en-US" sz="16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2667000" y="4038600"/>
            <a:ext cx="8486537" cy="584775"/>
          </a:xfrm>
          <a:prstGeom prst="rect">
            <a:avLst/>
          </a:prstGeom>
        </p:spPr>
        <p:txBody>
          <a:bodyPr wrap="square">
            <a:spAutoFit/>
          </a:bodyPr>
          <a:lstStyle/>
          <a:p>
            <a:pPr algn="just"/>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Нялхсын эндэгдэл 20</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20</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 оны эхний </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7</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-р сард </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8</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 болж, өмнөх оноос </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1</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 хүүхдээр, тав хүртэлх насны хүүхдийн эндэгдэл </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6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гарч өмнөх оноос </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5</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 хүүхдээр тус тус өссөн байна. </a:t>
            </a:r>
            <a:endParaRPr lang="en-US" sz="1600" dirty="0">
              <a:solidFill>
                <a:srgbClr val="003399"/>
              </a:solidFill>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p:nvPr/>
        </p:nvSpPr>
        <p:spPr>
          <a:xfrm>
            <a:off x="2667000" y="5181600"/>
            <a:ext cx="8562737" cy="830997"/>
          </a:xfrm>
          <a:prstGeom prst="rect">
            <a:avLst/>
          </a:prstGeom>
        </p:spPr>
        <p:txBody>
          <a:bodyPr wrap="square">
            <a:spAutoFit/>
          </a:bodyPr>
          <a:lstStyle/>
          <a:p>
            <a:pPr algn="just"/>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Халдварт өвчнөөр өвчлөгчид 2020 оны эхний 7-р сард 306 болж, өмнөх оноос 240 (44.0%) тохиолдлоор буурахад тэмбүүгээр өвчлөгчид 97 (62.6%)-аар, салхин цэцгээр өвчлөгчид 120 (65.2%)-оор буурсан нь голлон нөлөөлсөн байна. </a:t>
            </a:r>
            <a:endParaRPr lang="en-US" sz="1600" dirty="0">
              <a:solidFill>
                <a:srgbClr val="003399"/>
              </a:solidFill>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3" cstate="print"/>
          <a:stretch>
            <a:fillRect/>
          </a:stretch>
        </p:blipFill>
        <p:spPr>
          <a:xfrm>
            <a:off x="990600" y="5334000"/>
            <a:ext cx="1108829" cy="867805"/>
          </a:xfrm>
          <a:prstGeom prst="rect">
            <a:avLst/>
          </a:prstGeom>
        </p:spPr>
      </p:pic>
      <p:pic>
        <p:nvPicPr>
          <p:cNvPr id="34" name="Picture 33"/>
          <p:cNvPicPr>
            <a:picLocks noChangeAspect="1"/>
          </p:cNvPicPr>
          <p:nvPr/>
        </p:nvPicPr>
        <p:blipFill>
          <a:blip r:embed="rId4"/>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a:stretch>
            <a:fillRect/>
          </a:stretch>
        </p:blipFill>
        <p:spPr>
          <a:xfrm>
            <a:off x="914400" y="3886200"/>
            <a:ext cx="1313101" cy="83820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514600"/>
            <a:ext cx="1067792" cy="838200"/>
          </a:xfrm>
          <a:prstGeom prst="rect">
            <a:avLst/>
          </a:prstGeom>
        </p:spPr>
      </p:pic>
      <p:sp>
        <p:nvSpPr>
          <p:cNvPr id="25" name="Rectangle 24"/>
          <p:cNvSpPr/>
          <p:nvPr/>
        </p:nvSpPr>
        <p:spPr>
          <a:xfrm>
            <a:off x="2667000" y="2743200"/>
            <a:ext cx="8305800" cy="584775"/>
          </a:xfrm>
          <a:prstGeom prst="rect">
            <a:avLst/>
          </a:prstGeom>
        </p:spPr>
        <p:txBody>
          <a:bodyPr wrap="square">
            <a:spAutoFit/>
          </a:bodyPr>
          <a:lstStyle/>
          <a:p>
            <a:pPr algn="just"/>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1000 хүнд ногдох төрөлт 1</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2.</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4 нас баралт 3.</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5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болж өмнөх оноос төрөлт </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0.</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3 пунктээр буурч, нас баралт</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 0.</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1</a:t>
            </a:r>
            <a:r>
              <a:rPr lang="en-US" sz="1600" dirty="0">
                <a:solidFill>
                  <a:srgbClr val="003399"/>
                </a:solidFill>
                <a:latin typeface="Arial" panose="020B0604020202020204" pitchFamily="34" charset="0"/>
                <a:ea typeface="Tahoma" panose="020B0604030504040204" pitchFamily="34" charset="0"/>
                <a:cs typeface="Arial" panose="020B0604020202020204" pitchFamily="34" charset="0"/>
              </a:rPr>
              <a:t> </a:t>
            </a:r>
            <a:r>
              <a:rPr lang="mn-MN" sz="1600" dirty="0">
                <a:solidFill>
                  <a:srgbClr val="003399"/>
                </a:solidFill>
                <a:latin typeface="Arial" panose="020B0604020202020204" pitchFamily="34" charset="0"/>
                <a:ea typeface="Tahoma" panose="020B0604030504040204" pitchFamily="34" charset="0"/>
                <a:cs typeface="Arial" panose="020B0604020202020204" pitchFamily="34" charset="0"/>
              </a:rPr>
              <a:t>пунктээр өсчээ. </a:t>
            </a:r>
            <a:endParaRPr lang="en-US" sz="1600" dirty="0">
              <a:solidFill>
                <a:srgbClr val="003399"/>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7863046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46425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538" y="2907313"/>
            <a:ext cx="1698462" cy="15170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450" y="990600"/>
            <a:ext cx="1977749" cy="1833535"/>
          </a:xfrm>
          <a:prstGeom prst="rect">
            <a:avLst/>
          </a:prstGeom>
        </p:spPr>
      </p:pic>
      <p:sp>
        <p:nvSpPr>
          <p:cNvPr id="10" name="Rectangle 9"/>
          <p:cNvSpPr/>
          <p:nvPr/>
        </p:nvSpPr>
        <p:spPr>
          <a:xfrm>
            <a:off x="3276600" y="1324323"/>
            <a:ext cx="8534400" cy="1015663"/>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Аймгийн хэмжээнд 2020 оны </a:t>
            </a:r>
            <a:r>
              <a:rPr lang="en-US" sz="2000" dirty="0">
                <a:latin typeface="Arial" panose="020B0604020202020204" pitchFamily="34" charset="0"/>
                <a:cs typeface="Arial" panose="020B0604020202020204" pitchFamily="34" charset="0"/>
              </a:rPr>
              <a:t>7 </a:t>
            </a:r>
            <a:r>
              <a:rPr lang="mn-MN" sz="2000" dirty="0">
                <a:latin typeface="Arial" panose="020B0604020202020204" pitchFamily="34" charset="0"/>
                <a:cs typeface="Arial" panose="020B0604020202020204" pitchFamily="34" charset="0"/>
              </a:rPr>
              <a:t>сарын байдлаар 231 гэмт хэрэг бүртгэгдсэн нь өмнөх оны мөн үеэс 80 (26.0</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)-өөр буурчээ. </a:t>
            </a:r>
          </a:p>
          <a:p>
            <a:pPr algn="just"/>
            <a:r>
              <a:rPr lang="mn-MN" sz="2000" dirty="0">
                <a:latin typeface="Arial" panose="020B0604020202020204" pitchFamily="34" charset="0"/>
                <a:ea typeface="Tahoma" panose="020B060403050404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 </a:t>
            </a:r>
            <a:endParaRPr lang="mn-MN" sz="2000" dirty="0">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3276600" y="2907313"/>
            <a:ext cx="85344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учирсан хохирол 2020 оны 7</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сард 1.9 сая төгрөг, нөхөн төлүүлсэн хохирлын хэмжээ 8.5 сая төгрөг болж, өмнөх оны мөн үеэс учирсан хохирол 0.9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48.0%</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сая төгрөгөөр өсч, нөхөн төлүүлсэн хохирол 21.1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71.3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 сая төгрөгөөр буурсан байна.</a:t>
            </a:r>
            <a:r>
              <a:rPr lang="en-US" sz="2000" dirty="0">
                <a:latin typeface="Arial" panose="020B0604020202020204" pitchFamily="34" charset="0"/>
                <a:cs typeface="Arial" panose="020B0604020202020204" pitchFamily="34" charset="0"/>
              </a:rPr>
              <a:t>  </a:t>
            </a:r>
          </a:p>
        </p:txBody>
      </p:sp>
      <p:sp>
        <p:nvSpPr>
          <p:cNvPr id="14" name="Rectangle 13"/>
          <p:cNvSpPr/>
          <p:nvPr/>
        </p:nvSpPr>
        <p:spPr>
          <a:xfrm>
            <a:off x="3276600" y="4500535"/>
            <a:ext cx="8534400" cy="707886"/>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Гэмт хэргийн улмаас хохирсон иргэд 2020 оны эхний 7 сарын байдлаар 74 болсон байна. </a:t>
            </a:r>
            <a:endParaRPr lang="en-US" sz="2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822" y="4769585"/>
            <a:ext cx="1587177" cy="1559750"/>
          </a:xfrm>
          <a:prstGeom prst="rect">
            <a:avLst/>
          </a:prstGeom>
        </p:spPr>
      </p:pic>
      <p:sp>
        <p:nvSpPr>
          <p:cNvPr id="11" name="Rectangle 10"/>
          <p:cNvSpPr/>
          <p:nvPr/>
        </p:nvSpPr>
        <p:spPr>
          <a:xfrm>
            <a:off x="3276600" y="5204210"/>
            <a:ext cx="8534400" cy="1323439"/>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Нийт 315 хүн эрүүлжигдсэн нь өмнөх оны мөн үеэс 10 хүн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3.2%</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-ээр өссөн байна.</a:t>
            </a:r>
          </a:p>
          <a:p>
            <a:pPr algn="just"/>
            <a:r>
              <a:rPr lang="mn-MN" sz="2000" dirty="0">
                <a:latin typeface="Arial" panose="020B0604020202020204" pitchFamily="34" charset="0"/>
                <a:cs typeface="Arial" panose="020B0604020202020204" pitchFamily="34" charset="0"/>
              </a:rPr>
              <a:t>Эрүүлжигдсэн хүмүүсээс 104 хүн баривчлагдаж захиргааны арга хэмжээ авхуулсан нь өмнөх оноос 60 хүн </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57.7%</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-ээр буурсан байна.</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03520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1000"/>
            <a:ext cx="10395856" cy="9081442"/>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Arial" panose="020B0604020202020204" pitchFamily="34" charset="0"/>
                <a:ea typeface="Tahoma" panose="020B0604030504040204" pitchFamily="34" charset="0"/>
                <a:cs typeface="Arial" panose="020B0604020202020204" pitchFamily="34" charset="0"/>
              </a:rPr>
              <a:t>Банкуудад хадгалуулсан иргэдийн төгрөгийн хадгаламжийн хэмжээ 100.9 тэрбум төгрөг болж, оны эхнээс 9.6 </a:t>
            </a:r>
            <a:r>
              <a:rPr lang="en-US" dirty="0">
                <a:latin typeface="Arial" panose="020B0604020202020204" pitchFamily="34" charset="0"/>
                <a:ea typeface="Tahoma" panose="020B0604030504040204" pitchFamily="34" charset="0"/>
                <a:cs typeface="Arial" panose="020B0604020202020204" pitchFamily="34" charset="0"/>
              </a:rPr>
              <a:t>(10.5</a:t>
            </a:r>
            <a:r>
              <a:rPr lang="mn-MN" dirty="0">
                <a:latin typeface="Arial" panose="020B0604020202020204" pitchFamily="34" charset="0"/>
                <a:ea typeface="Tahoma" panose="020B0604030504040204" pitchFamily="34" charset="0"/>
                <a:cs typeface="Arial" panose="020B0604020202020204" pitchFamily="34" charset="0"/>
              </a:rPr>
              <a:t>%</a:t>
            </a:r>
            <a:r>
              <a:rPr lang="en-US" dirty="0">
                <a:latin typeface="Arial" panose="020B0604020202020204" pitchFamily="34" charset="0"/>
                <a:ea typeface="Tahoma" panose="020B0604030504040204" pitchFamily="34" charset="0"/>
                <a:cs typeface="Arial" panose="020B0604020202020204" pitchFamily="34" charset="0"/>
              </a:rPr>
              <a:t>)</a:t>
            </a:r>
            <a:r>
              <a:rPr lang="mn-MN" dirty="0">
                <a:latin typeface="Arial" panose="020B0604020202020204" pitchFamily="34" charset="0"/>
                <a:ea typeface="Tahoma" panose="020B0604030504040204" pitchFamily="34" charset="0"/>
                <a:cs typeface="Arial" panose="020B0604020202020204" pitchFamily="34" charset="0"/>
              </a:rPr>
              <a:t> тэрбумаар буурч, өмнөх оны мөн үеэс 22.0 </a:t>
            </a:r>
            <a:r>
              <a:rPr lang="en-US" dirty="0">
                <a:latin typeface="Arial" panose="020B0604020202020204" pitchFamily="34" charset="0"/>
                <a:ea typeface="Tahoma" panose="020B0604030504040204" pitchFamily="34" charset="0"/>
                <a:cs typeface="Arial" panose="020B0604020202020204" pitchFamily="34" charset="0"/>
              </a:rPr>
              <a:t>(27.9</a:t>
            </a:r>
            <a:r>
              <a:rPr lang="mn-MN" dirty="0">
                <a:latin typeface="Arial" panose="020B0604020202020204" pitchFamily="34" charset="0"/>
                <a:ea typeface="Tahoma" panose="020B0604030504040204" pitchFamily="34" charset="0"/>
                <a:cs typeface="Arial" panose="020B0604020202020204" pitchFamily="34" charset="0"/>
              </a:rPr>
              <a:t>%</a:t>
            </a:r>
            <a:r>
              <a:rPr lang="en-US" dirty="0">
                <a:latin typeface="Arial" panose="020B0604020202020204" pitchFamily="34" charset="0"/>
                <a:ea typeface="Tahoma" panose="020B0604030504040204" pitchFamily="34" charset="0"/>
                <a:cs typeface="Arial" panose="020B0604020202020204" pitchFamily="34" charset="0"/>
              </a:rPr>
              <a:t>)</a:t>
            </a:r>
            <a:r>
              <a:rPr lang="mn-MN" dirty="0">
                <a:latin typeface="Arial" panose="020B0604020202020204" pitchFamily="34" charset="0"/>
                <a:ea typeface="Tahoma" panose="020B0604030504040204" pitchFamily="34" charset="0"/>
                <a:cs typeface="Arial" panose="020B0604020202020204" pitchFamily="34" charset="0"/>
              </a:rPr>
              <a:t> тэрбум төгрөгөөр өсчээ.</a:t>
            </a:r>
          </a:p>
        </p:txBody>
      </p:sp>
      <p:sp>
        <p:nvSpPr>
          <p:cNvPr id="13" name="Rectangle 12"/>
          <p:cNvSpPr/>
          <p:nvPr/>
        </p:nvSpPr>
        <p:spPr>
          <a:xfrm>
            <a:off x="2818215" y="3557181"/>
            <a:ext cx="8341352" cy="1200329"/>
          </a:xfrm>
          <a:prstGeom prst="rect">
            <a:avLst/>
          </a:prstGeom>
        </p:spPr>
        <p:txBody>
          <a:bodyPr wrap="square">
            <a:spAutoFit/>
          </a:bodyPr>
          <a:lstStyle/>
          <a:p>
            <a:r>
              <a:rPr lang="mn-MN" dirty="0">
                <a:latin typeface="Arial" panose="020B0604020202020204" pitchFamily="34" charset="0"/>
                <a:ea typeface="Tahoma" panose="020B0604030504040204" pitchFamily="34" charset="0"/>
                <a:cs typeface="Arial" panose="020B0604020202020204" pitchFamily="34" charset="0"/>
              </a:rPr>
              <a:t>Аж ахуйн нэгж, байгууллага, иргэдэд олгосон нийт зээлийн өрийн үлдэгдэл 2020 оны  эхний 7 сард 128.9 тэрбум төгрөг болж, оны эхнээс 16.3 </a:t>
            </a:r>
            <a:r>
              <a:rPr lang="en-US" dirty="0">
                <a:latin typeface="Arial" panose="020B0604020202020204" pitchFamily="34" charset="0"/>
                <a:ea typeface="Tahoma" panose="020B0604030504040204" pitchFamily="34" charset="0"/>
                <a:cs typeface="Arial" panose="020B0604020202020204" pitchFamily="34" charset="0"/>
              </a:rPr>
              <a:t>(11.2</a:t>
            </a:r>
            <a:r>
              <a:rPr lang="mn-MN" dirty="0">
                <a:latin typeface="Arial" panose="020B0604020202020204" pitchFamily="34" charset="0"/>
                <a:ea typeface="Tahoma" panose="020B0604030504040204" pitchFamily="34" charset="0"/>
                <a:cs typeface="Arial" panose="020B0604020202020204" pitchFamily="34" charset="0"/>
              </a:rPr>
              <a:t>%</a:t>
            </a:r>
            <a:r>
              <a:rPr lang="en-US" dirty="0">
                <a:latin typeface="Arial" panose="020B0604020202020204" pitchFamily="34" charset="0"/>
                <a:ea typeface="Tahoma" panose="020B0604030504040204" pitchFamily="34" charset="0"/>
                <a:cs typeface="Arial" panose="020B0604020202020204" pitchFamily="34" charset="0"/>
              </a:rPr>
              <a:t>)</a:t>
            </a:r>
            <a:r>
              <a:rPr lang="mn-MN" dirty="0">
                <a:latin typeface="Arial" panose="020B0604020202020204" pitchFamily="34" charset="0"/>
                <a:ea typeface="Tahoma" panose="020B0604030504040204" pitchFamily="34" charset="0"/>
                <a:cs typeface="Arial" panose="020B0604020202020204" pitchFamily="34" charset="0"/>
              </a:rPr>
              <a:t> тэрбум төгрөг, өмнөх оны мөн үеэс 10.3 </a:t>
            </a:r>
            <a:r>
              <a:rPr lang="en-US" dirty="0">
                <a:latin typeface="Arial" panose="020B0604020202020204" pitchFamily="34" charset="0"/>
                <a:ea typeface="Tahoma" panose="020B0604030504040204" pitchFamily="34" charset="0"/>
                <a:cs typeface="Arial" panose="020B0604020202020204" pitchFamily="34" charset="0"/>
              </a:rPr>
              <a:t>(7.4</a:t>
            </a:r>
            <a:r>
              <a:rPr lang="mn-MN" dirty="0">
                <a:latin typeface="Arial" panose="020B0604020202020204" pitchFamily="34" charset="0"/>
                <a:ea typeface="Tahoma" panose="020B0604030504040204" pitchFamily="34" charset="0"/>
                <a:cs typeface="Arial" panose="020B0604020202020204" pitchFamily="34" charset="0"/>
              </a:rPr>
              <a:t>%</a:t>
            </a:r>
            <a:r>
              <a:rPr lang="en-US" dirty="0">
                <a:latin typeface="Arial" panose="020B0604020202020204" pitchFamily="34" charset="0"/>
                <a:ea typeface="Tahoma" panose="020B0604030504040204" pitchFamily="34" charset="0"/>
                <a:cs typeface="Arial" panose="020B0604020202020204" pitchFamily="34" charset="0"/>
              </a:rPr>
              <a:t>)</a:t>
            </a:r>
            <a:r>
              <a:rPr lang="mn-MN" dirty="0">
                <a:latin typeface="Arial" panose="020B0604020202020204" pitchFamily="34" charset="0"/>
                <a:ea typeface="Tahoma" panose="020B0604030504040204" pitchFamily="34" charset="0"/>
                <a:cs typeface="Arial" panose="020B0604020202020204" pitchFamily="34" charset="0"/>
              </a:rPr>
              <a:t> тэрбум төгрөгөөр тус тус өссөн.</a:t>
            </a:r>
            <a:endParaRPr lang="en-US" dirty="0">
              <a:latin typeface="Arial" panose="020B0604020202020204" pitchFamily="34" charset="0"/>
              <a:ea typeface="Tahoma" panose="020B0604030504040204" pitchFamily="34" charset="0"/>
              <a:cs typeface="Arial" panose="020B0604020202020204" pitchFamily="34" charset="0"/>
            </a:endParaRPr>
          </a:p>
        </p:txBody>
      </p:sp>
      <p:sp>
        <p:nvSpPr>
          <p:cNvPr id="15" name="Rectangle 14"/>
          <p:cNvSpPr/>
          <p:nvPr/>
        </p:nvSpPr>
        <p:spPr>
          <a:xfrm>
            <a:off x="2854186" y="5858470"/>
            <a:ext cx="8194814" cy="646331"/>
          </a:xfrm>
          <a:prstGeom prst="rect">
            <a:avLst/>
          </a:prstGeom>
        </p:spPr>
        <p:txBody>
          <a:bodyPr wrap="square">
            <a:spAutoFit/>
          </a:bodyPr>
          <a:lstStyle/>
          <a:p>
            <a:r>
              <a:rPr lang="mn-MN" dirty="0">
                <a:latin typeface="Arial" panose="020B0604020202020204" pitchFamily="34" charset="0"/>
                <a:ea typeface="Tahoma" panose="020B0604030504040204" pitchFamily="34" charset="0"/>
                <a:cs typeface="Arial" panose="020B0604020202020204" pitchFamily="34" charset="0"/>
              </a:rPr>
              <a:t>Чанаргүй хугацаа хэтэрсэн зээл 2020 оны  эхний 7 сарын эцэст 1.7 тэрбум төгрөг болж нийт зээл өрийн үлдэгдлийн 1.3 хувийг эзлэж байна.</a:t>
            </a:r>
            <a:endParaRPr lang="en-US" dirty="0">
              <a:latin typeface="Arial" panose="020B0604020202020204" pitchFamily="34" charset="0"/>
              <a:ea typeface="Tahoma" panose="020B0604030504040204" pitchFamily="34" charset="0"/>
              <a:cs typeface="Arial" panose="020B060402020202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700" y="1653241"/>
            <a:ext cx="1634987" cy="3581400"/>
          </a:xfrm>
          <a:prstGeom prst="rect">
            <a:avLst/>
          </a:prstGeom>
        </p:spPr>
      </p:pic>
    </p:spTree>
    <p:extLst>
      <p:ext uri="{BB962C8B-B14F-4D97-AF65-F5344CB8AC3E}">
        <p14:creationId xmlns:p14="http://schemas.microsoft.com/office/powerpoint/2010/main" val="19813265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АЙМГИЙН 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516910"/>
            <a:ext cx="3581400" cy="1865313"/>
          </a:xfrm>
          <a:prstGeom prst="rect">
            <a:avLst/>
          </a:prstGeom>
        </p:spPr>
      </p:pic>
      <p:sp>
        <p:nvSpPr>
          <p:cNvPr id="11" name="Rectangle 10"/>
          <p:cNvSpPr/>
          <p:nvPr/>
        </p:nvSpPr>
        <p:spPr>
          <a:xfrm>
            <a:off x="1190624" y="1149307"/>
            <a:ext cx="10620376" cy="707886"/>
          </a:xfrm>
          <a:prstGeom prst="rect">
            <a:avLst/>
          </a:prstGeom>
        </p:spPr>
        <p:txBody>
          <a:bodyPr wrap="square">
            <a:spAutoFit/>
          </a:bodyPr>
          <a:lstStyle/>
          <a:p>
            <a:pPr algn="just"/>
            <a:r>
              <a:rPr lang="mn-MN" sz="2000" dirty="0">
                <a:latin typeface="Arial" panose="020B0604020202020204" pitchFamily="34" charset="0"/>
                <a:ea typeface="Tahoma" panose="020B0604030504040204" pitchFamily="34" charset="0"/>
                <a:cs typeface="Arial" panose="020B0604020202020204" pitchFamily="34" charset="0"/>
              </a:rPr>
              <a:t>Аймгийн төсвийн нийт орлого 2020 оны эхний 7 сарын байдлаар 43.2 тэрбум төгрөг болж өмнөх оны мөн үеэс 10.6 </a:t>
            </a:r>
            <a:r>
              <a:rPr lang="en-US" sz="2000" dirty="0">
                <a:latin typeface="Arial" panose="020B0604020202020204" pitchFamily="34" charset="0"/>
                <a:ea typeface="Tahoma" panose="020B0604030504040204" pitchFamily="34" charset="0"/>
                <a:cs typeface="Arial" panose="020B0604020202020204" pitchFamily="34" charset="0"/>
              </a:rPr>
              <a:t>(</a:t>
            </a:r>
            <a:r>
              <a:rPr lang="mn-MN" sz="2000" dirty="0">
                <a:latin typeface="Arial" panose="020B0604020202020204" pitchFamily="34" charset="0"/>
                <a:ea typeface="Tahoma" panose="020B0604030504040204" pitchFamily="34" charset="0"/>
                <a:cs typeface="Arial" panose="020B0604020202020204" pitchFamily="34" charset="0"/>
              </a:rPr>
              <a:t>32.5%</a:t>
            </a:r>
            <a:r>
              <a:rPr lang="en-US" sz="2000" dirty="0">
                <a:latin typeface="Arial" panose="020B0604020202020204" pitchFamily="34" charset="0"/>
                <a:ea typeface="Tahoma" panose="020B0604030504040204" pitchFamily="34" charset="0"/>
                <a:cs typeface="Arial" panose="020B0604020202020204" pitchFamily="34" charset="0"/>
              </a:rPr>
              <a:t>)</a:t>
            </a:r>
            <a:r>
              <a:rPr lang="mn-MN" sz="2000" dirty="0">
                <a:latin typeface="Arial" panose="020B0604020202020204" pitchFamily="34" charset="0"/>
                <a:ea typeface="Tahoma" panose="020B0604030504040204" pitchFamily="34" charset="0"/>
                <a:cs typeface="Arial" panose="020B0604020202020204" pitchFamily="34" charset="0"/>
              </a:rPr>
              <a:t>  тэрбум төгрөгөөр буурчээ.</a:t>
            </a:r>
            <a:endParaRPr lang="en-US" sz="2000" dirty="0">
              <a:effectLst/>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5114499" y="2838271"/>
            <a:ext cx="6705600" cy="1015663"/>
          </a:xfrm>
          <a:prstGeom prst="rect">
            <a:avLst/>
          </a:prstGeom>
        </p:spPr>
        <p:txBody>
          <a:bodyPr wrap="square">
            <a:spAutoFit/>
          </a:bodyPr>
          <a:lstStyle/>
          <a:p>
            <a:pPr algn="just"/>
            <a:r>
              <a:rPr lang="mn-MN" sz="2000" dirty="0">
                <a:latin typeface="Arial" panose="020B0604020202020204" pitchFamily="34" charset="0"/>
                <a:ea typeface="Tahoma" panose="020B0604030504040204" pitchFamily="34" charset="0"/>
                <a:cs typeface="Arial" panose="020B0604020202020204" pitchFamily="34" charset="0"/>
              </a:rPr>
              <a:t>Төсвийн зарлага санхүүжилт 43.8 тэрбум төгрөг болж, өмнөх оны мөн үеэс 12.5 </a:t>
            </a:r>
            <a:r>
              <a:rPr lang="en-US" sz="2000" dirty="0">
                <a:latin typeface="Arial" panose="020B0604020202020204" pitchFamily="34" charset="0"/>
                <a:ea typeface="Tahoma" panose="020B0604030504040204" pitchFamily="34" charset="0"/>
                <a:cs typeface="Arial" panose="020B0604020202020204" pitchFamily="34" charset="0"/>
              </a:rPr>
              <a:t>(40.0</a:t>
            </a:r>
            <a:r>
              <a:rPr lang="mn-MN" sz="2000" dirty="0">
                <a:latin typeface="Arial" panose="020B0604020202020204" pitchFamily="34" charset="0"/>
                <a:ea typeface="Tahoma" panose="020B0604030504040204" pitchFamily="34" charset="0"/>
                <a:cs typeface="Arial" panose="020B0604020202020204" pitchFamily="34" charset="0"/>
              </a:rPr>
              <a:t>%</a:t>
            </a:r>
            <a:r>
              <a:rPr lang="en-US" sz="2000" dirty="0">
                <a:latin typeface="Arial" panose="020B0604020202020204" pitchFamily="34" charset="0"/>
                <a:ea typeface="Tahoma" panose="020B0604030504040204" pitchFamily="34" charset="0"/>
                <a:cs typeface="Arial" panose="020B0604020202020204" pitchFamily="34" charset="0"/>
              </a:rPr>
              <a:t>)</a:t>
            </a:r>
            <a:r>
              <a:rPr lang="mn-MN" sz="2000" dirty="0">
                <a:latin typeface="Arial" panose="020B0604020202020204" pitchFamily="34" charset="0"/>
                <a:ea typeface="Tahoma" panose="020B0604030504040204" pitchFamily="34" charset="0"/>
                <a:cs typeface="Arial" panose="020B0604020202020204" pitchFamily="34" charset="0"/>
              </a:rPr>
              <a:t> тэрбум төгрөгөөр  өссөн байна.</a:t>
            </a:r>
          </a:p>
        </p:txBody>
      </p:sp>
      <p:sp>
        <p:nvSpPr>
          <p:cNvPr id="14" name="Rectangle 13"/>
          <p:cNvSpPr/>
          <p:nvPr/>
        </p:nvSpPr>
        <p:spPr>
          <a:xfrm>
            <a:off x="1190624" y="4521107"/>
            <a:ext cx="10591800" cy="1631216"/>
          </a:xfrm>
          <a:prstGeom prst="rect">
            <a:avLst/>
          </a:prstGeom>
        </p:spPr>
        <p:txBody>
          <a:bodyPr wrap="square">
            <a:spAutoFit/>
          </a:bodyPr>
          <a:lstStyle/>
          <a:p>
            <a:pPr algn="just"/>
            <a:r>
              <a:rPr lang="mn-MN" sz="2000" dirty="0">
                <a:latin typeface="Arial" panose="020B0604020202020204" pitchFamily="34" charset="0"/>
                <a:ea typeface="Tahoma" panose="020B0604030504040204" pitchFamily="34" charset="0"/>
                <a:cs typeface="Arial" panose="020B0604020202020204" pitchFamily="34" charset="0"/>
              </a:rPr>
              <a:t>Эхний 7 сарын байдлаар Улсын төсвөөс олгох санхүүгийн дэмжлэг 7.9 тэрбум төгрөг авсан нь өмнөх оны мөн үеэс 41.0 хувиар, орон нутгийн хөгжлийн нэгдсэн сангаас олгох шилжүүлэг 5.2 тэрбум төгрөг авсан нь өмнөх оны мөн үеэс 2.8 хувь, Улсын төсвөөс олгох тусгай зориулалтын шилжүүлэг 19.9 тэрбум төгрөг авсан нь өмнөх оны мөн үеэс 18.5 хувиар тус тус өссөн  байна.</a:t>
            </a:r>
            <a:endParaRPr lang="en-US" sz="20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1738981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621240"/>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a:t>
            </a:r>
            <a:r>
              <a:rPr lang="mn-MN" sz="2400" b="1" cap="all" dirty="0">
                <a:solidFill>
                  <a:srgbClr val="002060"/>
                </a:solidFill>
                <a:latin typeface="Arial" panose="020B0604020202020204" pitchFamily="34" charset="0"/>
              </a:rPr>
              <a:t>Ү</a:t>
            </a:r>
            <a:r>
              <a:rPr lang="mn-MN" sz="2400" b="1" cap="all" dirty="0">
                <a:solidFill>
                  <a:srgbClr val="002060"/>
                </a:solidFill>
                <a:latin typeface="Tahoma" charset="0"/>
              </a:rPr>
              <a:t>НИЙН ИНДЕКС</a:t>
            </a:r>
            <a:endParaRPr lang="en-US" sz="2400" dirty="0">
              <a:solidFill>
                <a:srgbClr val="002060"/>
              </a:solidFill>
            </a:endParaRPr>
          </a:p>
        </p:txBody>
      </p:sp>
      <p:sp>
        <p:nvSpPr>
          <p:cNvPr id="5" name="Rectangle 4"/>
          <p:cNvSpPr/>
          <p:nvPr/>
        </p:nvSpPr>
        <p:spPr>
          <a:xfrm>
            <a:off x="3746170" y="1516611"/>
            <a:ext cx="7942470" cy="1077218"/>
          </a:xfrm>
          <a:prstGeom prst="rect">
            <a:avLst/>
          </a:prstGeom>
        </p:spPr>
        <p:txBody>
          <a:bodyPr wrap="square">
            <a:spAutoFit/>
          </a:bodyPr>
          <a:lstStyle/>
          <a:p>
            <a:r>
              <a:rPr lang="eu-ES" sz="2000" dirty="0">
                <a:latin typeface="Arial" panose="020B0604020202020204" pitchFamily="34" charset="0"/>
                <a:cs typeface="Arial" panose="020B0604020202020204" pitchFamily="34" charset="0"/>
              </a:rPr>
              <a:t>Хэрэглээний үнийн индекс 2020 оны </a:t>
            </a:r>
            <a:r>
              <a:rPr lang="mn-MN" sz="2000" dirty="0">
                <a:latin typeface="Arial" panose="020B0604020202020204" pitchFamily="34" charset="0"/>
                <a:cs typeface="Arial" panose="020B0604020202020204" pitchFamily="34" charset="0"/>
              </a:rPr>
              <a:t>6 дугаар </a:t>
            </a:r>
            <a:r>
              <a:rPr lang="eu-ES" sz="2000" dirty="0">
                <a:latin typeface="Arial" panose="020B0604020202020204" pitchFamily="34" charset="0"/>
                <a:cs typeface="Arial" panose="020B0604020202020204" pitchFamily="34" charset="0"/>
              </a:rPr>
              <a:t>сард өмнөх сар</a:t>
            </a:r>
            <a:r>
              <a:rPr lang="mn-MN" sz="2000" dirty="0">
                <a:latin typeface="Arial" panose="020B0604020202020204" pitchFamily="34" charset="0"/>
                <a:cs typeface="Arial" panose="020B0604020202020204" pitchFamily="34" charset="0"/>
              </a:rPr>
              <a:t>аас 0.5, </a:t>
            </a:r>
            <a:r>
              <a:rPr lang="eu-ES" sz="2000" dirty="0">
                <a:latin typeface="Arial" panose="020B0604020202020204" pitchFamily="34" charset="0"/>
                <a:cs typeface="Arial" panose="020B0604020202020204" pitchFamily="34" charset="0"/>
              </a:rPr>
              <a:t>өмнөх оны мөн үеэс </a:t>
            </a:r>
            <a:r>
              <a:rPr lang="mn-MN" sz="2000" dirty="0">
                <a:latin typeface="Arial" panose="020B0604020202020204" pitchFamily="34" charset="0"/>
                <a:cs typeface="Arial" panose="020B0604020202020204" pitchFamily="34" charset="0"/>
              </a:rPr>
              <a:t>1.9 </a:t>
            </a:r>
            <a:r>
              <a:rPr lang="eu-ES" sz="2000" dirty="0">
                <a:latin typeface="Arial" panose="020B0604020202020204" pitchFamily="34" charset="0"/>
                <a:cs typeface="Arial" panose="020B0604020202020204" pitchFamily="34" charset="0"/>
              </a:rPr>
              <a:t> хувь</a:t>
            </a:r>
            <a:r>
              <a:rPr lang="mn-MN" sz="2000" dirty="0">
                <a:latin typeface="Arial" panose="020B0604020202020204" pitchFamily="34" charset="0"/>
                <a:cs typeface="Arial" panose="020B0604020202020204" pitchFamily="34" charset="0"/>
              </a:rPr>
              <a:t>, жилийн эцсээс 1</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3 хувиар тус тус </a:t>
            </a:r>
            <a:r>
              <a:rPr lang="eu-ES" sz="2000" dirty="0">
                <a:latin typeface="Arial" panose="020B0604020202020204" pitchFamily="34" charset="0"/>
                <a:cs typeface="Arial" panose="020B0604020202020204" pitchFamily="34" charset="0"/>
              </a:rPr>
              <a:t>өслөө</a:t>
            </a:r>
            <a:r>
              <a:rPr lang="eu-ES" sz="2400" dirty="0"/>
              <a:t>. </a:t>
            </a:r>
            <a:endParaRPr lang="en-US" sz="2400" dirty="0"/>
          </a:p>
        </p:txBody>
      </p:sp>
      <p:sp>
        <p:nvSpPr>
          <p:cNvPr id="6" name="Rectangle 5"/>
          <p:cNvSpPr/>
          <p:nvPr/>
        </p:nvSpPr>
        <p:spPr>
          <a:xfrm>
            <a:off x="3732315" y="2862352"/>
            <a:ext cx="7627026" cy="3724096"/>
          </a:xfrm>
          <a:prstGeom prst="rect">
            <a:avLst/>
          </a:prstGeom>
        </p:spPr>
        <p:txBody>
          <a:bodyPr wrap="square">
            <a:spAutoFit/>
          </a:bodyPr>
          <a:lstStyle/>
          <a:p>
            <a:pPr algn="just"/>
            <a:r>
              <a:rPr lang="mn-MN" b="1" dirty="0">
                <a:solidFill>
                  <a:srgbClr val="0033CC"/>
                </a:solidFill>
                <a:latin typeface="Arial" panose="020B0604020202020204" pitchFamily="34" charset="0"/>
                <a:cs typeface="Arial" panose="020B0604020202020204" pitchFamily="34" charset="0"/>
              </a:rPr>
              <a:t>Хэрэглээний бараа, үйлчилгээний үнэ 2020 оны </a:t>
            </a:r>
            <a:r>
              <a:rPr lang="en-US" b="1" dirty="0">
                <a:solidFill>
                  <a:srgbClr val="0033CC"/>
                </a:solidFill>
                <a:latin typeface="Arial" panose="020B0604020202020204" pitchFamily="34" charset="0"/>
                <a:cs typeface="Arial" panose="020B0604020202020204" pitchFamily="34" charset="0"/>
              </a:rPr>
              <a:t>6 </a:t>
            </a:r>
            <a:r>
              <a:rPr lang="mn-MN" b="1" dirty="0">
                <a:solidFill>
                  <a:srgbClr val="0033CC"/>
                </a:solidFill>
                <a:latin typeface="Arial" panose="020B0604020202020204" pitchFamily="34" charset="0"/>
                <a:cs typeface="Arial" panose="020B0604020202020204" pitchFamily="34" charset="0"/>
              </a:rPr>
              <a:t>дугаар сард өмнөх оны жилийн эцсээс 1.5 хувиар</a:t>
            </a:r>
            <a:r>
              <a:rPr lang="mn-MN" b="1" dirty="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өсөхөд </a:t>
            </a:r>
            <a:r>
              <a:rPr lang="mn-MN" dirty="0">
                <a:effectLst/>
                <a:latin typeface="Arial" panose="020B0604020202020204" pitchFamily="34" charset="0"/>
                <a:ea typeface="Calibri" panose="020F0502020204030204" pitchFamily="34" charset="0"/>
                <a:cs typeface="Arial" panose="020B0604020202020204" pitchFamily="34" charset="0"/>
              </a:rPr>
              <a:t>хүнсний бараа, согтууруулах бус ундааны бүлгийн үнэ </a:t>
            </a:r>
            <a:r>
              <a:rPr lang="en-US" dirty="0">
                <a:effectLst/>
                <a:latin typeface="Arial" panose="020B0604020202020204" pitchFamily="34" charset="0"/>
                <a:ea typeface="Calibri" panose="020F0502020204030204" pitchFamily="34" charset="0"/>
                <a:cs typeface="Arial" panose="020B0604020202020204" pitchFamily="34" charset="0"/>
              </a:rPr>
              <a:t>8.0 </a:t>
            </a:r>
            <a:r>
              <a:rPr lang="mn-MN" dirty="0">
                <a:effectLst/>
                <a:latin typeface="Arial" panose="020B0604020202020204" pitchFamily="34" charset="0"/>
                <a:ea typeface="Calibri" panose="020F0502020204030204" pitchFamily="34" charset="0"/>
                <a:cs typeface="Arial" panose="020B0604020202020204" pitchFamily="34" charset="0"/>
              </a:rPr>
              <a:t>хувь, согтууруулах ундаа, тамхи, мансууруулах бодис 0.6 хувь, хувцас бөс барааны бүлгийн үнэ </a:t>
            </a:r>
            <a:r>
              <a:rPr lang="en-US" dirty="0">
                <a:effectLst/>
                <a:latin typeface="Arial" panose="020B0604020202020204" pitchFamily="34" charset="0"/>
                <a:ea typeface="Calibri" panose="020F0502020204030204" pitchFamily="34" charset="0"/>
                <a:cs typeface="Arial" panose="020B0604020202020204" pitchFamily="34" charset="0"/>
              </a:rPr>
              <a:t>1</a:t>
            </a:r>
            <a:r>
              <a:rPr lang="mn-MN"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4</a:t>
            </a:r>
            <a:r>
              <a:rPr lang="mn-MN" dirty="0">
                <a:effectLst/>
                <a:latin typeface="Arial" panose="020B0604020202020204" pitchFamily="34" charset="0"/>
                <a:ea typeface="Calibri" panose="020F0502020204030204" pitchFamily="34" charset="0"/>
                <a:cs typeface="Arial" panose="020B0604020202020204" pitchFamily="34" charset="0"/>
              </a:rPr>
              <a:t> хувь, орон сууц, ус, цахилгаан, хийн болон бусад түлш 2.0 хувь, гэр ахуйн тавилга, гэр ахуйн барааны бүлгийн үнэ 1.</a:t>
            </a:r>
            <a:r>
              <a:rPr lang="en-US" dirty="0">
                <a:effectLst/>
                <a:latin typeface="Arial" panose="020B0604020202020204" pitchFamily="34" charset="0"/>
                <a:ea typeface="Calibri" panose="020F0502020204030204" pitchFamily="34" charset="0"/>
                <a:cs typeface="Arial" panose="020B0604020202020204" pitchFamily="34" charset="0"/>
              </a:rPr>
              <a:t>3</a:t>
            </a:r>
            <a:r>
              <a:rPr lang="mn-MN" dirty="0">
                <a:effectLst/>
                <a:latin typeface="Arial" panose="020B0604020202020204" pitchFamily="34" charset="0"/>
                <a:ea typeface="Calibri" panose="020F0502020204030204" pitchFamily="34" charset="0"/>
                <a:cs typeface="Arial" panose="020B0604020202020204" pitchFamily="34" charset="0"/>
              </a:rPr>
              <a:t> хувь, эм тариа, эмнэлэгийн үйлчилгээний бүлгийн үнэ </a:t>
            </a:r>
            <a:r>
              <a:rPr lang="en-US" dirty="0">
                <a:effectLst/>
                <a:latin typeface="Arial" panose="020B0604020202020204" pitchFamily="34" charset="0"/>
                <a:ea typeface="Calibri" panose="020F0502020204030204" pitchFamily="34" charset="0"/>
                <a:cs typeface="Arial" panose="020B0604020202020204" pitchFamily="34" charset="0"/>
              </a:rPr>
              <a:t>1</a:t>
            </a:r>
            <a:r>
              <a:rPr lang="mn-MN" dirty="0">
                <a:effectLst/>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5</a:t>
            </a:r>
            <a:r>
              <a:rPr lang="mn-MN" dirty="0">
                <a:effectLst/>
                <a:latin typeface="Arial" panose="020B0604020202020204" pitchFamily="34" charset="0"/>
                <a:ea typeface="Calibri" panose="020F0502020204030204" pitchFamily="34" charset="0"/>
                <a:cs typeface="Arial" panose="020B0604020202020204" pitchFamily="34" charset="0"/>
              </a:rPr>
              <a:t> хувь, амралт, чөлөөт цаг, соёлын бараа үйлчилгээ 1.1 хувь, зочид буудал, нийтийн хоол, дотуур байрны үйлчилгээ 3.</a:t>
            </a:r>
            <a:r>
              <a:rPr lang="en-US" dirty="0">
                <a:effectLst/>
                <a:latin typeface="Arial" panose="020B0604020202020204" pitchFamily="34" charset="0"/>
                <a:ea typeface="Calibri" panose="020F0502020204030204" pitchFamily="34" charset="0"/>
                <a:cs typeface="Arial" panose="020B0604020202020204" pitchFamily="34" charset="0"/>
              </a:rPr>
              <a:t>4</a:t>
            </a:r>
            <a:r>
              <a:rPr lang="mn-MN" dirty="0">
                <a:effectLst/>
                <a:latin typeface="Arial" panose="020B0604020202020204" pitchFamily="34" charset="0"/>
                <a:ea typeface="Calibri" panose="020F0502020204030204" pitchFamily="34" charset="0"/>
                <a:cs typeface="Arial" panose="020B0604020202020204" pitchFamily="34" charset="0"/>
              </a:rPr>
              <a:t> хувь, бусад бараа, үйлчилгээ </a:t>
            </a:r>
            <a:r>
              <a:rPr lang="en-US" dirty="0">
                <a:effectLst/>
                <a:latin typeface="Arial" panose="020B0604020202020204" pitchFamily="34" charset="0"/>
                <a:ea typeface="Calibri" panose="020F0502020204030204" pitchFamily="34" charset="0"/>
                <a:cs typeface="Arial" panose="020B0604020202020204" pitchFamily="34" charset="0"/>
              </a:rPr>
              <a:t>3.9</a:t>
            </a:r>
            <a:r>
              <a:rPr lang="mn-MN" dirty="0">
                <a:effectLst/>
                <a:latin typeface="Arial" panose="020B0604020202020204" pitchFamily="34" charset="0"/>
                <a:ea typeface="Calibri" panose="020F0502020204030204" pitchFamily="34" charset="0"/>
                <a:cs typeface="Arial" panose="020B0604020202020204" pitchFamily="34" charset="0"/>
              </a:rPr>
              <a:t> хувиар тус тус өссөн нь нөлөөлжээ</a:t>
            </a:r>
            <a:r>
              <a:rPr lang="en-US" dirty="0">
                <a:effectLst/>
                <a:latin typeface="Arial" panose="020B0604020202020204" pitchFamily="34" charset="0"/>
                <a:ea typeface="Calibri" panose="020F0502020204030204" pitchFamily="34" charset="0"/>
                <a:cs typeface="Arial" panose="020B0604020202020204" pitchFamily="34" charset="0"/>
              </a:rPr>
              <a:t>. </a:t>
            </a:r>
            <a:r>
              <a:rPr lang="mn-MN" dirty="0">
                <a:effectLst/>
                <a:latin typeface="Arial" panose="020B0604020202020204" pitchFamily="34" charset="0"/>
                <a:ea typeface="Calibri" panose="020F0502020204030204" pitchFamily="34" charset="0"/>
                <a:cs typeface="Arial" panose="020B0604020202020204" pitchFamily="34" charset="0"/>
              </a:rPr>
              <a:t>Харин тээврийн бүлгийн үнэ 6.8 хувь, холбооны хэрэгсэл, шуудангийн үйлчилгээ 0.2 хувиар тус тус буурсан.</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040611"/>
            <a:ext cx="2209800" cy="168378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194" y="1162131"/>
            <a:ext cx="2347006" cy="1737406"/>
          </a:xfrm>
          <a:prstGeom prst="rect">
            <a:avLst/>
          </a:prstGeom>
        </p:spPr>
      </p:pic>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3352800"/>
            <a:ext cx="9167088" cy="3048000"/>
          </a:xfrm>
          <a:prstGeom prst="rect">
            <a:avLst/>
          </a:prstGeom>
        </p:spPr>
      </p:pic>
      <p:sp>
        <p:nvSpPr>
          <p:cNvPr id="3" name="Rectangle 2"/>
          <p:cNvSpPr/>
          <p:nvPr/>
        </p:nvSpPr>
        <p:spPr>
          <a:xfrm>
            <a:off x="1497444" y="1338352"/>
            <a:ext cx="10134600" cy="1862048"/>
          </a:xfrm>
          <a:prstGeom prst="rect">
            <a:avLst/>
          </a:prstGeom>
        </p:spPr>
        <p:txBody>
          <a:bodyPr wrap="square">
            <a:spAutoFit/>
          </a:bodyPr>
          <a:lstStyle/>
          <a:p>
            <a:pPr algn="just">
              <a:lnSpc>
                <a:spcPct val="115000"/>
              </a:lnSpc>
            </a:pPr>
            <a:r>
              <a:rPr lang="mn-MN" sz="2000" dirty="0">
                <a:latin typeface="Arial" panose="020B0604020202020204" pitchFamily="34" charset="0"/>
                <a:ea typeface="Tahoma" panose="020B0604030504040204" pitchFamily="34" charset="0"/>
                <a:cs typeface="Arial" panose="020B0604020202020204" pitchFamily="34" charset="0"/>
              </a:rPr>
              <a:t>Тариалалтын эцсийн мэдээгээр аймгийн хэмжээнд  төмс 68.9 га, хүнсний ногоо 44.5 га, үр тариа 2.0 мянган га, тэжээлийн ургамал 0.5 мянган га, техникийн ургамал 3.4 мянган га, га-гаар тус тус тариалалт хийсэн нь өмнөх оны мөн үеэс төмс 3.0 хувь, хүнсний ногоо 36.1 хувь, техникийн ургамал 1.9 дахин тус тус өсч, тэжээлийн ургамал 28.3 хувь, үр тариа 31.9 хувиар буурсан байна.</a:t>
            </a:r>
            <a:endParaRPr lang="en-US" sz="2000"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1447800" y="681335"/>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742587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6045</TotalTime>
  <Words>1112</Words>
  <Application>Microsoft Office PowerPoint</Application>
  <PresentationFormat>Widescreen</PresentationFormat>
  <Paragraphs>71</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Tahoma</vt:lpstr>
      <vt:lpstr>Office Theme</vt:lpstr>
      <vt:lpstr>PowerPoint Presentation</vt:lpstr>
      <vt:lpstr>PowerPoint Presentation</vt:lpstr>
      <vt:lpstr>НИЙГМИЙН ХАЛАМЖ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Khulan_U</cp:lastModifiedBy>
  <cp:revision>860</cp:revision>
  <cp:lastPrinted>2018-06-14T06:50:26Z</cp:lastPrinted>
  <dcterms:created xsi:type="dcterms:W3CDTF">2016-10-10T07:15:58Z</dcterms:created>
  <dcterms:modified xsi:type="dcterms:W3CDTF">2020-08-14T06:23:43Z</dcterms:modified>
</cp:coreProperties>
</file>