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5" r:id="rId2"/>
    <p:sldId id="344" r:id="rId3"/>
    <p:sldId id="345" r:id="rId4"/>
    <p:sldId id="334" r:id="rId5"/>
    <p:sldId id="342" r:id="rId6"/>
    <p:sldId id="337" r:id="rId7"/>
    <p:sldId id="338" r:id="rId8"/>
    <p:sldId id="326" r:id="rId9"/>
    <p:sldId id="343" r:id="rId10"/>
    <p:sldId id="331" r:id="rId11"/>
    <p:sldId id="347" r:id="rId12"/>
    <p:sldId id="348" r:id="rId13"/>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varScale="1">
        <p:scale>
          <a:sx n="58" d="100"/>
          <a:sy n="58" d="100"/>
        </p:scale>
        <p:origin x="11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814626" y="1"/>
            <a:ext cx="2919565" cy="490531"/>
          </a:xfrm>
          <a:prstGeom prst="rect">
            <a:avLst/>
          </a:prstGeom>
        </p:spPr>
        <p:txBody>
          <a:bodyPr vert="horz" lIns="90690" tIns="45345" rIns="90690" bIns="45345" rtlCol="0"/>
          <a:lstStyle>
            <a:lvl1pPr algn="r">
              <a:defRPr sz="1200"/>
            </a:lvl1pPr>
          </a:lstStyle>
          <a:p>
            <a:fld id="{31A44DE7-D350-441A-8348-B063E5C2FC47}" type="datetimeFigureOut">
              <a:rPr lang="en-US" smtClean="0"/>
              <a:pPr/>
              <a:t>9/11/2020</a:t>
            </a:fld>
            <a:endParaRPr lang="en-US"/>
          </a:p>
        </p:txBody>
      </p:sp>
      <p:sp>
        <p:nvSpPr>
          <p:cNvPr id="4" name="Footer Placeholder 3"/>
          <p:cNvSpPr>
            <a:spLocks noGrp="1"/>
          </p:cNvSpPr>
          <p:nvPr>
            <p:ph type="ftr" sz="quarter" idx="2"/>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814626" y="9307541"/>
            <a:ext cx="2919565" cy="490530"/>
          </a:xfrm>
          <a:prstGeom prst="rect">
            <a:avLst/>
          </a:prstGeom>
        </p:spPr>
        <p:txBody>
          <a:bodyPr vert="horz" lIns="90690" tIns="45345" rIns="90690" bIns="4534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814626" y="1"/>
            <a:ext cx="2919565" cy="490531"/>
          </a:xfrm>
          <a:prstGeom prst="rect">
            <a:avLst/>
          </a:prstGeom>
        </p:spPr>
        <p:txBody>
          <a:bodyPr vert="horz" lIns="90690" tIns="45345" rIns="90690" bIns="45345" rtlCol="0"/>
          <a:lstStyle>
            <a:lvl1pPr algn="r">
              <a:defRPr sz="1200"/>
            </a:lvl1pPr>
          </a:lstStyle>
          <a:p>
            <a:fld id="{EF2D0AFC-6A1A-4B11-B1D2-8B922FC0DC87}" type="datetimeFigureOut">
              <a:rPr lang="en-US" smtClean="0"/>
              <a:pPr/>
              <a:t>9/11/2020</a:t>
            </a:fld>
            <a:endParaRPr lang="en-US"/>
          </a:p>
        </p:txBody>
      </p:sp>
      <p:sp>
        <p:nvSpPr>
          <p:cNvPr id="4" name="Slide Image Placeholder 3"/>
          <p:cNvSpPr>
            <a:spLocks noGrp="1" noRot="1" noChangeAspect="1"/>
          </p:cNvSpPr>
          <p:nvPr>
            <p:ph type="sldImg" idx="2"/>
          </p:nvPr>
        </p:nvSpPr>
        <p:spPr>
          <a:xfrm>
            <a:off x="101600" y="735013"/>
            <a:ext cx="6532563" cy="3675062"/>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673263" y="4654556"/>
            <a:ext cx="5389240" cy="441007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814626" y="9307541"/>
            <a:ext cx="2919565" cy="490530"/>
          </a:xfrm>
          <a:prstGeom prst="rect">
            <a:avLst/>
          </a:prstGeom>
        </p:spPr>
        <p:txBody>
          <a:bodyPr vert="horz" lIns="90690" tIns="45345" rIns="90690" bIns="4534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137276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FDBB-8DB3-448B-BA3C-0DD2AF2CBC22}" type="slidenum">
              <a:rPr lang="en-US" smtClean="0"/>
              <a:pPr/>
              <a:t>3</a:t>
            </a:fld>
            <a:endParaRPr lang="en-US"/>
          </a:p>
        </p:txBody>
      </p:sp>
    </p:spTree>
    <p:extLst>
      <p:ext uri="{BB962C8B-B14F-4D97-AF65-F5344CB8AC3E}">
        <p14:creationId xmlns:p14="http://schemas.microsoft.com/office/powerpoint/2010/main" val="276762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FDBB-8DB3-448B-BA3C-0DD2AF2CBC22}" type="slidenum">
              <a:rPr lang="en-US" smtClean="0"/>
              <a:pPr/>
              <a:t>4</a:t>
            </a:fld>
            <a:endParaRPr lang="en-US"/>
          </a:p>
        </p:txBody>
      </p:sp>
    </p:spTree>
    <p:extLst>
      <p:ext uri="{BB962C8B-B14F-4D97-AF65-F5344CB8AC3E}">
        <p14:creationId xmlns:p14="http://schemas.microsoft.com/office/powerpoint/2010/main" val="37590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5</a:t>
            </a:fld>
            <a:endParaRPr lang="en-US"/>
          </a:p>
        </p:txBody>
      </p:sp>
    </p:spTree>
    <p:extLst>
      <p:ext uri="{BB962C8B-B14F-4D97-AF65-F5344CB8AC3E}">
        <p14:creationId xmlns:p14="http://schemas.microsoft.com/office/powerpoint/2010/main" val="79286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6</a:t>
            </a:fld>
            <a:endParaRPr lang="en-US"/>
          </a:p>
        </p:txBody>
      </p:sp>
    </p:spTree>
    <p:extLst>
      <p:ext uri="{BB962C8B-B14F-4D97-AF65-F5344CB8AC3E}">
        <p14:creationId xmlns:p14="http://schemas.microsoft.com/office/powerpoint/2010/main" val="45354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146617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90169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10</a:t>
            </a:fld>
            <a:endParaRPr lang="en-US"/>
          </a:p>
        </p:txBody>
      </p:sp>
    </p:spTree>
    <p:extLst>
      <p:ext uri="{BB962C8B-B14F-4D97-AF65-F5344CB8AC3E}">
        <p14:creationId xmlns:p14="http://schemas.microsoft.com/office/powerpoint/2010/main" val="354553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9/11/2020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a:solidFill>
                  <a:srgbClr val="002060"/>
                </a:solidFill>
                <a:latin typeface="Tahoma" charset="0"/>
                <a:ea typeface="Tahoma" charset="0"/>
                <a:cs typeface="Tahoma" charset="0"/>
              </a:rPr>
              <a:t>Сүхбаатар аймгийн</a:t>
            </a:r>
          </a:p>
          <a:p>
            <a:pPr algn="ctr"/>
            <a:r>
              <a:rPr lang="mn-MN" sz="3600" b="1" dirty="0">
                <a:solidFill>
                  <a:srgbClr val="002060"/>
                </a:solidFill>
                <a:latin typeface="Tahoma" charset="0"/>
                <a:ea typeface="Tahoma" charset="0"/>
                <a:cs typeface="Tahoma" charset="0"/>
              </a:rPr>
              <a:t>нийгэм, эдийн засгийн</a:t>
            </a:r>
            <a:r>
              <a:rPr lang="en-US" sz="3600" b="1" dirty="0">
                <a:solidFill>
                  <a:srgbClr val="002060"/>
                </a:solidFill>
                <a:latin typeface="Tahoma" charset="0"/>
                <a:ea typeface="Tahoma" charset="0"/>
                <a:cs typeface="Tahoma" charset="0"/>
              </a:rPr>
              <a:t> </a:t>
            </a:r>
            <a:r>
              <a:rPr lang="mn-MN" sz="3600" b="1" dirty="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( 2020 </a:t>
            </a:r>
            <a:r>
              <a:rPr lang="mn-MN" sz="2800" dirty="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8 </a:t>
            </a:r>
            <a:r>
              <a:rPr lang="mn-MN" sz="2800" dirty="0">
                <a:solidFill>
                  <a:srgbClr val="002060"/>
                </a:solidFill>
                <a:latin typeface="Tahoma" charset="0"/>
                <a:ea typeface="Tahoma" charset="0"/>
                <a:cs typeface="Tahoma" charset="0"/>
              </a:rPr>
              <a:t>дугаар сарын байдлаар</a:t>
            </a:r>
            <a:r>
              <a:rPr lang="en-US" sz="2800" dirty="0">
                <a:solidFill>
                  <a:srgbClr val="002060"/>
                </a:solidFill>
                <a:latin typeface="Tahoma" charset="0"/>
                <a:ea typeface="Tahoma" charset="0"/>
                <a:cs typeface="Tahoma"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018869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4"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5"/>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82044" y="1524000"/>
            <a:ext cx="8001000" cy="923330"/>
          </a:xfrm>
          <a:prstGeom prst="rect">
            <a:avLst/>
          </a:prstGeom>
        </p:spPr>
        <p:txBody>
          <a:bodyPr wrap="square">
            <a:spAutoFit/>
          </a:bodyPr>
          <a:lstStyle/>
          <a:p>
            <a:pPr algn="just"/>
            <a:r>
              <a:rPr lang="en-US" sz="1800" dirty="0" err="1">
                <a:solidFill>
                  <a:srgbClr val="000000"/>
                </a:solidFill>
                <a:effectLst/>
                <a:latin typeface="Arial" panose="020B0604020202020204" pitchFamily="34" charset="0"/>
                <a:ea typeface="Calibri" panose="020F0502020204030204" pitchFamily="34" charset="0"/>
              </a:rPr>
              <a:t>Аж</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үйлдвэрийн</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нийт</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бүтээгдэхүүний</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үйлдвэрлэл</a:t>
            </a:r>
            <a:r>
              <a:rPr lang="en-US" sz="1800" dirty="0">
                <a:solidFill>
                  <a:srgbClr val="000000"/>
                </a:solidFill>
                <a:effectLst/>
                <a:latin typeface="Arial" panose="020B0604020202020204" pitchFamily="34" charset="0"/>
                <a:ea typeface="Calibri" panose="020F0502020204030204" pitchFamily="34" charset="0"/>
              </a:rPr>
              <a:t> 2010 </a:t>
            </a:r>
            <a:r>
              <a:rPr lang="en-US" sz="1800" dirty="0" err="1">
                <a:solidFill>
                  <a:srgbClr val="000000"/>
                </a:solidFill>
                <a:effectLst/>
                <a:latin typeface="Arial" panose="020B0604020202020204" pitchFamily="34" charset="0"/>
                <a:ea typeface="Calibri" panose="020F0502020204030204" pitchFamily="34" charset="0"/>
              </a:rPr>
              <a:t>оны</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зэрэгцүүлэх</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үнээр</a:t>
            </a:r>
            <a:r>
              <a:rPr lang="en-US" sz="1800" dirty="0">
                <a:solidFill>
                  <a:srgbClr val="000000"/>
                </a:solidFill>
                <a:effectLst/>
                <a:latin typeface="Arial" panose="020B0604020202020204" pitchFamily="34" charset="0"/>
                <a:ea typeface="Calibri" panose="020F0502020204030204" pitchFamily="34" charset="0"/>
              </a:rPr>
              <a:t> 29.5 </a:t>
            </a:r>
            <a:r>
              <a:rPr lang="en-US" sz="1800" dirty="0" err="1">
                <a:solidFill>
                  <a:srgbClr val="000000"/>
                </a:solidFill>
                <a:effectLst/>
                <a:latin typeface="Arial" panose="020B0604020202020204" pitchFamily="34" charset="0"/>
                <a:ea typeface="Calibri" panose="020F0502020204030204" pitchFamily="34" charset="0"/>
              </a:rPr>
              <a:t>тэрбум</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төгрөг</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болж</a:t>
            </a:r>
            <a:r>
              <a:rPr lang="en-US" sz="1800" dirty="0">
                <a:solidFill>
                  <a:srgbClr val="000000"/>
                </a:solidFill>
                <a:effectLst/>
                <a:latin typeface="Arial" panose="020B0604020202020204" pitchFamily="34" charset="0"/>
                <a:ea typeface="Calibri" panose="020F0502020204030204" pitchFamily="34" charset="0"/>
              </a:rPr>
              <a:t> </a:t>
            </a:r>
            <a:r>
              <a:rPr lang="mn-MN" sz="1800" dirty="0">
                <a:solidFill>
                  <a:srgbClr val="000000"/>
                </a:solidFill>
                <a:effectLst/>
                <a:latin typeface="Arial" panose="020B0604020202020204" pitchFamily="34" charset="0"/>
                <a:ea typeface="Calibri" panose="020F0502020204030204" pitchFamily="34" charset="0"/>
              </a:rPr>
              <a:t>өмнөх </a:t>
            </a:r>
            <a:r>
              <a:rPr lang="en-US" sz="1800" dirty="0" err="1">
                <a:solidFill>
                  <a:srgbClr val="000000"/>
                </a:solidFill>
                <a:effectLst/>
                <a:latin typeface="Arial" panose="020B0604020202020204" pitchFamily="34" charset="0"/>
                <a:ea typeface="Calibri" panose="020F0502020204030204" pitchFamily="34" charset="0"/>
              </a:rPr>
              <a:t>он</a:t>
            </a:r>
            <a:r>
              <a:rPr lang="mn-MN" sz="1800" dirty="0">
                <a:solidFill>
                  <a:srgbClr val="000000"/>
                </a:solidFill>
                <a:effectLst/>
                <a:latin typeface="Arial" panose="020B0604020202020204" pitchFamily="34" charset="0"/>
                <a:ea typeface="Calibri" panose="020F0502020204030204" pitchFamily="34" charset="0"/>
              </a:rPr>
              <a:t>оос 2</a:t>
            </a:r>
            <a:r>
              <a:rPr lang="en-US" sz="1800" dirty="0">
                <a:solidFill>
                  <a:srgbClr val="000000"/>
                </a:solidFill>
                <a:effectLst/>
                <a:latin typeface="Arial" panose="020B0604020202020204" pitchFamily="34" charset="0"/>
                <a:ea typeface="Calibri" panose="020F0502020204030204" pitchFamily="34" charset="0"/>
              </a:rPr>
              <a:t>.1 (8.5</a:t>
            </a:r>
            <a:r>
              <a:rPr lang="mn-MN" sz="1800" dirty="0">
                <a:solidFill>
                  <a:srgbClr val="000000"/>
                </a:solidFill>
                <a:effectLst/>
                <a:latin typeface="Arial" panose="020B0604020202020204" pitchFamily="34" charset="0"/>
                <a:ea typeface="Calibri" panose="020F0502020204030204" pitchFamily="34" charset="0"/>
              </a:rPr>
              <a:t>%</a:t>
            </a:r>
            <a:r>
              <a:rPr lang="en-US" sz="1800" dirty="0">
                <a:solidFill>
                  <a:srgbClr val="000000"/>
                </a:solidFill>
                <a:effectLst/>
                <a:latin typeface="Arial" panose="020B0604020202020204" pitchFamily="34" charset="0"/>
                <a:ea typeface="Calibri" panose="020F0502020204030204" pitchFamily="34" charset="0"/>
              </a:rPr>
              <a:t>) </a:t>
            </a:r>
            <a:r>
              <a:rPr lang="mn-MN" sz="1800" dirty="0">
                <a:solidFill>
                  <a:srgbClr val="000000"/>
                </a:solidFill>
                <a:effectLst/>
                <a:latin typeface="Arial" panose="020B0604020202020204" pitchFamily="34" charset="0"/>
                <a:ea typeface="Calibri" panose="020F0502020204030204" pitchFamily="34" charset="0"/>
              </a:rPr>
              <a:t>тэрбум</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төгрө</a:t>
            </a:r>
            <a:r>
              <a:rPr lang="mn-MN" sz="1800" dirty="0">
                <a:solidFill>
                  <a:srgbClr val="000000"/>
                </a:solidFill>
                <a:effectLst/>
                <a:latin typeface="Arial" panose="020B0604020202020204" pitchFamily="34" charset="0"/>
                <a:ea typeface="Calibri" panose="020F0502020204030204" pitchFamily="34" charset="0"/>
              </a:rPr>
              <a:t>гөөр буурчээ. </a:t>
            </a:r>
            <a:endParaRPr lang="en-US" sz="200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
        <p:nvSpPr>
          <p:cNvPr id="9" name="Rectangle 8"/>
          <p:cNvSpPr/>
          <p:nvPr/>
        </p:nvSpPr>
        <p:spPr>
          <a:xfrm>
            <a:off x="3886200" y="3047999"/>
            <a:ext cx="8001000" cy="1789592"/>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Ангиллаар нь өмнөх онтой харьцуулан авч үзвэл: ц</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ахилгаан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дулааны</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эрчим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хүч</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үйлдвэрлэл</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усан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хангамж</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ийн салбарынх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 (7.0%)</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төгрөгөөр өсч, боловсруулах аж үйлдвэрийнх 1.5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56.3%</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 төгрөг, уул уурхай, олборлох аж үйлдвэрийн салбарынх 1.4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(4.9</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гөөр тус тус буурсан байна.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810000" y="5029199"/>
            <a:ext cx="8001000" cy="1169551"/>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О</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ны</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ү</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нээр</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борлуулалт</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хийсэн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нь</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өмнөх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ы мөн үеэс 97.0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төгрөгөөр</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доогуур</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гүйцэтгэлтэй</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байна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0273322"/>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01150" y="700515"/>
            <a:ext cx="1670650" cy="461665"/>
          </a:xfrm>
          <a:prstGeom prst="rect">
            <a:avLst/>
          </a:prstGeom>
        </p:spPr>
        <p:txBody>
          <a:bodyPr wrap="none">
            <a:spAutoFit/>
          </a:bodyPr>
          <a:lstStyle/>
          <a:p>
            <a:r>
              <a:rPr lang="mn-MN" sz="2400" b="1" cap="all" dirty="0">
                <a:solidFill>
                  <a:srgbClr val="002060"/>
                </a:solidFill>
                <a:latin typeface="Tahoma" charset="0"/>
                <a:ea typeface="Calibri" charset="0"/>
              </a:rPr>
              <a:t>БАРИЛГА</a:t>
            </a:r>
            <a:endParaRPr lang="en-US" sz="2400"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38715"/>
            <a:ext cx="3312291" cy="2590800"/>
          </a:xfrm>
          <a:prstGeom prst="rect">
            <a:avLst/>
          </a:prstGeom>
        </p:spPr>
      </p:pic>
      <p:sp>
        <p:nvSpPr>
          <p:cNvPr id="3" name="Rectangle 2"/>
          <p:cNvSpPr/>
          <p:nvPr/>
        </p:nvSpPr>
        <p:spPr>
          <a:xfrm>
            <a:off x="5105400" y="1767315"/>
            <a:ext cx="6477000" cy="1685077"/>
          </a:xfrm>
          <a:prstGeom prst="rect">
            <a:avLst/>
          </a:prstGeom>
        </p:spPr>
        <p:txBody>
          <a:bodyPr wrap="square">
            <a:spAutoFit/>
          </a:bodyPr>
          <a:lstStyle/>
          <a:p>
            <a:pPr algn="just">
              <a:lnSpc>
                <a:spcPct val="115000"/>
              </a:lnSpc>
            </a:pPr>
            <a:r>
              <a:rPr lang="mn-MN" dirty="0">
                <a:latin typeface="Arial" panose="020B0604020202020204" pitchFamily="34" charset="0"/>
                <a:ea typeface="Calibri" panose="020F0502020204030204" pitchFamily="34" charset="0"/>
                <a:cs typeface="Times New Roman" panose="02020603050405020304" pitchFamily="18" charset="0"/>
              </a:rPr>
              <a:t>Барилга угсралт, их засварын ажлын хэмжээ 2019 оны эхний хагас жилд урьдчилсан гүйцэтгэлээр 11.0 тэрбум төгрөгт хүрч, 1.3 (11.9%) тэрбум төгрөгийн ажлыг аймгийн барилгын байгууллага, 9.7 (88.1%) тэрбум төгрөгийн ажлыг гадны барилгын байгууллага гүйцэтгэсэн байна.</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20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33401"/>
            <a:ext cx="10591800" cy="5943600"/>
          </a:xfrm>
          <a:prstGeom prst="rect">
            <a:avLst/>
          </a:prstGeom>
        </p:spPr>
      </p:pic>
    </p:spTree>
    <p:extLst>
      <p:ext uri="{BB962C8B-B14F-4D97-AF65-F5344CB8AC3E}">
        <p14:creationId xmlns:p14="http://schemas.microsoft.com/office/powerpoint/2010/main" val="12743249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1012" y="5553670"/>
            <a:ext cx="10372684" cy="923330"/>
          </a:xfrm>
          <a:prstGeom prst="rect">
            <a:avLst/>
          </a:prstGeom>
        </p:spPr>
        <p:txBody>
          <a:bodyPr wrap="square">
            <a:spAutoFit/>
          </a:bodyPr>
          <a:lstStyle/>
          <a:p>
            <a:pPr algn="just"/>
            <a:r>
              <a:rPr lang="mn-MN" dirty="0">
                <a:latin typeface="Tahoma" panose="020B0604030504040204" pitchFamily="34" charset="0"/>
                <a:ea typeface="Tahoma" panose="020B0604030504040204" pitchFamily="34" charset="0"/>
                <a:cs typeface="Tahoma" panose="020B0604030504040204" pitchFamily="34" charset="0"/>
              </a:rPr>
              <a:t>2020 оны эхний </a:t>
            </a:r>
            <a:r>
              <a:rPr lang="en-US" dirty="0">
                <a:latin typeface="Tahoma" panose="020B0604030504040204" pitchFamily="34" charset="0"/>
                <a:ea typeface="Tahoma" panose="020B0604030504040204" pitchFamily="34" charset="0"/>
                <a:cs typeface="Tahoma" panose="020B0604030504040204" pitchFamily="34" charset="0"/>
              </a:rPr>
              <a:t>8 </a:t>
            </a:r>
            <a:r>
              <a:rPr lang="mn-MN" dirty="0">
                <a:latin typeface="Tahoma" panose="020B0604030504040204" pitchFamily="34" charset="0"/>
                <a:ea typeface="Tahoma" panose="020B0604030504040204" pitchFamily="34" charset="0"/>
                <a:cs typeface="Tahoma" panose="020B0604030504040204" pitchFamily="34" charset="0"/>
              </a:rPr>
              <a:t>сард ажилгүй 1334 иргэн шинээр бүртгүүлж, бүртгэлтэй байсан 334 иргэн ажилд зуучлагдан орж, 1091 иргэн ажил идэвхтэй хайхгүй байгаа шалтгаанаар бүртгэлээс хасагдсан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194484" y="548738"/>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id="{86C6592C-9372-4FCE-A651-F326EB9A647E}"/>
              </a:ext>
            </a:extLst>
          </p:cNvPr>
          <p:cNvGrpSpPr/>
          <p:nvPr/>
        </p:nvGrpSpPr>
        <p:grpSpPr>
          <a:xfrm>
            <a:off x="1332379" y="3430935"/>
            <a:ext cx="3684530" cy="1428088"/>
            <a:chOff x="1143000" y="3198633"/>
            <a:chExt cx="3684530" cy="1428088"/>
          </a:xfrm>
        </p:grpSpPr>
        <p:grpSp>
          <p:nvGrpSpPr>
            <p:cNvPr id="20" name="Group 19"/>
            <p:cNvGrpSpPr/>
            <p:nvPr/>
          </p:nvGrpSpPr>
          <p:grpSpPr>
            <a:xfrm>
              <a:off x="1143000" y="3198633"/>
              <a:ext cx="3581400" cy="1428088"/>
              <a:chOff x="1371600" y="2893833"/>
              <a:chExt cx="3104357" cy="1428088"/>
            </a:xfrm>
          </p:grpSpPr>
          <p:grpSp>
            <p:nvGrpSpPr>
              <p:cNvPr id="21" name="Group 20"/>
              <p:cNvGrpSpPr/>
              <p:nvPr/>
            </p:nvGrpSpPr>
            <p:grpSpPr>
              <a:xfrm>
                <a:off x="1371600" y="3271678"/>
                <a:ext cx="3104357" cy="1050243"/>
                <a:chOff x="1371600" y="3271678"/>
                <a:chExt cx="3104357" cy="1050243"/>
              </a:xfrm>
            </p:grpSpPr>
            <p:pic>
              <p:nvPicPr>
                <p:cNvPr id="23" name="Picture 22"/>
                <p:cNvPicPr>
                  <a:picLocks noChangeAspect="1"/>
                </p:cNvPicPr>
                <p:nvPr/>
              </p:nvPicPr>
              <p:blipFill>
                <a:blip r:embed="rId3"/>
                <a:stretch>
                  <a:fillRect/>
                </a:stretch>
              </p:blipFill>
              <p:spPr>
                <a:xfrm>
                  <a:off x="1371600" y="3368959"/>
                  <a:ext cx="303876" cy="895351"/>
                </a:xfrm>
                <a:prstGeom prst="rect">
                  <a:avLst/>
                </a:prstGeom>
              </p:spPr>
            </p:pic>
            <p:grpSp>
              <p:nvGrpSpPr>
                <p:cNvPr id="24" name="Group 23"/>
                <p:cNvGrpSpPr/>
                <p:nvPr/>
              </p:nvGrpSpPr>
              <p:grpSpPr>
                <a:xfrm>
                  <a:off x="1546444" y="3271678"/>
                  <a:ext cx="2929513" cy="1050243"/>
                  <a:chOff x="1546444" y="3271678"/>
                  <a:chExt cx="2929513" cy="1050243"/>
                </a:xfrm>
              </p:grpSpPr>
              <p:pic>
                <p:nvPicPr>
                  <p:cNvPr id="25" name="Picture 24"/>
                  <p:cNvPicPr>
                    <a:picLocks noChangeAspect="1"/>
                  </p:cNvPicPr>
                  <p:nvPr/>
                </p:nvPicPr>
                <p:blipFill>
                  <a:blip r:embed="rId4"/>
                  <a:stretch>
                    <a:fillRect/>
                  </a:stretch>
                </p:blipFill>
                <p:spPr>
                  <a:xfrm>
                    <a:off x="3022454" y="3356767"/>
                    <a:ext cx="304800" cy="898072"/>
                  </a:xfrm>
                  <a:prstGeom prst="rect">
                    <a:avLst/>
                  </a:prstGeom>
                </p:spPr>
              </p:pic>
              <p:sp>
                <p:nvSpPr>
                  <p:cNvPr id="26" name="Rectangle 25"/>
                  <p:cNvSpPr/>
                  <p:nvPr/>
                </p:nvSpPr>
                <p:spPr>
                  <a:xfrm>
                    <a:off x="1675476" y="3798701"/>
                    <a:ext cx="1149878" cy="523220"/>
                  </a:xfrm>
                  <a:prstGeom prst="rect">
                    <a:avLst/>
                  </a:prstGeom>
                </p:spPr>
                <p:txBody>
                  <a:bodyPr wrap="square">
                    <a:spAutoFit/>
                  </a:bodyPr>
                  <a:lstStyle/>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17</a:t>
                    </a:r>
                    <a:r>
                      <a:rPr lang="mn-MN" sz="2800"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3%</a:t>
                    </a:r>
                  </a:p>
                </p:txBody>
              </p:sp>
              <p:sp>
                <p:nvSpPr>
                  <p:cNvPr id="27" name="Rectangle 26"/>
                  <p:cNvSpPr/>
                  <p:nvPr/>
                </p:nvSpPr>
                <p:spPr>
                  <a:xfrm>
                    <a:off x="3287821" y="3768128"/>
                    <a:ext cx="1079221" cy="523220"/>
                  </a:xfrm>
                  <a:prstGeom prst="rect">
                    <a:avLst/>
                  </a:prstGeom>
                </p:spPr>
                <p:txBody>
                  <a:bodyPr wrap="square">
                    <a:spAutoFit/>
                  </a:bodyPr>
                  <a:lstStyle/>
                  <a:p>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46</a:t>
                    </a:r>
                    <a:r>
                      <a:rPr lang="mn-MN" sz="2800" dirty="0">
                        <a:solidFill>
                          <a:srgbClr val="00B0F0"/>
                        </a:solidFill>
                        <a:latin typeface="Tahoma" panose="020B0604030504040204" pitchFamily="34" charset="0"/>
                        <a:ea typeface="Tahoma" panose="020B0604030504040204" pitchFamily="34" charset="0"/>
                        <a:cs typeface="Tahoma" panose="020B0604030504040204" pitchFamily="34" charset="0"/>
                      </a:rPr>
                      <a:t>.</a:t>
                    </a:r>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8%</a:t>
                    </a:r>
                  </a:p>
                </p:txBody>
              </p:sp>
              <p:sp>
                <p:nvSpPr>
                  <p:cNvPr id="28" name="TextBox 27"/>
                  <p:cNvSpPr txBox="1"/>
                  <p:nvPr/>
                </p:nvSpPr>
                <p:spPr>
                  <a:xfrm>
                    <a:off x="1546444" y="3271678"/>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Өмнөх</a:t>
                    </a:r>
                  </a:p>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сараас</a:t>
                    </a:r>
                  </a:p>
                </p:txBody>
              </p:sp>
            </p:grpSp>
          </p:grpSp>
          <p:sp>
            <p:nvSpPr>
              <p:cNvPr id="22" name="Rectangle 21"/>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id="{C7518EC6-8F8A-4F97-8396-7A63AC2B71B4}"/>
                </a:ext>
              </a:extLst>
            </p:cNvPr>
            <p:cNvSpPr/>
            <p:nvPr/>
          </p:nvSpPr>
          <p:spPr>
            <a:xfrm rot="10800000">
              <a:off x="2590800" y="3972579"/>
              <a:ext cx="350000" cy="523221"/>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7D97C7FB-61F8-4CC7-A1D5-77406027FE06}"/>
                </a:ext>
              </a:extLst>
            </p:cNvPr>
            <p:cNvSpPr/>
            <p:nvPr/>
          </p:nvSpPr>
          <p:spPr>
            <a:xfrm rot="10800000">
              <a:off x="4458822" y="3946116"/>
              <a:ext cx="368708" cy="545982"/>
            </a:xfrm>
            <a:prstGeom prst="downArrow">
              <a:avLst/>
            </a:prstGeom>
            <a:solidFill>
              <a:srgbClr val="00A8DF"/>
            </a:solidFill>
            <a:ln>
              <a:solidFill>
                <a:srgbClr val="00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73C37A9-FD39-4E30-8FC9-3A48BBAF42B7}"/>
              </a:ext>
            </a:extLst>
          </p:cNvPr>
          <p:cNvGrpSpPr/>
          <p:nvPr/>
        </p:nvGrpSpPr>
        <p:grpSpPr>
          <a:xfrm>
            <a:off x="5943600" y="1292809"/>
            <a:ext cx="5835141" cy="1880758"/>
            <a:chOff x="5701821" y="1022848"/>
            <a:chExt cx="5835141" cy="1880758"/>
          </a:xfrm>
        </p:grpSpPr>
        <p:grpSp>
          <p:nvGrpSpPr>
            <p:cNvPr id="8" name="Group 7"/>
            <p:cNvGrpSpPr/>
            <p:nvPr/>
          </p:nvGrpSpPr>
          <p:grpSpPr>
            <a:xfrm>
              <a:off x="5701821" y="1022848"/>
              <a:ext cx="5835141" cy="1880758"/>
              <a:chOff x="2186776" y="1024443"/>
              <a:chExt cx="4372903" cy="1880758"/>
            </a:xfrm>
          </p:grpSpPr>
          <p:pic>
            <p:nvPicPr>
              <p:cNvPr id="11" name="Picture 10"/>
              <p:cNvPicPr>
                <a:picLocks noChangeAspect="1"/>
              </p:cNvPicPr>
              <p:nvPr/>
            </p:nvPicPr>
            <p:blipFill>
              <a:blip r:embed="rId5"/>
              <a:stretch>
                <a:fillRect/>
              </a:stretch>
            </p:blipFill>
            <p:spPr>
              <a:xfrm>
                <a:off x="2220419" y="1375123"/>
                <a:ext cx="2008909" cy="891048"/>
              </a:xfrm>
              <a:prstGeom prst="rect">
                <a:avLst/>
              </a:prstGeom>
            </p:spPr>
          </p:pic>
          <p:pic>
            <p:nvPicPr>
              <p:cNvPr id="12" name="Picture 11"/>
              <p:cNvPicPr>
                <a:picLocks noChangeAspect="1"/>
              </p:cNvPicPr>
              <p:nvPr/>
            </p:nvPicPr>
            <p:blipFill>
              <a:blip r:embed="rId6"/>
              <a:stretch>
                <a:fillRect/>
              </a:stretch>
            </p:blipFill>
            <p:spPr>
              <a:xfrm>
                <a:off x="4590162" y="1365822"/>
                <a:ext cx="642635" cy="891048"/>
              </a:xfrm>
              <a:prstGeom prst="rect">
                <a:avLst/>
              </a:prstGeom>
            </p:spPr>
          </p:pic>
          <p:sp>
            <p:nvSpPr>
              <p:cNvPr id="13" name="Rectangle 12"/>
              <p:cNvSpPr/>
              <p:nvPr/>
            </p:nvSpPr>
            <p:spPr>
              <a:xfrm>
                <a:off x="2186776" y="2323202"/>
                <a:ext cx="2288956" cy="338554"/>
              </a:xfrm>
              <a:prstGeom prst="rect">
                <a:avLst/>
              </a:prstGeom>
            </p:spPr>
            <p:txBody>
              <a:bodyPr wrap="square">
                <a:spAutoFit/>
              </a:bodyPr>
              <a:lstStyle/>
              <a:p>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97102" y="2320426"/>
                <a:ext cx="1962577" cy="584775"/>
              </a:xfrm>
              <a:prstGeom prst="rect">
                <a:avLst/>
              </a:prstGeom>
            </p:spPr>
            <p:txBody>
              <a:bodyPr wrap="square">
                <a:spAutoFit/>
              </a:bodyPr>
              <a:lstStyle/>
              <a:p>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А</a:t>
                </a:r>
                <a:r>
                  <a:rPr lang="is-IS" sz="1600" dirty="0">
                    <a:solidFill>
                      <a:srgbClr val="00B0F0"/>
                    </a:solidFill>
                    <a:latin typeface="Tahoma" panose="020B0604030504040204" pitchFamily="34" charset="0"/>
                    <a:ea typeface="Tahoma" panose="020B0604030504040204" pitchFamily="34" charset="0"/>
                    <a:cs typeface="Tahoma" panose="020B0604030504040204" pitchFamily="34" charset="0"/>
                  </a:rPr>
                  <a:t>жилтай боловч өөр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40"/>
                <a:ext cx="1720299" cy="338554"/>
              </a:xfrm>
              <a:prstGeom prst="rect">
                <a:avLst/>
              </a:prstGeom>
            </p:spPr>
            <p:txBody>
              <a:bodyPr wrap="square">
                <a:spAutoFit/>
              </a:bodyPr>
              <a:lstStyle/>
              <a:p>
                <a:r>
                  <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rPr>
                  <a:t>74.3</a:t>
                </a:r>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rPr>
                  <a:t>(539)</a:t>
                </a:r>
              </a:p>
            </p:txBody>
          </p:sp>
          <p:sp>
            <p:nvSpPr>
              <p:cNvPr id="17" name="Rectangle 16"/>
              <p:cNvSpPr/>
              <p:nvPr/>
            </p:nvSpPr>
            <p:spPr>
              <a:xfrm>
                <a:off x="4526482" y="1024443"/>
                <a:ext cx="1591469" cy="338554"/>
              </a:xfrm>
              <a:prstGeom prst="rect">
                <a:avLst/>
              </a:prstGeom>
            </p:spPr>
            <p:txBody>
              <a:bodyPr wrap="square">
                <a:spAutoFit/>
              </a:bodyPr>
              <a:lstStyle/>
              <a:p>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2</a:t>
                </a:r>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5.7</a:t>
                </a:r>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186</a:t>
                </a:r>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grpSp>
        <p:pic>
          <p:nvPicPr>
            <p:cNvPr id="36" name="Picture 35"/>
            <p:cNvPicPr>
              <a:picLocks noChangeAspect="1"/>
            </p:cNvPicPr>
            <p:nvPr/>
          </p:nvPicPr>
          <p:blipFill>
            <a:blip r:embed="rId4"/>
            <a:stretch>
              <a:fillRect/>
            </a:stretch>
          </p:blipFill>
          <p:spPr>
            <a:xfrm>
              <a:off x="9817429" y="1357634"/>
              <a:ext cx="435914" cy="884545"/>
            </a:xfrm>
            <a:prstGeom prst="rect">
              <a:avLst/>
            </a:prstGeom>
          </p:spPr>
        </p:pic>
        <p:pic>
          <p:nvPicPr>
            <p:cNvPr id="39" name="Picture 38">
              <a:extLst>
                <a:ext uri="{FF2B5EF4-FFF2-40B4-BE49-F238E27FC236}">
                  <a16:creationId xmlns:a16="http://schemas.microsoft.com/office/drawing/2014/main" id="{20A0A874-F07F-4C80-8BA3-5853CF6317F0}"/>
                </a:ext>
              </a:extLst>
            </p:cNvPr>
            <p:cNvPicPr>
              <a:picLocks noChangeAspect="1"/>
            </p:cNvPicPr>
            <p:nvPr/>
          </p:nvPicPr>
          <p:blipFill rotWithShape="1">
            <a:blip r:embed="rId5"/>
            <a:srcRect r="83739"/>
            <a:stretch/>
          </p:blipFill>
          <p:spPr>
            <a:xfrm>
              <a:off x="8465922" y="1364227"/>
              <a:ext cx="435914" cy="891048"/>
            </a:xfrm>
            <a:prstGeom prst="rect">
              <a:avLst/>
            </a:prstGeom>
          </p:spPr>
        </p:pic>
      </p:grpSp>
      <p:pic>
        <p:nvPicPr>
          <p:cNvPr id="4" name="Picture 3">
            <a:extLst>
              <a:ext uri="{FF2B5EF4-FFF2-40B4-BE49-F238E27FC236}">
                <a16:creationId xmlns:a16="http://schemas.microsoft.com/office/drawing/2014/main" id="{EB3E67A2-DFB9-414C-8378-30D4EA011D14}"/>
              </a:ext>
            </a:extLst>
          </p:cNvPr>
          <p:cNvPicPr>
            <a:picLocks noChangeAspect="1"/>
          </p:cNvPicPr>
          <p:nvPr/>
        </p:nvPicPr>
        <p:blipFill>
          <a:blip r:embed="rId7"/>
          <a:stretch>
            <a:fillRect/>
          </a:stretch>
        </p:blipFill>
        <p:spPr>
          <a:xfrm>
            <a:off x="1351012" y="1363387"/>
            <a:ext cx="987798" cy="1514261"/>
          </a:xfrm>
          <a:prstGeom prst="rect">
            <a:avLst/>
          </a:prstGeom>
        </p:spPr>
      </p:pic>
      <p:sp>
        <p:nvSpPr>
          <p:cNvPr id="7" name="TextBox 6">
            <a:extLst>
              <a:ext uri="{FF2B5EF4-FFF2-40B4-BE49-F238E27FC236}">
                <a16:creationId xmlns:a16="http://schemas.microsoft.com/office/drawing/2014/main" id="{E1EAD9E5-E875-4D3D-AD39-206D4FFA4683}"/>
              </a:ext>
            </a:extLst>
          </p:cNvPr>
          <p:cNvSpPr txBox="1"/>
          <p:nvPr/>
        </p:nvSpPr>
        <p:spPr>
          <a:xfrm>
            <a:off x="2438400" y="1331902"/>
            <a:ext cx="2597302"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эрхлэлтийн байгууллагад ажил хайж бүртгүүлсэн иргэд 20</a:t>
            </a:r>
            <a:r>
              <a:rPr lang="en-US" sz="1700" dirty="0">
                <a:latin typeface="Tahoma" panose="020B0604030504040204" pitchFamily="34" charset="0"/>
                <a:ea typeface="Tahoma" panose="020B0604030504040204" pitchFamily="34" charset="0"/>
                <a:cs typeface="Tahoma" panose="020B0604030504040204" pitchFamily="34" charset="0"/>
              </a:rPr>
              <a:t>20</a:t>
            </a:r>
            <a:r>
              <a:rPr lang="mn-MN" sz="1700" dirty="0">
                <a:latin typeface="Tahoma" panose="020B0604030504040204" pitchFamily="34" charset="0"/>
                <a:ea typeface="Tahoma" panose="020B0604030504040204" pitchFamily="34" charset="0"/>
                <a:cs typeface="Tahoma" panose="020B0604030504040204" pitchFamily="34" charset="0"/>
              </a:rPr>
              <a:t> оны </a:t>
            </a:r>
            <a:r>
              <a:rPr lang="en-US" sz="1700" dirty="0">
                <a:latin typeface="Tahoma" panose="020B0604030504040204" pitchFamily="34" charset="0"/>
                <a:ea typeface="Tahoma" panose="020B0604030504040204" pitchFamily="34" charset="0"/>
                <a:cs typeface="Tahoma" panose="020B0604030504040204" pitchFamily="34" charset="0"/>
              </a:rPr>
              <a:t>8 </a:t>
            </a:r>
            <a:r>
              <a:rPr lang="mn-MN" sz="1700" dirty="0">
                <a:latin typeface="Tahoma" panose="020B0604030504040204" pitchFamily="34" charset="0"/>
                <a:ea typeface="Tahoma" panose="020B0604030504040204" pitchFamily="34" charset="0"/>
                <a:cs typeface="Tahoma" panose="020B0604030504040204" pitchFamily="34" charset="0"/>
              </a:rPr>
              <a:t>дугаар сарын эцэст </a:t>
            </a:r>
            <a:r>
              <a:rPr lang="en-US" sz="1700" dirty="0">
                <a:latin typeface="Tahoma" panose="020B0604030504040204" pitchFamily="34" charset="0"/>
                <a:ea typeface="Tahoma" panose="020B0604030504040204" pitchFamily="34" charset="0"/>
                <a:cs typeface="Tahoma" panose="020B0604030504040204" pitchFamily="34" charset="0"/>
              </a:rPr>
              <a:t>725</a:t>
            </a:r>
            <a:r>
              <a:rPr lang="mn-MN" sz="1700" dirty="0">
                <a:latin typeface="Tahoma" panose="020B0604030504040204" pitchFamily="34" charset="0"/>
                <a:ea typeface="Tahoma" panose="020B0604030504040204" pitchFamily="34" charset="0"/>
                <a:cs typeface="Tahoma" panose="020B0604030504040204" pitchFamily="34" charset="0"/>
              </a:rPr>
              <a:t> 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id="{C55B67B1-906D-4AD8-A6BA-80F6088445D6}"/>
              </a:ext>
            </a:extLst>
          </p:cNvPr>
          <p:cNvCxnSpPr/>
          <p:nvPr/>
        </p:nvCxnSpPr>
        <p:spPr>
          <a:xfrm>
            <a:off x="5562600" y="1323667"/>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id="{74A882CD-6BE5-4619-97B8-0DBC067AE90A}"/>
              </a:ext>
            </a:extLst>
          </p:cNvPr>
          <p:cNvGrpSpPr/>
          <p:nvPr/>
        </p:nvGrpSpPr>
        <p:grpSpPr>
          <a:xfrm>
            <a:off x="6074330" y="3152467"/>
            <a:ext cx="5704411" cy="2063157"/>
            <a:chOff x="6074330" y="2895600"/>
            <a:chExt cx="5704411" cy="2063157"/>
          </a:xfrm>
        </p:grpSpPr>
        <p:pic>
          <p:nvPicPr>
            <p:cNvPr id="43" name="Picture 42">
              <a:extLst>
                <a:ext uri="{FF2B5EF4-FFF2-40B4-BE49-F238E27FC236}">
                  <a16:creationId xmlns:a16="http://schemas.microsoft.com/office/drawing/2014/main" id="{6983EF44-BFCB-4B9C-A9F9-72E3BAA143FA}"/>
                </a:ext>
              </a:extLst>
            </p:cNvPr>
            <p:cNvPicPr>
              <a:picLocks noChangeAspect="1"/>
            </p:cNvPicPr>
            <p:nvPr/>
          </p:nvPicPr>
          <p:blipFill>
            <a:blip r:embed="rId8"/>
            <a:stretch>
              <a:fillRect/>
            </a:stretch>
          </p:blipFill>
          <p:spPr>
            <a:xfrm>
              <a:off x="10177888" y="2943984"/>
              <a:ext cx="1306190" cy="1306190"/>
            </a:xfrm>
            <a:prstGeom prst="rect">
              <a:avLst/>
            </a:prstGeom>
          </p:spPr>
        </p:pic>
        <p:pic>
          <p:nvPicPr>
            <p:cNvPr id="44" name="Picture 43">
              <a:extLst>
                <a:ext uri="{FF2B5EF4-FFF2-40B4-BE49-F238E27FC236}">
                  <a16:creationId xmlns:a16="http://schemas.microsoft.com/office/drawing/2014/main" id="{C08D75CB-F5D8-4A51-847B-71E9D3D978C3}"/>
                </a:ext>
              </a:extLst>
            </p:cNvPr>
            <p:cNvPicPr>
              <a:picLocks noChangeAspect="1"/>
            </p:cNvPicPr>
            <p:nvPr/>
          </p:nvPicPr>
          <p:blipFill>
            <a:blip r:embed="rId9"/>
            <a:stretch>
              <a:fillRect/>
            </a:stretch>
          </p:blipFill>
          <p:spPr>
            <a:xfrm>
              <a:off x="8286282" y="3122740"/>
              <a:ext cx="1029660" cy="1029660"/>
            </a:xfrm>
            <a:prstGeom prst="rect">
              <a:avLst/>
            </a:prstGeom>
          </p:spPr>
        </p:pic>
        <p:pic>
          <p:nvPicPr>
            <p:cNvPr id="46" name="Picture 45">
              <a:extLst>
                <a:ext uri="{FF2B5EF4-FFF2-40B4-BE49-F238E27FC236}">
                  <a16:creationId xmlns:a16="http://schemas.microsoft.com/office/drawing/2014/main" id="{CD94767B-FA1A-4349-9939-0CEB83028E63}"/>
                </a:ext>
              </a:extLst>
            </p:cNvPr>
            <p:cNvPicPr>
              <a:picLocks noChangeAspect="1"/>
            </p:cNvPicPr>
            <p:nvPr/>
          </p:nvPicPr>
          <p:blipFill>
            <a:blip r:embed="rId10"/>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366</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50.5</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нь</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mn-MN" sz="1600" dirty="0">
                  <a:latin typeface="Tahoma" panose="020B0604030504040204" pitchFamily="34" charset="0"/>
                  <a:ea typeface="Tahoma" panose="020B0604030504040204" pitchFamily="34" charset="0"/>
                  <a:cs typeface="Tahoma" panose="020B0604030504040204" pitchFamily="34" charset="0"/>
                </a:rPr>
                <a:t>3 (0.4%) 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47.7% нь </a:t>
              </a:r>
            </a:p>
            <a:p>
              <a:pPr algn="ctr"/>
              <a:r>
                <a:rPr lang="en-US" sz="1600" dirty="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spTree>
    <p:extLst>
      <p:ext uri="{BB962C8B-B14F-4D97-AF65-F5344CB8AC3E}">
        <p14:creationId xmlns:p14="http://schemas.microsoft.com/office/powerpoint/2010/main" val="274363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3A0D7-D8EA-4054-B819-32C4B3717858}"/>
              </a:ext>
            </a:extLst>
          </p:cNvPr>
          <p:cNvSpPr>
            <a:spLocks noGrp="1"/>
          </p:cNvSpPr>
          <p:nvPr>
            <p:ph type="title"/>
          </p:nvPr>
        </p:nvSpPr>
        <p:spPr>
          <a:xfrm>
            <a:off x="1295400" y="5032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ХАЛАМЖ </a:t>
            </a:r>
            <a:endParaRPr lang="en-US" sz="2400" dirty="0"/>
          </a:p>
        </p:txBody>
      </p:sp>
      <p:sp>
        <p:nvSpPr>
          <p:cNvPr id="7" name="Text Placeholder 6">
            <a:extLst>
              <a:ext uri="{FF2B5EF4-FFF2-40B4-BE49-F238E27FC236}">
                <a16:creationId xmlns:a16="http://schemas.microsoft.com/office/drawing/2014/main" id="{FA840F01-219D-44D7-BC08-A711A7CB856A}"/>
              </a:ext>
            </a:extLst>
          </p:cNvPr>
          <p:cNvSpPr>
            <a:spLocks noGrp="1"/>
          </p:cNvSpPr>
          <p:nvPr>
            <p:ph type="body" sz="quarter" idx="3"/>
          </p:nvPr>
        </p:nvSpPr>
        <p:spPr>
          <a:xfrm>
            <a:off x="3907367" y="10668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  </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22FF4C18-D76E-4DED-A5C1-52879F05ADB3}"/>
              </a:ext>
            </a:extLst>
          </p:cNvPr>
          <p:cNvSpPr>
            <a:spLocks noGrp="1"/>
          </p:cNvSpPr>
          <p:nvPr>
            <p:ph sz="quarter" idx="4"/>
          </p:nvPr>
        </p:nvSpPr>
        <p:spPr>
          <a:xfrm>
            <a:off x="1731430" y="2971800"/>
            <a:ext cx="9850970" cy="3429004"/>
          </a:xfrm>
        </p:spPr>
        <p:txBody>
          <a:bodyPr>
            <a:noAutofit/>
          </a:bodyPr>
          <a:lstStyle/>
          <a:p>
            <a:pPr marL="0" indent="0">
              <a:buNone/>
            </a:pPr>
            <a:r>
              <a:rPr lang="mn-MN" sz="20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2020 оны эхний 8 сард </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24.3 мянган хүнд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өмнөх оны мөн үеэс 12.9%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 </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7.3</a:t>
            </a:r>
            <a:r>
              <a:rPr lang="en-US" sz="2000"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20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өмнөх оны мөн үеэс 21.7%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 олгожээ.</a:t>
            </a:r>
          </a:p>
          <a:p>
            <a:pPr indent="457200" algn="just">
              <a:lnSpc>
                <a:spcPct val="125000"/>
              </a:lnSpc>
              <a:spcBef>
                <a:spcPts val="600"/>
              </a:spcBef>
              <a:spcAft>
                <a:spcPts val="600"/>
              </a:spcAft>
            </a:pPr>
            <a:r>
              <a:rPr lang="mn-MN" sz="2000" dirty="0">
                <a:effectLst/>
                <a:latin typeface="Arial" panose="020B0604020202020204" pitchFamily="34" charset="0"/>
                <a:ea typeface="Calibri" panose="020F0502020204030204" pitchFamily="34" charset="0"/>
                <a:cs typeface="Arial" panose="020B0604020202020204" pitchFamily="34" charset="0"/>
              </a:rPr>
              <a:t>Үүнийг төрлөөр нь авч үзвэл: Улсын төсвөөс нийгмийн халамжийн тэтгэвэрийг 1.3 мянган иргэнд 2.2 тэрбум төгрөг, нийгмийн халамжийн тэтгэмжийг 2.2 мянган иргэнд 1.2 тэрбум төгрөг, бусад хөнгөлөлт, тусламж, дэмжлэгт 20.8 мянган иргэнд 3.8 тэрбум төгрөгийг, орон нутгийн төсвөөс 1.2 мянган иргэнд  504.9 сая төгрөгийг тус тус олгожээ.</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5B8BF53-1DD3-4324-B7E7-FB00B5E487ED}"/>
              </a:ext>
            </a:extLst>
          </p:cNvPr>
          <p:cNvSpPr/>
          <p:nvPr/>
        </p:nvSpPr>
        <p:spPr>
          <a:xfrm>
            <a:off x="1312842" y="1143002"/>
            <a:ext cx="10650558" cy="52578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FE9ED23-9DBA-4F8C-A9DF-672AF6101EEE}"/>
              </a:ext>
            </a:extLst>
          </p:cNvPr>
          <p:cNvPicPr>
            <a:picLocks noChangeAspect="1"/>
          </p:cNvPicPr>
          <p:nvPr/>
        </p:nvPicPr>
        <p:blipFill rotWithShape="1">
          <a:blip r:embed="rId3"/>
          <a:srcRect l="15668" t="8783" r="12422" b="18959"/>
          <a:stretch/>
        </p:blipFill>
        <p:spPr>
          <a:xfrm>
            <a:off x="6057898" y="1722439"/>
            <a:ext cx="1219200" cy="1066800"/>
          </a:xfrm>
          <a:prstGeom prst="rect">
            <a:avLst/>
          </a:prstGeom>
        </p:spPr>
      </p:pic>
      <p:sp>
        <p:nvSpPr>
          <p:cNvPr id="2" name="Arrow: Down 1">
            <a:extLst>
              <a:ext uri="{FF2B5EF4-FFF2-40B4-BE49-F238E27FC236}">
                <a16:creationId xmlns:a16="http://schemas.microsoft.com/office/drawing/2014/main" id="{65612320-B417-4991-8C82-AAF98EEC75BD}"/>
              </a:ext>
            </a:extLst>
          </p:cNvPr>
          <p:cNvSpPr/>
          <p:nvPr/>
        </p:nvSpPr>
        <p:spPr>
          <a:xfrm flipH="1">
            <a:off x="7848600" y="3446758"/>
            <a:ext cx="76200" cy="19843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95A8EFBC-BEEF-4092-A874-18D0669094E3}"/>
              </a:ext>
            </a:extLst>
          </p:cNvPr>
          <p:cNvSpPr/>
          <p:nvPr/>
        </p:nvSpPr>
        <p:spPr>
          <a:xfrm flipH="1">
            <a:off x="10884474" y="3777255"/>
            <a:ext cx="76200" cy="19843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01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rotWithShape="1">
          <a:blip r:embed="rId3"/>
          <a:srcRect b="19753"/>
          <a:stretch/>
        </p:blipFill>
        <p:spPr>
          <a:xfrm>
            <a:off x="914400" y="990600"/>
            <a:ext cx="10591800" cy="5410200"/>
          </a:xfrm>
          <a:prstGeom prst="rect">
            <a:avLst/>
          </a:prstGeom>
        </p:spPr>
      </p:pic>
      <p:sp>
        <p:nvSpPr>
          <p:cNvPr id="28" name="Rectangle 27"/>
          <p:cNvSpPr/>
          <p:nvPr/>
        </p:nvSpPr>
        <p:spPr>
          <a:xfrm>
            <a:off x="2590800" y="1371600"/>
            <a:ext cx="8638937" cy="923330"/>
          </a:xfrm>
          <a:prstGeom prst="rect">
            <a:avLst/>
          </a:prstGeom>
        </p:spPr>
        <p:txBody>
          <a:bodyPr wrap="square">
            <a:spAutoFit/>
          </a:bodyPr>
          <a:lstStyle/>
          <a:p>
            <a:pPr algn="just"/>
            <a:r>
              <a:rPr lang="mn-MN" sz="1800" dirty="0">
                <a:solidFill>
                  <a:schemeClr val="bg1"/>
                </a:solidFill>
                <a:effectLst/>
                <a:latin typeface="Arial" panose="020B0604020202020204" pitchFamily="34" charset="0"/>
                <a:ea typeface="Calibri" panose="020F0502020204030204" pitchFamily="34" charset="0"/>
              </a:rPr>
              <a:t>Аймгийн хэмжээнд эхний </a:t>
            </a:r>
            <a:r>
              <a:rPr lang="en-US" sz="1800" dirty="0">
                <a:solidFill>
                  <a:schemeClr val="bg1"/>
                </a:solidFill>
                <a:effectLst/>
                <a:latin typeface="Arial" panose="020B0604020202020204" pitchFamily="34" charset="0"/>
                <a:ea typeface="Calibri" panose="020F0502020204030204" pitchFamily="34" charset="0"/>
              </a:rPr>
              <a:t>8</a:t>
            </a:r>
            <a:r>
              <a:rPr lang="mn-MN" sz="1800" dirty="0">
                <a:solidFill>
                  <a:schemeClr val="bg1"/>
                </a:solidFill>
                <a:effectLst/>
                <a:latin typeface="Arial" panose="020B0604020202020204" pitchFamily="34" charset="0"/>
                <a:ea typeface="Calibri" panose="020F0502020204030204" pitchFamily="34" charset="0"/>
              </a:rPr>
              <a:t> сарын байдлаар </a:t>
            </a:r>
            <a:r>
              <a:rPr lang="en-US" sz="1800" dirty="0">
                <a:solidFill>
                  <a:schemeClr val="bg1"/>
                </a:solidFill>
                <a:effectLst/>
                <a:latin typeface="Arial" panose="020B0604020202020204" pitchFamily="34" charset="0"/>
                <a:ea typeface="Calibri" panose="020F0502020204030204" pitchFamily="34" charset="0"/>
              </a:rPr>
              <a:t>167</a:t>
            </a:r>
            <a:r>
              <a:rPr lang="mn-MN" sz="1800" dirty="0">
                <a:solidFill>
                  <a:schemeClr val="bg1"/>
                </a:solidFill>
                <a:effectLst/>
                <a:latin typeface="Arial" panose="020B0604020202020204" pitchFamily="34" charset="0"/>
                <a:ea typeface="Calibri" panose="020F0502020204030204" pitchFamily="34" charset="0"/>
              </a:rPr>
              <a:t>.</a:t>
            </a:r>
            <a:r>
              <a:rPr lang="en-US" sz="1800" dirty="0">
                <a:solidFill>
                  <a:schemeClr val="bg1"/>
                </a:solidFill>
                <a:effectLst/>
                <a:latin typeface="Arial" panose="020B0604020202020204" pitchFamily="34" charset="0"/>
                <a:ea typeface="Calibri" panose="020F0502020204030204" pitchFamily="34" charset="0"/>
              </a:rPr>
              <a:t>2 </a:t>
            </a:r>
            <a:r>
              <a:rPr lang="en-US" sz="1800" dirty="0" err="1">
                <a:solidFill>
                  <a:schemeClr val="bg1"/>
                </a:solidFill>
                <a:effectLst/>
                <a:latin typeface="Arial" panose="020B0604020202020204" pitchFamily="34" charset="0"/>
                <a:ea typeface="Calibri" panose="020F0502020204030204" pitchFamily="34" charset="0"/>
              </a:rPr>
              <a:t>мянган</a:t>
            </a:r>
            <a:r>
              <a:rPr lang="en-US" sz="1800" dirty="0">
                <a:solidFill>
                  <a:schemeClr val="bg1"/>
                </a:solidFill>
                <a:effectLst/>
                <a:latin typeface="Arial" panose="020B0604020202020204" pitchFamily="34" charset="0"/>
                <a:ea typeface="Calibri" panose="020F0502020204030204" pitchFamily="34" charset="0"/>
              </a:rPr>
              <a:t> </a:t>
            </a:r>
            <a:r>
              <a:rPr lang="en-US" sz="1800" dirty="0" err="1">
                <a:solidFill>
                  <a:schemeClr val="bg1"/>
                </a:solidFill>
                <a:effectLst/>
                <a:latin typeface="Arial" panose="020B0604020202020204" pitchFamily="34" charset="0"/>
                <a:ea typeface="Calibri" panose="020F0502020204030204" pitchFamily="34" charset="0"/>
              </a:rPr>
              <a:t>хүнд</a:t>
            </a:r>
            <a:r>
              <a:rPr lang="en-US" sz="1800" dirty="0">
                <a:solidFill>
                  <a:schemeClr val="bg1"/>
                </a:solidFill>
                <a:effectLst/>
                <a:latin typeface="Arial" panose="020B0604020202020204" pitchFamily="34" charset="0"/>
                <a:ea typeface="Calibri" panose="020F0502020204030204" pitchFamily="34" charset="0"/>
              </a:rPr>
              <a:t> </a:t>
            </a:r>
            <a:r>
              <a:rPr lang="en-US" sz="1800" dirty="0" err="1">
                <a:solidFill>
                  <a:schemeClr val="bg1"/>
                </a:solidFill>
                <a:effectLst/>
                <a:latin typeface="Arial" panose="020B0604020202020204" pitchFamily="34" charset="0"/>
                <a:ea typeface="Calibri" panose="020F0502020204030204" pitchFamily="34" charset="0"/>
              </a:rPr>
              <a:t>үзлэг</a:t>
            </a:r>
            <a:r>
              <a:rPr lang="en-US" sz="1800" dirty="0">
                <a:solidFill>
                  <a:schemeClr val="bg1"/>
                </a:solidFill>
                <a:effectLst/>
                <a:latin typeface="Arial" panose="020B0604020202020204" pitchFamily="34" charset="0"/>
                <a:ea typeface="Calibri" panose="020F0502020204030204" pitchFamily="34" charset="0"/>
              </a:rPr>
              <a:t> </a:t>
            </a:r>
            <a:r>
              <a:rPr lang="en-US" sz="1800" dirty="0" err="1">
                <a:solidFill>
                  <a:schemeClr val="bg1"/>
                </a:solidFill>
                <a:effectLst/>
                <a:latin typeface="Arial" panose="020B0604020202020204" pitchFamily="34" charset="0"/>
                <a:ea typeface="Calibri" panose="020F0502020204030204" pitchFamily="34" charset="0"/>
              </a:rPr>
              <a:t>хийсэн</a:t>
            </a:r>
            <a:r>
              <a:rPr lang="en-US" sz="1800" dirty="0">
                <a:solidFill>
                  <a:schemeClr val="bg1"/>
                </a:solidFill>
                <a:effectLst/>
                <a:latin typeface="Arial" panose="020B0604020202020204" pitchFamily="34" charset="0"/>
                <a:ea typeface="Calibri" panose="020F0502020204030204" pitchFamily="34" charset="0"/>
              </a:rPr>
              <a:t> </a:t>
            </a:r>
            <a:r>
              <a:rPr lang="en-US" sz="1800" dirty="0" err="1">
                <a:solidFill>
                  <a:schemeClr val="bg1"/>
                </a:solidFill>
                <a:effectLst/>
                <a:latin typeface="Arial" panose="020B0604020202020204" pitchFamily="34" charset="0"/>
                <a:ea typeface="Calibri" panose="020F0502020204030204" pitchFamily="34" charset="0"/>
              </a:rPr>
              <a:t>нь</a:t>
            </a:r>
            <a:r>
              <a:rPr lang="en-US" sz="1800" dirty="0">
                <a:solidFill>
                  <a:schemeClr val="bg1"/>
                </a:solidFill>
                <a:effectLst/>
                <a:latin typeface="Arial" panose="020B0604020202020204" pitchFamily="34" charset="0"/>
                <a:ea typeface="Calibri" panose="020F0502020204030204" pitchFamily="34" charset="0"/>
              </a:rPr>
              <a:t> </a:t>
            </a:r>
            <a:r>
              <a:rPr lang="mn-MN" sz="1800" dirty="0">
                <a:solidFill>
                  <a:schemeClr val="bg1"/>
                </a:solidFill>
                <a:effectLst/>
                <a:latin typeface="Arial" panose="020B0604020202020204" pitchFamily="34" charset="0"/>
                <a:ea typeface="Calibri" panose="020F0502020204030204" pitchFamily="34" charset="0"/>
              </a:rPr>
              <a:t>урьд </a:t>
            </a:r>
            <a:r>
              <a:rPr lang="en-US" sz="1800" dirty="0" err="1">
                <a:solidFill>
                  <a:schemeClr val="bg1"/>
                </a:solidFill>
                <a:effectLst/>
                <a:latin typeface="Arial" panose="020B0604020202020204" pitchFamily="34" charset="0"/>
                <a:ea typeface="Calibri" panose="020F0502020204030204" pitchFamily="34" charset="0"/>
              </a:rPr>
              <a:t>оны</a:t>
            </a:r>
            <a:r>
              <a:rPr lang="en-US" sz="1800" dirty="0">
                <a:solidFill>
                  <a:schemeClr val="bg1"/>
                </a:solidFill>
                <a:effectLst/>
                <a:latin typeface="Arial" panose="020B0604020202020204" pitchFamily="34" charset="0"/>
                <a:ea typeface="Calibri" panose="020F0502020204030204" pitchFamily="34" charset="0"/>
              </a:rPr>
              <a:t> </a:t>
            </a:r>
            <a:r>
              <a:rPr lang="en-US" sz="1800" dirty="0" err="1">
                <a:solidFill>
                  <a:schemeClr val="bg1"/>
                </a:solidFill>
                <a:effectLst/>
                <a:latin typeface="Arial" panose="020B0604020202020204" pitchFamily="34" charset="0"/>
                <a:ea typeface="Calibri" panose="020F0502020204030204" pitchFamily="34" charset="0"/>
              </a:rPr>
              <a:t>мөн</a:t>
            </a:r>
            <a:r>
              <a:rPr lang="en-US" sz="1800" dirty="0">
                <a:solidFill>
                  <a:schemeClr val="bg1"/>
                </a:solidFill>
                <a:effectLst/>
                <a:latin typeface="Arial" panose="020B0604020202020204" pitchFamily="34" charset="0"/>
                <a:ea typeface="Calibri" panose="020F0502020204030204" pitchFamily="34" charset="0"/>
              </a:rPr>
              <a:t> </a:t>
            </a:r>
            <a:r>
              <a:rPr lang="en-US" sz="1800" dirty="0" err="1">
                <a:solidFill>
                  <a:schemeClr val="bg1"/>
                </a:solidFill>
                <a:effectLst/>
                <a:latin typeface="Arial" panose="020B0604020202020204" pitchFamily="34" charset="0"/>
                <a:ea typeface="Calibri" panose="020F0502020204030204" pitchFamily="34" charset="0"/>
              </a:rPr>
              <a:t>үеэс</a:t>
            </a:r>
            <a:r>
              <a:rPr lang="en-US" sz="1800" dirty="0">
                <a:solidFill>
                  <a:schemeClr val="bg1"/>
                </a:solidFill>
                <a:effectLst/>
                <a:latin typeface="Arial" panose="020B0604020202020204" pitchFamily="34" charset="0"/>
                <a:ea typeface="Calibri" panose="020F0502020204030204" pitchFamily="34" charset="0"/>
              </a:rPr>
              <a:t> 15.8 (8.4</a:t>
            </a:r>
            <a:r>
              <a:rPr lang="mn-MN" sz="1800" dirty="0">
                <a:solidFill>
                  <a:schemeClr val="bg1"/>
                </a:solidFill>
                <a:effectLst/>
                <a:latin typeface="Arial" panose="020B0604020202020204" pitchFamily="34" charset="0"/>
                <a:ea typeface="Calibri" panose="020F0502020204030204" pitchFamily="34" charset="0"/>
              </a:rPr>
              <a:t>%</a:t>
            </a:r>
            <a:r>
              <a:rPr lang="en-US" sz="1800" dirty="0">
                <a:solidFill>
                  <a:schemeClr val="bg1"/>
                </a:solidFill>
                <a:effectLst/>
                <a:latin typeface="Arial" panose="020B0604020202020204" pitchFamily="34" charset="0"/>
                <a:ea typeface="Calibri" panose="020F0502020204030204" pitchFamily="34" charset="0"/>
              </a:rPr>
              <a:t>) </a:t>
            </a:r>
            <a:r>
              <a:rPr lang="mn-MN" sz="1800" dirty="0">
                <a:solidFill>
                  <a:schemeClr val="bg1"/>
                </a:solidFill>
                <a:effectLst/>
                <a:latin typeface="Arial" panose="020B0604020202020204" pitchFamily="34" charset="0"/>
                <a:ea typeface="Calibri" panose="020F0502020204030204" pitchFamily="34" charset="0"/>
              </a:rPr>
              <a:t>мянган хүнээр буурч, </a:t>
            </a:r>
            <a:r>
              <a:rPr lang="en-US" sz="1800" dirty="0">
                <a:solidFill>
                  <a:schemeClr val="bg1"/>
                </a:solidFill>
                <a:effectLst/>
                <a:latin typeface="Arial" panose="020B0604020202020204" pitchFamily="34" charset="0"/>
                <a:ea typeface="Calibri" panose="020F0502020204030204" pitchFamily="34" charset="0"/>
              </a:rPr>
              <a:t>9.</a:t>
            </a:r>
            <a:r>
              <a:rPr lang="mn-MN" sz="1800" dirty="0">
                <a:solidFill>
                  <a:schemeClr val="bg1"/>
                </a:solidFill>
                <a:effectLst/>
                <a:latin typeface="Arial" panose="020B0604020202020204" pitchFamily="34" charset="0"/>
                <a:ea typeface="Calibri" panose="020F0502020204030204" pitchFamily="34" charset="0"/>
              </a:rPr>
              <a:t>3 мянган хүн эмнэлэгт хэвтэж эмчлүүлсэн байна.</a:t>
            </a:r>
            <a:endParaRPr lang="en-US" sz="16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667000" y="4038600"/>
            <a:ext cx="8486537" cy="830997"/>
          </a:xfrm>
          <a:prstGeom prst="rect">
            <a:avLst/>
          </a:prstGeom>
        </p:spPr>
        <p:txBody>
          <a:bodyPr wrap="square">
            <a:spAutoFit/>
          </a:bodyPr>
          <a:lstStyle/>
          <a:p>
            <a:pPr algn="just"/>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Нялхсын эндэгдэл 2020 оны эхний </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8</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-р сард</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8 болж, өмнөх оноос </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1</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 хүүхдээр буурсан, тав хүртэлх насны хүүхдийн эндэгдэл 6</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гарч өмнөх оноос 5 хүүхдээр тус тус өссөн байна.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667000" y="5181600"/>
            <a:ext cx="8562737" cy="985398"/>
          </a:xfrm>
          <a:prstGeom prst="rect">
            <a:avLst/>
          </a:prstGeom>
        </p:spPr>
        <p:txBody>
          <a:bodyPr wrap="square">
            <a:spAutoFit/>
          </a:bodyPr>
          <a:lstStyle/>
          <a:p>
            <a:pPr indent="356235" algn="just">
              <a:lnSpc>
                <a:spcPct val="125000"/>
              </a:lnSpc>
              <a:spcBef>
                <a:spcPts val="600"/>
              </a:spcBef>
              <a:spcAft>
                <a:spcPts val="1200"/>
              </a:spcAft>
            </a:pP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алдварт</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өвчнөөр өвчлөгчдийн тоо эхний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сард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340</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болж, урьд оны мөн үеэс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245 (41.9%)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өвчлөл буурсан бөгөөд гар, хөл амны өвчин 10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50</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цусан суулга 29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(64.4%)</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салхинцэцэг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122 (65.6%)</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тэмбүү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99 (57.9%)</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тохиолдлоор буурсан нь голлон нөлөөлсөн.</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3" name="Picture 32"/>
          <p:cNvPicPr>
            <a:picLocks noChangeAspect="1"/>
          </p:cNvPicPr>
          <p:nvPr/>
        </p:nvPicPr>
        <p:blipFill>
          <a:blip r:embed="rId4" cstate="print"/>
          <a:stretch>
            <a:fillRect/>
          </a:stretch>
        </p:blipFill>
        <p:spPr>
          <a:xfrm>
            <a:off x="990600" y="5334000"/>
            <a:ext cx="1108829" cy="867805"/>
          </a:xfrm>
          <a:prstGeom prst="rect">
            <a:avLst/>
          </a:prstGeom>
        </p:spPr>
      </p:pic>
      <p:pic>
        <p:nvPicPr>
          <p:cNvPr id="34" name="Picture 33"/>
          <p:cNvPicPr>
            <a:picLocks noChangeAspect="1"/>
          </p:cNvPicPr>
          <p:nvPr/>
        </p:nvPicPr>
        <p:blipFill>
          <a:blip r:embed="rId5"/>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5"/>
          <a:stretch>
            <a:fillRect/>
          </a:stretch>
        </p:blipFill>
        <p:spPr>
          <a:xfrm>
            <a:off x="914400" y="3886200"/>
            <a:ext cx="1313101" cy="838200"/>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2514600"/>
            <a:ext cx="1067792" cy="838200"/>
          </a:xfrm>
          <a:prstGeom prst="rect">
            <a:avLst/>
          </a:prstGeom>
        </p:spPr>
      </p:pic>
      <p:sp>
        <p:nvSpPr>
          <p:cNvPr id="25" name="Rectangle 24"/>
          <p:cNvSpPr/>
          <p:nvPr/>
        </p:nvSpPr>
        <p:spPr>
          <a:xfrm>
            <a:off x="2641865" y="2576435"/>
            <a:ext cx="8305800" cy="985398"/>
          </a:xfrm>
          <a:prstGeom prst="rect">
            <a:avLst/>
          </a:prstGeom>
        </p:spPr>
        <p:txBody>
          <a:bodyPr wrap="square">
            <a:spAutoFit/>
          </a:bodyPr>
          <a:lstStyle/>
          <a:p>
            <a:pPr algn="just">
              <a:lnSpc>
                <a:spcPct val="125000"/>
              </a:lnSpc>
              <a:spcBef>
                <a:spcPts val="600"/>
              </a:spcBef>
              <a:spcAft>
                <a:spcPts val="600"/>
              </a:spcAft>
              <a:tabLst>
                <a:tab pos="171450" algn="l"/>
                <a:tab pos="2971800" algn="ctr"/>
                <a:tab pos="5943600" algn="r"/>
              </a:tabLst>
            </a:pP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Аймгийн хэмжээнд 20</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оны эхний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сард амаржсан эх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874</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амьд төрсөн хүүхдийн тоо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883</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болж, урьд оны мөн үеэс амаржсан эхийн тоо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(1.7%)</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хүүхдийн тоо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(0.8%)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тус тус буурсан байна.</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6304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538" y="2907313"/>
            <a:ext cx="1698462" cy="15170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50" y="990600"/>
            <a:ext cx="1977749" cy="1833535"/>
          </a:xfrm>
          <a:prstGeom prst="rect">
            <a:avLst/>
          </a:prstGeom>
        </p:spPr>
      </p:pic>
      <p:sp>
        <p:nvSpPr>
          <p:cNvPr id="10" name="Rectangle 9"/>
          <p:cNvSpPr/>
          <p:nvPr/>
        </p:nvSpPr>
        <p:spPr>
          <a:xfrm>
            <a:off x="3276600" y="1358819"/>
            <a:ext cx="8534400" cy="1097095"/>
          </a:xfrm>
          <a:prstGeom prst="rect">
            <a:avLst/>
          </a:prstGeom>
        </p:spPr>
        <p:txBody>
          <a:bodyPr wrap="square">
            <a:spAutoFit/>
          </a:bodyPr>
          <a:lstStyle/>
          <a:p>
            <a:pPr algn="just">
              <a:lnSpc>
                <a:spcPct val="125000"/>
              </a:lnSpc>
              <a:spcAft>
                <a:spcPts val="600"/>
              </a:spcAft>
            </a:pP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Аймгийн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хэмжээнд 20</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оны 8 дугаар сард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261</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гэмт </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хэрэг бүртгэгдэж, гэмт хэргийн улмаас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хүн нас барж,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74</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хүн гэмтэж бэртсэн байна. Бүртгэгдсэн гэмт хэргийн тоо өмнөх оны мөн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үеэс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87 (25.0%)-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иар буурчээ.</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276600" y="3181307"/>
            <a:ext cx="8534400" cy="750847"/>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Гэмт хэргийн улмаас аж ахуйн нэгж, байгууллага, иргэдэд 2.0 тэрбум төгрөгийн хохирол учирсны 11.9  хувийг нөхөн төлүүлсэн байна.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276600" y="4500535"/>
            <a:ext cx="8534400" cy="750847"/>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Гэмт хэрэгт 214 хүн холбогдон сэжиглэгдсэний 41</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хувь нь согтуугаар, 2</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хувь нь бүлэглэнгээр хэрэг үйлджээ.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822" y="4769585"/>
            <a:ext cx="1587177" cy="1559750"/>
          </a:xfrm>
          <a:prstGeom prst="rect">
            <a:avLst/>
          </a:prstGeom>
        </p:spPr>
      </p:pic>
      <p:sp>
        <p:nvSpPr>
          <p:cNvPr id="11" name="Rectangle 10"/>
          <p:cNvSpPr/>
          <p:nvPr/>
        </p:nvSpPr>
        <p:spPr>
          <a:xfrm>
            <a:off x="3276600" y="5204210"/>
            <a:ext cx="8534400" cy="1443344"/>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Нийт 3</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71</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хүн эрүүлжигдсэн нь урьд оны мөн үеийнхээс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 (9.1%)</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хүнээр өссөн байна. Нийт эрүүлжигдсэн хүмүүсээс 123 хүн баривчлагдаж захиргааны арга хэмжээ авхуулсан нь өмнөх оны мөн үеэс 70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(56.9%)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хүнээр өссөн байна.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03520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36862"/>
            <a:ext cx="10395856" cy="9081442"/>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930387" y="1255892"/>
            <a:ext cx="8194814" cy="1097095"/>
          </a:xfrm>
          <a:prstGeom prst="rect">
            <a:avLst/>
          </a:prstGeom>
        </p:spPr>
        <p:txBody>
          <a:bodyPr wrap="square">
            <a:spAutoFit/>
          </a:bodyPr>
          <a:lstStyle/>
          <a:p>
            <a:pPr indent="457200" algn="just">
              <a:lnSpc>
                <a:spcPct val="125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Банкуудад</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хадгалуулсан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иргэдийн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хадгаламжийн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хэмжээ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100.1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болж</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оны</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эхнээс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өмнөх</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оны</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мөн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үеэс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24.0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төгрөгөөр</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тус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тус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өсчээ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906834" y="3787559"/>
            <a:ext cx="8341352" cy="1200329"/>
          </a:xfrm>
          <a:prstGeom prst="rect">
            <a:avLst/>
          </a:prstGeom>
        </p:spPr>
        <p:txBody>
          <a:bodyPr wrap="square">
            <a:spAutoFit/>
          </a:bodyPr>
          <a:lstStyle/>
          <a:p>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dirty="0">
                <a:solidFill>
                  <a:srgbClr val="000000"/>
                </a:solidFill>
                <a:latin typeface="Arial" panose="020B0604020202020204" pitchFamily="34" charset="0"/>
                <a:ea typeface="Calibri" panose="020F0502020204030204" pitchFamily="34" charset="0"/>
                <a:cs typeface="Arial" panose="020B0604020202020204" pitchFamily="34" charset="0"/>
              </a:rPr>
              <a:t>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ж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ахуйн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нэгж</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байгууллага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иргэдэд</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олгосон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зээлийн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өрийн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үлдэгдэл</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133.0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төгрөгт</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хүрсэн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нь</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оны</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эхнээс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12.2 (8.4%)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өмнөх</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оны</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мөн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үеэс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9.6 (6.7%)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өөр</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буурчээ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mn-MN" dirty="0">
                <a:latin typeface="Arial" panose="020B0604020202020204" pitchFamily="34" charset="0"/>
                <a:ea typeface="Tahoma" panose="020B0604030504040204" pitchFamily="34" charset="0"/>
                <a:cs typeface="Arial" panose="020B0604020202020204" pitchFamily="34" charset="0"/>
              </a:rPr>
              <a:t>.</a:t>
            </a:r>
            <a:endParaRPr lang="en-US" dirty="0">
              <a:latin typeface="Arial" panose="020B0604020202020204" pitchFamily="34" charset="0"/>
              <a:ea typeface="Tahoma" panose="020B0604030504040204" pitchFamily="34" charset="0"/>
              <a:cs typeface="Arial" panose="020B0604020202020204" pitchFamily="34" charset="0"/>
            </a:endParaRPr>
          </a:p>
        </p:txBody>
      </p:sp>
      <p:sp>
        <p:nvSpPr>
          <p:cNvPr id="15" name="Rectangle 14"/>
          <p:cNvSpPr/>
          <p:nvPr/>
        </p:nvSpPr>
        <p:spPr>
          <a:xfrm>
            <a:off x="2930387" y="6069746"/>
            <a:ext cx="8194814" cy="750847"/>
          </a:xfrm>
          <a:prstGeom prst="rect">
            <a:avLst/>
          </a:prstGeom>
        </p:spPr>
        <p:txBody>
          <a:bodyPr wrap="square">
            <a:spAutoFit/>
          </a:bodyPr>
          <a:lstStyle/>
          <a:p>
            <a:pPr indent="457200" algn="just">
              <a:lnSpc>
                <a:spcPct val="125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Чанаргүй</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хугацаа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хэтэрсэн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зээл</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дугаар</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сарын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эцэст</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болж</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нийт</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зээлийн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өрийн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үлдэгдлийн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1.5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хувийг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эзэлж</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байна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00" y="1653241"/>
            <a:ext cx="1634987" cy="3581400"/>
          </a:xfrm>
          <a:prstGeom prst="rect">
            <a:avLst/>
          </a:prstGeom>
        </p:spPr>
      </p:pic>
    </p:spTree>
    <p:extLst>
      <p:ext uri="{BB962C8B-B14F-4D97-AF65-F5344CB8AC3E}">
        <p14:creationId xmlns:p14="http://schemas.microsoft.com/office/powerpoint/2010/main" val="19813265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516910"/>
            <a:ext cx="3581400" cy="1865313"/>
          </a:xfrm>
          <a:prstGeom prst="rect">
            <a:avLst/>
          </a:prstGeom>
        </p:spPr>
      </p:pic>
      <p:sp>
        <p:nvSpPr>
          <p:cNvPr id="11" name="Rectangle 10"/>
          <p:cNvSpPr/>
          <p:nvPr/>
        </p:nvSpPr>
        <p:spPr>
          <a:xfrm>
            <a:off x="1190624" y="1149307"/>
            <a:ext cx="10620376" cy="1097095"/>
          </a:xfrm>
          <a:prstGeom prst="rect">
            <a:avLst/>
          </a:prstGeom>
        </p:spPr>
        <p:txBody>
          <a:bodyPr wrap="square">
            <a:spAutoFit/>
          </a:bodyPr>
          <a:lstStyle/>
          <a:p>
            <a:pPr algn="just">
              <a:lnSpc>
                <a:spcPct val="125000"/>
              </a:lnSpc>
              <a:spcAft>
                <a:spcPts val="600"/>
              </a:spcAft>
              <a:tabLst>
                <a:tab pos="5476875" algn="l"/>
              </a:tabLs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Аймгийн төсвийн нийт орлого эхний 8 сард 46.3 тэрбум төгрөг болж өмнөх оны мөн үеэс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11.0 (32.0%)</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төгрөгөөр, төсвийн зарлага санхүүжилт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47</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 болж өмнөх оны мөн үеэс 14</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.0 (40.0%)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 төгрөгөөр тус тус өссөн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5114499" y="2838271"/>
            <a:ext cx="6705600" cy="1097095"/>
          </a:xfrm>
          <a:prstGeom prst="rect">
            <a:avLst/>
          </a:prstGeom>
        </p:spPr>
        <p:txBody>
          <a:bodyPr wrap="square">
            <a:spAutoFit/>
          </a:bodyPr>
          <a:lstStyle/>
          <a:p>
            <a:pPr algn="just">
              <a:lnSpc>
                <a:spcPct val="125000"/>
              </a:lnSpc>
              <a:spcAft>
                <a:spcPts val="600"/>
              </a:spcAft>
              <a:tabLst>
                <a:tab pos="5476875" algn="l"/>
              </a:tabLs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Орон нутгийн төсөвт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 төвлөрүүлсэн нь өмнөх оны мөн үеэс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21.2</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хувиар буурсан гүйцэтгэлтэй гарчээ.</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190624" y="4521107"/>
            <a:ext cx="10591800" cy="1789592"/>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Эхний 8 сарын байдлаар Улсын төсвөөс олгох санхүүгийн дэмжлэг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8.8</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 авсан нь өмнөх оны мөн үеэс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9 хувиар, Улсын төсвөөс олгох тусгай зориулалтын шилжүүлэг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21.2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 төгрөг авсан нь өмнөх оны мөн үеэс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хувиар, орон нутгийн хөгжлийн нэгдсэн сангаас олгох шилжүүлэг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5.5</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 авсан нь өмнөх оны мөн үеэс 99</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хувиар тус тус өссөн үзүүлэлттэй байна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738981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621240"/>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a:t>
            </a:r>
            <a:r>
              <a:rPr lang="mn-MN" sz="2400" b="1" cap="all" dirty="0">
                <a:solidFill>
                  <a:srgbClr val="002060"/>
                </a:solidFill>
                <a:latin typeface="Arial" panose="020B0604020202020204" pitchFamily="34" charset="0"/>
              </a:rPr>
              <a:t>Ү</a:t>
            </a:r>
            <a:r>
              <a:rPr lang="mn-MN" sz="2400" b="1" cap="all" dirty="0">
                <a:solidFill>
                  <a:srgbClr val="002060"/>
                </a:solidFill>
                <a:latin typeface="Tahoma" charset="0"/>
              </a:rPr>
              <a:t>НИЙН ИНДЕКС</a:t>
            </a:r>
            <a:endParaRPr lang="en-US" sz="2400" dirty="0">
              <a:solidFill>
                <a:srgbClr val="002060"/>
              </a:solidFill>
            </a:endParaRPr>
          </a:p>
        </p:txBody>
      </p:sp>
      <p:sp>
        <p:nvSpPr>
          <p:cNvPr id="5" name="Rectangle 4"/>
          <p:cNvSpPr/>
          <p:nvPr/>
        </p:nvSpPr>
        <p:spPr>
          <a:xfrm>
            <a:off x="3746170" y="1516611"/>
            <a:ext cx="7942470" cy="1097095"/>
          </a:xfrm>
          <a:prstGeom prst="rect">
            <a:avLst/>
          </a:prstGeom>
        </p:spPr>
        <p:txBody>
          <a:bodyPr wrap="square">
            <a:spAutoFit/>
          </a:bodyPr>
          <a:lstStyle/>
          <a:p>
            <a:pPr indent="457200" algn="just">
              <a:lnSpc>
                <a:spcPct val="125000"/>
              </a:lnSpc>
              <a:spcBef>
                <a:spcPts val="600"/>
              </a:spcBef>
              <a:spcAft>
                <a:spcPts val="600"/>
              </a:spcAft>
            </a:pP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Хэрэглээний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бараа үйлчилгээний </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үн</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э</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2020 оны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 дугаар </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сард өмнөх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сараа</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с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0.4</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иар буурч,  өмнөх оны мөн үеэс 1.9 хувь, жилийн эцсээс 1.1 хувиар тус тус </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өслөө.</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505200" y="2899537"/>
            <a:ext cx="8382000" cy="3569310"/>
          </a:xfrm>
          <a:prstGeom prst="rect">
            <a:avLst/>
          </a:prstGeom>
        </p:spPr>
        <p:txBody>
          <a:bodyPr wrap="square">
            <a:spAutoFit/>
          </a:bodyPr>
          <a:lstStyle/>
          <a:p>
            <a:pPr algn="just">
              <a:lnSpc>
                <a:spcPct val="115000"/>
              </a:lnSpc>
              <a:spcBef>
                <a:spcPts val="600"/>
              </a:spcBef>
              <a:spcAft>
                <a:spcPts val="600"/>
              </a:spcAft>
            </a:pP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Ерөнхий</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индекс</a:t>
            </a:r>
            <a:r>
              <a:rPr lang="mn-MN"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жилийн эцсээс 1.</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mn-MN"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хувиар өсөхөд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хүнсний бараа, согтруулах бус ундааны бүлгийн үнэ 4.2 хувь, согтруулах ундаа, тамхи, мансууруулах бодисны бүлгийн үнэ 0.7 хувь, хувцас, бөс бараа, гутлын бүлгийн үнэ 1.9 хувь, орон сууц, ус, цахилгаан, хийн болон бусад түлшний бүлгийн үнэ 2.0 хувь, гэр ахуйн тавилга, гэр ахуйн барааны бүлгийн үнэ 1.4 хувь, 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м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тариа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эмнэлэгийн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үйлчилгээ</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ний бүлгийн үнэ 2.0 хувь, амралт, чөлөөт цаг, соёлын бараа үйлчилгээний бүлгийн үнэ 1.1 хувь, зочид буудал, нийтийн хоол, дотуур байрны бүлгийн үнэ 9.6 хувь, бусад бараа, үйлчилгээний бүлгийн үнэ 3.</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хувиар тус тус өссөн нь голлон нөлөөлжээ. Харин тээврийн бүлгийн үнэ 5.8 хувь, холбооны хэрэгсэл, шуудангийн үйлчилгээний бүлгийн үнэ 0.2 хувиар тус тус буурсан.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40611"/>
            <a:ext cx="2209800" cy="16837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194" y="1162131"/>
            <a:ext cx="2347006" cy="1737406"/>
          </a:xfrm>
          <a:prstGeom prst="rect">
            <a:avLst/>
          </a:prstGeom>
        </p:spPr>
      </p:pic>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048000"/>
            <a:ext cx="9167088" cy="1905000"/>
          </a:xfrm>
          <a:prstGeom prst="rect">
            <a:avLst/>
          </a:prstGeom>
        </p:spPr>
      </p:pic>
      <p:sp>
        <p:nvSpPr>
          <p:cNvPr id="3" name="Rectangle 2"/>
          <p:cNvSpPr/>
          <p:nvPr/>
        </p:nvSpPr>
        <p:spPr>
          <a:xfrm>
            <a:off x="1497444" y="1066800"/>
            <a:ext cx="10134600" cy="1862048"/>
          </a:xfrm>
          <a:prstGeom prst="rect">
            <a:avLst/>
          </a:prstGeom>
        </p:spPr>
        <p:txBody>
          <a:bodyPr wrap="square">
            <a:spAutoFit/>
          </a:bodyPr>
          <a:lstStyle/>
          <a:p>
            <a:pPr algn="just">
              <a:lnSpc>
                <a:spcPct val="125000"/>
              </a:lnSpc>
              <a:spcBef>
                <a:spcPts val="600"/>
              </a:spcBef>
              <a:spcAft>
                <a:spcPts val="600"/>
              </a:spcAft>
            </a:pPr>
            <a:r>
              <a:rPr lang="mn-MN" sz="1800" dirty="0">
                <a:solidFill>
                  <a:srgbClr val="000000"/>
                </a:solidFill>
                <a:effectLst/>
                <a:latin typeface="Arial" panose="020B0604020202020204" pitchFamily="34" charset="0"/>
                <a:ea typeface="Times New Roman" panose="02020603050405020304" pitchFamily="18" charset="0"/>
              </a:rPr>
              <a:t>Эхний 8 сарын байдлаар аймгийн хэмжээнд төмс 6</a:t>
            </a:r>
            <a:r>
              <a:rPr lang="en-US" sz="1800" dirty="0">
                <a:solidFill>
                  <a:srgbClr val="000000"/>
                </a:solidFill>
                <a:effectLst/>
                <a:latin typeface="Arial" panose="020B0604020202020204" pitchFamily="34" charset="0"/>
                <a:ea typeface="Times New Roman" panose="02020603050405020304" pitchFamily="18" charset="0"/>
              </a:rPr>
              <a:t>8.9</a:t>
            </a:r>
            <a:r>
              <a:rPr lang="mn-MN" sz="1800" dirty="0">
                <a:solidFill>
                  <a:srgbClr val="000000"/>
                </a:solidFill>
                <a:effectLst/>
                <a:latin typeface="Arial" panose="020B0604020202020204" pitchFamily="34" charset="0"/>
                <a:ea typeface="Times New Roman" panose="02020603050405020304" pitchFamily="18" charset="0"/>
              </a:rPr>
              <a:t> га, хүнсний ногоо </a:t>
            </a:r>
            <a:r>
              <a:rPr lang="en-US" sz="1800" dirty="0">
                <a:solidFill>
                  <a:srgbClr val="000000"/>
                </a:solidFill>
                <a:effectLst/>
                <a:latin typeface="Arial" panose="020B0604020202020204" pitchFamily="34" charset="0"/>
                <a:ea typeface="Times New Roman" panose="02020603050405020304" pitchFamily="18" charset="0"/>
              </a:rPr>
              <a:t>46.3</a:t>
            </a:r>
            <a:r>
              <a:rPr lang="mn-MN" sz="1800" dirty="0">
                <a:solidFill>
                  <a:srgbClr val="000000"/>
                </a:solidFill>
                <a:effectLst/>
                <a:latin typeface="Arial" panose="020B0604020202020204" pitchFamily="34" charset="0"/>
                <a:ea typeface="Times New Roman" panose="02020603050405020304" pitchFamily="18" charset="0"/>
              </a:rPr>
              <a:t> га, үр тариа 2.</a:t>
            </a:r>
            <a:r>
              <a:rPr lang="en-US" sz="1800" dirty="0">
                <a:solidFill>
                  <a:srgbClr val="000000"/>
                </a:solidFill>
                <a:effectLst/>
                <a:latin typeface="Arial" panose="020B0604020202020204" pitchFamily="34" charset="0"/>
                <a:ea typeface="Times New Roman" panose="02020603050405020304" pitchFamily="18" charset="0"/>
              </a:rPr>
              <a:t>0</a:t>
            </a:r>
            <a:r>
              <a:rPr lang="mn-MN" sz="1800" dirty="0">
                <a:solidFill>
                  <a:srgbClr val="000000"/>
                </a:solidFill>
                <a:effectLst/>
                <a:latin typeface="Arial" panose="020B0604020202020204" pitchFamily="34" charset="0"/>
                <a:ea typeface="Times New Roman" panose="02020603050405020304" pitchFamily="18" charset="0"/>
              </a:rPr>
              <a:t> мянган га, тэжээлийн ургамал 0.</a:t>
            </a:r>
            <a:r>
              <a:rPr lang="en-US" sz="1800" dirty="0">
                <a:solidFill>
                  <a:srgbClr val="000000"/>
                </a:solidFill>
                <a:effectLst/>
                <a:latin typeface="Arial" panose="020B0604020202020204" pitchFamily="34" charset="0"/>
                <a:ea typeface="Times New Roman" panose="02020603050405020304" pitchFamily="18" charset="0"/>
              </a:rPr>
              <a:t>5</a:t>
            </a:r>
            <a:r>
              <a:rPr lang="mn-MN" sz="1800" dirty="0">
                <a:solidFill>
                  <a:srgbClr val="000000"/>
                </a:solidFill>
                <a:effectLst/>
                <a:latin typeface="Arial" panose="020B0604020202020204" pitchFamily="34" charset="0"/>
                <a:ea typeface="Times New Roman" panose="02020603050405020304" pitchFamily="18" charset="0"/>
              </a:rPr>
              <a:t> мянган га, техникийн ургамал </a:t>
            </a:r>
            <a:r>
              <a:rPr lang="en-US" sz="1800" dirty="0">
                <a:solidFill>
                  <a:srgbClr val="000000"/>
                </a:solidFill>
                <a:effectLst/>
                <a:latin typeface="Arial" panose="020B0604020202020204" pitchFamily="34" charset="0"/>
                <a:ea typeface="Times New Roman" panose="02020603050405020304" pitchFamily="18" charset="0"/>
              </a:rPr>
              <a:t>3.4</a:t>
            </a:r>
            <a:r>
              <a:rPr lang="mn-MN" sz="1800" dirty="0">
                <a:solidFill>
                  <a:srgbClr val="000000"/>
                </a:solidFill>
                <a:effectLst/>
                <a:latin typeface="Arial" panose="020B0604020202020204" pitchFamily="34" charset="0"/>
                <a:ea typeface="Times New Roman" panose="02020603050405020304" pitchFamily="18" charset="0"/>
              </a:rPr>
              <a:t> мянган га газарт тус тус тариалалт хийcэн өнгөрсөн  оны мөн үеэс төмс </a:t>
            </a:r>
            <a:r>
              <a:rPr lang="en-US" sz="1800" dirty="0">
                <a:solidFill>
                  <a:srgbClr val="000000"/>
                </a:solidFill>
                <a:effectLst/>
                <a:latin typeface="Arial" panose="020B0604020202020204" pitchFamily="34" charset="0"/>
                <a:ea typeface="Times New Roman" panose="02020603050405020304" pitchFamily="18" charset="0"/>
              </a:rPr>
              <a:t>3.0</a:t>
            </a:r>
            <a:r>
              <a:rPr lang="mn-MN" sz="1800" dirty="0">
                <a:solidFill>
                  <a:srgbClr val="000000"/>
                </a:solidFill>
                <a:effectLst/>
                <a:latin typeface="Arial" panose="020B0604020202020204" pitchFamily="34" charset="0"/>
                <a:ea typeface="Times New Roman" panose="02020603050405020304" pitchFamily="18" charset="0"/>
              </a:rPr>
              <a:t> хувиар, хүнсний ногоо </a:t>
            </a:r>
            <a:r>
              <a:rPr lang="en-US" sz="1800" dirty="0">
                <a:solidFill>
                  <a:srgbClr val="000000"/>
                </a:solidFill>
                <a:effectLst/>
                <a:latin typeface="Arial" panose="020B0604020202020204" pitchFamily="34" charset="0"/>
                <a:ea typeface="Times New Roman" panose="02020603050405020304" pitchFamily="18" charset="0"/>
              </a:rPr>
              <a:t>42.0</a:t>
            </a:r>
            <a:r>
              <a:rPr lang="mn-MN" sz="1800" dirty="0">
                <a:solidFill>
                  <a:srgbClr val="000000"/>
                </a:solidFill>
                <a:effectLst/>
                <a:latin typeface="Arial" panose="020B0604020202020204" pitchFamily="34" charset="0"/>
                <a:ea typeface="Times New Roman" panose="02020603050405020304" pitchFamily="18" charset="0"/>
              </a:rPr>
              <a:t> хувиар, техникийн ургамал 89</a:t>
            </a:r>
            <a:r>
              <a:rPr lang="en-US" sz="1800" dirty="0">
                <a:solidFill>
                  <a:srgbClr val="000000"/>
                </a:solidFill>
                <a:effectLst/>
                <a:latin typeface="Arial" panose="020B0604020202020204" pitchFamily="34" charset="0"/>
                <a:ea typeface="Times New Roman" panose="02020603050405020304" pitchFamily="18" charset="0"/>
              </a:rPr>
              <a:t>.0</a:t>
            </a:r>
            <a:r>
              <a:rPr lang="mn-MN" sz="1800" dirty="0">
                <a:solidFill>
                  <a:srgbClr val="000000"/>
                </a:solidFill>
                <a:effectLst/>
                <a:latin typeface="Arial" panose="020B0604020202020204" pitchFamily="34" charset="0"/>
                <a:ea typeface="Times New Roman" panose="02020603050405020304" pitchFamily="18" charset="0"/>
              </a:rPr>
              <a:t> хувиар тус тус өсч, үр тариа </a:t>
            </a:r>
            <a:r>
              <a:rPr lang="en-US" sz="1800" dirty="0">
                <a:solidFill>
                  <a:srgbClr val="000000"/>
                </a:solidFill>
                <a:effectLst/>
                <a:latin typeface="Arial" panose="020B0604020202020204" pitchFamily="34" charset="0"/>
                <a:ea typeface="Times New Roman" panose="02020603050405020304" pitchFamily="18" charset="0"/>
              </a:rPr>
              <a:t>31.</a:t>
            </a:r>
            <a:r>
              <a:rPr lang="mn-MN" sz="1800" dirty="0">
                <a:solidFill>
                  <a:srgbClr val="000000"/>
                </a:solidFill>
                <a:effectLst/>
                <a:latin typeface="Arial" panose="020B0604020202020204" pitchFamily="34" charset="0"/>
                <a:ea typeface="Times New Roman" panose="02020603050405020304" pitchFamily="18" charset="0"/>
              </a:rPr>
              <a:t>0 хувиар</a:t>
            </a:r>
            <a:r>
              <a:rPr lang="en-US" sz="1800" dirty="0">
                <a:solidFill>
                  <a:srgbClr val="000000"/>
                </a:solidFill>
                <a:effectLst/>
                <a:latin typeface="Arial" panose="020B0604020202020204" pitchFamily="34" charset="0"/>
                <a:ea typeface="Times New Roman" panose="02020603050405020304" pitchFamily="18" charset="0"/>
              </a:rPr>
              <a:t>, </a:t>
            </a:r>
            <a:r>
              <a:rPr lang="mn-MN" sz="1800" dirty="0">
                <a:solidFill>
                  <a:srgbClr val="000000"/>
                </a:solidFill>
                <a:effectLst/>
                <a:latin typeface="Arial" panose="020B0604020202020204" pitchFamily="34" charset="0"/>
                <a:ea typeface="Times New Roman" panose="02020603050405020304" pitchFamily="18" charset="0"/>
              </a:rPr>
              <a:t>тэжээлийн ургамал </a:t>
            </a:r>
            <a:r>
              <a:rPr lang="en-US" sz="1800" dirty="0">
                <a:solidFill>
                  <a:srgbClr val="000000"/>
                </a:solidFill>
                <a:effectLst/>
                <a:latin typeface="Arial" panose="020B0604020202020204" pitchFamily="34" charset="0"/>
                <a:ea typeface="Times New Roman" panose="02020603050405020304" pitchFamily="18" charset="0"/>
              </a:rPr>
              <a:t>2</a:t>
            </a:r>
            <a:r>
              <a:rPr lang="mn-MN" sz="1800" dirty="0">
                <a:solidFill>
                  <a:srgbClr val="000000"/>
                </a:solidFill>
                <a:effectLst/>
                <a:latin typeface="Arial" panose="020B0604020202020204" pitchFamily="34" charset="0"/>
                <a:ea typeface="Times New Roman" panose="02020603050405020304" pitchFamily="18" charset="0"/>
              </a:rPr>
              <a:t>9</a:t>
            </a:r>
            <a:r>
              <a:rPr lang="en-US" sz="1800" dirty="0">
                <a:solidFill>
                  <a:srgbClr val="000000"/>
                </a:solidFill>
                <a:effectLst/>
                <a:latin typeface="Arial" panose="020B0604020202020204" pitchFamily="34" charset="0"/>
                <a:ea typeface="Times New Roman" panose="02020603050405020304" pitchFamily="18" charset="0"/>
              </a:rPr>
              <a:t>.</a:t>
            </a:r>
            <a:r>
              <a:rPr lang="mn-MN" sz="1800" dirty="0">
                <a:solidFill>
                  <a:srgbClr val="000000"/>
                </a:solidFill>
                <a:effectLst/>
                <a:latin typeface="Arial" panose="020B0604020202020204" pitchFamily="34" charset="0"/>
                <a:ea typeface="Times New Roman" panose="02020603050405020304" pitchFamily="18" charset="0"/>
              </a:rPr>
              <a:t>0  хувиар тус тус буурсан байна. </a:t>
            </a:r>
            <a:endParaRPr lang="en-US" sz="1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447800" y="681335"/>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600200" y="5072152"/>
            <a:ext cx="10031844" cy="750847"/>
          </a:xfrm>
          <a:prstGeom prst="rect">
            <a:avLst/>
          </a:prstGeom>
          <a:noFill/>
        </p:spPr>
        <p:txBody>
          <a:bodyPr wrap="square" rtlCol="0">
            <a:spAutoFit/>
          </a:bodyPr>
          <a:lstStyle/>
          <a:p>
            <a:pPr algn="just">
              <a:lnSpc>
                <a:spcPct val="125000"/>
              </a:lnSpc>
              <a:spcAft>
                <a:spcPts val="600"/>
              </a:spcAft>
            </a:pPr>
            <a:r>
              <a:rPr lang="mn-MN" sz="1800" dirty="0">
                <a:effectLst/>
                <a:latin typeface="Arial" panose="020B0604020202020204" pitchFamily="34" charset="0"/>
                <a:ea typeface="Calibri" panose="020F0502020204030204" pitchFamily="34" charset="0"/>
                <a:cs typeface="Times New Roman" panose="02020603050405020304" pitchFamily="18" charset="0"/>
              </a:rPr>
              <a:t>Ургац хураалтын явцын мэдээгээр аймгийн хэмжээнд 8 дугаар сарын байдлаар 63.7 тн төмс, 64.0 тн хүнсний ногоо, бэлтгэсэн өвс 421.0 тн тус тус хураан авсан байна</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2742587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6128</TotalTime>
  <Words>1227</Words>
  <Application>Microsoft Office PowerPoint</Application>
  <PresentationFormat>Widescreen</PresentationFormat>
  <Paragraphs>73</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Tahoma</vt:lpstr>
      <vt:lpstr>Times New Roman</vt:lpstr>
      <vt:lpstr>Office Theme</vt:lpstr>
      <vt:lpstr>PowerPoint Presentation</vt:lpstr>
      <vt:lpstr>PowerPoint Presentation</vt:lpstr>
      <vt:lpstr>НИЙГМИЙН ХАЛАМЖ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Khulan_U</cp:lastModifiedBy>
  <cp:revision>870</cp:revision>
  <cp:lastPrinted>2018-06-14T06:50:26Z</cp:lastPrinted>
  <dcterms:created xsi:type="dcterms:W3CDTF">2016-10-10T07:15:58Z</dcterms:created>
  <dcterms:modified xsi:type="dcterms:W3CDTF">2020-09-11T08:15:40Z</dcterms:modified>
</cp:coreProperties>
</file>