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03" r:id="rId2"/>
    <p:sldId id="257" r:id="rId3"/>
    <p:sldId id="305" r:id="rId4"/>
    <p:sldId id="306" r:id="rId5"/>
    <p:sldId id="266" r:id="rId6"/>
    <p:sldId id="300" r:id="rId7"/>
    <p:sldId id="301" r:id="rId8"/>
    <p:sldId id="302" r:id="rId9"/>
    <p:sldId id="299" r:id="rId10"/>
    <p:sldId id="269"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296"/>
    <a:srgbClr val="548236"/>
    <a:srgbClr val="DC7D0F"/>
    <a:srgbClr val="558237"/>
    <a:srgbClr val="FFCC00"/>
    <a:srgbClr val="00329B"/>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96" y="10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31A44DE7-D350-441A-8348-B063E5C2FC47}" type="datetimeFigureOut">
              <a:rPr lang="en-US" smtClean="0"/>
              <a:pPr/>
              <a:t>2/22/2021</a:t>
            </a:fld>
            <a:endParaRPr lang="en-US"/>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EF2D0AFC-6A1A-4B11-B1D2-8B922FC0DC87}" type="datetimeFigureOut">
              <a:rPr lang="en-US" smtClean="0"/>
              <a:pPr/>
              <a:t>2/22/2021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4</a:t>
            </a:fld>
            <a:endParaRPr lang="en-US"/>
          </a:p>
        </p:txBody>
      </p:sp>
    </p:spTree>
    <p:extLst>
      <p:ext uri="{BB962C8B-B14F-4D97-AF65-F5344CB8AC3E}">
        <p14:creationId xmlns:p14="http://schemas.microsoft.com/office/powerpoint/2010/main" val="223687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10</a:t>
            </a:fld>
            <a:endParaRPr lang="en-US"/>
          </a:p>
        </p:txBody>
      </p:sp>
    </p:spTree>
    <p:extLst>
      <p:ext uri="{BB962C8B-B14F-4D97-AF65-F5344CB8AC3E}">
        <p14:creationId xmlns:p14="http://schemas.microsoft.com/office/powerpoint/2010/main" val="916577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2/22/2021</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4.emf"/><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0"/>
            <a:ext cx="11125200" cy="6858000"/>
          </a:xfrm>
          <a:prstGeom prst="rect">
            <a:avLst/>
          </a:prstGeom>
        </p:spPr>
      </p:pic>
      <p:sp>
        <p:nvSpPr>
          <p:cNvPr id="32" name="Rectangle 31"/>
          <p:cNvSpPr/>
          <p:nvPr/>
        </p:nvSpPr>
        <p:spPr>
          <a:xfrm>
            <a:off x="2145323" y="2667000"/>
            <a:ext cx="8522677" cy="1631216"/>
          </a:xfrm>
          <a:prstGeom prst="rect">
            <a:avLst/>
          </a:prstGeom>
        </p:spPr>
        <p:txBody>
          <a:bodyPr wrap="square">
            <a:spAutoFit/>
          </a:bodyPr>
          <a:lstStyle/>
          <a:p>
            <a:pPr algn="ctr"/>
            <a:r>
              <a:rPr lang="mn-MN" sz="3600" b="1" dirty="0">
                <a:solidFill>
                  <a:srgbClr val="002060"/>
                </a:solidFill>
                <a:latin typeface="Tahoma" charset="0"/>
                <a:ea typeface="Tahoma" charset="0"/>
                <a:cs typeface="Tahoma" charset="0"/>
              </a:rPr>
              <a:t>Сүхбаатар аймгийн</a:t>
            </a:r>
          </a:p>
          <a:p>
            <a:pPr algn="ctr"/>
            <a:r>
              <a:rPr lang="mn-MN" sz="3600" b="1" dirty="0">
                <a:solidFill>
                  <a:srgbClr val="002060"/>
                </a:solidFill>
                <a:latin typeface="Tahoma" charset="0"/>
                <a:ea typeface="Tahoma" charset="0"/>
                <a:cs typeface="Tahoma" charset="0"/>
              </a:rPr>
              <a:t>нийгэм, эдийн засгийн</a:t>
            </a:r>
            <a:r>
              <a:rPr lang="en-US" sz="3600" b="1" dirty="0">
                <a:solidFill>
                  <a:srgbClr val="002060"/>
                </a:solidFill>
                <a:latin typeface="Tahoma" charset="0"/>
                <a:ea typeface="Tahoma" charset="0"/>
                <a:cs typeface="Tahoma" charset="0"/>
              </a:rPr>
              <a:t> </a:t>
            </a:r>
            <a:r>
              <a:rPr lang="mn-MN" sz="3600" b="1" dirty="0">
                <a:solidFill>
                  <a:srgbClr val="002060"/>
                </a:solidFill>
                <a:latin typeface="Tahoma" charset="0"/>
                <a:ea typeface="Tahoma" charset="0"/>
                <a:cs typeface="Tahoma" charset="0"/>
              </a:rPr>
              <a:t>байдал</a:t>
            </a:r>
          </a:p>
          <a:p>
            <a:pPr algn="ctr"/>
            <a:r>
              <a:rPr lang="en-US" sz="2800" dirty="0">
                <a:solidFill>
                  <a:srgbClr val="002060"/>
                </a:solidFill>
                <a:latin typeface="Tahoma" charset="0"/>
                <a:ea typeface="Tahoma" charset="0"/>
                <a:cs typeface="Tahoma" charset="0"/>
              </a:rPr>
              <a:t>( 2021 </a:t>
            </a:r>
            <a:r>
              <a:rPr lang="mn-MN" sz="2800" dirty="0">
                <a:solidFill>
                  <a:srgbClr val="002060"/>
                </a:solidFill>
                <a:latin typeface="Tahoma" charset="0"/>
                <a:ea typeface="Tahoma" charset="0"/>
                <a:cs typeface="Tahoma" charset="0"/>
              </a:rPr>
              <a:t>оны </a:t>
            </a:r>
            <a:r>
              <a:rPr lang="en-US" sz="2800" dirty="0">
                <a:solidFill>
                  <a:srgbClr val="002060"/>
                </a:solidFill>
                <a:latin typeface="Tahoma" charset="0"/>
                <a:ea typeface="Tahoma" charset="0"/>
                <a:cs typeface="Tahoma" charset="0"/>
              </a:rPr>
              <a:t>1</a:t>
            </a:r>
            <a:r>
              <a:rPr lang="mn-MN" sz="2800" dirty="0">
                <a:solidFill>
                  <a:srgbClr val="002060"/>
                </a:solidFill>
                <a:latin typeface="Tahoma" charset="0"/>
                <a:ea typeface="Tahoma" charset="0"/>
                <a:cs typeface="Tahoma" charset="0"/>
              </a:rPr>
              <a:t> дүгээр сарын байдлаар</a:t>
            </a:r>
            <a:r>
              <a:rPr lang="en-US" sz="2800" dirty="0">
                <a:solidFill>
                  <a:srgbClr val="002060"/>
                </a:solidFill>
                <a:latin typeface="Tahoma" charset="0"/>
                <a:ea typeface="Tahoma" charset="0"/>
                <a:cs typeface="Tahoma" charset="0"/>
              </a:rPr>
              <a: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9861" y="1219200"/>
            <a:ext cx="1066800" cy="1090402"/>
          </a:xfrm>
          <a:prstGeom prst="rect">
            <a:avLst/>
          </a:prstGeom>
        </p:spPr>
      </p:pic>
    </p:spTree>
    <p:extLst>
      <p:ext uri="{BB962C8B-B14F-4D97-AF65-F5344CB8AC3E}">
        <p14:creationId xmlns:p14="http://schemas.microsoft.com/office/powerpoint/2010/main" val="864169150"/>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122276" y="1254694"/>
            <a:ext cx="2459124" cy="1640905"/>
          </a:xfrm>
          <a:prstGeom prst="rect">
            <a:avLst/>
          </a:prstGeom>
        </p:spPr>
      </p:pic>
      <p:pic>
        <p:nvPicPr>
          <p:cNvPr id="5" name="Picture 4"/>
          <p:cNvPicPr>
            <a:picLocks noChangeAspect="1"/>
          </p:cNvPicPr>
          <p:nvPr/>
        </p:nvPicPr>
        <p:blipFill>
          <a:blip r:embed="rId4" cstate="print"/>
          <a:stretch>
            <a:fillRect/>
          </a:stretch>
        </p:blipFill>
        <p:spPr>
          <a:xfrm>
            <a:off x="1066800" y="4648200"/>
            <a:ext cx="2743200" cy="1828800"/>
          </a:xfrm>
          <a:prstGeom prst="rect">
            <a:avLst/>
          </a:prstGeom>
        </p:spPr>
      </p:pic>
      <p:pic>
        <p:nvPicPr>
          <p:cNvPr id="6" name="Picture 5"/>
          <p:cNvPicPr>
            <a:picLocks noChangeAspect="1"/>
          </p:cNvPicPr>
          <p:nvPr/>
        </p:nvPicPr>
        <p:blipFill>
          <a:blip r:embed="rId5"/>
          <a:stretch>
            <a:fillRect/>
          </a:stretch>
        </p:blipFill>
        <p:spPr>
          <a:xfrm>
            <a:off x="1295400" y="3200399"/>
            <a:ext cx="2362201" cy="926642"/>
          </a:xfrm>
          <a:prstGeom prst="rect">
            <a:avLst/>
          </a:prstGeom>
        </p:spPr>
      </p:pic>
      <p:sp>
        <p:nvSpPr>
          <p:cNvPr id="7" name="Rectangle 6"/>
          <p:cNvSpPr/>
          <p:nvPr/>
        </p:nvSpPr>
        <p:spPr>
          <a:xfrm>
            <a:off x="1219199" y="528935"/>
            <a:ext cx="2440092" cy="461665"/>
          </a:xfrm>
          <a:prstGeom prst="rect">
            <a:avLst/>
          </a:prstGeom>
          <a:noFill/>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АЖ ҮЙЛДВЭР</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8" name="Rectangle 7"/>
          <p:cNvSpPr/>
          <p:nvPr/>
        </p:nvSpPr>
        <p:spPr>
          <a:xfrm>
            <a:off x="3810000" y="1523999"/>
            <a:ext cx="8001000" cy="923330"/>
          </a:xfrm>
          <a:prstGeom prst="rect">
            <a:avLst/>
          </a:prstGeom>
        </p:spPr>
        <p:txBody>
          <a:bodyPr wrap="square">
            <a:spAutoFit/>
          </a:bodyPr>
          <a:lstStyle/>
          <a:p>
            <a:pPr algn="just"/>
            <a:r>
              <a:rPr lang="mn-MN" sz="1800" dirty="0">
                <a:solidFill>
                  <a:srgbClr val="000000"/>
                </a:solidFill>
                <a:effectLst/>
                <a:latin typeface="Arial" panose="020B0604020202020204" pitchFamily="34" charset="0"/>
                <a:ea typeface="Calibri" panose="020F0502020204030204" pitchFamily="34" charset="0"/>
              </a:rPr>
              <a:t>Аж үйлдвэрийн нийт бүтээгдэхүүний үйлдвэрлэл 2010 оны зэрэгцүүлэх үнээр 4.0 тэрбум төгрөг болж өмнөх оны мөн үеэс 13.4 сая төгрөгөөр доогуур гүйцэтгэлтэй байна.</a:t>
            </a:r>
            <a:endParaRPr lang="en-US" sz="2000" dirty="0">
              <a:latin typeface="Arial" panose="020B0604020202020204" pitchFamily="34" charset="0"/>
              <a:ea typeface="Tahoma" panose="020B0604030504040204" pitchFamily="34" charset="0"/>
              <a:cs typeface="Arial" panose="020B0604020202020204" pitchFamily="34" charset="0"/>
            </a:endParaRPr>
          </a:p>
        </p:txBody>
      </p:sp>
      <p:sp>
        <p:nvSpPr>
          <p:cNvPr id="9" name="Rectangle 8"/>
          <p:cNvSpPr/>
          <p:nvPr/>
        </p:nvSpPr>
        <p:spPr>
          <a:xfrm>
            <a:off x="3810000" y="2895599"/>
            <a:ext cx="8001000" cy="1789592"/>
          </a:xfrm>
          <a:prstGeom prst="rect">
            <a:avLst/>
          </a:prstGeom>
        </p:spPr>
        <p:txBody>
          <a:bodyPr wrap="square">
            <a:spAutoFit/>
          </a:bodyPr>
          <a:lstStyle/>
          <a:p>
            <a:pPr algn="just">
              <a:lnSpc>
                <a:spcPct val="125000"/>
              </a:lnSpc>
              <a:spcBef>
                <a:spcPts val="600"/>
              </a:spcBef>
              <a:spcAft>
                <a:spcPts val="600"/>
              </a:spcAft>
            </a:pP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Ангиллаар нь өмнөх онтой харьцуулан авч үзвэл: Уул уурхай олборлох аж үйлдвэрийнх 0.8 (22.5%) тэрбум төгрөгөөр буурч, боловсруулах аж үйлдвэрийнх 0.7 (93.2%) тэрбум, цахилгаан дулааны эрчим хүч үйлдвэрлэлт, усан хангамжын салбар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56.4</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(12.1%) сая төгрөгөөр тус тус өссөн байна.</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Title 11">
            <a:extLst>
              <a:ext uri="{FF2B5EF4-FFF2-40B4-BE49-F238E27FC236}">
                <a16:creationId xmlns:a16="http://schemas.microsoft.com/office/drawing/2014/main" id="{6C8F5047-54AD-4751-BFF5-4F466296FC77}"/>
              </a:ext>
            </a:extLst>
          </p:cNvPr>
          <p:cNvSpPr>
            <a:spLocks noGrp="1"/>
          </p:cNvSpPr>
          <p:nvPr>
            <p:ph type="title"/>
          </p:nvPr>
        </p:nvSpPr>
        <p:spPr>
          <a:xfrm>
            <a:off x="3810000" y="4991100"/>
            <a:ext cx="7620000" cy="1143000"/>
          </a:xfrm>
        </p:spPr>
        <p:txBody>
          <a:bodyPr>
            <a:normAutofit/>
          </a:bodyPr>
          <a:lstStyle/>
          <a:p>
            <a:pPr algn="l"/>
            <a:r>
              <a:rPr lang="mn-MN" sz="1800" dirty="0">
                <a:latin typeface="Arial" panose="020B0604020202020204" pitchFamily="34" charset="0"/>
                <a:cs typeface="Arial" panose="020B0604020202020204" pitchFamily="34" charset="0"/>
              </a:rPr>
              <a:t>Оны үнээр 20.0 тэрбум төгрөгийн борлуулалт хийсэн нь өмнөх оны мөн үеэс 5.8 тэрбум төгрөгөөр дээгүүр гүйцэтгэлтэй байна. </a:t>
            </a:r>
            <a:br>
              <a:rPr lang="mn-MN"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820658"/>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151370" y="294082"/>
            <a:ext cx="8373629" cy="462551"/>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8" name="Group 7"/>
          <p:cNvGrpSpPr/>
          <p:nvPr/>
        </p:nvGrpSpPr>
        <p:grpSpPr>
          <a:xfrm>
            <a:off x="1060449" y="977901"/>
            <a:ext cx="7904356" cy="2032575"/>
            <a:chOff x="2119972" y="873371"/>
            <a:chExt cx="5923591" cy="2032575"/>
          </a:xfrm>
        </p:grpSpPr>
        <p:pic>
          <p:nvPicPr>
            <p:cNvPr id="11" name="Picture 10"/>
            <p:cNvPicPr>
              <a:picLocks noChangeAspect="1"/>
            </p:cNvPicPr>
            <p:nvPr/>
          </p:nvPicPr>
          <p:blipFill>
            <a:blip r:embed="rId2" cstate="print"/>
            <a:stretch>
              <a:fillRect/>
            </a:stretch>
          </p:blipFill>
          <p:spPr>
            <a:xfrm>
              <a:off x="2220419" y="1375123"/>
              <a:ext cx="2008909" cy="891048"/>
            </a:xfrm>
            <a:prstGeom prst="rect">
              <a:avLst/>
            </a:prstGeom>
          </p:spPr>
        </p:pic>
        <p:pic>
          <p:nvPicPr>
            <p:cNvPr id="12" name="Picture 11"/>
            <p:cNvPicPr>
              <a:picLocks noChangeAspect="1"/>
            </p:cNvPicPr>
            <p:nvPr/>
          </p:nvPicPr>
          <p:blipFill>
            <a:blip r:embed="rId3" cstate="print"/>
            <a:stretch>
              <a:fillRect/>
            </a:stretch>
          </p:blipFill>
          <p:spPr>
            <a:xfrm>
              <a:off x="4329773" y="1375123"/>
              <a:ext cx="642635" cy="891048"/>
            </a:xfrm>
            <a:prstGeom prst="rect">
              <a:avLst/>
            </a:prstGeom>
          </p:spPr>
        </p:pic>
        <p:sp>
          <p:nvSpPr>
            <p:cNvPr id="13" name="Rectangle 12"/>
            <p:cNvSpPr/>
            <p:nvPr/>
          </p:nvSpPr>
          <p:spPr>
            <a:xfrm>
              <a:off x="2119972" y="2321171"/>
              <a:ext cx="2852435" cy="338554"/>
            </a:xfrm>
            <a:prstGeom prst="rect">
              <a:avLst/>
            </a:prstGeom>
          </p:spPr>
          <p:txBody>
            <a:bodyPr wrap="square">
              <a:spAutoFit/>
            </a:bodyPr>
            <a:lstStyle/>
            <a:p>
              <a:r>
                <a:rPr lang="mn-MN" sz="1600" dirty="0">
                  <a:solidFill>
                    <a:srgbClr val="00D0A8"/>
                  </a:solidFill>
                  <a:latin typeface="Arial" charset="0"/>
                  <a:ea typeface="Calibri" charset="0"/>
                </a:rPr>
                <a:t>399</a:t>
              </a:r>
              <a:r>
                <a:rPr lang="en-US" sz="1600" dirty="0">
                  <a:solidFill>
                    <a:srgbClr val="00D0A8"/>
                  </a:solidFill>
                  <a:latin typeface="Arial" charset="0"/>
                  <a:ea typeface="Calibri" charset="0"/>
                </a:rPr>
                <a:t> </a:t>
              </a:r>
              <a:r>
                <a:rPr lang="mn-MN" sz="1600" dirty="0">
                  <a:solidFill>
                    <a:srgbClr val="00D0A8"/>
                  </a:solidFill>
                  <a:latin typeface="Arial" charset="0"/>
                  <a:ea typeface="Calibri" charset="0"/>
                </a:rPr>
                <a:t>нь бүртгэлтэй ажилгүй иргэд</a:t>
              </a:r>
              <a:r>
                <a:rPr lang="en-US" sz="1600" dirty="0">
                  <a:solidFill>
                    <a:srgbClr val="00D0A8"/>
                  </a:solidFill>
                  <a:effectLst/>
                </a:rPr>
                <a:t> </a:t>
              </a:r>
              <a:endParaRPr lang="en-US" sz="1600" dirty="0">
                <a:solidFill>
                  <a:srgbClr val="00D0A8"/>
                </a:solidFill>
              </a:endParaRPr>
            </a:p>
          </p:txBody>
        </p:sp>
        <p:sp>
          <p:nvSpPr>
            <p:cNvPr id="14" name="Rectangle 13"/>
            <p:cNvSpPr/>
            <p:nvPr/>
          </p:nvSpPr>
          <p:spPr>
            <a:xfrm>
              <a:off x="5065413" y="2321171"/>
              <a:ext cx="2978150" cy="584775"/>
            </a:xfrm>
            <a:prstGeom prst="rect">
              <a:avLst/>
            </a:prstGeom>
          </p:spPr>
          <p:txBody>
            <a:bodyPr wrap="square">
              <a:spAutoFit/>
            </a:bodyPr>
            <a:lstStyle/>
            <a:p>
              <a:r>
                <a:rPr lang="mn-MN" sz="1600" dirty="0">
                  <a:solidFill>
                    <a:srgbClr val="00B0F0"/>
                  </a:solidFill>
                  <a:latin typeface="Arial" charset="0"/>
                  <a:ea typeface="Calibri" charset="0"/>
                </a:rPr>
                <a:t>112</a:t>
              </a:r>
              <a:r>
                <a:rPr lang="en-US" sz="1600" dirty="0">
                  <a:solidFill>
                    <a:srgbClr val="00B0F0"/>
                  </a:solidFill>
                  <a:latin typeface="Arial" charset="0"/>
                  <a:ea typeface="Calibri" charset="0"/>
                </a:rPr>
                <a:t> </a:t>
              </a:r>
              <a:r>
                <a:rPr lang="is-IS" sz="1600" dirty="0">
                  <a:solidFill>
                    <a:srgbClr val="00B0F0"/>
                  </a:solidFill>
                  <a:latin typeface="Arial" charset="0"/>
                  <a:ea typeface="Calibri" charset="0"/>
                </a:rPr>
                <a:t>нь ажилтай боловч өөр ажил хайж байгаа иргэд</a:t>
              </a:r>
              <a:endParaRPr lang="en-US" sz="1600" dirty="0">
                <a:solidFill>
                  <a:srgbClr val="00B0F0"/>
                </a:solidFill>
              </a:endParaRPr>
            </a:p>
          </p:txBody>
        </p:sp>
        <p:sp>
          <p:nvSpPr>
            <p:cNvPr id="16" name="Rectangle 15"/>
            <p:cNvSpPr/>
            <p:nvPr/>
          </p:nvSpPr>
          <p:spPr>
            <a:xfrm>
              <a:off x="2500973" y="873371"/>
              <a:ext cx="1219200" cy="523220"/>
            </a:xfrm>
            <a:prstGeom prst="rect">
              <a:avLst/>
            </a:prstGeom>
          </p:spPr>
          <p:txBody>
            <a:bodyPr wrap="square">
              <a:spAutoFit/>
            </a:bodyPr>
            <a:lstStyle/>
            <a:p>
              <a:r>
                <a:rPr lang="en-US" sz="2800" dirty="0">
                  <a:solidFill>
                    <a:srgbClr val="00B050"/>
                  </a:solidFill>
                  <a:latin typeface="Arial" charset="0"/>
                  <a:ea typeface="Calibri" charset="0"/>
                </a:rPr>
                <a:t>7</a:t>
              </a:r>
              <a:r>
                <a:rPr lang="mn-MN" sz="2800" dirty="0">
                  <a:solidFill>
                    <a:srgbClr val="00B050"/>
                  </a:solidFill>
                  <a:latin typeface="Arial" charset="0"/>
                  <a:ea typeface="Calibri" charset="0"/>
                </a:rPr>
                <a:t>8.1</a:t>
              </a:r>
              <a:r>
                <a:rPr lang="en-US" sz="2800" dirty="0">
                  <a:solidFill>
                    <a:srgbClr val="00B050"/>
                  </a:solidFill>
                  <a:latin typeface="Arial" charset="0"/>
                  <a:ea typeface="Calibri" charset="0"/>
                </a:rPr>
                <a:t>%</a:t>
              </a:r>
              <a:endParaRPr lang="en-US" sz="2800" dirty="0">
                <a:solidFill>
                  <a:srgbClr val="00B050"/>
                </a:solidFill>
              </a:endParaRPr>
            </a:p>
          </p:txBody>
        </p:sp>
        <p:sp>
          <p:nvSpPr>
            <p:cNvPr id="17" name="Rectangle 16"/>
            <p:cNvSpPr/>
            <p:nvPr/>
          </p:nvSpPr>
          <p:spPr>
            <a:xfrm>
              <a:off x="4177373" y="873371"/>
              <a:ext cx="1200150" cy="523220"/>
            </a:xfrm>
            <a:prstGeom prst="rect">
              <a:avLst/>
            </a:prstGeom>
          </p:spPr>
          <p:txBody>
            <a:bodyPr wrap="square">
              <a:spAutoFit/>
            </a:bodyPr>
            <a:lstStyle/>
            <a:p>
              <a:r>
                <a:rPr lang="en-US" sz="2800" dirty="0">
                  <a:solidFill>
                    <a:srgbClr val="00B0F0"/>
                  </a:solidFill>
                  <a:latin typeface="Arial" charset="0"/>
                  <a:ea typeface="Calibri" charset="0"/>
                </a:rPr>
                <a:t>2</a:t>
              </a:r>
              <a:r>
                <a:rPr lang="mn-MN" sz="2800" dirty="0">
                  <a:solidFill>
                    <a:srgbClr val="00B0F0"/>
                  </a:solidFill>
                  <a:latin typeface="Arial" charset="0"/>
                  <a:ea typeface="Calibri" charset="0"/>
                </a:rPr>
                <a:t>1.9</a:t>
              </a:r>
              <a:r>
                <a:rPr lang="en-US" sz="2800" dirty="0">
                  <a:solidFill>
                    <a:srgbClr val="00B0F0"/>
                  </a:solidFill>
                  <a:latin typeface="Arial" charset="0"/>
                  <a:ea typeface="Calibri" charset="0"/>
                </a:rPr>
                <a:t>%</a:t>
              </a:r>
              <a:endParaRPr lang="en-US" sz="2800" dirty="0">
                <a:solidFill>
                  <a:srgbClr val="00B0F0"/>
                </a:solidFill>
              </a:endParaRPr>
            </a:p>
          </p:txBody>
        </p:sp>
      </p:grpSp>
      <p:sp>
        <p:nvSpPr>
          <p:cNvPr id="19" name="Rectangle 18"/>
          <p:cNvSpPr/>
          <p:nvPr/>
        </p:nvSpPr>
        <p:spPr>
          <a:xfrm>
            <a:off x="5334000" y="1045601"/>
            <a:ext cx="6553200" cy="1077218"/>
          </a:xfrm>
          <a:prstGeom prst="rect">
            <a:avLst/>
          </a:prstGeom>
        </p:spPr>
        <p:txBody>
          <a:bodyPr wrap="square">
            <a:spAutoFit/>
          </a:bodyPr>
          <a:lstStyle/>
          <a:p>
            <a:pPr algn="just"/>
            <a:r>
              <a:rPr lang="mn-MN" sz="1600" dirty="0">
                <a:latin typeface="Tahoma" charset="0"/>
                <a:ea typeface="Calibri" charset="0"/>
              </a:rPr>
              <a:t>Хөдөлмөр эрхлэлтийн байгууллагад ажил хайж бүртгүүлсэн иргэд 202</a:t>
            </a:r>
            <a:r>
              <a:rPr lang="en-US" sz="1600" dirty="0">
                <a:latin typeface="Tahoma" charset="0"/>
                <a:ea typeface="Calibri" charset="0"/>
              </a:rPr>
              <a:t>1</a:t>
            </a:r>
            <a:r>
              <a:rPr lang="mn-MN" sz="1600" dirty="0">
                <a:latin typeface="Tahoma" charset="0"/>
                <a:ea typeface="Calibri" charset="0"/>
              </a:rPr>
              <a:t> оны </a:t>
            </a:r>
            <a:r>
              <a:rPr lang="en-US" sz="1600" dirty="0">
                <a:latin typeface="Tahoma" charset="0"/>
                <a:ea typeface="Calibri" charset="0"/>
              </a:rPr>
              <a:t>1</a:t>
            </a:r>
            <a:r>
              <a:rPr lang="mn-MN" sz="1600" dirty="0">
                <a:latin typeface="Tahoma" charset="0"/>
                <a:ea typeface="Calibri" charset="0"/>
              </a:rPr>
              <a:t> дүгээр сарын эцэст 511</a:t>
            </a:r>
            <a:r>
              <a:rPr lang="en-US" sz="1600" dirty="0">
                <a:latin typeface="Tahoma" charset="0"/>
                <a:ea typeface="Calibri" charset="0"/>
              </a:rPr>
              <a:t> </a:t>
            </a:r>
            <a:r>
              <a:rPr lang="mn-MN" sz="1600" dirty="0">
                <a:latin typeface="Tahoma" charset="0"/>
                <a:ea typeface="Calibri" charset="0"/>
              </a:rPr>
              <a:t>болсны, 399 (</a:t>
            </a:r>
            <a:r>
              <a:rPr lang="en-US" sz="1600" dirty="0">
                <a:latin typeface="Tahoma" charset="0"/>
                <a:ea typeface="Calibri" charset="0"/>
              </a:rPr>
              <a:t>7</a:t>
            </a:r>
            <a:r>
              <a:rPr lang="mn-MN" sz="1600" dirty="0">
                <a:latin typeface="Tahoma" charset="0"/>
                <a:ea typeface="Calibri" charset="0"/>
              </a:rPr>
              <a:t>8.1%) нь бүртгэлтэй ажилгүй иргэд, 112</a:t>
            </a:r>
            <a:r>
              <a:rPr lang="en-US" sz="1600" dirty="0">
                <a:latin typeface="Tahoma" charset="0"/>
                <a:ea typeface="Calibri" charset="0"/>
              </a:rPr>
              <a:t> </a:t>
            </a:r>
            <a:r>
              <a:rPr lang="mn-MN" sz="1600" dirty="0">
                <a:latin typeface="Tahoma" charset="0"/>
                <a:ea typeface="Calibri" charset="0"/>
              </a:rPr>
              <a:t>(21.9%) нь ажилтай боловч өөр ажил хайж байгаа иргэд байна.</a:t>
            </a:r>
            <a:endParaRPr lang="en-US" sz="1600" dirty="0">
              <a:latin typeface="Tahoma" charset="0"/>
              <a:ea typeface="Calibri" charset="0"/>
            </a:endParaRPr>
          </a:p>
        </p:txBody>
      </p:sp>
      <p:grpSp>
        <p:nvGrpSpPr>
          <p:cNvPr id="20" name="Group 19"/>
          <p:cNvGrpSpPr/>
          <p:nvPr/>
        </p:nvGrpSpPr>
        <p:grpSpPr>
          <a:xfrm>
            <a:off x="1143000" y="3124200"/>
            <a:ext cx="5486400" cy="1550837"/>
            <a:chOff x="1371600" y="2819400"/>
            <a:chExt cx="4777866" cy="1550837"/>
          </a:xfrm>
        </p:grpSpPr>
        <p:grpSp>
          <p:nvGrpSpPr>
            <p:cNvPr id="21" name="Group 20"/>
            <p:cNvGrpSpPr/>
            <p:nvPr/>
          </p:nvGrpSpPr>
          <p:grpSpPr>
            <a:xfrm>
              <a:off x="1371600" y="3276600"/>
              <a:ext cx="4777866" cy="1093637"/>
              <a:chOff x="1371600" y="3276600"/>
              <a:chExt cx="4777866" cy="1093637"/>
            </a:xfrm>
          </p:grpSpPr>
          <p:pic>
            <p:nvPicPr>
              <p:cNvPr id="23" name="Picture 22"/>
              <p:cNvPicPr>
                <a:picLocks noChangeAspect="1"/>
              </p:cNvPicPr>
              <p:nvPr/>
            </p:nvPicPr>
            <p:blipFill>
              <a:blip r:embed="rId4" cstate="print"/>
              <a:stretch>
                <a:fillRect/>
              </a:stretch>
            </p:blipFill>
            <p:spPr>
              <a:xfrm>
                <a:off x="1371600" y="3368959"/>
                <a:ext cx="303876" cy="895351"/>
              </a:xfrm>
              <a:prstGeom prst="rect">
                <a:avLst/>
              </a:prstGeom>
            </p:spPr>
          </p:pic>
          <p:grpSp>
            <p:nvGrpSpPr>
              <p:cNvPr id="24" name="Group 23"/>
              <p:cNvGrpSpPr/>
              <p:nvPr/>
            </p:nvGrpSpPr>
            <p:grpSpPr>
              <a:xfrm>
                <a:off x="1676400" y="3276600"/>
                <a:ext cx="4473066" cy="1093637"/>
                <a:chOff x="1676400" y="3276600"/>
                <a:chExt cx="4473066" cy="1093637"/>
              </a:xfrm>
            </p:grpSpPr>
            <p:pic>
              <p:nvPicPr>
                <p:cNvPr id="25" name="Picture 24"/>
                <p:cNvPicPr>
                  <a:picLocks noChangeAspect="1"/>
                </p:cNvPicPr>
                <p:nvPr/>
              </p:nvPicPr>
              <p:blipFill>
                <a:blip r:embed="rId5" cstate="print"/>
                <a:stretch>
                  <a:fillRect/>
                </a:stretch>
              </p:blipFill>
              <p:spPr>
                <a:xfrm>
                  <a:off x="2927350" y="3366237"/>
                  <a:ext cx="304800" cy="898072"/>
                </a:xfrm>
                <a:prstGeom prst="rect">
                  <a:avLst/>
                </a:prstGeom>
              </p:spPr>
            </p:pic>
            <p:sp>
              <p:nvSpPr>
                <p:cNvPr id="26" name="Rectangle 25"/>
                <p:cNvSpPr/>
                <p:nvPr/>
              </p:nvSpPr>
              <p:spPr>
                <a:xfrm>
                  <a:off x="1708150" y="3815273"/>
                  <a:ext cx="1219200" cy="523221"/>
                </a:xfrm>
                <a:prstGeom prst="rect">
                  <a:avLst/>
                </a:prstGeom>
              </p:spPr>
              <p:txBody>
                <a:bodyPr wrap="square">
                  <a:spAutoFit/>
                </a:bodyPr>
                <a:lstStyle/>
                <a:p>
                  <a:r>
                    <a:rPr lang="mn-MN" sz="2800" dirty="0">
                      <a:solidFill>
                        <a:srgbClr val="002060"/>
                      </a:solidFill>
                      <a:latin typeface="Arial" charset="0"/>
                      <a:ea typeface="Calibri" charset="0"/>
                    </a:rPr>
                    <a:t>45.2</a:t>
                  </a:r>
                  <a:r>
                    <a:rPr lang="en-US" sz="2800" dirty="0">
                      <a:solidFill>
                        <a:srgbClr val="002060"/>
                      </a:solidFill>
                      <a:latin typeface="Arial" charset="0"/>
                      <a:ea typeface="Calibri" charset="0"/>
                    </a:rPr>
                    <a:t>%</a:t>
                  </a:r>
                  <a:endParaRPr lang="en-US" sz="2800" dirty="0">
                    <a:solidFill>
                      <a:srgbClr val="002060"/>
                    </a:solidFill>
                  </a:endParaRPr>
                </a:p>
              </p:txBody>
            </p:sp>
            <p:sp>
              <p:nvSpPr>
                <p:cNvPr id="27" name="Rectangle 26"/>
                <p:cNvSpPr/>
                <p:nvPr/>
              </p:nvSpPr>
              <p:spPr>
                <a:xfrm>
                  <a:off x="3361816" y="3847016"/>
                  <a:ext cx="1219200" cy="523221"/>
                </a:xfrm>
                <a:prstGeom prst="rect">
                  <a:avLst/>
                </a:prstGeom>
              </p:spPr>
              <p:txBody>
                <a:bodyPr wrap="square">
                  <a:spAutoFit/>
                </a:bodyPr>
                <a:lstStyle/>
                <a:p>
                  <a:r>
                    <a:rPr lang="mn-MN" sz="2800" dirty="0">
                      <a:solidFill>
                        <a:srgbClr val="00B0F0"/>
                      </a:solidFill>
                      <a:latin typeface="Arial" charset="0"/>
                      <a:ea typeface="Calibri" charset="0"/>
                    </a:rPr>
                    <a:t>13</a:t>
                  </a:r>
                  <a:r>
                    <a:rPr lang="en-US" sz="2800" dirty="0">
                      <a:solidFill>
                        <a:srgbClr val="00B0F0"/>
                      </a:solidFill>
                      <a:latin typeface="Arial" charset="0"/>
                      <a:ea typeface="Calibri" charset="0"/>
                    </a:rPr>
                    <a:t>.</a:t>
                  </a:r>
                  <a:r>
                    <a:rPr lang="mn-MN" sz="2800" dirty="0">
                      <a:solidFill>
                        <a:srgbClr val="00B0F0"/>
                      </a:solidFill>
                      <a:latin typeface="Arial" charset="0"/>
                      <a:ea typeface="Calibri" charset="0"/>
                    </a:rPr>
                    <a:t>6</a:t>
                  </a:r>
                  <a:r>
                    <a:rPr lang="en-US" sz="2800" dirty="0">
                      <a:solidFill>
                        <a:srgbClr val="00B0F0"/>
                      </a:solidFill>
                      <a:latin typeface="Arial" charset="0"/>
                      <a:ea typeface="Calibri" charset="0"/>
                    </a:rPr>
                    <a:t>%</a:t>
                  </a:r>
                  <a:endParaRPr lang="en-US" sz="2800" dirty="0">
                    <a:solidFill>
                      <a:srgbClr val="00B0F0"/>
                    </a:solidFill>
                  </a:endParaRPr>
                </a:p>
              </p:txBody>
            </p:sp>
            <p:sp>
              <p:nvSpPr>
                <p:cNvPr id="28" name="TextBox 27"/>
                <p:cNvSpPr txBox="1"/>
                <p:nvPr/>
              </p:nvSpPr>
              <p:spPr>
                <a:xfrm>
                  <a:off x="1676400" y="3276600"/>
                  <a:ext cx="1297809" cy="646331"/>
                </a:xfrm>
                <a:prstGeom prst="rect">
                  <a:avLst/>
                </a:prstGeom>
                <a:noFill/>
              </p:spPr>
              <p:txBody>
                <a:bodyPr wrap="square" rtlCol="0">
                  <a:spAutoFit/>
                </a:bodyPr>
                <a:lstStyle/>
                <a:p>
                  <a:pPr algn="ctr"/>
                  <a:r>
                    <a:rPr lang="en-US" dirty="0" err="1">
                      <a:solidFill>
                        <a:srgbClr val="002060"/>
                      </a:solidFill>
                    </a:rPr>
                    <a:t>Өмнөх</a:t>
                  </a:r>
                  <a:r>
                    <a:rPr lang="en-US" dirty="0">
                      <a:solidFill>
                        <a:srgbClr val="002060"/>
                      </a:solidFill>
                    </a:rPr>
                    <a:t> </a:t>
                  </a:r>
                  <a:r>
                    <a:rPr lang="mn-MN" dirty="0">
                      <a:solidFill>
                        <a:srgbClr val="002060"/>
                      </a:solidFill>
                    </a:rPr>
                    <a:t>оны</a:t>
                  </a:r>
                  <a:r>
                    <a:rPr lang="en-US" dirty="0">
                      <a:solidFill>
                        <a:srgbClr val="002060"/>
                      </a:solidFill>
                    </a:rPr>
                    <a:t> </a:t>
                  </a:r>
                  <a:r>
                    <a:rPr lang="mn-MN" dirty="0">
                      <a:solidFill>
                        <a:srgbClr val="002060"/>
                      </a:solidFill>
                    </a:rPr>
                    <a:t>мөн үе</a:t>
                  </a:r>
                </a:p>
              </p:txBody>
            </p:sp>
            <p:sp>
              <p:nvSpPr>
                <p:cNvPr id="29" name="TextBox 28"/>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rPr>
                    <a:t>Өмнөх</a:t>
                  </a:r>
                </a:p>
                <a:p>
                  <a:pPr algn="ctr"/>
                  <a:r>
                    <a:rPr lang="mn-MN" dirty="0">
                      <a:solidFill>
                        <a:srgbClr val="00B0F0"/>
                      </a:solidFill>
                    </a:rPr>
                    <a:t>сараас</a:t>
                  </a:r>
                </a:p>
              </p:txBody>
            </p:sp>
            <p:sp>
              <p:nvSpPr>
                <p:cNvPr id="31" name="Rectangle 30"/>
                <p:cNvSpPr/>
                <p:nvPr/>
              </p:nvSpPr>
              <p:spPr>
                <a:xfrm>
                  <a:off x="4930266" y="3820179"/>
                  <a:ext cx="1219200" cy="523221"/>
                </a:xfrm>
                <a:prstGeom prst="rect">
                  <a:avLst/>
                </a:prstGeom>
              </p:spPr>
              <p:txBody>
                <a:bodyPr wrap="square">
                  <a:spAutoFit/>
                </a:bodyPr>
                <a:lstStyle/>
                <a:p>
                  <a:r>
                    <a:rPr lang="mn-MN" sz="2800" dirty="0">
                      <a:solidFill>
                        <a:srgbClr val="00B0F0"/>
                      </a:solidFill>
                      <a:latin typeface="Arial" charset="0"/>
                      <a:ea typeface="Calibri" charset="0"/>
                    </a:rPr>
                    <a:t>48</a:t>
                  </a:r>
                  <a:r>
                    <a:rPr lang="en-US" sz="2800" dirty="0">
                      <a:solidFill>
                        <a:srgbClr val="00B0F0"/>
                      </a:solidFill>
                      <a:latin typeface="Arial" charset="0"/>
                      <a:ea typeface="Calibri" charset="0"/>
                    </a:rPr>
                    <a:t>.</a:t>
                  </a:r>
                  <a:r>
                    <a:rPr lang="mn-MN" sz="2800" dirty="0">
                      <a:solidFill>
                        <a:srgbClr val="00B0F0"/>
                      </a:solidFill>
                      <a:latin typeface="Arial" charset="0"/>
                      <a:ea typeface="Calibri" charset="0"/>
                    </a:rPr>
                    <a:t>9</a:t>
                  </a:r>
                  <a:r>
                    <a:rPr lang="en-US" sz="2800" dirty="0">
                      <a:solidFill>
                        <a:srgbClr val="00B0F0"/>
                      </a:solidFill>
                      <a:latin typeface="Arial" charset="0"/>
                      <a:ea typeface="Calibri" charset="0"/>
                    </a:rPr>
                    <a:t>%</a:t>
                  </a:r>
                  <a:endParaRPr lang="en-US" sz="2800" dirty="0">
                    <a:solidFill>
                      <a:srgbClr val="00B0F0"/>
                    </a:solidFill>
                  </a:endParaRPr>
                </a:p>
              </p:txBody>
            </p:sp>
          </p:grpSp>
        </p:grpSp>
        <p:sp>
          <p:nvSpPr>
            <p:cNvPr id="22" name="Rectangle 21"/>
            <p:cNvSpPr/>
            <p:nvPr/>
          </p:nvSpPr>
          <p:spPr>
            <a:xfrm>
              <a:off x="1473200" y="2819400"/>
              <a:ext cx="3183885" cy="338554"/>
            </a:xfrm>
            <a:prstGeom prst="rect">
              <a:avLst/>
            </a:prstGeom>
          </p:spPr>
          <p:txBody>
            <a:bodyPr wrap="none">
              <a:spAutoFit/>
            </a:bodyPr>
            <a:lstStyle/>
            <a:p>
              <a:r>
                <a:rPr lang="mn-MN" sz="1600" dirty="0">
                  <a:latin typeface="Tahoma" charset="0"/>
                  <a:ea typeface="Tahoma" charset="0"/>
                  <a:cs typeface="Tahoma" charset="0"/>
                </a:rPr>
                <a:t>Нийт бүртгэлтэй ажилгүй иргэд</a:t>
              </a:r>
              <a:endParaRPr lang="en-US" sz="1600" dirty="0">
                <a:latin typeface="Tahoma" charset="0"/>
                <a:ea typeface="Tahoma" charset="0"/>
                <a:cs typeface="Tahoma" charset="0"/>
              </a:endParaRPr>
            </a:p>
          </p:txBody>
        </p:sp>
      </p:grpSp>
      <p:sp>
        <p:nvSpPr>
          <p:cNvPr id="32" name="Rectangle 31"/>
          <p:cNvSpPr/>
          <p:nvPr/>
        </p:nvSpPr>
        <p:spPr>
          <a:xfrm>
            <a:off x="5334000" y="3200400"/>
            <a:ext cx="6553200" cy="830997"/>
          </a:xfrm>
          <a:prstGeom prst="rect">
            <a:avLst/>
          </a:prstGeom>
        </p:spPr>
        <p:txBody>
          <a:bodyPr wrap="square">
            <a:spAutoFit/>
          </a:bodyPr>
          <a:lstStyle/>
          <a:p>
            <a:pPr algn="just"/>
            <a:r>
              <a:rPr lang="en-US" sz="1600" dirty="0" err="1">
                <a:latin typeface="Tahoma" charset="0"/>
                <a:ea typeface="Calibri" charset="0"/>
              </a:rPr>
              <a:t>Нийт</a:t>
            </a:r>
            <a:r>
              <a:rPr lang="en-US" sz="1600" dirty="0">
                <a:latin typeface="Tahoma" charset="0"/>
                <a:ea typeface="Calibri" charset="0"/>
              </a:rPr>
              <a:t> </a:t>
            </a:r>
            <a:r>
              <a:rPr lang="en-US" sz="1600" dirty="0" err="1">
                <a:latin typeface="Tahoma" charset="0"/>
                <a:ea typeface="Calibri" charset="0"/>
              </a:rPr>
              <a:t>бүртгэлтэй</a:t>
            </a:r>
            <a:r>
              <a:rPr lang="en-US" sz="1600" dirty="0">
                <a:latin typeface="Tahoma" charset="0"/>
                <a:ea typeface="Calibri" charset="0"/>
              </a:rPr>
              <a:t> </a:t>
            </a:r>
            <a:r>
              <a:rPr lang="en-US" sz="1600" dirty="0" err="1">
                <a:latin typeface="Tahoma" charset="0"/>
                <a:ea typeface="Calibri" charset="0"/>
              </a:rPr>
              <a:t>ажилгүй</a:t>
            </a:r>
            <a:r>
              <a:rPr lang="en-US" sz="1600" dirty="0">
                <a:latin typeface="Tahoma" charset="0"/>
                <a:ea typeface="Calibri" charset="0"/>
              </a:rPr>
              <a:t> </a:t>
            </a:r>
            <a:r>
              <a:rPr lang="en-US" sz="1600" dirty="0" err="1">
                <a:latin typeface="Tahoma" charset="0"/>
                <a:ea typeface="Calibri" charset="0"/>
              </a:rPr>
              <a:t>иргэд</a:t>
            </a:r>
            <a:r>
              <a:rPr lang="en-US" sz="1600" dirty="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оны</a:t>
            </a:r>
            <a:r>
              <a:rPr lang="en-US" sz="1600" dirty="0">
                <a:latin typeface="Tahoma" charset="0"/>
                <a:ea typeface="Calibri" charset="0"/>
              </a:rPr>
              <a:t> </a:t>
            </a:r>
            <a:r>
              <a:rPr lang="en-US" sz="1600" dirty="0" err="1">
                <a:latin typeface="Tahoma" charset="0"/>
                <a:ea typeface="Calibri" charset="0"/>
              </a:rPr>
              <a:t>мөн</a:t>
            </a:r>
            <a:r>
              <a:rPr lang="en-US" sz="1600" dirty="0">
                <a:latin typeface="Tahoma" charset="0"/>
                <a:ea typeface="Calibri" charset="0"/>
              </a:rPr>
              <a:t> </a:t>
            </a:r>
            <a:r>
              <a:rPr lang="en-US" sz="1600" dirty="0" err="1">
                <a:latin typeface="Tahoma" charset="0"/>
                <a:ea typeface="Calibri" charset="0"/>
              </a:rPr>
              <a:t>үеэс</a:t>
            </a:r>
            <a:r>
              <a:rPr lang="en-US" sz="1600" dirty="0">
                <a:latin typeface="Tahoma" charset="0"/>
                <a:ea typeface="Calibri" charset="0"/>
              </a:rPr>
              <a:t> </a:t>
            </a:r>
            <a:r>
              <a:rPr lang="mn-MN" sz="1600" dirty="0">
                <a:latin typeface="Tahoma" charset="0"/>
                <a:ea typeface="Calibri" charset="0"/>
              </a:rPr>
              <a:t>329</a:t>
            </a:r>
            <a:r>
              <a:rPr lang="en-US" sz="1600" dirty="0">
                <a:latin typeface="Tahoma" charset="0"/>
                <a:ea typeface="Calibri" charset="0"/>
              </a:rPr>
              <a:t> (</a:t>
            </a:r>
            <a:r>
              <a:rPr lang="mn-MN" sz="1600" dirty="0">
                <a:latin typeface="Tahoma" charset="0"/>
                <a:ea typeface="Calibri" charset="0"/>
              </a:rPr>
              <a:t>45.2</a:t>
            </a:r>
            <a:r>
              <a:rPr lang="en-US" sz="1600" dirty="0">
                <a:latin typeface="Tahoma" charset="0"/>
                <a:ea typeface="Calibri" charset="0"/>
              </a:rPr>
              <a:t>%) </a:t>
            </a:r>
            <a:r>
              <a:rPr lang="en-US" sz="1600" dirty="0" err="1">
                <a:latin typeface="Tahoma" charset="0"/>
                <a:ea typeface="Calibri" charset="0"/>
              </a:rPr>
              <a:t>хүнээр</a:t>
            </a:r>
            <a:r>
              <a:rPr lang="en-US" sz="1600" dirty="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сараас</a:t>
            </a:r>
            <a:r>
              <a:rPr lang="en-US" sz="1600" dirty="0">
                <a:latin typeface="Tahoma" charset="0"/>
                <a:ea typeface="Calibri" charset="0"/>
              </a:rPr>
              <a:t> </a:t>
            </a:r>
            <a:r>
              <a:rPr lang="mn-MN" sz="1600" dirty="0">
                <a:latin typeface="Tahoma" charset="0"/>
                <a:ea typeface="Calibri" charset="0"/>
              </a:rPr>
              <a:t>63</a:t>
            </a:r>
            <a:r>
              <a:rPr lang="en-US" sz="1600" dirty="0">
                <a:latin typeface="Tahoma" charset="0"/>
                <a:ea typeface="Calibri" charset="0"/>
              </a:rPr>
              <a:t> (1</a:t>
            </a:r>
            <a:r>
              <a:rPr lang="mn-MN" sz="1600" dirty="0">
                <a:latin typeface="Tahoma" charset="0"/>
                <a:ea typeface="Calibri" charset="0"/>
              </a:rPr>
              <a:t>3</a:t>
            </a:r>
            <a:r>
              <a:rPr lang="en-US" sz="1600" dirty="0">
                <a:latin typeface="Tahoma" charset="0"/>
                <a:ea typeface="Calibri" charset="0"/>
              </a:rPr>
              <a:t>.</a:t>
            </a:r>
            <a:r>
              <a:rPr lang="mn-MN" sz="1600" dirty="0">
                <a:latin typeface="Tahoma" charset="0"/>
                <a:ea typeface="Calibri" charset="0"/>
              </a:rPr>
              <a:t>6</a:t>
            </a:r>
            <a:r>
              <a:rPr lang="en-US" sz="1600" dirty="0">
                <a:latin typeface="Tahoma" charset="0"/>
                <a:ea typeface="Calibri" charset="0"/>
              </a:rPr>
              <a:t>%) </a:t>
            </a:r>
            <a:r>
              <a:rPr lang="en-US" sz="1600" dirty="0" err="1">
                <a:latin typeface="Tahoma" charset="0"/>
                <a:ea typeface="Calibri" charset="0"/>
              </a:rPr>
              <a:t>хүнээр</a:t>
            </a:r>
            <a:r>
              <a:rPr lang="en-US" sz="1600" dirty="0">
                <a:latin typeface="Tahoma" charset="0"/>
                <a:ea typeface="Calibri" charset="0"/>
              </a:rPr>
              <a:t> </a:t>
            </a:r>
            <a:r>
              <a:rPr lang="mn-MN" sz="1600" dirty="0">
                <a:latin typeface="Tahoma" charset="0"/>
                <a:ea typeface="Calibri" charset="0"/>
              </a:rPr>
              <a:t>буурч</a:t>
            </a:r>
            <a:r>
              <a:rPr lang="en-US" sz="1600" dirty="0">
                <a:latin typeface="Tahoma" charset="0"/>
                <a:ea typeface="Calibri" charset="0"/>
              </a:rPr>
              <a:t>, </a:t>
            </a:r>
            <a:r>
              <a:rPr lang="mn-MN" sz="1600" dirty="0">
                <a:latin typeface="Tahoma" charset="0"/>
                <a:ea typeface="Calibri" charset="0"/>
              </a:rPr>
              <a:t>399</a:t>
            </a:r>
            <a:r>
              <a:rPr lang="en-US" sz="1600" dirty="0">
                <a:latin typeface="Tahoma" charset="0"/>
                <a:ea typeface="Calibri" charset="0"/>
              </a:rPr>
              <a:t> </a:t>
            </a:r>
            <a:r>
              <a:rPr lang="en-US" sz="1600" dirty="0" err="1">
                <a:latin typeface="Tahoma" charset="0"/>
                <a:ea typeface="Calibri" charset="0"/>
              </a:rPr>
              <a:t>бол</a:t>
            </a:r>
            <a:r>
              <a:rPr lang="mn-MN" sz="1600" dirty="0">
                <a:latin typeface="Tahoma" charset="0"/>
                <a:ea typeface="Calibri" charset="0"/>
              </a:rPr>
              <a:t>сны 195</a:t>
            </a:r>
            <a:r>
              <a:rPr lang="en-US" sz="1600" dirty="0">
                <a:latin typeface="Tahoma" charset="0"/>
                <a:ea typeface="Calibri" charset="0"/>
              </a:rPr>
              <a:t> (</a:t>
            </a:r>
            <a:r>
              <a:rPr lang="mn-MN" sz="1600" dirty="0">
                <a:latin typeface="Tahoma" charset="0"/>
                <a:ea typeface="Calibri" charset="0"/>
              </a:rPr>
              <a:t>48</a:t>
            </a:r>
            <a:r>
              <a:rPr lang="en-US" sz="1600" dirty="0">
                <a:latin typeface="Tahoma" charset="0"/>
                <a:ea typeface="Calibri" charset="0"/>
              </a:rPr>
              <a:t>.</a:t>
            </a:r>
            <a:r>
              <a:rPr lang="mn-MN" sz="1600" dirty="0">
                <a:latin typeface="Tahoma" charset="0"/>
                <a:ea typeface="Calibri" charset="0"/>
              </a:rPr>
              <a:t>9</a:t>
            </a:r>
            <a:r>
              <a:rPr lang="en-US" sz="1600" dirty="0">
                <a:latin typeface="Tahoma" charset="0"/>
                <a:ea typeface="Calibri" charset="0"/>
              </a:rPr>
              <a:t>%) </a:t>
            </a:r>
            <a:r>
              <a:rPr lang="en-US" sz="1600" dirty="0" err="1">
                <a:latin typeface="Tahoma" charset="0"/>
                <a:ea typeface="Calibri" charset="0"/>
              </a:rPr>
              <a:t>нь</a:t>
            </a:r>
            <a:r>
              <a:rPr lang="en-US" sz="1600" dirty="0">
                <a:latin typeface="Tahoma" charset="0"/>
                <a:ea typeface="Calibri" charset="0"/>
              </a:rPr>
              <a:t> </a:t>
            </a:r>
            <a:r>
              <a:rPr lang="en-US" sz="1600" dirty="0" err="1">
                <a:latin typeface="Tahoma" charset="0"/>
                <a:ea typeface="Calibri" charset="0"/>
              </a:rPr>
              <a:t>эмэгтэйчүүд</a:t>
            </a:r>
            <a:r>
              <a:rPr lang="en-US" sz="1600" dirty="0">
                <a:latin typeface="Tahoma" charset="0"/>
                <a:ea typeface="Calibri" charset="0"/>
              </a:rPr>
              <a:t> </a:t>
            </a:r>
            <a:r>
              <a:rPr lang="en-US" sz="1600" dirty="0" err="1">
                <a:latin typeface="Tahoma" charset="0"/>
                <a:ea typeface="Calibri" charset="0"/>
              </a:rPr>
              <a:t>байна</a:t>
            </a:r>
            <a:r>
              <a:rPr lang="en-US" sz="1600" dirty="0">
                <a:latin typeface="Tahoma" charset="0"/>
                <a:ea typeface="Calibri" charset="0"/>
              </a:rPr>
              <a:t>. </a:t>
            </a:r>
          </a:p>
        </p:txBody>
      </p:sp>
      <p:pic>
        <p:nvPicPr>
          <p:cNvPr id="33" name="Picture 32"/>
          <p:cNvPicPr>
            <a:picLocks noChangeAspect="1"/>
          </p:cNvPicPr>
          <p:nvPr/>
        </p:nvPicPr>
        <p:blipFill>
          <a:blip r:embed="rId6" cstate="print"/>
          <a:stretch>
            <a:fillRect/>
          </a:stretch>
        </p:blipFill>
        <p:spPr>
          <a:xfrm>
            <a:off x="1371600" y="5181600"/>
            <a:ext cx="3048000" cy="853548"/>
          </a:xfrm>
          <a:prstGeom prst="rect">
            <a:avLst/>
          </a:prstGeom>
        </p:spPr>
      </p:pic>
      <p:sp>
        <p:nvSpPr>
          <p:cNvPr id="34" name="Rectangle 33"/>
          <p:cNvSpPr/>
          <p:nvPr/>
        </p:nvSpPr>
        <p:spPr>
          <a:xfrm>
            <a:off x="5334000" y="5002429"/>
            <a:ext cx="6553200" cy="1077218"/>
          </a:xfrm>
          <a:prstGeom prst="rect">
            <a:avLst/>
          </a:prstGeom>
        </p:spPr>
        <p:txBody>
          <a:bodyPr wrap="square">
            <a:spAutoFit/>
          </a:bodyPr>
          <a:lstStyle/>
          <a:p>
            <a:pPr algn="just"/>
            <a:r>
              <a:rPr lang="en-US" sz="1600" dirty="0" err="1">
                <a:latin typeface="Tahoma" panose="020B0604030504040204" pitchFamily="34" charset="0"/>
                <a:ea typeface="Tahoma" panose="020B0604030504040204" pitchFamily="34" charset="0"/>
                <a:cs typeface="Tahoma" panose="020B0604030504040204" pitchFamily="34" charset="0"/>
              </a:rPr>
              <a:t>Аймг</a:t>
            </a:r>
            <a:r>
              <a:rPr lang="mn-MN" sz="1600" dirty="0">
                <a:latin typeface="Tahoma" panose="020B0604030504040204" pitchFamily="34" charset="0"/>
                <a:ea typeface="Tahoma" panose="020B0604030504040204" pitchFamily="34" charset="0"/>
                <a:cs typeface="Tahoma" panose="020B0604030504040204" pitchFamily="34" charset="0"/>
              </a:rPr>
              <a:t>ийн </a:t>
            </a:r>
            <a:r>
              <a:rPr lang="en-US" sz="1600" dirty="0" err="1">
                <a:latin typeface="Tahoma" panose="020B0604030504040204" pitchFamily="34" charset="0"/>
                <a:ea typeface="Tahoma" panose="020B0604030504040204" pitchFamily="34" charset="0"/>
                <a:cs typeface="Tahoma" panose="020B0604030504040204" pitchFamily="34" charset="0"/>
              </a:rPr>
              <a:t>хөдөлмөр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эрхлэлтийн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байгууллагад</a:t>
            </a:r>
            <a:r>
              <a:rPr lang="en-US" sz="1600" dirty="0">
                <a:latin typeface="Tahoma" panose="020B0604030504040204" pitchFamily="34" charset="0"/>
                <a:ea typeface="Tahoma" panose="020B0604030504040204" pitchFamily="34" charset="0"/>
                <a:cs typeface="Tahoma" panose="020B0604030504040204" pitchFamily="34" charset="0"/>
              </a:rPr>
              <a:t> 20</a:t>
            </a:r>
            <a:r>
              <a:rPr lang="mn-MN" sz="1600" dirty="0">
                <a:latin typeface="Tahoma" panose="020B0604030504040204" pitchFamily="34" charset="0"/>
                <a:ea typeface="Tahoma" panose="020B0604030504040204" pitchFamily="34" charset="0"/>
                <a:cs typeface="Tahoma" panose="020B0604030504040204" pitchFamily="34" charset="0"/>
              </a:rPr>
              <a:t>21</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оны</a:t>
            </a:r>
            <a:r>
              <a:rPr lang="en-US" sz="1600" dirty="0">
                <a:latin typeface="Tahoma" panose="020B0604030504040204" pitchFamily="34" charset="0"/>
                <a:ea typeface="Tahoma" panose="020B0604030504040204" pitchFamily="34" charset="0"/>
                <a:cs typeface="Tahoma" panose="020B0604030504040204" pitchFamily="34" charset="0"/>
              </a:rPr>
              <a:t> 1 </a:t>
            </a:r>
            <a:r>
              <a:rPr lang="mn-MN" sz="1600" dirty="0">
                <a:latin typeface="Tahoma" panose="020B0604030504040204" pitchFamily="34" charset="0"/>
                <a:ea typeface="Tahoma" panose="020B0604030504040204" pitchFamily="34" charset="0"/>
                <a:cs typeface="Tahoma" panose="020B0604030504040204" pitchFamily="34" charset="0"/>
              </a:rPr>
              <a:t>сард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ажилгүй</a:t>
            </a:r>
            <a:r>
              <a:rPr lang="en-US" sz="1600" dirty="0">
                <a:latin typeface="Tahoma" panose="020B0604030504040204" pitchFamily="34" charset="0"/>
                <a:ea typeface="Tahoma" panose="020B0604030504040204" pitchFamily="34" charset="0"/>
                <a:cs typeface="Tahoma" panose="020B0604030504040204" pitchFamily="34" charset="0"/>
              </a:rPr>
              <a:t> 138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шинээр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бүртгүүлж</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байсан</a:t>
            </a:r>
            <a:r>
              <a:rPr lang="en-US" sz="1600" dirty="0">
                <a:latin typeface="Tahoma" panose="020B0604030504040204" pitchFamily="34" charset="0"/>
                <a:ea typeface="Tahoma" panose="020B0604030504040204" pitchFamily="34" charset="0"/>
                <a:cs typeface="Tahoma" panose="020B0604030504040204" pitchFamily="34" charset="0"/>
              </a:rPr>
              <a:t> 23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зуучлагдан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орж</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1</a:t>
            </a:r>
            <a:r>
              <a:rPr lang="en-US" sz="1600" dirty="0">
                <a:latin typeface="Tahoma" panose="020B0604030504040204" pitchFamily="34" charset="0"/>
                <a:ea typeface="Tahoma" panose="020B0604030504040204" pitchFamily="34" charset="0"/>
                <a:cs typeface="Tahoma" panose="020B0604030504040204" pitchFamily="34" charset="0"/>
              </a:rPr>
              <a:t>78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идэвхтэй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хайхгүй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байгаа</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шалтгаанаар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бүртгэлээс</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хасагдсан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байна</a:t>
            </a:r>
            <a:r>
              <a:rPr lang="en-US" sz="1600" dirty="0">
                <a:latin typeface="Tahoma" panose="020B0604030504040204" pitchFamily="34" charset="0"/>
                <a:ea typeface="Tahoma" panose="020B0604030504040204" pitchFamily="34" charset="0"/>
                <a:cs typeface="Tahoma" panose="020B0604030504040204" pitchFamily="34" charset="0"/>
              </a:rPr>
              <a:t>. </a:t>
            </a:r>
          </a:p>
        </p:txBody>
      </p:sp>
      <p:sp>
        <p:nvSpPr>
          <p:cNvPr id="35" name="Rectangle 34"/>
          <p:cNvSpPr/>
          <p:nvPr/>
        </p:nvSpPr>
        <p:spPr>
          <a:xfrm>
            <a:off x="1828800" y="6096000"/>
            <a:ext cx="2730500" cy="584775"/>
          </a:xfrm>
          <a:prstGeom prst="rect">
            <a:avLst/>
          </a:prstGeom>
        </p:spPr>
        <p:txBody>
          <a:bodyPr wrap="square">
            <a:spAutoFit/>
          </a:bodyPr>
          <a:lstStyle/>
          <a:p>
            <a:r>
              <a:rPr lang="en-US" sz="1600" dirty="0">
                <a:solidFill>
                  <a:srgbClr val="00D0A8"/>
                </a:solidFill>
                <a:effectLst/>
                <a:latin typeface="Tahoma" charset="0"/>
                <a:ea typeface="Calibri" charset="0"/>
              </a:rPr>
              <a:t>23</a:t>
            </a:r>
            <a:r>
              <a:rPr lang="mn-MN" sz="1600" dirty="0">
                <a:solidFill>
                  <a:srgbClr val="00D0A8"/>
                </a:solidFill>
                <a:effectLst/>
                <a:latin typeface="Tahoma" charset="0"/>
                <a:ea typeface="Calibri" charset="0"/>
              </a:rPr>
              <a:t> иргэн</a:t>
            </a:r>
            <a:endParaRPr lang="en-US" sz="1600" dirty="0">
              <a:solidFill>
                <a:srgbClr val="00D0A8"/>
              </a:solidFill>
              <a:effectLst/>
              <a:latin typeface="Tahoma" charset="0"/>
              <a:ea typeface="Calibri" charset="0"/>
            </a:endParaRPr>
          </a:p>
          <a:p>
            <a:r>
              <a:rPr lang="mn-MN" sz="1600" dirty="0">
                <a:solidFill>
                  <a:srgbClr val="00D0A8"/>
                </a:solidFill>
                <a:effectLst/>
                <a:latin typeface="Tahoma" charset="0"/>
                <a:ea typeface="Calibri" charset="0"/>
              </a:rPr>
              <a:t>ажилд зуучлагдан оржээ</a:t>
            </a:r>
            <a:r>
              <a:rPr lang="en-US" sz="1600" dirty="0">
                <a:solidFill>
                  <a:srgbClr val="00D0A8"/>
                </a:solidFill>
                <a:effectLst/>
              </a:rPr>
              <a:t> </a:t>
            </a:r>
            <a:endParaRPr lang="en-US" sz="1600" dirty="0">
              <a:solidFill>
                <a:srgbClr val="00D0A8"/>
              </a:solidFill>
            </a:endParaRPr>
          </a:p>
        </p:txBody>
      </p:sp>
      <p:pic>
        <p:nvPicPr>
          <p:cNvPr id="37" name="Picture 36"/>
          <p:cNvPicPr>
            <a:picLocks noChangeAspect="1"/>
          </p:cNvPicPr>
          <p:nvPr/>
        </p:nvPicPr>
        <p:blipFill>
          <a:blip r:embed="rId7" cstate="print"/>
          <a:stretch>
            <a:fillRect/>
          </a:stretch>
        </p:blipFill>
        <p:spPr>
          <a:xfrm>
            <a:off x="4419600" y="5181600"/>
            <a:ext cx="533400" cy="881204"/>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7171" y="3556337"/>
            <a:ext cx="1177467" cy="1086958"/>
          </a:xfrm>
          <a:prstGeom prst="rect">
            <a:avLst/>
          </a:prstGeom>
        </p:spPr>
      </p:pic>
      <p:sp>
        <p:nvSpPr>
          <p:cNvPr id="2" name="Rectangle 1">
            <a:extLst>
              <a:ext uri="{FF2B5EF4-FFF2-40B4-BE49-F238E27FC236}">
                <a16:creationId xmlns:a16="http://schemas.microsoft.com/office/drawing/2014/main" id="{ADAF6DE4-563A-430B-8B65-056AE5B5D541}"/>
              </a:ext>
            </a:extLst>
          </p:cNvPr>
          <p:cNvSpPr/>
          <p:nvPr/>
        </p:nvSpPr>
        <p:spPr>
          <a:xfrm>
            <a:off x="6514359" y="4221321"/>
            <a:ext cx="5372841" cy="629981"/>
          </a:xfrm>
          <a:prstGeom prst="rect">
            <a:avLst/>
          </a:prstGeom>
        </p:spPr>
        <p:txBody>
          <a:bodyPr wrap="square">
            <a:spAutoFit/>
          </a:bodyPr>
          <a:lstStyle/>
          <a:p>
            <a:pPr indent="457200" algn="just">
              <a:lnSpc>
                <a:spcPct val="115000"/>
              </a:lnSpc>
            </a:pPr>
            <a:r>
              <a:rPr lang="mn-MN" sz="1600" dirty="0">
                <a:latin typeface="Tahoma" panose="020B0604030504040204" pitchFamily="34" charset="0"/>
                <a:ea typeface="Tahoma" panose="020B0604030504040204" pitchFamily="34" charset="0"/>
                <a:cs typeface="Tahoma" panose="020B0604030504040204" pitchFamily="34" charset="0"/>
              </a:rPr>
              <a:t>Бүртгэлтэй ажилгүй иргэдийн 53.1 хувийг 15-34 насны залуучууд эзэлж байна. </a:t>
            </a:r>
            <a:endParaRPr lang="en-US" sz="14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36" name="Picture 35"/>
          <p:cNvPicPr>
            <a:picLocks noChangeAspect="1"/>
          </p:cNvPicPr>
          <p:nvPr/>
        </p:nvPicPr>
        <p:blipFill>
          <a:blip r:embed="rId5" cstate="print"/>
          <a:stretch>
            <a:fillRect/>
          </a:stretch>
        </p:blipFill>
        <p:spPr>
          <a:xfrm>
            <a:off x="3448738" y="1477655"/>
            <a:ext cx="437462" cy="8845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Улсын хэмжээнд бүртгэлтэй ажилгүй иргэдийн </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57</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хувийг 15-34 насны залуучууд эзэлж байна.</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2016  XII</a:t>
            </a:r>
            <a:endParaRPr lang="mn-MN"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3"/>
          <p:cNvSpPr>
            <a:spLocks noChangeArrowheads="1"/>
          </p:cNvSpPr>
          <p:nvPr/>
        </p:nvSpPr>
        <p:spPr bwMode="auto">
          <a:xfrm>
            <a:off x="1630363" y="56388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1630363" y="4986338"/>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a:spLocks noChangeArrowheads="1"/>
          </p:cNvSpPr>
          <p:nvPr/>
        </p:nvSpPr>
        <p:spPr bwMode="auto">
          <a:xfrm>
            <a:off x="1630363" y="17272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6735763" y="5667375"/>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3"/>
          <p:cNvSpPr>
            <a:spLocks noChangeArrowheads="1"/>
          </p:cNvSpPr>
          <p:nvPr/>
        </p:nvSpPr>
        <p:spPr bwMode="auto">
          <a:xfrm>
            <a:off x="6735763" y="5014913"/>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a:spLocks noChangeArrowheads="1"/>
          </p:cNvSpPr>
          <p:nvPr/>
        </p:nvSpPr>
        <p:spPr bwMode="auto">
          <a:xfrm>
            <a:off x="6735763" y="17526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2" cstate="print"/>
          <a:stretch>
            <a:fillRect/>
          </a:stretch>
        </p:blipFill>
        <p:spPr>
          <a:xfrm>
            <a:off x="914400" y="990600"/>
            <a:ext cx="10591800" cy="6088797"/>
          </a:xfrm>
          <a:prstGeom prst="rect">
            <a:avLst/>
          </a:prstGeom>
        </p:spPr>
      </p:pic>
      <p:sp>
        <p:nvSpPr>
          <p:cNvPr id="28" name="Rectangle 27"/>
          <p:cNvSpPr/>
          <p:nvPr/>
        </p:nvSpPr>
        <p:spPr>
          <a:xfrm>
            <a:off x="2714863" y="1320225"/>
            <a:ext cx="8638937" cy="830997"/>
          </a:xfrm>
          <a:prstGeom prst="rect">
            <a:avLst/>
          </a:prstGeom>
        </p:spPr>
        <p:txBody>
          <a:bodyPr wrap="square">
            <a:spAutoFit/>
          </a:bodyPr>
          <a:lstStyle/>
          <a:p>
            <a:pPr algn="just"/>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Сүхбаатар аймагт 20</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21</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оны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-р сард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112</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эх амаржиж, амьд төрсөн хүүхэд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112</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болж, өмнөх оноос амаржсан эх</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4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.4%)</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амьд төрсөн хүүхэд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6</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5</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%)-ээр тус тус буурсан байна.</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2819400" y="3733800"/>
            <a:ext cx="8486537" cy="584775"/>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Нялхсын болон тав хүртэлх насны хүүхдийн эндэгдэл 2021 оны 1-р сард 1 болж, өмнөх оны мөн үетэй тус тус адил түвшинд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2714863" y="4731603"/>
            <a:ext cx="8638937" cy="830997"/>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Халдварт өвчнөөр өвчлөгчид 2021 оны 1-р сард 38 болж, өмнөх оны мөн үеээс 40 (51.3%)-аар буурахад салхинцэцэгээр өвчлөгчид 41 (97.6%)-ээр, тэмбүүгээр өвчлөгчид </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6</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(50.0%)-</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аар буурсан нь голлон нөлөөлсөн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a:picLocks noChangeAspect="1"/>
          </p:cNvPicPr>
          <p:nvPr/>
        </p:nvPicPr>
        <p:blipFill>
          <a:blip r:embed="rId3" cstate="print"/>
          <a:stretch>
            <a:fillRect/>
          </a:stretch>
        </p:blipFill>
        <p:spPr>
          <a:xfrm>
            <a:off x="1066799" y="4770995"/>
            <a:ext cx="1108829" cy="867805"/>
          </a:xfrm>
          <a:prstGeom prst="rect">
            <a:avLst/>
          </a:prstGeom>
        </p:spPr>
      </p:pic>
      <p:pic>
        <p:nvPicPr>
          <p:cNvPr id="34" name="Picture 33"/>
          <p:cNvPicPr>
            <a:picLocks noChangeAspect="1"/>
          </p:cNvPicPr>
          <p:nvPr/>
        </p:nvPicPr>
        <p:blipFill>
          <a:blip r:embed="rId4" cstate="print"/>
          <a:stretch>
            <a:fillRect/>
          </a:stretch>
        </p:blipFill>
        <p:spPr>
          <a:xfrm>
            <a:off x="914400" y="990601"/>
            <a:ext cx="1313100" cy="838199"/>
          </a:xfrm>
          <a:prstGeom prst="rect">
            <a:avLst/>
          </a:prstGeom>
        </p:spPr>
      </p:pic>
      <p:sp>
        <p:nvSpPr>
          <p:cNvPr id="35" name="Rectangle 34"/>
          <p:cNvSpPr/>
          <p:nvPr/>
        </p:nvSpPr>
        <p:spPr>
          <a:xfrm>
            <a:off x="2819400" y="533400"/>
            <a:ext cx="7772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36" name="Picture 35"/>
          <p:cNvPicPr>
            <a:picLocks noChangeAspect="1"/>
          </p:cNvPicPr>
          <p:nvPr/>
        </p:nvPicPr>
        <p:blipFill>
          <a:blip r:embed="rId4" cstate="print"/>
          <a:stretch>
            <a:fillRect/>
          </a:stretch>
        </p:blipFill>
        <p:spPr>
          <a:xfrm>
            <a:off x="914400" y="3581400"/>
            <a:ext cx="1313101" cy="838200"/>
          </a:xfrm>
          <a:prstGeom prst="rect">
            <a:avLst/>
          </a:prstGeom>
        </p:spPr>
      </p:pic>
      <p:pic>
        <p:nvPicPr>
          <p:cNvPr id="38" name="Picture 37"/>
          <p:cNvPicPr>
            <a:picLocks noChangeAspect="1"/>
          </p:cNvPicPr>
          <p:nvPr/>
        </p:nvPicPr>
        <p:blipFill>
          <a:blip r:embed="rId3" cstate="print"/>
          <a:stretch>
            <a:fillRect/>
          </a:stretch>
        </p:blipFill>
        <p:spPr>
          <a:xfrm>
            <a:off x="1066799" y="6066395"/>
            <a:ext cx="1108829" cy="86780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2362200"/>
            <a:ext cx="1067792" cy="838200"/>
          </a:xfrm>
          <a:prstGeom prst="rect">
            <a:avLst/>
          </a:prstGeom>
        </p:spPr>
      </p:pic>
      <p:sp>
        <p:nvSpPr>
          <p:cNvPr id="25" name="Rectangle 24"/>
          <p:cNvSpPr/>
          <p:nvPr/>
        </p:nvSpPr>
        <p:spPr>
          <a:xfrm>
            <a:off x="2743201" y="2590800"/>
            <a:ext cx="8305800" cy="584775"/>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1000 хүнд ногдох төрөлт </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1</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.8, нас баралт </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0</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.4</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оны мөн үеэс тус тус 0.1 пунктээр буурсан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6000013"/>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295400" y="404149"/>
            <a:ext cx="906887" cy="815051"/>
          </a:xfrm>
          <a:prstGeom prst="rect">
            <a:avLst/>
          </a:prstGeom>
        </p:spPr>
      </p:pic>
      <p:sp>
        <p:nvSpPr>
          <p:cNvPr id="10" name="Rectangle 9"/>
          <p:cNvSpPr/>
          <p:nvPr/>
        </p:nvSpPr>
        <p:spPr>
          <a:xfrm>
            <a:off x="2438400" y="533400"/>
            <a:ext cx="8915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НИЙГМИЙН ХАЛАМЖ</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11" name="Picture 10"/>
          <p:cNvPicPr>
            <a:picLocks noChangeAspect="1"/>
          </p:cNvPicPr>
          <p:nvPr/>
        </p:nvPicPr>
        <p:blipFill>
          <a:blip r:embed="rId4"/>
          <a:stretch>
            <a:fillRect/>
          </a:stretch>
        </p:blipFill>
        <p:spPr>
          <a:xfrm>
            <a:off x="1161423" y="1449123"/>
            <a:ext cx="10537209" cy="1195956"/>
          </a:xfrm>
          <a:prstGeom prst="rect">
            <a:avLst/>
          </a:prstGeom>
        </p:spPr>
      </p:pic>
      <p:pic>
        <p:nvPicPr>
          <p:cNvPr id="12" name="Picture 11"/>
          <p:cNvPicPr>
            <a:picLocks noChangeAspect="1"/>
          </p:cNvPicPr>
          <p:nvPr/>
        </p:nvPicPr>
        <p:blipFill>
          <a:blip r:embed="rId5"/>
          <a:stretch>
            <a:fillRect/>
          </a:stretch>
        </p:blipFill>
        <p:spPr>
          <a:xfrm>
            <a:off x="1161423" y="3160685"/>
            <a:ext cx="10615182" cy="1159758"/>
          </a:xfrm>
          <a:prstGeom prst="rect">
            <a:avLst/>
          </a:prstGeom>
        </p:spPr>
      </p:pic>
      <p:pic>
        <p:nvPicPr>
          <p:cNvPr id="13" name="Picture 12"/>
          <p:cNvPicPr>
            <a:picLocks noChangeAspect="1"/>
          </p:cNvPicPr>
          <p:nvPr/>
        </p:nvPicPr>
        <p:blipFill>
          <a:blip r:embed="rId6"/>
          <a:stretch>
            <a:fillRect/>
          </a:stretch>
        </p:blipFill>
        <p:spPr>
          <a:xfrm>
            <a:off x="1161423" y="4800600"/>
            <a:ext cx="10528350" cy="1143000"/>
          </a:xfrm>
          <a:prstGeom prst="rect">
            <a:avLst/>
          </a:prstGeom>
        </p:spPr>
      </p:pic>
      <p:sp>
        <p:nvSpPr>
          <p:cNvPr id="17" name="Rectangle 16"/>
          <p:cNvSpPr/>
          <p:nvPr/>
        </p:nvSpPr>
        <p:spPr>
          <a:xfrm>
            <a:off x="2819400" y="3352800"/>
            <a:ext cx="8894775" cy="1323439"/>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Улсын төсвөөс нийгмийн халамжийн тэтгэвэрийг 1205 иргэнд 0.4 тэрбум төгрөг, нийгмийн халамжийн тэтгэмжийг 1192 иргэнд 0.1 тэрбум төгрөг, бусад хөнгөлөлт, тусламж, дэмжлэгт </a:t>
            </a:r>
            <a:r>
              <a:rPr lang="en-US" sz="1600" dirty="0">
                <a:latin typeface="Tahoma" panose="020B0604030504040204" pitchFamily="34" charset="0"/>
                <a:ea typeface="Tahoma" panose="020B0604030504040204" pitchFamily="34" charset="0"/>
                <a:cs typeface="Tahoma" panose="020B0604030504040204" pitchFamily="34" charset="0"/>
              </a:rPr>
              <a:t>5920 </a:t>
            </a:r>
            <a:r>
              <a:rPr lang="mn-MN" sz="1600" dirty="0">
                <a:latin typeface="Tahoma" panose="020B0604030504040204" pitchFamily="34" charset="0"/>
                <a:ea typeface="Tahoma" panose="020B0604030504040204" pitchFamily="34" charset="0"/>
                <a:cs typeface="Tahoma" panose="020B0604030504040204" pitchFamily="34" charset="0"/>
              </a:rPr>
              <a:t>иргэнд 0.0</a:t>
            </a:r>
            <a:r>
              <a:rPr lang="en-US" sz="1600" dirty="0">
                <a:latin typeface="Tahoma" panose="020B0604030504040204" pitchFamily="34" charset="0"/>
                <a:ea typeface="Tahoma" panose="020B0604030504040204" pitchFamily="34" charset="0"/>
                <a:cs typeface="Tahoma" panose="020B0604030504040204" pitchFamily="34" charset="0"/>
              </a:rPr>
              <a:t>8</a:t>
            </a:r>
            <a:r>
              <a:rPr lang="mn-MN" sz="1600" dirty="0">
                <a:latin typeface="Tahoma" panose="020B0604030504040204" pitchFamily="34" charset="0"/>
                <a:ea typeface="Tahoma" panose="020B0604030504040204" pitchFamily="34" charset="0"/>
                <a:cs typeface="Tahoma" panose="020B0604030504040204" pitchFamily="34" charset="0"/>
              </a:rPr>
              <a:t> тэрбум төгрөгийг, орон нутгийн төсвөөс </a:t>
            </a:r>
            <a:r>
              <a:rPr lang="en-US" sz="1600" dirty="0">
                <a:latin typeface="Tahoma" panose="020B0604030504040204" pitchFamily="34" charset="0"/>
                <a:ea typeface="Tahoma" panose="020B0604030504040204" pitchFamily="34" charset="0"/>
                <a:cs typeface="Tahoma" panose="020B0604030504040204" pitchFamily="34" charset="0"/>
              </a:rPr>
              <a:t>256 </a:t>
            </a:r>
            <a:r>
              <a:rPr lang="mn-MN" sz="1600" dirty="0">
                <a:latin typeface="Tahoma" panose="020B0604030504040204" pitchFamily="34" charset="0"/>
                <a:ea typeface="Tahoma" panose="020B0604030504040204" pitchFamily="34" charset="0"/>
                <a:cs typeface="Tahoma" panose="020B0604030504040204" pitchFamily="34" charset="0"/>
              </a:rPr>
              <a:t>иргэнд </a:t>
            </a:r>
            <a:r>
              <a:rPr lang="en-US" sz="1600" dirty="0">
                <a:latin typeface="Tahoma" panose="020B0604030504040204" pitchFamily="34" charset="0"/>
                <a:ea typeface="Tahoma" panose="020B0604030504040204" pitchFamily="34" charset="0"/>
                <a:cs typeface="Tahoma" panose="020B0604030504040204" pitchFamily="34" charset="0"/>
              </a:rPr>
              <a:t>0.</a:t>
            </a:r>
            <a:r>
              <a:rPr lang="mn-MN" sz="1600" dirty="0">
                <a:latin typeface="Tahoma" panose="020B0604030504040204" pitchFamily="34" charset="0"/>
                <a:ea typeface="Tahoma" panose="020B0604030504040204" pitchFamily="34" charset="0"/>
                <a:cs typeface="Tahoma" panose="020B0604030504040204" pitchFamily="34" charset="0"/>
              </a:rPr>
              <a:t>06</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тэрбум төгрөгийг тус тус олгожээ.</a:t>
            </a:r>
            <a:endParaRPr lang="en-US" sz="1600" dirty="0">
              <a:latin typeface="Tahoma" panose="020B0604030504040204" pitchFamily="34" charset="0"/>
              <a:ea typeface="Tahoma" panose="020B0604030504040204" pitchFamily="34" charset="0"/>
              <a:cs typeface="Tahoma" panose="020B0604030504040204" pitchFamily="34" charset="0"/>
            </a:endParaRPr>
          </a:p>
          <a:p>
            <a:pPr algn="just"/>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362200" y="1524000"/>
            <a:ext cx="9218427" cy="584775"/>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Хөдөлмөр, халамж үйлчилгээний газрын мэдээгээр эхний 1 сард давхардсан тоогоор 8.</a:t>
            </a:r>
            <a:r>
              <a:rPr lang="en-US" sz="1600" dirty="0">
                <a:latin typeface="Tahoma" panose="020B0604030504040204" pitchFamily="34" charset="0"/>
                <a:ea typeface="Tahoma" panose="020B0604030504040204" pitchFamily="34" charset="0"/>
                <a:cs typeface="Tahoma" panose="020B0604030504040204" pitchFamily="34" charset="0"/>
              </a:rPr>
              <a:t>6</a:t>
            </a:r>
            <a:r>
              <a:rPr lang="mn-MN" sz="1600" dirty="0">
                <a:latin typeface="Tahoma" panose="020B0604030504040204" pitchFamily="34" charset="0"/>
                <a:ea typeface="Tahoma" panose="020B0604030504040204" pitchFamily="34" charset="0"/>
                <a:cs typeface="Tahoma" panose="020B0604030504040204" pitchFamily="34" charset="0"/>
              </a:rPr>
              <a:t> мянган иргэнд 0.6 тэрбум төгрөгийн хөнгөлөлт, тусламж, дэмжлэгийг </a:t>
            </a:r>
            <a:r>
              <a:rPr lang="en-US" sz="1600" dirty="0" err="1">
                <a:latin typeface="Tahoma" panose="020B0604030504040204" pitchFamily="34" charset="0"/>
                <a:ea typeface="Tahoma" panose="020B0604030504040204" pitchFamily="34" charset="0"/>
                <a:cs typeface="Tahoma" panose="020B0604030504040204" pitchFamily="34" charset="0"/>
              </a:rPr>
              <a:t>олгос</a:t>
            </a:r>
            <a:r>
              <a:rPr lang="mn-MN" sz="1600" dirty="0">
                <a:latin typeface="Tahoma" panose="020B0604030504040204" pitchFamily="34" charset="0"/>
                <a:ea typeface="Tahoma" panose="020B0604030504040204" pitchFamily="34" charset="0"/>
                <a:cs typeface="Tahoma" panose="020B0604030504040204" pitchFamily="34" charset="0"/>
              </a:rPr>
              <a:t>он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6319052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6450" y="301802"/>
            <a:ext cx="304455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538" y="2902578"/>
            <a:ext cx="1698462" cy="15170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450" y="909665"/>
            <a:ext cx="1977749" cy="1833535"/>
          </a:xfrm>
          <a:prstGeom prst="rect">
            <a:avLst/>
          </a:prstGeom>
        </p:spPr>
      </p:pic>
      <p:sp>
        <p:nvSpPr>
          <p:cNvPr id="10" name="Rectangle 9"/>
          <p:cNvSpPr/>
          <p:nvPr/>
        </p:nvSpPr>
        <p:spPr>
          <a:xfrm>
            <a:off x="3276600" y="909665"/>
            <a:ext cx="8534400" cy="1569660"/>
          </a:xfrm>
          <a:prstGeom prst="rect">
            <a:avLst/>
          </a:prstGeom>
        </p:spPr>
        <p:txBody>
          <a:bodyPr wrap="square">
            <a:spAutoFit/>
          </a:bodyPr>
          <a:lstStyle/>
          <a:p>
            <a:pPr algn="just"/>
            <a:r>
              <a:rPr lang="mn-MN" sz="1600" dirty="0">
                <a:latin typeface="Arial" panose="020B0604020202020204" pitchFamily="34" charset="0"/>
              </a:rPr>
              <a:t>Аймгийн хэмжээнд 2021 оны </a:t>
            </a:r>
            <a:r>
              <a:rPr lang="en-US" sz="1600" dirty="0">
                <a:latin typeface="Arial" panose="020B0604020202020204" pitchFamily="34" charset="0"/>
              </a:rPr>
              <a:t>1 </a:t>
            </a:r>
            <a:r>
              <a:rPr lang="mn-MN" sz="1600" dirty="0">
                <a:latin typeface="Arial" panose="020B0604020202020204" pitchFamily="34" charset="0"/>
              </a:rPr>
              <a:t>сарын байдлаар 34 гэмт хэрэг бүртгэгдсэн нь өмнөх оны мөн үеэс 7 (17.1%)-аар буурчээ. </a:t>
            </a:r>
          </a:p>
          <a:p>
            <a:pPr algn="just"/>
            <a:r>
              <a:rPr lang="mn-MN" sz="1600" dirty="0">
                <a:latin typeface="Arial" panose="020B0604020202020204" pitchFamily="34" charset="0"/>
                <a:ea typeface="Tahoma" panose="020B0604030504040204" pitchFamily="34" charset="0"/>
                <a:cs typeface="Tahoma" panose="020B0604030504040204" pitchFamily="34" charset="0"/>
              </a:rPr>
              <a:t> </a:t>
            </a:r>
            <a:endParaRPr lang="en-US" sz="1600" dirty="0">
              <a:latin typeface="Arial" panose="020B0604020202020204" pitchFamily="34" charset="0"/>
              <a:ea typeface="Tahoma" panose="020B0604030504040204" pitchFamily="34" charset="0"/>
              <a:cs typeface="Tahoma" panose="020B0604030504040204" pitchFamily="34" charset="0"/>
            </a:endParaRPr>
          </a:p>
          <a:p>
            <a:pPr algn="just"/>
            <a:r>
              <a:rPr lang="mn-MN" sz="1600" b="1" dirty="0">
                <a:solidFill>
                  <a:srgbClr val="0033CC"/>
                </a:solidFill>
                <a:latin typeface="Arial" panose="020B0604020202020204" pitchFamily="34" charset="0"/>
              </a:rPr>
              <a:t>Өмнөх оны мөн үеэс нийт гэмт хэрэг буурахад </a:t>
            </a:r>
            <a:r>
              <a:rPr lang="mn-MN" sz="1600" dirty="0">
                <a:latin typeface="Arial" panose="020B0604020202020204" pitchFamily="34" charset="0"/>
              </a:rPr>
              <a:t>х</a:t>
            </a:r>
            <a:r>
              <a:rPr lang="en-US" sz="1600" dirty="0" err="1">
                <a:latin typeface="Arial" panose="020B0604020202020204" pitchFamily="34" charset="0"/>
              </a:rPr>
              <a:t>үний</a:t>
            </a:r>
            <a:r>
              <a:rPr lang="en-US" sz="1600" dirty="0">
                <a:latin typeface="Arial" panose="020B0604020202020204" pitchFamily="34" charset="0"/>
              </a:rPr>
              <a:t> </a:t>
            </a:r>
            <a:r>
              <a:rPr lang="mn-MN" sz="1600" dirty="0">
                <a:latin typeface="Arial" panose="020B0604020202020204" pitchFamily="34" charset="0"/>
              </a:rPr>
              <a:t>амьд явах эрхийн эсрэг гэмт хэрэг 2 </a:t>
            </a:r>
            <a:r>
              <a:rPr lang="en-US" sz="1600" dirty="0">
                <a:latin typeface="Arial" panose="020B0604020202020204" pitchFamily="34" charset="0"/>
              </a:rPr>
              <a:t>(</a:t>
            </a:r>
            <a:r>
              <a:rPr lang="mn-MN" sz="1600" dirty="0">
                <a:latin typeface="Arial" panose="020B0604020202020204" pitchFamily="34" charset="0"/>
              </a:rPr>
              <a:t>100</a:t>
            </a:r>
            <a:r>
              <a:rPr lang="en-US" sz="1600" dirty="0">
                <a:latin typeface="Arial" panose="020B0604020202020204" pitchFamily="34" charset="0"/>
              </a:rPr>
              <a:t>%), </a:t>
            </a:r>
            <a:r>
              <a:rPr lang="mn-MN" sz="1600" dirty="0">
                <a:latin typeface="Arial" panose="020B0604020202020204" pitchFamily="34" charset="0"/>
              </a:rPr>
              <a:t>х</a:t>
            </a:r>
            <a:r>
              <a:rPr lang="en-US" sz="1600" dirty="0" err="1">
                <a:latin typeface="Arial" panose="020B0604020202020204" pitchFamily="34" charset="0"/>
              </a:rPr>
              <a:t>үний</a:t>
            </a:r>
            <a:r>
              <a:rPr lang="en-US" sz="1600" dirty="0">
                <a:latin typeface="Arial" panose="020B0604020202020204" pitchFamily="34" charset="0"/>
              </a:rPr>
              <a:t> </a:t>
            </a:r>
            <a:r>
              <a:rPr lang="mn-MN" sz="1600" dirty="0">
                <a:latin typeface="Arial" panose="020B0604020202020204" pitchFamily="34" charset="0"/>
              </a:rPr>
              <a:t>эрүүл мэнд халдашгүй байдлын </a:t>
            </a:r>
            <a:r>
              <a:rPr lang="en-US" sz="1600" dirty="0" err="1">
                <a:latin typeface="Arial" panose="020B0604020202020204" pitchFamily="34" charset="0"/>
              </a:rPr>
              <a:t>эсрэг</a:t>
            </a:r>
            <a:r>
              <a:rPr lang="en-US" sz="1600" dirty="0">
                <a:latin typeface="Arial" panose="020B0604020202020204" pitchFamily="34" charset="0"/>
              </a:rPr>
              <a:t> </a:t>
            </a:r>
            <a:r>
              <a:rPr lang="en-US" sz="1600" dirty="0" err="1">
                <a:latin typeface="Arial" panose="020B0604020202020204" pitchFamily="34" charset="0"/>
              </a:rPr>
              <a:t>гэмт</a:t>
            </a:r>
            <a:r>
              <a:rPr lang="en-US" sz="1600" dirty="0">
                <a:latin typeface="Arial" panose="020B0604020202020204" pitchFamily="34" charset="0"/>
              </a:rPr>
              <a:t> </a:t>
            </a:r>
            <a:r>
              <a:rPr lang="en-US" sz="1600" dirty="0" err="1">
                <a:latin typeface="Arial" panose="020B0604020202020204" pitchFamily="34" charset="0"/>
              </a:rPr>
              <a:t>хэрэг</a:t>
            </a:r>
            <a:r>
              <a:rPr lang="en-US" sz="1600" dirty="0">
                <a:latin typeface="Arial" panose="020B0604020202020204" pitchFamily="34" charset="0"/>
              </a:rPr>
              <a:t> </a:t>
            </a:r>
            <a:r>
              <a:rPr lang="mn-MN" sz="1600" dirty="0">
                <a:latin typeface="Arial" panose="020B0604020202020204" pitchFamily="34" charset="0"/>
              </a:rPr>
              <a:t>2 </a:t>
            </a:r>
            <a:r>
              <a:rPr lang="en-US" sz="1600" dirty="0">
                <a:latin typeface="Arial" panose="020B0604020202020204" pitchFamily="34" charset="0"/>
              </a:rPr>
              <a:t>(</a:t>
            </a:r>
            <a:r>
              <a:rPr lang="mn-MN" sz="1600" dirty="0">
                <a:latin typeface="Arial" panose="020B0604020202020204" pitchFamily="34" charset="0"/>
              </a:rPr>
              <a:t>18.2</a:t>
            </a:r>
            <a:r>
              <a:rPr lang="en-US" sz="1600" dirty="0">
                <a:latin typeface="Arial" panose="020B0604020202020204" pitchFamily="34" charset="0"/>
              </a:rPr>
              <a:t>%)</a:t>
            </a:r>
            <a:r>
              <a:rPr lang="mn-MN" sz="1600" dirty="0">
                <a:latin typeface="Arial" panose="020B0604020202020204" pitchFamily="34" charset="0"/>
              </a:rPr>
              <a:t>, өмчлөх эрхийн эсрэг гэмт хэрэг 9</a:t>
            </a:r>
            <a:r>
              <a:rPr lang="en-US" sz="1600" dirty="0">
                <a:latin typeface="Arial" panose="020B0604020202020204" pitchFamily="34" charset="0"/>
              </a:rPr>
              <a:t> (</a:t>
            </a:r>
            <a:r>
              <a:rPr lang="mn-MN" sz="1600" dirty="0">
                <a:latin typeface="Arial" panose="020B0604020202020204" pitchFamily="34" charset="0"/>
              </a:rPr>
              <a:t>33.3</a:t>
            </a:r>
            <a:r>
              <a:rPr lang="en-US" sz="1600" dirty="0">
                <a:latin typeface="Arial" panose="020B0604020202020204" pitchFamily="34" charset="0"/>
              </a:rPr>
              <a:t>%)-</a:t>
            </a:r>
            <a:r>
              <a:rPr lang="mn-MN" sz="1600" dirty="0">
                <a:latin typeface="Arial" panose="020B0604020202020204" pitchFamily="34" charset="0"/>
              </a:rPr>
              <a:t>аар буурсан нь голлон нөлөөлөв. </a:t>
            </a:r>
            <a:endParaRPr lang="mn-MN" sz="1600" dirty="0">
              <a:latin typeface="Arial" panose="020B0604020202020204" pitchFamily="34" charset="0"/>
              <a:ea typeface="Tahoma" panose="020B0604030504040204" pitchFamily="34" charset="0"/>
              <a:cs typeface="Tahoma" panose="020B0604030504040204" pitchFamily="34" charset="0"/>
            </a:endParaRPr>
          </a:p>
        </p:txBody>
      </p:sp>
      <p:sp>
        <p:nvSpPr>
          <p:cNvPr id="12" name="Rectangle 11"/>
          <p:cNvSpPr/>
          <p:nvPr/>
        </p:nvSpPr>
        <p:spPr>
          <a:xfrm>
            <a:off x="3276600" y="3048000"/>
            <a:ext cx="8534400" cy="1077218"/>
          </a:xfrm>
          <a:prstGeom prst="rect">
            <a:avLst/>
          </a:prstGeom>
        </p:spPr>
        <p:txBody>
          <a:bodyPr wrap="square">
            <a:spAutoFit/>
          </a:bodyPr>
          <a:lstStyle/>
          <a:p>
            <a:pPr algn="just"/>
            <a:r>
              <a:rPr lang="mn-MN" sz="1600" dirty="0">
                <a:latin typeface="Arial" panose="020B0604020202020204" pitchFamily="34" charset="0"/>
              </a:rPr>
              <a:t>Гэмт хэргийн улмаас учирсан хохирол 2021 оны </a:t>
            </a:r>
            <a:r>
              <a:rPr lang="en-US" sz="1600" dirty="0">
                <a:latin typeface="Arial" panose="020B0604020202020204" pitchFamily="34" charset="0"/>
              </a:rPr>
              <a:t>1 </a:t>
            </a:r>
            <a:r>
              <a:rPr lang="mn-MN" sz="1600" dirty="0">
                <a:latin typeface="Arial" panose="020B0604020202020204" pitchFamily="34" charset="0"/>
              </a:rPr>
              <a:t>сард 50.5 сая төгрөг, нөхөн төлүүлсэн хохирлын хэмжээ </a:t>
            </a:r>
            <a:r>
              <a:rPr lang="en-US" sz="1600" dirty="0">
                <a:latin typeface="Arial" panose="020B0604020202020204" pitchFamily="34" charset="0"/>
              </a:rPr>
              <a:t>15.8</a:t>
            </a:r>
            <a:r>
              <a:rPr lang="mn-MN" sz="1600" dirty="0">
                <a:latin typeface="Arial" panose="020B0604020202020204" pitchFamily="34" charset="0"/>
              </a:rPr>
              <a:t> </a:t>
            </a:r>
            <a:r>
              <a:rPr lang="en-US" sz="1600" dirty="0" err="1">
                <a:latin typeface="Arial" panose="020B0604020202020204" pitchFamily="34" charset="0"/>
              </a:rPr>
              <a:t>тэрбум</a:t>
            </a:r>
            <a:r>
              <a:rPr lang="mn-MN" sz="1600" dirty="0">
                <a:latin typeface="Arial" panose="020B0604020202020204" pitchFamily="34" charset="0"/>
              </a:rPr>
              <a:t> төгрөг болж, өмнөх оны мөн үеэс учирсан хохирол </a:t>
            </a:r>
            <a:r>
              <a:rPr lang="en-US" sz="1600" dirty="0">
                <a:latin typeface="Arial" panose="020B0604020202020204" pitchFamily="34" charset="0"/>
              </a:rPr>
              <a:t>6</a:t>
            </a:r>
            <a:r>
              <a:rPr lang="mn-MN" sz="1600" dirty="0">
                <a:latin typeface="Arial" panose="020B0604020202020204" pitchFamily="34" charset="0"/>
              </a:rPr>
              <a:t>.2 </a:t>
            </a:r>
            <a:r>
              <a:rPr lang="en-US" sz="1600" dirty="0">
                <a:latin typeface="Arial" panose="020B0604020202020204" pitchFamily="34" charset="0"/>
              </a:rPr>
              <a:t>(10</a:t>
            </a:r>
            <a:r>
              <a:rPr lang="mn-MN" sz="1600" dirty="0">
                <a:latin typeface="Arial" panose="020B0604020202020204" pitchFamily="34" charset="0"/>
              </a:rPr>
              <a:t>.9</a:t>
            </a:r>
            <a:r>
              <a:rPr lang="en-US" sz="1600" dirty="0">
                <a:latin typeface="Arial" panose="020B0604020202020204" pitchFamily="34" charset="0"/>
              </a:rPr>
              <a:t>%) </a:t>
            </a:r>
            <a:r>
              <a:rPr lang="mn-MN" sz="1600" dirty="0">
                <a:latin typeface="Arial" panose="020B0604020202020204" pitchFamily="34" charset="0"/>
              </a:rPr>
              <a:t>тэрбум төгрөгөөр буурч, нөхөн төлүүлсэн хохирол </a:t>
            </a:r>
            <a:r>
              <a:rPr lang="en-US" sz="1600" dirty="0">
                <a:latin typeface="Arial" panose="020B0604020202020204" pitchFamily="34" charset="0"/>
              </a:rPr>
              <a:t>15.7</a:t>
            </a:r>
            <a:r>
              <a:rPr lang="mn-MN" sz="1600" dirty="0">
                <a:latin typeface="Arial" panose="020B0604020202020204" pitchFamily="34" charset="0"/>
              </a:rPr>
              <a:t> </a:t>
            </a:r>
            <a:r>
              <a:rPr lang="en-US" sz="1600" dirty="0">
                <a:latin typeface="Arial" panose="020B0604020202020204" pitchFamily="34" charset="0"/>
              </a:rPr>
              <a:t>(49.8%)</a:t>
            </a:r>
            <a:r>
              <a:rPr lang="mn-MN" sz="1600" dirty="0">
                <a:latin typeface="Arial" panose="020B0604020202020204" pitchFamily="34" charset="0"/>
              </a:rPr>
              <a:t> тэрбум төгрөгөөр өссөн байна.</a:t>
            </a:r>
            <a:r>
              <a:rPr lang="en-US" sz="1600" dirty="0">
                <a:latin typeface="Arial" panose="020B0604020202020204" pitchFamily="34" charset="0"/>
              </a:rPr>
              <a:t>  </a:t>
            </a:r>
          </a:p>
        </p:txBody>
      </p:sp>
      <p:sp>
        <p:nvSpPr>
          <p:cNvPr id="14" name="Rectangle 13"/>
          <p:cNvSpPr/>
          <p:nvPr/>
        </p:nvSpPr>
        <p:spPr>
          <a:xfrm>
            <a:off x="3295338" y="4800600"/>
            <a:ext cx="8534400" cy="338554"/>
          </a:xfrm>
          <a:prstGeom prst="rect">
            <a:avLst/>
          </a:prstGeom>
        </p:spPr>
        <p:txBody>
          <a:bodyPr wrap="square">
            <a:spAutoFit/>
          </a:bodyPr>
          <a:lstStyle/>
          <a:p>
            <a:pPr algn="just"/>
            <a:r>
              <a:rPr lang="mn-MN" sz="1600" dirty="0">
                <a:latin typeface="Arial" panose="020B0604020202020204" pitchFamily="34" charset="0"/>
              </a:rPr>
              <a:t>Гэмт хэргийн улмаас хохирсон иргэд 202</a:t>
            </a:r>
            <a:r>
              <a:rPr lang="en-US" sz="1600" dirty="0">
                <a:latin typeface="Arial" panose="020B0604020202020204" pitchFamily="34" charset="0"/>
              </a:rPr>
              <a:t>1</a:t>
            </a:r>
            <a:r>
              <a:rPr lang="mn-MN" sz="1600" dirty="0">
                <a:latin typeface="Arial" panose="020B0604020202020204" pitchFamily="34" charset="0"/>
              </a:rPr>
              <a:t> оны </a:t>
            </a:r>
            <a:r>
              <a:rPr lang="en-US" sz="1600" dirty="0">
                <a:latin typeface="Arial" panose="020B0604020202020204" pitchFamily="34" charset="0"/>
              </a:rPr>
              <a:t>1</a:t>
            </a:r>
            <a:r>
              <a:rPr lang="mn-MN" sz="1600" dirty="0">
                <a:latin typeface="Arial" panose="020B0604020202020204" pitchFamily="34" charset="0"/>
              </a:rPr>
              <a:t> сарын байдлаар 1</a:t>
            </a:r>
            <a:r>
              <a:rPr lang="en-US" sz="1600" dirty="0">
                <a:latin typeface="Arial" panose="020B0604020202020204" pitchFamily="34" charset="0"/>
              </a:rPr>
              <a:t>0</a:t>
            </a:r>
            <a:r>
              <a:rPr lang="mn-MN" sz="1600" dirty="0">
                <a:latin typeface="Arial" panose="020B0604020202020204" pitchFamily="34" charset="0"/>
              </a:rPr>
              <a:t> болсон байна. </a:t>
            </a:r>
            <a:endParaRPr lang="en-US" sz="1600" dirty="0">
              <a:latin typeface="Arial" panose="020B0604020202020204"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822" y="4688650"/>
            <a:ext cx="1587177" cy="1559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381000"/>
            <a:ext cx="10439400" cy="8991600"/>
          </a:xfrm>
          <a:prstGeom prst="rect">
            <a:avLst/>
          </a:prstGeom>
        </p:spPr>
      </p:pic>
      <p:sp>
        <p:nvSpPr>
          <p:cNvPr id="10" name="Rectangle 9"/>
          <p:cNvSpPr/>
          <p:nvPr/>
        </p:nvSpPr>
        <p:spPr>
          <a:xfrm>
            <a:off x="1142999" y="545175"/>
            <a:ext cx="5654767"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Мөнгө, банк, санхүү</a:t>
            </a:r>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12" name="Rectangle 11"/>
          <p:cNvSpPr/>
          <p:nvPr/>
        </p:nvSpPr>
        <p:spPr>
          <a:xfrm>
            <a:off x="2930387" y="1255892"/>
            <a:ext cx="8194814" cy="923330"/>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Банкуудад хадгалуулсан төгрөгийн хадгаламжийн хэмжээ </a:t>
            </a:r>
            <a:r>
              <a:rPr lang="en-US" dirty="0">
                <a:latin typeface="Tahoma" panose="020B0604030504040204" pitchFamily="34" charset="0"/>
                <a:ea typeface="Tahoma" panose="020B0604030504040204" pitchFamily="34" charset="0"/>
                <a:cs typeface="Tahoma" panose="020B0604030504040204" pitchFamily="34" charset="0"/>
              </a:rPr>
              <a:t>125.5 </a:t>
            </a:r>
            <a:r>
              <a:rPr lang="mn-MN" dirty="0">
                <a:latin typeface="Tahoma" panose="020B0604030504040204" pitchFamily="34" charset="0"/>
                <a:ea typeface="Tahoma" panose="020B0604030504040204" pitchFamily="34" charset="0"/>
                <a:cs typeface="Tahoma" panose="020B0604030504040204" pitchFamily="34" charset="0"/>
              </a:rPr>
              <a:t>тэрбум төгрөг болж, өмнөх оны мөн үеэс </a:t>
            </a:r>
            <a:r>
              <a:rPr lang="en-US" dirty="0">
                <a:latin typeface="Tahoma" panose="020B0604030504040204" pitchFamily="34" charset="0"/>
                <a:ea typeface="Tahoma" panose="020B0604030504040204" pitchFamily="34" charset="0"/>
                <a:cs typeface="Tahoma" panose="020B0604030504040204" pitchFamily="34" charset="0"/>
              </a:rPr>
              <a:t>34.2</a:t>
            </a:r>
            <a:r>
              <a:rPr lang="mn-MN"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37.5%) </a:t>
            </a:r>
            <a:r>
              <a:rPr lang="mn-MN" dirty="0">
                <a:latin typeface="Tahoma" panose="020B0604030504040204" pitchFamily="34" charset="0"/>
                <a:ea typeface="Tahoma" panose="020B0604030504040204" pitchFamily="34" charset="0"/>
                <a:cs typeface="Tahoma" panose="020B0604030504040204" pitchFamily="34" charset="0"/>
              </a:rPr>
              <a:t>тэрбум төгрөгөөр өссөн байна.</a:t>
            </a:r>
          </a:p>
        </p:txBody>
      </p:sp>
      <p:sp>
        <p:nvSpPr>
          <p:cNvPr id="13" name="Rectangle 12"/>
          <p:cNvSpPr/>
          <p:nvPr/>
        </p:nvSpPr>
        <p:spPr>
          <a:xfrm>
            <a:off x="2860048" y="3496270"/>
            <a:ext cx="8341352" cy="923330"/>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Аж ахуйн нэгж, байгууллага, иргэдэд олгосон нийт зээлийн өрийн үлдэгдэл 20</a:t>
            </a:r>
            <a:r>
              <a:rPr lang="en-US" dirty="0">
                <a:latin typeface="Tahoma" panose="020B0604030504040204" pitchFamily="34" charset="0"/>
                <a:ea typeface="Tahoma" panose="020B0604030504040204" pitchFamily="34" charset="0"/>
                <a:cs typeface="Tahoma" panose="020B0604030504040204" pitchFamily="34" charset="0"/>
              </a:rPr>
              <a:t>21</a:t>
            </a:r>
            <a:r>
              <a:rPr lang="mn-MN" dirty="0">
                <a:latin typeface="Tahoma" panose="020B0604030504040204" pitchFamily="34" charset="0"/>
                <a:ea typeface="Tahoma" panose="020B0604030504040204" pitchFamily="34" charset="0"/>
                <a:cs typeface="Tahoma" panose="020B0604030504040204" pitchFamily="34" charset="0"/>
              </a:rPr>
              <a:t> оны 1 дүгээр сард </a:t>
            </a:r>
            <a:r>
              <a:rPr lang="en-US" dirty="0">
                <a:latin typeface="Tahoma" panose="020B0604030504040204" pitchFamily="34" charset="0"/>
                <a:ea typeface="Tahoma" panose="020B0604030504040204" pitchFamily="34" charset="0"/>
                <a:cs typeface="Tahoma" panose="020B0604030504040204" pitchFamily="34" charset="0"/>
              </a:rPr>
              <a:t>134.7</a:t>
            </a:r>
            <a:r>
              <a:rPr lang="mn-MN" dirty="0"/>
              <a:t> </a:t>
            </a:r>
            <a:r>
              <a:rPr lang="mn-MN" dirty="0">
                <a:latin typeface="Tahoma" panose="020B0604030504040204" pitchFamily="34" charset="0"/>
                <a:ea typeface="Tahoma" panose="020B0604030504040204" pitchFamily="34" charset="0"/>
                <a:cs typeface="Tahoma" panose="020B0604030504040204" pitchFamily="34" charset="0"/>
              </a:rPr>
              <a:t> тэрбум төгрөг болж, өмнөх оны мөн үеэс 1</a:t>
            </a:r>
            <a:r>
              <a:rPr lang="en-US" dirty="0">
                <a:latin typeface="Tahoma" panose="020B0604030504040204" pitchFamily="34" charset="0"/>
                <a:ea typeface="Tahoma" panose="020B0604030504040204" pitchFamily="34" charset="0"/>
                <a:cs typeface="Tahoma" panose="020B0604030504040204" pitchFamily="34" charset="0"/>
              </a:rPr>
              <a:t>0.</a:t>
            </a:r>
            <a:r>
              <a:rPr lang="mn-MN" dirty="0">
                <a:latin typeface="Tahoma" panose="020B0604030504040204" pitchFamily="34" charset="0"/>
                <a:ea typeface="Tahoma" panose="020B0604030504040204" pitchFamily="34" charset="0"/>
                <a:cs typeface="Tahoma" panose="020B0604030504040204" pitchFamily="34" charset="0"/>
              </a:rPr>
              <a:t>5  (</a:t>
            </a:r>
            <a:r>
              <a:rPr lang="en-US" dirty="0">
                <a:latin typeface="Tahoma" panose="020B0604030504040204" pitchFamily="34" charset="0"/>
                <a:ea typeface="Tahoma" panose="020B0604030504040204" pitchFamily="34" charset="0"/>
                <a:cs typeface="Tahoma" panose="020B0604030504040204" pitchFamily="34" charset="0"/>
              </a:rPr>
              <a:t>7.2%</a:t>
            </a:r>
            <a:r>
              <a:rPr lang="mn-MN" dirty="0">
                <a:latin typeface="Tahoma" panose="020B0604030504040204" pitchFamily="34" charset="0"/>
                <a:ea typeface="Tahoma" panose="020B0604030504040204" pitchFamily="34" charset="0"/>
                <a:cs typeface="Tahoma" panose="020B0604030504040204" pitchFamily="34" charset="0"/>
              </a:rPr>
              <a:t> ) тэрбум төгрөгөөр буурав.</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854186" y="5858470"/>
            <a:ext cx="8194814" cy="646331"/>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Чанаргүй хугацаа хэтэрсэн зээл 2021 оны 1 дүгээр сард  2</a:t>
            </a:r>
            <a:r>
              <a:rPr lang="en-US" dirty="0">
                <a:latin typeface="Tahoma" panose="020B0604030504040204" pitchFamily="34" charset="0"/>
                <a:ea typeface="Tahoma" panose="020B0604030504040204" pitchFamily="34" charset="0"/>
                <a:cs typeface="Tahoma" panose="020B0604030504040204" pitchFamily="34" charset="0"/>
              </a:rPr>
              <a:t>.8</a:t>
            </a:r>
            <a:r>
              <a:rPr lang="mn-MN" dirty="0">
                <a:latin typeface="Tahoma" panose="020B0604030504040204" pitchFamily="34" charset="0"/>
                <a:ea typeface="Tahoma" panose="020B0604030504040204" pitchFamily="34" charset="0"/>
                <a:cs typeface="Tahoma" panose="020B0604030504040204" pitchFamily="34" charset="0"/>
              </a:rPr>
              <a:t>  тэрбум төгрөг болж, өмнөх оны</a:t>
            </a:r>
            <a:r>
              <a:rPr lang="en-US" dirty="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мөн үеэс </a:t>
            </a:r>
            <a:r>
              <a:rPr lang="en-US" dirty="0">
                <a:latin typeface="Tahoma" panose="020B0604030504040204" pitchFamily="34" charset="0"/>
                <a:ea typeface="Tahoma" panose="020B0604030504040204" pitchFamily="34" charset="0"/>
                <a:cs typeface="Tahoma" panose="020B0604030504040204" pitchFamily="34" charset="0"/>
              </a:rPr>
              <a:t>0.4</a:t>
            </a:r>
            <a:r>
              <a:rPr lang="mn-MN"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(12.5%) </a:t>
            </a:r>
            <a:r>
              <a:rPr lang="mn-MN" dirty="0">
                <a:latin typeface="Tahoma" panose="020B0604030504040204" pitchFamily="34" charset="0"/>
                <a:ea typeface="Tahoma" panose="020B0604030504040204" pitchFamily="34" charset="0"/>
                <a:cs typeface="Tahoma" panose="020B0604030504040204" pitchFamily="34" charset="0"/>
              </a:rPr>
              <a:t>тэрбум төгрөгөөр буурчээ.</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199" y="1752600"/>
            <a:ext cx="1634987" cy="3581400"/>
          </a:xfrm>
          <a:prstGeom prst="rect">
            <a:avLst/>
          </a:prstGeom>
        </p:spPr>
      </p:pic>
    </p:spTree>
    <p:extLst>
      <p:ext uri="{BB962C8B-B14F-4D97-AF65-F5344CB8AC3E}">
        <p14:creationId xmlns:p14="http://schemas.microsoft.com/office/powerpoint/2010/main" val="156977490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520368"/>
            <a:ext cx="9677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АЙМГИЙН НЭГДСЭН ТӨСӨВ</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590800"/>
            <a:ext cx="3657600" cy="1905000"/>
          </a:xfrm>
          <a:prstGeom prst="rect">
            <a:avLst/>
          </a:prstGeom>
        </p:spPr>
      </p:pic>
      <p:sp>
        <p:nvSpPr>
          <p:cNvPr id="11" name="Rectangle 10"/>
          <p:cNvSpPr/>
          <p:nvPr/>
        </p:nvSpPr>
        <p:spPr>
          <a:xfrm>
            <a:off x="1190624" y="1149307"/>
            <a:ext cx="10620376" cy="1200329"/>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Аймгийн төсвийн нийт орлого 202</a:t>
            </a:r>
            <a:r>
              <a:rPr lang="en-US" sz="2400" dirty="0">
                <a:latin typeface="Tahoma" panose="020B0604030504040204" pitchFamily="34" charset="0"/>
                <a:ea typeface="Tahoma" panose="020B0604030504040204" pitchFamily="34" charset="0"/>
                <a:cs typeface="Tahoma" panose="020B0604030504040204" pitchFamily="34" charset="0"/>
              </a:rPr>
              <a:t>1</a:t>
            </a:r>
            <a:r>
              <a:rPr lang="mn-MN" sz="2400" dirty="0">
                <a:latin typeface="Tahoma" panose="020B0604030504040204" pitchFamily="34" charset="0"/>
                <a:ea typeface="Tahoma" panose="020B0604030504040204" pitchFamily="34" charset="0"/>
                <a:cs typeface="Tahoma" panose="020B0604030504040204" pitchFamily="34" charset="0"/>
              </a:rPr>
              <a:t> оны 1 дүгээр сарын байдлаар </a:t>
            </a:r>
            <a:r>
              <a:rPr lang="en-US" sz="2400" dirty="0">
                <a:latin typeface="Tahoma" panose="020B0604030504040204" pitchFamily="34" charset="0"/>
                <a:ea typeface="Tahoma" panose="020B0604030504040204" pitchFamily="34" charset="0"/>
                <a:cs typeface="Tahoma" panose="020B0604030504040204" pitchFamily="34" charset="0"/>
              </a:rPr>
              <a:t>6.3</a:t>
            </a:r>
            <a:r>
              <a:rPr lang="mn-MN" sz="2400" dirty="0">
                <a:latin typeface="Tahoma" panose="020B0604030504040204" pitchFamily="34" charset="0"/>
                <a:ea typeface="Tahoma" panose="020B0604030504040204" pitchFamily="34" charset="0"/>
                <a:cs typeface="Tahoma" panose="020B0604030504040204" pitchFamily="34" charset="0"/>
              </a:rPr>
              <a:t> тэрбум төгрөг болж өмнөх оны мөн үеэс </a:t>
            </a:r>
            <a:r>
              <a:rPr lang="en-US" sz="2400" dirty="0">
                <a:latin typeface="Tahoma" panose="020B0604030504040204" pitchFamily="34" charset="0"/>
                <a:ea typeface="Tahoma" panose="020B0604030504040204" pitchFamily="34" charset="0"/>
                <a:cs typeface="Tahoma" panose="020B0604030504040204" pitchFamily="34" charset="0"/>
              </a:rPr>
              <a:t>1.4</a:t>
            </a:r>
            <a:r>
              <a:rPr lang="mn-MN" sz="2400"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28.6</a:t>
            </a:r>
            <a:r>
              <a:rPr lang="mn-MN" sz="2400" dirty="0">
                <a:latin typeface="Tahoma" panose="020B0604030504040204" pitchFamily="34" charset="0"/>
                <a:ea typeface="Tahoma" panose="020B0604030504040204" pitchFamily="34" charset="0"/>
                <a:cs typeface="Tahoma" panose="020B0604030504040204" pitchFamily="34" charset="0"/>
              </a:rPr>
              <a:t>%)-аар  тэрбум төгрөг өсчээ.</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114499" y="2838271"/>
            <a:ext cx="6705600" cy="1200329"/>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Төсвийн зарлага санхүүжилт 4.6 тэрбум төгрөг болж, өмнөх оны мөн үеэс 1.0 (28.1%)-аар  тэрбум төгрөг өсчээ.</a:t>
            </a:r>
          </a:p>
        </p:txBody>
      </p:sp>
      <p:sp>
        <p:nvSpPr>
          <p:cNvPr id="14" name="Rectangle 13"/>
          <p:cNvSpPr/>
          <p:nvPr/>
        </p:nvSpPr>
        <p:spPr>
          <a:xfrm>
            <a:off x="1447800" y="4736964"/>
            <a:ext cx="10591800" cy="2308324"/>
          </a:xfrm>
          <a:prstGeom prst="rect">
            <a:avLst/>
          </a:prstGeom>
        </p:spPr>
        <p:txBody>
          <a:bodyPr wrap="square">
            <a:spAutoFit/>
          </a:bodyPr>
          <a:lstStyle/>
          <a:p>
            <a:r>
              <a:rPr lang="mn-MN" sz="2400" dirty="0">
                <a:latin typeface="Tahoma" panose="020B0604030504040204" pitchFamily="34" charset="0"/>
                <a:ea typeface="Tahoma" panose="020B0604030504040204" pitchFamily="34" charset="0"/>
                <a:cs typeface="Tahoma" panose="020B0604030504040204" pitchFamily="34" charset="0"/>
              </a:rPr>
              <a:t>Аймгийн нийт төсвийн 10.7 хувийг орон нутгийн төсвийн орлого, 12.9 хувийг улсын төсвөөс олгох санхүүгийн дэмжлэг, 39.8 хувийг улсын төсвөөс олгох тусгай зориулалтын шилжүүлэг, 33.7 хувийг урьд оны үлдэгдэл, 2.9 хувийг төсөвт байгууллагын өрийн орлогр тус тус эзэлж байна</a:t>
            </a:r>
            <a:r>
              <a:rPr lang="en-US" sz="2400" dirty="0">
                <a:latin typeface="Tahoma" panose="020B0604030504040204" pitchFamily="34" charset="0"/>
                <a:ea typeface="Tahoma" panose="020B0604030504040204" pitchFamily="34" charset="0"/>
                <a:cs typeface="Tahoma" panose="020B0604030504040204" pitchFamily="34" charset="0"/>
              </a:rPr>
              <a:t>.</a:t>
            </a:r>
          </a:p>
          <a:p>
            <a:r>
              <a:rPr lang="mn-MN" sz="2400" dirty="0"/>
              <a:t> </a:t>
            </a:r>
            <a:endParaRPr lang="en-US" sz="2400" dirty="0"/>
          </a:p>
        </p:txBody>
      </p:sp>
    </p:spTree>
    <p:extLst>
      <p:ext uri="{BB962C8B-B14F-4D97-AF65-F5344CB8AC3E}">
        <p14:creationId xmlns:p14="http://schemas.microsoft.com/office/powerpoint/2010/main" val="46507670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82521"/>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535680" y="940526"/>
            <a:ext cx="8197654" cy="584775"/>
          </a:xfrm>
          <a:prstGeom prst="rect">
            <a:avLst/>
          </a:prstGeom>
        </p:spPr>
        <p:txBody>
          <a:bodyPr wrap="square">
            <a:spAutoFit/>
          </a:bodyPr>
          <a:lstStyle/>
          <a:p>
            <a:r>
              <a:rPr lang="eu-ES" sz="1600" dirty="0">
                <a:latin typeface="Arial" panose="020B0604020202020204" pitchFamily="34" charset="0"/>
                <a:cs typeface="Arial" panose="020B0604020202020204" pitchFamily="34" charset="0"/>
              </a:rPr>
              <a:t>Хэрэглээний </a:t>
            </a:r>
            <a:r>
              <a:rPr lang="mn-MN" sz="1600" dirty="0">
                <a:latin typeface="Arial" panose="020B0604020202020204" pitchFamily="34" charset="0"/>
                <a:cs typeface="Arial" panose="020B0604020202020204" pitchFamily="34" charset="0"/>
              </a:rPr>
              <a:t>бараа үйлчилгээний </a:t>
            </a:r>
            <a:r>
              <a:rPr lang="eu-ES" sz="1600" dirty="0">
                <a:latin typeface="Arial" panose="020B0604020202020204" pitchFamily="34" charset="0"/>
                <a:cs typeface="Arial" panose="020B0604020202020204" pitchFamily="34" charset="0"/>
              </a:rPr>
              <a:t>үн</a:t>
            </a:r>
            <a:r>
              <a:rPr lang="mn-MN" sz="1600" dirty="0">
                <a:latin typeface="Arial" panose="020B0604020202020204" pitchFamily="34" charset="0"/>
                <a:cs typeface="Arial" panose="020B0604020202020204" pitchFamily="34" charset="0"/>
              </a:rPr>
              <a:t>э</a:t>
            </a:r>
            <a:r>
              <a:rPr lang="eu-ES" sz="1600" dirty="0">
                <a:latin typeface="Arial" panose="020B0604020202020204" pitchFamily="34" charset="0"/>
                <a:cs typeface="Arial" panose="020B0604020202020204" pitchFamily="34" charset="0"/>
              </a:rPr>
              <a:t> 202</a:t>
            </a:r>
            <a:r>
              <a:rPr lang="mn-MN" sz="1600" dirty="0">
                <a:latin typeface="Arial" panose="020B0604020202020204" pitchFamily="34" charset="0"/>
                <a:cs typeface="Arial" panose="020B0604020202020204" pitchFamily="34" charset="0"/>
              </a:rPr>
              <a:t>1</a:t>
            </a:r>
            <a:r>
              <a:rPr lang="eu-ES" sz="1600" dirty="0">
                <a:latin typeface="Arial" panose="020B0604020202020204" pitchFamily="34" charset="0"/>
                <a:cs typeface="Arial" panose="020B0604020202020204" pitchFamily="34" charset="0"/>
              </a:rPr>
              <a:t> оны </a:t>
            </a:r>
            <a:r>
              <a:rPr lang="en-US" sz="1600" dirty="0">
                <a:latin typeface="Arial" panose="020B0604020202020204" pitchFamily="34" charset="0"/>
                <a:cs typeface="Arial" panose="020B0604020202020204" pitchFamily="34" charset="0"/>
              </a:rPr>
              <a:t>1 </a:t>
            </a:r>
            <a:r>
              <a:rPr lang="mn-MN" sz="1600" dirty="0">
                <a:latin typeface="Arial" panose="020B0604020202020204" pitchFamily="34" charset="0"/>
                <a:cs typeface="Arial" panose="020B0604020202020204" pitchFamily="34" charset="0"/>
              </a:rPr>
              <a:t>дүгээр </a:t>
            </a:r>
            <a:r>
              <a:rPr lang="eu-ES" sz="1600" dirty="0">
                <a:latin typeface="Arial" panose="020B0604020202020204" pitchFamily="34" charset="0"/>
                <a:cs typeface="Arial" panose="020B0604020202020204" pitchFamily="34" charset="0"/>
              </a:rPr>
              <a:t>сард өмнөх оны мөн үеийнхээс </a:t>
            </a:r>
            <a:r>
              <a:rPr lang="mn-MN" sz="1600" dirty="0">
                <a:latin typeface="Arial" panose="020B0604020202020204" pitchFamily="34" charset="0"/>
                <a:cs typeface="Arial" panose="020B0604020202020204" pitchFamily="34" charset="0"/>
              </a:rPr>
              <a:t>3.8</a:t>
            </a:r>
            <a:r>
              <a:rPr lang="eu-ES" sz="1600" dirty="0">
                <a:latin typeface="Arial" panose="020B0604020202020204" pitchFamily="34" charset="0"/>
                <a:cs typeface="Arial" panose="020B0604020202020204" pitchFamily="34" charset="0"/>
              </a:rPr>
              <a:t> хув</a:t>
            </a:r>
            <a:r>
              <a:rPr lang="mn-MN" sz="1600" dirty="0">
                <a:latin typeface="Arial" panose="020B0604020202020204" pitchFamily="34" charset="0"/>
                <a:cs typeface="Arial" panose="020B0604020202020204" pitchFamily="34" charset="0"/>
              </a:rPr>
              <a:t>ь, жилийн эцсээс 1.1 хувиар тус тус </a:t>
            </a:r>
            <a:r>
              <a:rPr lang="eu-ES" sz="1600" dirty="0">
                <a:latin typeface="Arial" panose="020B0604020202020204" pitchFamily="34" charset="0"/>
                <a:cs typeface="Arial" panose="020B0604020202020204" pitchFamily="34" charset="0"/>
              </a:rPr>
              <a:t>өслөө.</a:t>
            </a: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3595171" y="1721641"/>
            <a:ext cx="8181242" cy="2954655"/>
          </a:xfrm>
          <a:prstGeom prst="rect">
            <a:avLst/>
          </a:prstGeom>
        </p:spPr>
        <p:txBody>
          <a:bodyPr wrap="square">
            <a:spAutoFit/>
          </a:bodyPr>
          <a:lstStyle/>
          <a:p>
            <a:pPr algn="just"/>
            <a:r>
              <a:rPr lang="mn-MN" sz="1600" b="1" dirty="0">
                <a:solidFill>
                  <a:srgbClr val="0033CC"/>
                </a:solidFill>
                <a:latin typeface="Arial" panose="020B0604020202020204" pitchFamily="34" charset="0"/>
                <a:cs typeface="Arial" panose="020B0604020202020204" pitchFamily="34" charset="0"/>
              </a:rPr>
              <a:t>Хэрэглээний бараа, үйлчилгээний үнэ 20</a:t>
            </a:r>
            <a:r>
              <a:rPr lang="en-US" sz="1600" b="1" dirty="0">
                <a:solidFill>
                  <a:srgbClr val="0033CC"/>
                </a:solidFill>
                <a:latin typeface="Arial" panose="020B0604020202020204" pitchFamily="34" charset="0"/>
                <a:cs typeface="Arial" panose="020B0604020202020204" pitchFamily="34" charset="0"/>
              </a:rPr>
              <a:t>2</a:t>
            </a:r>
            <a:r>
              <a:rPr lang="mn-MN" sz="1600" b="1" dirty="0">
                <a:solidFill>
                  <a:srgbClr val="0033CC"/>
                </a:solidFill>
                <a:latin typeface="Arial" panose="020B0604020202020204" pitchFamily="34" charset="0"/>
                <a:cs typeface="Arial" panose="020B0604020202020204" pitchFamily="34" charset="0"/>
              </a:rPr>
              <a:t>1 оны </a:t>
            </a:r>
            <a:r>
              <a:rPr lang="en-US" sz="1600" b="1" dirty="0">
                <a:solidFill>
                  <a:srgbClr val="0033CC"/>
                </a:solidFill>
                <a:latin typeface="Arial" panose="020B0604020202020204" pitchFamily="34" charset="0"/>
                <a:cs typeface="Arial" panose="020B0604020202020204" pitchFamily="34" charset="0"/>
              </a:rPr>
              <a:t>1 </a:t>
            </a:r>
            <a:r>
              <a:rPr lang="mn-MN" sz="1600" b="1" dirty="0">
                <a:solidFill>
                  <a:srgbClr val="0033CC"/>
                </a:solidFill>
                <a:latin typeface="Arial" panose="020B0604020202020204" pitchFamily="34" charset="0"/>
                <a:cs typeface="Arial" panose="020B0604020202020204" pitchFamily="34" charset="0"/>
              </a:rPr>
              <a:t>дүгээр сард өмнөх оны мөн үеэс 3.8</a:t>
            </a:r>
            <a:r>
              <a:rPr lang="en-US" sz="1600" b="1" dirty="0">
                <a:solidFill>
                  <a:srgbClr val="0033CC"/>
                </a:solidFill>
                <a:latin typeface="Arial" panose="020B0604020202020204" pitchFamily="34" charset="0"/>
                <a:cs typeface="Arial" panose="020B0604020202020204" pitchFamily="34" charset="0"/>
              </a:rPr>
              <a:t> </a:t>
            </a:r>
            <a:r>
              <a:rPr lang="mn-MN" sz="1600" b="1" dirty="0">
                <a:solidFill>
                  <a:srgbClr val="0033CC"/>
                </a:solidFill>
                <a:latin typeface="Arial" panose="020B0604020202020204" pitchFamily="34" charset="0"/>
                <a:cs typeface="Arial" panose="020B0604020202020204" pitchFamily="34" charset="0"/>
              </a:rPr>
              <a:t>хувиар өсөхөд </a:t>
            </a:r>
            <a:r>
              <a:rPr lang="mn-MN" sz="1600" dirty="0">
                <a:latin typeface="Arial" panose="020B0604020202020204" pitchFamily="34" charset="0"/>
                <a:cs typeface="Arial" panose="020B0604020202020204" pitchFamily="34" charset="0"/>
              </a:rPr>
              <a:t>хүнсний бараа, ундаа, усны бүлгийн үнэ дүнгээрээ </a:t>
            </a:r>
            <a:r>
              <a:rPr lang="en-US" sz="1600" dirty="0">
                <a:latin typeface="Arial" panose="020B0604020202020204" pitchFamily="34" charset="0"/>
                <a:cs typeface="Arial" panose="020B0604020202020204" pitchFamily="34" charset="0"/>
              </a:rPr>
              <a:t>11.1</a:t>
            </a:r>
            <a:r>
              <a:rPr lang="mn-MN" sz="1600" dirty="0">
                <a:latin typeface="Arial" panose="020B0604020202020204" pitchFamily="34" charset="0"/>
                <a:cs typeface="Arial" panose="020B0604020202020204" pitchFamily="34" charset="0"/>
              </a:rPr>
              <a:t> хувь,</a:t>
            </a:r>
            <a:r>
              <a:rPr lang="mn-MN" sz="1600" dirty="0"/>
              <a:t> </a:t>
            </a:r>
            <a:r>
              <a:rPr lang="mn-MN" sz="1600" dirty="0">
                <a:latin typeface="Arial" panose="020B0604020202020204" pitchFamily="34" charset="0"/>
                <a:cs typeface="Arial" panose="020B0604020202020204" pitchFamily="34" charset="0"/>
              </a:rPr>
              <a:t>согтууруулах ундаа, тамхи, мансууруулах бодисын бүлгийн үнэ </a:t>
            </a:r>
            <a:r>
              <a:rPr lang="en-US" sz="1600" dirty="0">
                <a:latin typeface="Arial" panose="020B0604020202020204" pitchFamily="34" charset="0"/>
                <a:cs typeface="Arial" panose="020B0604020202020204" pitchFamily="34" charset="0"/>
              </a:rPr>
              <a:t>1.3</a:t>
            </a:r>
            <a:r>
              <a:rPr lang="mn-MN" sz="1600" dirty="0">
                <a:latin typeface="Arial" panose="020B0604020202020204" pitchFamily="34" charset="0"/>
                <a:cs typeface="Arial" panose="020B0604020202020204" pitchFamily="34" charset="0"/>
              </a:rPr>
              <a:t> хувиар, хувцас, бөс бараа, гутлын бүлгийн үнэ </a:t>
            </a:r>
            <a:r>
              <a:rPr lang="en-US" sz="1600" dirty="0">
                <a:latin typeface="Arial" panose="020B0604020202020204" pitchFamily="34" charset="0"/>
                <a:cs typeface="Arial" panose="020B0604020202020204" pitchFamily="34" charset="0"/>
              </a:rPr>
              <a:t>6.6</a:t>
            </a:r>
            <a:r>
              <a:rPr lang="mn-MN" sz="1600" dirty="0">
                <a:latin typeface="Arial" panose="020B0604020202020204" pitchFamily="34" charset="0"/>
                <a:cs typeface="Arial" panose="020B0604020202020204" pitchFamily="34" charset="0"/>
              </a:rPr>
              <a:t> хувиар,</a:t>
            </a:r>
            <a:r>
              <a:rPr lang="mn-MN" dirty="0">
                <a:latin typeface="Arial" panose="020B0604020202020204" pitchFamily="34" charset="0"/>
                <a:cs typeface="Arial" panose="020B0604020202020204" pitchFamily="34" charset="0"/>
              </a:rPr>
              <a:t> орон сууц, ус, цахилгаан, хийн болон бусад түлшний бүлгийн үнэ </a:t>
            </a:r>
            <a:r>
              <a:rPr lang="en-US" dirty="0">
                <a:latin typeface="Arial" panose="020B0604020202020204" pitchFamily="34" charset="0"/>
                <a:cs typeface="Arial" panose="020B0604020202020204" pitchFamily="34" charset="0"/>
              </a:rPr>
              <a:t>2.2</a:t>
            </a:r>
            <a:r>
              <a:rPr lang="mn-MN" dirty="0">
                <a:latin typeface="Arial" panose="020B0604020202020204" pitchFamily="34" charset="0"/>
                <a:cs typeface="Arial" panose="020B0604020202020204" pitchFamily="34" charset="0"/>
              </a:rPr>
              <a:t> хувиар, гэр ахуйн тавилга, гэр ахуйн барааны бүлгийн үнэ </a:t>
            </a:r>
            <a:r>
              <a:rPr lang="en-US" dirty="0">
                <a:latin typeface="Arial" panose="020B0604020202020204" pitchFamily="34" charset="0"/>
                <a:cs typeface="Arial" panose="020B0604020202020204" pitchFamily="34" charset="0"/>
              </a:rPr>
              <a:t>2.0</a:t>
            </a:r>
            <a:r>
              <a:rPr lang="mn-MN" dirty="0">
                <a:latin typeface="Arial" panose="020B0604020202020204" pitchFamily="34" charset="0"/>
                <a:cs typeface="Arial" panose="020B0604020202020204" pitchFamily="34" charset="0"/>
              </a:rPr>
              <a:t> хувиар, эм, тариа, эмнэлэгийн үйлчилгээний </a:t>
            </a:r>
            <a:r>
              <a:rPr lang="mn-MN" sz="1600" dirty="0">
                <a:latin typeface="Arial" panose="020B0604020202020204" pitchFamily="34" charset="0"/>
                <a:cs typeface="Arial" panose="020B0604020202020204" pitchFamily="34" charset="0"/>
              </a:rPr>
              <a:t>бүлгийн үнэ дүнгээрээ </a:t>
            </a:r>
            <a:r>
              <a:rPr lang="en-US" sz="1600" dirty="0">
                <a:latin typeface="Arial" panose="020B0604020202020204" pitchFamily="34" charset="0"/>
                <a:cs typeface="Arial" panose="020B0604020202020204" pitchFamily="34" charset="0"/>
              </a:rPr>
              <a:t>7.5</a:t>
            </a:r>
            <a:r>
              <a:rPr lang="mn-MN" sz="1600" dirty="0">
                <a:latin typeface="Arial" panose="020B0604020202020204" pitchFamily="34" charset="0"/>
                <a:cs typeface="Arial" panose="020B0604020202020204" pitchFamily="34" charset="0"/>
              </a:rPr>
              <a:t> хувиар, </a:t>
            </a:r>
            <a:r>
              <a:rPr lang="mn-MN" dirty="0">
                <a:latin typeface="Arial" panose="020B0604020202020204" pitchFamily="34" charset="0"/>
                <a:cs typeface="Arial" panose="020B0604020202020204" pitchFamily="34" charset="0"/>
              </a:rPr>
              <a:t>тээврийн бүлгийн үнэ дүнгээрээ </a:t>
            </a:r>
            <a:r>
              <a:rPr lang="en-US" dirty="0">
                <a:latin typeface="Arial" panose="020B0604020202020204" pitchFamily="34" charset="0"/>
                <a:cs typeface="Arial" panose="020B0604020202020204" pitchFamily="34" charset="0"/>
              </a:rPr>
              <a:t>2</a:t>
            </a:r>
            <a:r>
              <a:rPr lang="mn-MN"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5</a:t>
            </a:r>
            <a:r>
              <a:rPr lang="mn-MN" dirty="0">
                <a:latin typeface="Arial" panose="020B0604020202020204" pitchFamily="34" charset="0"/>
                <a:cs typeface="Arial" panose="020B0604020202020204" pitchFamily="34" charset="0"/>
              </a:rPr>
              <a:t> хувь,</a:t>
            </a:r>
            <a:r>
              <a:rPr lang="en-US"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амралт, чөлөөт цаг, соёлын бараа үйлчилгээний бүлгийн үнэ </a:t>
            </a:r>
            <a:r>
              <a:rPr lang="en-US" sz="1600" dirty="0">
                <a:latin typeface="Arial" panose="020B0604020202020204" pitchFamily="34" charset="0"/>
                <a:cs typeface="Arial" panose="020B0604020202020204" pitchFamily="34" charset="0"/>
              </a:rPr>
              <a:t>0.1</a:t>
            </a:r>
            <a:r>
              <a:rPr lang="mn-MN" sz="1600" dirty="0">
                <a:latin typeface="Arial" panose="020B0604020202020204" pitchFamily="34" charset="0"/>
                <a:cs typeface="Arial" panose="020B0604020202020204" pitchFamily="34" charset="0"/>
              </a:rPr>
              <a:t> хувь, холбооны хэрэгсэл, боловсролын үйлчилгээ </a:t>
            </a:r>
            <a:r>
              <a:rPr lang="en-US" sz="1600" dirty="0">
                <a:latin typeface="Arial" panose="020B0604020202020204" pitchFamily="34" charset="0"/>
                <a:cs typeface="Arial" panose="020B0604020202020204" pitchFamily="34" charset="0"/>
              </a:rPr>
              <a:t>2.9</a:t>
            </a:r>
            <a:r>
              <a:rPr lang="mn-MN" sz="1600" dirty="0">
                <a:latin typeface="Arial" panose="020B0604020202020204" pitchFamily="34" charset="0"/>
                <a:cs typeface="Arial" panose="020B0604020202020204" pitchFamily="34" charset="0"/>
              </a:rPr>
              <a:t> хувиар, зочид буудал, нийтийн хоол, </a:t>
            </a:r>
            <a:r>
              <a:rPr lang="mn-MN" sz="1600" dirty="0">
                <a:latin typeface="Tahoma" panose="020B0604030504040204" pitchFamily="34" charset="0"/>
                <a:ea typeface="Tahoma" panose="020B0604030504040204" pitchFamily="34" charset="0"/>
                <a:cs typeface="Tahoma" panose="020B0604030504040204" pitchFamily="34" charset="0"/>
              </a:rPr>
              <a:t>дотуур байрны үйлчилгээний бүлгийн үнэ </a:t>
            </a:r>
            <a:r>
              <a:rPr lang="en-US" sz="1600" dirty="0">
                <a:latin typeface="Tahoma" panose="020B0604030504040204" pitchFamily="34" charset="0"/>
                <a:ea typeface="Tahoma" panose="020B0604030504040204" pitchFamily="34" charset="0"/>
                <a:cs typeface="Tahoma" panose="020B0604030504040204" pitchFamily="34" charset="0"/>
              </a:rPr>
              <a:t>9.6</a:t>
            </a:r>
            <a:r>
              <a:rPr lang="mn-MN" sz="1600" dirty="0">
                <a:latin typeface="Tahoma" panose="020B0604030504040204" pitchFamily="34" charset="0"/>
                <a:ea typeface="Tahoma" panose="020B0604030504040204" pitchFamily="34" charset="0"/>
                <a:cs typeface="Tahoma" panose="020B0604030504040204" pitchFamily="34" charset="0"/>
              </a:rPr>
              <a:t> хувиар, бусад бараа, үйлчилгээний үнэ </a:t>
            </a:r>
            <a:r>
              <a:rPr lang="en-US" sz="1600" dirty="0">
                <a:latin typeface="Tahoma" panose="020B0604030504040204" pitchFamily="34" charset="0"/>
                <a:ea typeface="Tahoma" panose="020B0604030504040204" pitchFamily="34" charset="0"/>
                <a:cs typeface="Tahoma" panose="020B0604030504040204" pitchFamily="34" charset="0"/>
              </a:rPr>
              <a:t>3.8</a:t>
            </a:r>
            <a:r>
              <a:rPr lang="mn-MN" sz="1600" dirty="0">
                <a:latin typeface="Tahoma" panose="020B0604030504040204" pitchFamily="34" charset="0"/>
                <a:ea typeface="Tahoma" panose="020B0604030504040204" pitchFamily="34" charset="0"/>
                <a:cs typeface="Tahoma" panose="020B0604030504040204" pitchFamily="34" charset="0"/>
              </a:rPr>
              <a:t> хувиар өссөн нь голлон нөлөөлсөн 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3505200" y="4706087"/>
            <a:ext cx="8153400" cy="1569660"/>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жилийн эцсээс </a:t>
            </a:r>
            <a:r>
              <a:rPr lang="en-US" sz="1600" b="1" dirty="0">
                <a:solidFill>
                  <a:srgbClr val="0033CC"/>
                </a:solidFill>
                <a:latin typeface="Tahoma" panose="020B0604030504040204" pitchFamily="34" charset="0"/>
                <a:ea typeface="Tahoma" panose="020B0604030504040204" pitchFamily="34" charset="0"/>
                <a:cs typeface="Tahoma" panose="020B0604030504040204" pitchFamily="34" charset="0"/>
              </a:rPr>
              <a:t>1.1</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 хувиар өсөхөд </a:t>
            </a:r>
            <a:r>
              <a:rPr lang="mn-MN" sz="1600" dirty="0">
                <a:solidFill>
                  <a:srgbClr val="000000"/>
                </a:solidFill>
                <a:effectLst/>
                <a:latin typeface="Arial" panose="020B0604020202020204" pitchFamily="34" charset="0"/>
                <a:ea typeface="Calibri" panose="020F0502020204030204" pitchFamily="34" charset="0"/>
              </a:rPr>
              <a:t>хүнсний бараа, согтууруулах бус ундааны бүлгийн үнэ </a:t>
            </a:r>
            <a:r>
              <a:rPr lang="en-US" sz="1600" dirty="0">
                <a:solidFill>
                  <a:srgbClr val="000000"/>
                </a:solidFill>
                <a:effectLst/>
                <a:latin typeface="Arial" panose="020B0604020202020204" pitchFamily="34" charset="0"/>
                <a:ea typeface="Calibri" panose="020F0502020204030204" pitchFamily="34" charset="0"/>
              </a:rPr>
              <a:t>3</a:t>
            </a:r>
            <a:r>
              <a:rPr lang="mn-MN" sz="1600" dirty="0">
                <a:solidFill>
                  <a:srgbClr val="000000"/>
                </a:solidFill>
                <a:effectLst/>
                <a:latin typeface="Arial" panose="020B0604020202020204" pitchFamily="34" charset="0"/>
                <a:ea typeface="Calibri" panose="020F0502020204030204" pitchFamily="34" charset="0"/>
              </a:rPr>
              <a:t>.</a:t>
            </a:r>
            <a:r>
              <a:rPr lang="en-US" sz="1600" dirty="0">
                <a:solidFill>
                  <a:srgbClr val="000000"/>
                </a:solidFill>
                <a:effectLst/>
                <a:latin typeface="Arial" panose="020B0604020202020204" pitchFamily="34" charset="0"/>
                <a:ea typeface="Calibri" panose="020F0502020204030204" pitchFamily="34" charset="0"/>
              </a:rPr>
              <a:t>7</a:t>
            </a:r>
            <a:r>
              <a:rPr lang="mn-MN" sz="1600" dirty="0">
                <a:solidFill>
                  <a:srgbClr val="000000"/>
                </a:solidFill>
                <a:effectLst/>
                <a:latin typeface="Arial" panose="020B0604020202020204" pitchFamily="34" charset="0"/>
                <a:ea typeface="Calibri" panose="020F0502020204030204" pitchFamily="34" charset="0"/>
              </a:rPr>
              <a:t> хувиар,</a:t>
            </a:r>
            <a:r>
              <a:rPr lang="mn-MN" sz="1600" b="1" dirty="0">
                <a:solidFill>
                  <a:srgbClr val="000000"/>
                </a:solidFill>
                <a:effectLst/>
                <a:latin typeface="Arial" panose="020B0604020202020204" pitchFamily="34" charset="0"/>
                <a:ea typeface="Calibri" panose="020F0502020204030204" pitchFamily="34" charset="0"/>
              </a:rPr>
              <a:t> </a:t>
            </a:r>
            <a:r>
              <a:rPr lang="mn-MN" sz="1600" dirty="0">
                <a:solidFill>
                  <a:srgbClr val="000000"/>
                </a:solidFill>
                <a:effectLst/>
                <a:latin typeface="Arial" panose="020B0604020202020204" pitchFamily="34" charset="0"/>
                <a:ea typeface="Calibri" panose="020F0502020204030204" pitchFamily="34" charset="0"/>
              </a:rPr>
              <a:t>согтууруулах ундаа, тамхи, мансууруулах бодисын бүлгийн үнэ 0.</a:t>
            </a:r>
            <a:r>
              <a:rPr lang="en-US" sz="1600" dirty="0">
                <a:solidFill>
                  <a:srgbClr val="000000"/>
                </a:solidFill>
                <a:effectLst/>
                <a:latin typeface="Arial" panose="020B0604020202020204" pitchFamily="34" charset="0"/>
                <a:ea typeface="Calibri" panose="020F0502020204030204" pitchFamily="34" charset="0"/>
              </a:rPr>
              <a:t>6</a:t>
            </a:r>
            <a:r>
              <a:rPr lang="mn-MN" sz="1600" dirty="0">
                <a:solidFill>
                  <a:srgbClr val="000000"/>
                </a:solidFill>
                <a:effectLst/>
                <a:latin typeface="Arial" panose="020B0604020202020204" pitchFamily="34" charset="0"/>
                <a:ea typeface="Calibri" panose="020F0502020204030204" pitchFamily="34" charset="0"/>
              </a:rPr>
              <a:t> хувиар,</a:t>
            </a:r>
            <a:r>
              <a:rPr lang="mn-MN" sz="1600" b="1" dirty="0">
                <a:solidFill>
                  <a:srgbClr val="000000"/>
                </a:solidFill>
                <a:effectLst/>
                <a:latin typeface="Arial" panose="020B0604020202020204" pitchFamily="34" charset="0"/>
                <a:ea typeface="Calibri" panose="020F0502020204030204" pitchFamily="34" charset="0"/>
              </a:rPr>
              <a:t> </a:t>
            </a:r>
            <a:r>
              <a:rPr lang="mn-MN" sz="1600" dirty="0">
                <a:solidFill>
                  <a:srgbClr val="000000"/>
                </a:solidFill>
                <a:effectLst/>
                <a:latin typeface="Arial" panose="020B0604020202020204" pitchFamily="34" charset="0"/>
                <a:ea typeface="Calibri" panose="020F0502020204030204" pitchFamily="34" charset="0"/>
              </a:rPr>
              <a:t>хувцас, бөс бараа, гутлын бүлгийн үнэ </a:t>
            </a:r>
            <a:r>
              <a:rPr lang="en-US" sz="1600" dirty="0">
                <a:solidFill>
                  <a:srgbClr val="000000"/>
                </a:solidFill>
                <a:effectLst/>
                <a:latin typeface="Arial" panose="020B0604020202020204" pitchFamily="34" charset="0"/>
                <a:ea typeface="Calibri" panose="020F0502020204030204" pitchFamily="34" charset="0"/>
              </a:rPr>
              <a:t>1</a:t>
            </a:r>
            <a:r>
              <a:rPr lang="mn-MN" sz="1600" dirty="0">
                <a:solidFill>
                  <a:srgbClr val="000000"/>
                </a:solidFill>
                <a:effectLst/>
                <a:latin typeface="Arial" panose="020B0604020202020204" pitchFamily="34" charset="0"/>
                <a:ea typeface="Calibri" panose="020F0502020204030204" pitchFamily="34" charset="0"/>
              </a:rPr>
              <a:t>.4 хувиар, гэр ахуйн тавилга, гэр ахуйн барааны бүлгийн үнэ 0.</a:t>
            </a:r>
            <a:r>
              <a:rPr lang="en-US" sz="1600" dirty="0">
                <a:solidFill>
                  <a:srgbClr val="000000"/>
                </a:solidFill>
                <a:effectLst/>
                <a:latin typeface="Arial" panose="020B0604020202020204" pitchFamily="34" charset="0"/>
                <a:ea typeface="Calibri" panose="020F0502020204030204" pitchFamily="34" charset="0"/>
              </a:rPr>
              <a:t>2 </a:t>
            </a:r>
            <a:r>
              <a:rPr lang="mn-MN" sz="1600" dirty="0">
                <a:solidFill>
                  <a:srgbClr val="000000"/>
                </a:solidFill>
                <a:effectLst/>
                <a:latin typeface="Arial" panose="020B0604020202020204" pitchFamily="34" charset="0"/>
                <a:ea typeface="Calibri" panose="020F0502020204030204" pitchFamily="34" charset="0"/>
              </a:rPr>
              <a:t>хувиар, эм тариа, эмнэлэгийн үйлчилгээ 0.2 хувиар өссөн нь тус тус голлон нөлөөлжээ</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8956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194" y="1017120"/>
            <a:ext cx="2347006" cy="17374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41" y="4852483"/>
            <a:ext cx="2282259" cy="1395917"/>
          </a:xfrm>
          <a:prstGeom prst="rect">
            <a:avLst/>
          </a:prstGeom>
        </p:spPr>
      </p:pic>
    </p:spTree>
    <p:extLst>
      <p:ext uri="{BB962C8B-B14F-4D97-AF65-F5344CB8AC3E}">
        <p14:creationId xmlns:p14="http://schemas.microsoft.com/office/powerpoint/2010/main" val="2102991391"/>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7800" y="486514"/>
            <a:ext cx="2916183" cy="461665"/>
          </a:xfrm>
          <a:prstGeom prst="rect">
            <a:avLst/>
          </a:prstGeom>
          <a:noFill/>
        </p:spPr>
        <p:txBody>
          <a:bodyPr wrap="none">
            <a:spAutoFit/>
          </a:bodyPr>
          <a:lstStyle/>
          <a:p>
            <a:pPr algn="ct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ХӨДӨӨ АЖ АХУЙ</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569690" y="2177974"/>
            <a:ext cx="1294129" cy="1157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АДУУ: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192 толгой</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7358431" y="2192619"/>
            <a:ext cx="1295400" cy="1217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ҮХЭР: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548 толгой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5580579" y="4343400"/>
            <a:ext cx="1295400" cy="1142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ХОНЬ: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3400</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толгой</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9067857" y="4215154"/>
            <a:ext cx="1295400" cy="13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ЯМАА: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4296 толгой</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571143" y="990600"/>
            <a:ext cx="9372601" cy="1047979"/>
          </a:xfrm>
          <a:prstGeom prst="rect">
            <a:avLst/>
          </a:prstGeom>
        </p:spPr>
        <p:txBody>
          <a:bodyPr wrap="square">
            <a:spAutoFit/>
          </a:bodyPr>
          <a:lstStyle/>
          <a:p>
            <a:pPr algn="just">
              <a:lnSpc>
                <a:spcPct val="115000"/>
              </a:lnSpc>
            </a:pPr>
            <a:r>
              <a:rPr lang="mn-MN" dirty="0">
                <a:latin typeface="Tahoma" panose="020B0604030504040204" pitchFamily="34" charset="0"/>
                <a:ea typeface="Tahoma" panose="020B0604030504040204" pitchFamily="34" charset="0"/>
                <a:cs typeface="Tahoma" panose="020B0604030504040204" pitchFamily="34" charset="0"/>
              </a:rPr>
              <a:t>Аймгийн хэмжээгээр 2021 оны 1 дүгээр сард о</a:t>
            </a:r>
            <a:r>
              <a:rPr lang="ru-RU" dirty="0">
                <a:latin typeface="Tahoma" panose="020B0604030504040204" pitchFamily="34" charset="0"/>
                <a:ea typeface="Tahoma" panose="020B0604030504040204" pitchFamily="34" charset="0"/>
                <a:cs typeface="Tahoma" panose="020B0604030504040204" pitchFamily="34" charset="0"/>
              </a:rPr>
              <a:t>ны эх</a:t>
            </a:r>
            <a:r>
              <a:rPr lang="mn-MN" dirty="0">
                <a:latin typeface="Tahoma" panose="020B0604030504040204" pitchFamily="34" charset="0"/>
                <a:ea typeface="Tahoma" panose="020B0604030504040204" pitchFamily="34" charset="0"/>
                <a:cs typeface="Tahoma" panose="020B0604030504040204" pitchFamily="34" charset="0"/>
              </a:rPr>
              <a:t>ний</a:t>
            </a:r>
            <a:r>
              <a:rPr lang="ru-RU" dirty="0">
                <a:latin typeface="Tahoma" panose="020B0604030504040204" pitchFamily="34" charset="0"/>
                <a:ea typeface="Tahoma" panose="020B0604030504040204" pitchFamily="34" charset="0"/>
                <a:cs typeface="Tahoma" panose="020B0604030504040204" pitchFamily="34" charset="0"/>
              </a:rPr>
              <a:t> нийт малын </a:t>
            </a:r>
            <a:r>
              <a:rPr lang="mn-MN" dirty="0">
                <a:latin typeface="Tahoma" panose="020B0604030504040204" pitchFamily="34" charset="0"/>
                <a:ea typeface="Tahoma" panose="020B0604030504040204" pitchFamily="34" charset="0"/>
                <a:cs typeface="Tahoma" panose="020B0604030504040204" pitchFamily="34" charset="0"/>
              </a:rPr>
              <a:t>0</a:t>
            </a:r>
            <a:r>
              <a:rPr lang="ru-RU" dirty="0">
                <a:latin typeface="Tahoma" panose="020B0604030504040204" pitchFamily="34" charset="0"/>
                <a:ea typeface="Tahoma" panose="020B0604030504040204" pitchFamily="34" charset="0"/>
                <a:cs typeface="Tahoma" panose="020B0604030504040204" pitchFamily="34" charset="0"/>
              </a:rPr>
              <a:t>.</a:t>
            </a:r>
            <a:r>
              <a:rPr lang="mn-MN" dirty="0">
                <a:latin typeface="Tahoma" panose="020B0604030504040204" pitchFamily="34" charset="0"/>
                <a:ea typeface="Tahoma" panose="020B0604030504040204" pitchFamily="34" charset="0"/>
                <a:cs typeface="Tahoma" panose="020B0604030504040204" pitchFamily="34" charset="0"/>
              </a:rPr>
              <a:t>2</a:t>
            </a:r>
            <a:r>
              <a:rPr lang="ru-RU" dirty="0">
                <a:latin typeface="Tahoma" panose="020B0604030504040204" pitchFamily="34" charset="0"/>
                <a:ea typeface="Tahoma" panose="020B0604030504040204" pitchFamily="34" charset="0"/>
                <a:cs typeface="Tahoma" panose="020B0604030504040204" pitchFamily="34" charset="0"/>
              </a:rPr>
              <a:t> хувь буюу </a:t>
            </a:r>
            <a:r>
              <a:rPr lang="mn-MN" dirty="0">
                <a:latin typeface="Tahoma" panose="020B0604030504040204" pitchFamily="34" charset="0"/>
                <a:ea typeface="Tahoma" panose="020B0604030504040204" pitchFamily="34" charset="0"/>
                <a:cs typeface="Tahoma" panose="020B0604030504040204" pitchFamily="34" charset="0"/>
              </a:rPr>
              <a:t>8.4 мян.толгой </a:t>
            </a:r>
            <a:r>
              <a:rPr lang="ru-RU" dirty="0">
                <a:latin typeface="Tahoma" panose="020B0604030504040204" pitchFamily="34" charset="0"/>
                <a:ea typeface="Tahoma" panose="020B0604030504040204" pitchFamily="34" charset="0"/>
                <a:cs typeface="Tahoma" panose="020B0604030504040204" pitchFamily="34" charset="0"/>
              </a:rPr>
              <a:t>том мал зүй бусаар хорогд</a:t>
            </a:r>
            <a:r>
              <a:rPr lang="mn-MN" dirty="0">
                <a:latin typeface="Tahoma" panose="020B0604030504040204" pitchFamily="34" charset="0"/>
                <a:ea typeface="Tahoma" panose="020B0604030504040204" pitchFamily="34" charset="0"/>
                <a:cs typeface="Tahoma" panose="020B0604030504040204" pitchFamily="34" charset="0"/>
              </a:rPr>
              <a:t>лоо</a:t>
            </a:r>
            <a:r>
              <a:rPr lang="ru-RU" dirty="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Малын зүй бусын хорогдлыг төрлөөр нь авч үзвэл:</a:t>
            </a:r>
          </a:p>
        </p:txBody>
      </p:sp>
      <p:pic>
        <p:nvPicPr>
          <p:cNvPr id="5" name="Picture 4"/>
          <p:cNvPicPr>
            <a:picLocks noChangeAspect="1"/>
          </p:cNvPicPr>
          <p:nvPr/>
        </p:nvPicPr>
        <p:blipFill>
          <a:blip r:embed="rId2" cstate="print"/>
          <a:stretch>
            <a:fillRect/>
          </a:stretch>
        </p:blipFill>
        <p:spPr>
          <a:xfrm>
            <a:off x="1517944" y="2192619"/>
            <a:ext cx="1920582" cy="1440437"/>
          </a:xfrm>
          <a:prstGeom prst="rect">
            <a:avLst/>
          </a:prstGeom>
        </p:spPr>
      </p:pic>
      <p:pic>
        <p:nvPicPr>
          <p:cNvPr id="8" name="Picture 7"/>
          <p:cNvPicPr>
            <a:picLocks noChangeAspect="1"/>
          </p:cNvPicPr>
          <p:nvPr/>
        </p:nvPicPr>
        <p:blipFill>
          <a:blip r:embed="rId3" cstate="print"/>
          <a:stretch>
            <a:fillRect/>
          </a:stretch>
        </p:blipFill>
        <p:spPr>
          <a:xfrm>
            <a:off x="5522514" y="2192619"/>
            <a:ext cx="1693758" cy="1128466"/>
          </a:xfrm>
          <a:prstGeom prst="rect">
            <a:avLst/>
          </a:prstGeom>
        </p:spPr>
      </p:pic>
      <p:pic>
        <p:nvPicPr>
          <p:cNvPr id="15" name="Picture 14"/>
          <p:cNvPicPr>
            <a:picLocks noChangeAspect="1"/>
          </p:cNvPicPr>
          <p:nvPr/>
        </p:nvPicPr>
        <p:blipFill>
          <a:blip r:embed="rId4" cstate="print"/>
          <a:stretch>
            <a:fillRect/>
          </a:stretch>
        </p:blipFill>
        <p:spPr>
          <a:xfrm>
            <a:off x="3569690" y="4511307"/>
            <a:ext cx="1840510" cy="1364189"/>
          </a:xfrm>
          <a:prstGeom prst="rect">
            <a:avLst/>
          </a:prstGeom>
        </p:spPr>
      </p:pic>
      <p:pic>
        <p:nvPicPr>
          <p:cNvPr id="22" name="Picture 21"/>
          <p:cNvPicPr>
            <a:picLocks noChangeAspect="1"/>
          </p:cNvPicPr>
          <p:nvPr/>
        </p:nvPicPr>
        <p:blipFill>
          <a:blip r:embed="rId5" cstate="print"/>
          <a:stretch>
            <a:fillRect/>
          </a:stretch>
        </p:blipFill>
        <p:spPr>
          <a:xfrm>
            <a:off x="7659086" y="4315789"/>
            <a:ext cx="1273364" cy="1700006"/>
          </a:xfrm>
          <a:prstGeom prst="rect">
            <a:avLst/>
          </a:prstGeom>
        </p:spPr>
      </p:pic>
    </p:spTree>
    <p:extLst>
      <p:ext uri="{BB962C8B-B14F-4D97-AF65-F5344CB8AC3E}">
        <p14:creationId xmlns:p14="http://schemas.microsoft.com/office/powerpoint/2010/main" val="403902739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4622</TotalTime>
  <Words>1169</Words>
  <Application>Microsoft Office PowerPoint</Application>
  <PresentationFormat>Widescreen</PresentationFormat>
  <Paragraphs>72</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Tahoma</vt:lpstr>
      <vt:lpstr>Office Theme</vt:lpstr>
      <vt:lpstr>PowerPoint Presentation</vt:lpstr>
      <vt:lpstr>БҮРТГЭЛТЭЙ АЖИЛГҮЙ ИРГЭД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Оны үнээр 20.0 тэрбум төгрөгийн борлуулалт хийсэн нь өмнөх оны мөн үеэс 5.8 тэрбум төгрөгөөр дээгүүр гүйцэтгэлтэй байна.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Nandin-Erdene</cp:lastModifiedBy>
  <cp:revision>651</cp:revision>
  <cp:lastPrinted>2017-09-11T09:35:27Z</cp:lastPrinted>
  <dcterms:created xsi:type="dcterms:W3CDTF">2016-10-10T07:15:58Z</dcterms:created>
  <dcterms:modified xsi:type="dcterms:W3CDTF">2021-02-22T01:32:16Z</dcterms:modified>
</cp:coreProperties>
</file>