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03" r:id="rId2"/>
    <p:sldId id="257" r:id="rId3"/>
    <p:sldId id="305" r:id="rId4"/>
    <p:sldId id="306" r:id="rId5"/>
    <p:sldId id="266" r:id="rId6"/>
    <p:sldId id="300" r:id="rId7"/>
    <p:sldId id="301" r:id="rId8"/>
    <p:sldId id="302" r:id="rId9"/>
    <p:sldId id="299" r:id="rId10"/>
    <p:sldId id="269"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8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3/16/2021</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3/16/2021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4</a:t>
            </a:fld>
            <a:endParaRPr lang="en-US"/>
          </a:p>
        </p:txBody>
      </p:sp>
    </p:spTree>
    <p:extLst>
      <p:ext uri="{BB962C8B-B14F-4D97-AF65-F5344CB8AC3E}">
        <p14:creationId xmlns:p14="http://schemas.microsoft.com/office/powerpoint/2010/main" val="223687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10</a:t>
            </a:fld>
            <a:endParaRPr lang="en-US"/>
          </a:p>
        </p:txBody>
      </p:sp>
    </p:spTree>
    <p:extLst>
      <p:ext uri="{BB962C8B-B14F-4D97-AF65-F5344CB8AC3E}">
        <p14:creationId xmlns:p14="http://schemas.microsoft.com/office/powerpoint/2010/main" val="91657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3/16/2021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5.emf"/><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0"/>
            <a:ext cx="11125200"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a:solidFill>
                  <a:srgbClr val="002060"/>
                </a:solidFill>
                <a:latin typeface="Tahoma" charset="0"/>
                <a:ea typeface="Tahoma" charset="0"/>
                <a:cs typeface="Tahoma" charset="0"/>
              </a:rPr>
              <a:t>Сүхбаатар аймгийн</a:t>
            </a:r>
          </a:p>
          <a:p>
            <a:pPr algn="ctr"/>
            <a:r>
              <a:rPr lang="mn-MN" sz="3600" b="1" dirty="0">
                <a:solidFill>
                  <a:srgbClr val="002060"/>
                </a:solidFill>
                <a:latin typeface="Tahoma" charset="0"/>
                <a:ea typeface="Tahoma" charset="0"/>
                <a:cs typeface="Tahoma" charset="0"/>
              </a:rPr>
              <a:t>нийгэм, эдийн засгийн</a:t>
            </a:r>
            <a:r>
              <a:rPr lang="en-US" sz="3600" b="1" dirty="0">
                <a:solidFill>
                  <a:srgbClr val="002060"/>
                </a:solidFill>
                <a:latin typeface="Tahoma" charset="0"/>
                <a:ea typeface="Tahoma" charset="0"/>
                <a:cs typeface="Tahoma" charset="0"/>
              </a:rPr>
              <a:t> </a:t>
            </a:r>
            <a:r>
              <a:rPr lang="mn-MN" sz="3600" b="1" dirty="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( 2021 </a:t>
            </a:r>
            <a:r>
              <a:rPr lang="mn-MN" sz="2800" dirty="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2</a:t>
            </a:r>
            <a:r>
              <a:rPr lang="mn-MN" sz="2800" dirty="0">
                <a:solidFill>
                  <a:srgbClr val="002060"/>
                </a:solidFill>
                <a:latin typeface="Tahoma" charset="0"/>
                <a:ea typeface="Tahoma" charset="0"/>
                <a:cs typeface="Tahoma" charset="0"/>
              </a:rPr>
              <a:t> дугаар сарын байдлаар</a:t>
            </a:r>
            <a:r>
              <a:rPr lang="en-US" sz="2800" dirty="0">
                <a:solidFill>
                  <a:srgbClr val="002060"/>
                </a:solidFill>
                <a:latin typeface="Tahoma" charset="0"/>
                <a:ea typeface="Tahoma" charset="0"/>
                <a:cs typeface="Tahoma" charset="0"/>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861" y="1219200"/>
            <a:ext cx="1066800" cy="1090402"/>
          </a:xfrm>
          <a:prstGeom prst="rect">
            <a:avLst/>
          </a:prstGeom>
        </p:spPr>
      </p:pic>
    </p:spTree>
    <p:extLst>
      <p:ext uri="{BB962C8B-B14F-4D97-AF65-F5344CB8AC3E}">
        <p14:creationId xmlns:p14="http://schemas.microsoft.com/office/powerpoint/2010/main" val="86416915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4"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5"/>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657601" y="1496980"/>
            <a:ext cx="8001000" cy="1097095"/>
          </a:xfrm>
          <a:prstGeom prst="rect">
            <a:avLst/>
          </a:prstGeom>
        </p:spPr>
        <p:txBody>
          <a:bodyPr wrap="square">
            <a:spAutoFit/>
          </a:bodyPr>
          <a:lstStyle/>
          <a:p>
            <a:pPr algn="just">
              <a:lnSpc>
                <a:spcPct val="125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rPr>
              <a:t>Аж</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үйлдвэрийн</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нийт</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бүтээгдэхүүний</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үйлдвэрлэл</a:t>
            </a:r>
            <a:r>
              <a:rPr lang="en-US" sz="1800" dirty="0">
                <a:solidFill>
                  <a:srgbClr val="000000"/>
                </a:solidFill>
                <a:effectLst/>
                <a:latin typeface="Arial" panose="020B0604020202020204" pitchFamily="34" charset="0"/>
                <a:ea typeface="Calibri" panose="020F0502020204030204" pitchFamily="34" charset="0"/>
              </a:rPr>
              <a:t> 2010 </a:t>
            </a:r>
            <a:r>
              <a:rPr lang="en-US" sz="1800" dirty="0" err="1">
                <a:solidFill>
                  <a:srgbClr val="000000"/>
                </a:solidFill>
                <a:effectLst/>
                <a:latin typeface="Arial" panose="020B0604020202020204" pitchFamily="34" charset="0"/>
                <a:ea typeface="Calibri" panose="020F0502020204030204" pitchFamily="34" charset="0"/>
              </a:rPr>
              <a:t>оны</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зэрэгцүүлэх</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үнээр</a:t>
            </a:r>
            <a:r>
              <a:rPr lang="en-US" sz="1800" dirty="0">
                <a:solidFill>
                  <a:srgbClr val="000000"/>
                </a:solidFill>
                <a:effectLst/>
                <a:latin typeface="Arial" panose="020B0604020202020204" pitchFamily="34" charset="0"/>
                <a:ea typeface="Calibri" panose="020F0502020204030204" pitchFamily="34" charset="0"/>
              </a:rPr>
              <a:t> </a:t>
            </a:r>
            <a:r>
              <a:rPr lang="mn-MN" sz="1800" dirty="0">
                <a:solidFill>
                  <a:srgbClr val="000000"/>
                </a:solidFill>
                <a:effectLst/>
                <a:latin typeface="Arial" panose="020B0604020202020204" pitchFamily="34" charset="0"/>
                <a:ea typeface="Calibri" panose="020F0502020204030204" pitchFamily="34" charset="0"/>
              </a:rPr>
              <a:t>7.</a:t>
            </a:r>
            <a:r>
              <a:rPr lang="en-US" sz="1800" dirty="0">
                <a:solidFill>
                  <a:srgbClr val="000000"/>
                </a:solidFill>
                <a:effectLst/>
                <a:latin typeface="Arial" panose="020B0604020202020204" pitchFamily="34" charset="0"/>
                <a:ea typeface="Calibri" panose="020F0502020204030204" pitchFamily="34" charset="0"/>
              </a:rPr>
              <a:t>1 </a:t>
            </a:r>
            <a:r>
              <a:rPr lang="en-US" sz="1800" dirty="0" err="1">
                <a:solidFill>
                  <a:srgbClr val="000000"/>
                </a:solidFill>
                <a:effectLst/>
                <a:latin typeface="Arial" panose="020B0604020202020204" pitchFamily="34" charset="0"/>
                <a:ea typeface="Calibri" panose="020F0502020204030204" pitchFamily="34" charset="0"/>
              </a:rPr>
              <a:t>тэрбум</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төгрөг</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болж</a:t>
            </a:r>
            <a:r>
              <a:rPr lang="mn-MN" sz="1800" dirty="0">
                <a:solidFill>
                  <a:srgbClr val="000000"/>
                </a:solidFill>
                <a:effectLst/>
                <a:latin typeface="Arial" panose="020B0604020202020204" pitchFamily="34" charset="0"/>
                <a:ea typeface="Calibri" panose="020F0502020204030204" pitchFamily="34" charset="0"/>
              </a:rPr>
              <a:t> өмнөх </a:t>
            </a:r>
            <a:r>
              <a:rPr lang="en-US" sz="1800" dirty="0" err="1">
                <a:solidFill>
                  <a:srgbClr val="000000"/>
                </a:solidFill>
                <a:effectLst/>
                <a:latin typeface="Arial" panose="020B0604020202020204" pitchFamily="34" charset="0"/>
                <a:ea typeface="Calibri" panose="020F0502020204030204" pitchFamily="34" charset="0"/>
              </a:rPr>
              <a:t>он</a:t>
            </a:r>
            <a:r>
              <a:rPr lang="mn-MN" sz="1800" dirty="0">
                <a:solidFill>
                  <a:srgbClr val="000000"/>
                </a:solidFill>
                <a:effectLst/>
                <a:latin typeface="Arial" panose="020B0604020202020204" pitchFamily="34" charset="0"/>
                <a:ea typeface="Calibri" panose="020F0502020204030204" pitchFamily="34" charset="0"/>
              </a:rPr>
              <a:t>оос 0</a:t>
            </a:r>
            <a:r>
              <a:rPr lang="en-US" sz="1800" dirty="0">
                <a:solidFill>
                  <a:srgbClr val="000000"/>
                </a:solidFill>
                <a:effectLst/>
                <a:latin typeface="Arial" panose="020B0604020202020204" pitchFamily="34" charset="0"/>
                <a:ea typeface="Calibri" panose="020F0502020204030204" pitchFamily="34" charset="0"/>
              </a:rPr>
              <a:t>.1 (1.6) </a:t>
            </a:r>
            <a:r>
              <a:rPr lang="mn-MN" sz="1800" dirty="0">
                <a:solidFill>
                  <a:srgbClr val="000000"/>
                </a:solidFill>
                <a:effectLst/>
                <a:latin typeface="Arial" panose="020B0604020202020204" pitchFamily="34" charset="0"/>
                <a:ea typeface="Calibri" panose="020F0502020204030204" pitchFamily="34" charset="0"/>
              </a:rPr>
              <a:t>тэрбум төгрөгөөр өсчээ.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675530" y="3245714"/>
            <a:ext cx="8001000" cy="750847"/>
          </a:xfrm>
          <a:prstGeom prst="rect">
            <a:avLst/>
          </a:prstGeom>
        </p:spPr>
        <p:txBody>
          <a:bodyPr wrap="square">
            <a:spAutoFit/>
          </a:bodyPr>
          <a:lstStyle/>
          <a:p>
            <a:pPr algn="just">
              <a:lnSpc>
                <a:spcPct val="125000"/>
              </a:lnSpc>
              <a:spcBef>
                <a:spcPts val="600"/>
              </a:spcBef>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Ангиллаар нь өмнөх онтой харьцуулан авч үзвэл: боловсруулах аж үйлдвэрийнх 0</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гөөр өссөн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itle 11">
            <a:extLst>
              <a:ext uri="{FF2B5EF4-FFF2-40B4-BE49-F238E27FC236}">
                <a16:creationId xmlns:a16="http://schemas.microsoft.com/office/drawing/2014/main" id="{6C8F5047-54AD-4751-BFF5-4F466296FC77}"/>
              </a:ext>
            </a:extLst>
          </p:cNvPr>
          <p:cNvSpPr>
            <a:spLocks noGrp="1"/>
          </p:cNvSpPr>
          <p:nvPr>
            <p:ph type="title"/>
          </p:nvPr>
        </p:nvSpPr>
        <p:spPr>
          <a:xfrm>
            <a:off x="3810000" y="4991100"/>
            <a:ext cx="7620000" cy="1143000"/>
          </a:xfrm>
        </p:spPr>
        <p:txBody>
          <a:bodyPr>
            <a:normAutofit fontScale="90000"/>
          </a:bodyPr>
          <a:lstStyle/>
          <a:p>
            <a:pPr algn="l"/>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О</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ны</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ү</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нээр</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19.0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борлуулалт</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хийсэн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нь</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өмнөх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ы мөн үеэс 3</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0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төгрөгөөр</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доогуур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гүйцэтгэлтэй</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байна</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br>
              <a:rPr lang="en-US" sz="1800" dirty="0">
                <a:effectLst/>
                <a:latin typeface="Arial" panose="020B0604020202020204" pitchFamily="34" charset="0"/>
                <a:ea typeface="Calibri" panose="020F0502020204030204" pitchFamily="34" charset="0"/>
                <a:cs typeface="Times New Roman" panose="02020603050405020304" pitchFamily="18" charset="0"/>
              </a:rPr>
            </a:br>
            <a:br>
              <a:rPr lang="mn-MN"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820658"/>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51370" y="294082"/>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8"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mn-MN" sz="1600" dirty="0">
                  <a:solidFill>
                    <a:srgbClr val="00D0A8"/>
                  </a:solidFill>
                  <a:latin typeface="Arial" charset="0"/>
                  <a:ea typeface="Calibri" charset="0"/>
                </a:rPr>
                <a:t>455</a:t>
              </a:r>
              <a:r>
                <a:rPr lang="en-US" sz="1600" dirty="0">
                  <a:solidFill>
                    <a:srgbClr val="00D0A8"/>
                  </a:solidFill>
                  <a:latin typeface="Arial" charset="0"/>
                  <a:ea typeface="Calibri" charset="0"/>
                </a:rPr>
                <a:t> </a:t>
              </a:r>
              <a:r>
                <a:rPr lang="mn-MN" sz="1600" dirty="0">
                  <a:solidFill>
                    <a:srgbClr val="00D0A8"/>
                  </a:solidFill>
                  <a:latin typeface="Arial" charset="0"/>
                  <a:ea typeface="Calibri" charset="0"/>
                </a:rPr>
                <a:t>нь бүртгэлтэй 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mn-MN" sz="1600" dirty="0">
                  <a:solidFill>
                    <a:srgbClr val="00B0F0"/>
                  </a:solidFill>
                  <a:latin typeface="Arial" charset="0"/>
                  <a:ea typeface="Calibri" charset="0"/>
                </a:rPr>
                <a:t>196</a:t>
              </a:r>
              <a:r>
                <a:rPr lang="en-US" sz="1600" dirty="0">
                  <a:solidFill>
                    <a:srgbClr val="00B0F0"/>
                  </a:solidFill>
                  <a:latin typeface="Arial" charset="0"/>
                  <a:ea typeface="Calibri" charset="0"/>
                </a:rPr>
                <a:t> </a:t>
              </a:r>
              <a:r>
                <a:rPr lang="is-IS" sz="1600" dirty="0">
                  <a:solidFill>
                    <a:srgbClr val="00B0F0"/>
                  </a:solidFill>
                  <a:latin typeface="Arial" charset="0"/>
                  <a:ea typeface="Calibri" charset="0"/>
                </a:rPr>
                <a:t>нь 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mn-MN" sz="2800" dirty="0">
                  <a:solidFill>
                    <a:srgbClr val="00B050"/>
                  </a:solidFill>
                  <a:latin typeface="Arial" charset="0"/>
                  <a:ea typeface="Calibri" charset="0"/>
                </a:rPr>
                <a:t>69.9</a:t>
              </a:r>
              <a:r>
                <a:rPr lang="en-US" sz="2800" dirty="0">
                  <a:solidFill>
                    <a:srgbClr val="00B050"/>
                  </a:solidFill>
                  <a:latin typeface="Arial" charset="0"/>
                  <a:ea typeface="Calibri" charset="0"/>
                </a:rPr>
                <a:t>%</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mn-MN" sz="2800" dirty="0">
                  <a:solidFill>
                    <a:srgbClr val="00B0F0"/>
                  </a:solidFill>
                  <a:latin typeface="Arial" charset="0"/>
                  <a:ea typeface="Calibri" charset="0"/>
                </a:rPr>
                <a:t>30.1</a:t>
              </a:r>
              <a:r>
                <a:rPr lang="en-US" sz="2800" dirty="0">
                  <a:solidFill>
                    <a:srgbClr val="00B0F0"/>
                  </a:solidFill>
                  <a:latin typeface="Arial" charset="0"/>
                  <a:ea typeface="Calibri" charset="0"/>
                </a:rPr>
                <a:t>%</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202</a:t>
            </a:r>
            <a:r>
              <a:rPr lang="en-US" sz="1600" dirty="0">
                <a:latin typeface="Tahoma" charset="0"/>
                <a:ea typeface="Calibri" charset="0"/>
              </a:rPr>
              <a:t>1</a:t>
            </a:r>
            <a:r>
              <a:rPr lang="mn-MN" sz="1600" dirty="0">
                <a:latin typeface="Tahoma" charset="0"/>
                <a:ea typeface="Calibri" charset="0"/>
              </a:rPr>
              <a:t> оны 2 дугаар сарын эцэст 651</a:t>
            </a:r>
            <a:r>
              <a:rPr lang="en-US" sz="1600" dirty="0">
                <a:latin typeface="Tahoma" charset="0"/>
                <a:ea typeface="Calibri" charset="0"/>
              </a:rPr>
              <a:t> </a:t>
            </a:r>
            <a:r>
              <a:rPr lang="mn-MN" sz="1600" dirty="0">
                <a:latin typeface="Tahoma" charset="0"/>
                <a:ea typeface="Calibri" charset="0"/>
              </a:rPr>
              <a:t>болсны, 455 (69.9%) нь бүртгэлтэй ажилгүй иргэд, 196</a:t>
            </a:r>
            <a:r>
              <a:rPr lang="en-US" sz="1600" dirty="0">
                <a:latin typeface="Tahoma" charset="0"/>
                <a:ea typeface="Calibri" charset="0"/>
              </a:rPr>
              <a:t> </a:t>
            </a:r>
            <a:r>
              <a:rPr lang="mn-MN" sz="1600" dirty="0">
                <a:latin typeface="Tahoma" charset="0"/>
                <a:ea typeface="Calibri" charset="0"/>
              </a:rPr>
              <a:t>(30.1%) нь ажилтай боловч өөр ажил хайж байгаа иргэд байна.</a:t>
            </a:r>
            <a:endParaRPr lang="en-US" sz="1600" dirty="0">
              <a:latin typeface="Tahoma" charset="0"/>
              <a:ea typeface="Calibri" charset="0"/>
            </a:endParaRPr>
          </a:p>
        </p:txBody>
      </p:sp>
      <p:grpSp>
        <p:nvGrpSpPr>
          <p:cNvPr id="20" name="Group 19"/>
          <p:cNvGrpSpPr/>
          <p:nvPr/>
        </p:nvGrpSpPr>
        <p:grpSpPr>
          <a:xfrm>
            <a:off x="1143000" y="3124200"/>
            <a:ext cx="5486400" cy="1550837"/>
            <a:chOff x="1371600" y="2819400"/>
            <a:chExt cx="4777866" cy="1550837"/>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a:solidFill>
                        <a:srgbClr val="002060"/>
                      </a:solidFill>
                      <a:latin typeface="Arial" charset="0"/>
                      <a:ea typeface="Calibri" charset="0"/>
                    </a:rPr>
                    <a:t>36.8</a:t>
                  </a:r>
                  <a:r>
                    <a:rPr lang="en-US" sz="2800" dirty="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a:solidFill>
                        <a:srgbClr val="00B0F0"/>
                      </a:solidFill>
                      <a:latin typeface="Arial" charset="0"/>
                      <a:ea typeface="Calibri" charset="0"/>
                    </a:rPr>
                    <a:t>14</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0</a:t>
                  </a:r>
                  <a:r>
                    <a:rPr lang="en-US" sz="2800" dirty="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a:solidFill>
                        <a:srgbClr val="00B0F0"/>
                      </a:solidFill>
                      <a:latin typeface="Arial" charset="0"/>
                      <a:ea typeface="Calibri" charset="0"/>
                    </a:rPr>
                    <a:t>33</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3</a:t>
                  </a:r>
                  <a:r>
                    <a:rPr lang="en-US" sz="2800" dirty="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a:t>
            </a:r>
            <a:r>
              <a:rPr lang="mn-MN" sz="1600" dirty="0">
                <a:latin typeface="Tahoma" charset="0"/>
                <a:ea typeface="Calibri" charset="0"/>
              </a:rPr>
              <a:t>265</a:t>
            </a:r>
            <a:r>
              <a:rPr lang="en-US" sz="1600" dirty="0">
                <a:latin typeface="Tahoma" charset="0"/>
                <a:ea typeface="Calibri" charset="0"/>
              </a:rPr>
              <a:t> (</a:t>
            </a:r>
            <a:r>
              <a:rPr lang="mn-MN" sz="1600" dirty="0">
                <a:latin typeface="Tahoma" charset="0"/>
                <a:ea typeface="Calibri" charset="0"/>
              </a:rPr>
              <a:t>36.8</a:t>
            </a:r>
            <a:r>
              <a:rPr lang="en-US" sz="1600" dirty="0">
                <a:latin typeface="Tahoma" charset="0"/>
                <a:ea typeface="Calibri" charset="0"/>
              </a:rPr>
              <a:t>%) </a:t>
            </a:r>
            <a:r>
              <a:rPr lang="en-US" sz="1600" dirty="0" err="1">
                <a:latin typeface="Tahoma" charset="0"/>
                <a:ea typeface="Calibri" charset="0"/>
              </a:rPr>
              <a:t>хүнээр</a:t>
            </a:r>
            <a:r>
              <a:rPr lang="mn-MN" sz="1600" dirty="0">
                <a:latin typeface="Tahoma" charset="0"/>
                <a:ea typeface="Calibri" charset="0"/>
              </a:rPr>
              <a:t> буурч</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a:t>
            </a:r>
            <a:r>
              <a:rPr lang="mn-MN" sz="1600" dirty="0">
                <a:latin typeface="Tahoma" charset="0"/>
                <a:ea typeface="Calibri" charset="0"/>
              </a:rPr>
              <a:t>56</a:t>
            </a:r>
            <a:r>
              <a:rPr lang="en-US" sz="1600" dirty="0">
                <a:latin typeface="Tahoma" charset="0"/>
                <a:ea typeface="Calibri" charset="0"/>
              </a:rPr>
              <a:t> (1</a:t>
            </a:r>
            <a:r>
              <a:rPr lang="mn-MN" sz="1600" dirty="0">
                <a:latin typeface="Tahoma" charset="0"/>
                <a:ea typeface="Calibri" charset="0"/>
              </a:rPr>
              <a:t>4</a:t>
            </a:r>
            <a:r>
              <a:rPr lang="en-US" sz="1600" dirty="0">
                <a:latin typeface="Tahoma" charset="0"/>
                <a:ea typeface="Calibri" charset="0"/>
              </a:rPr>
              <a:t>.</a:t>
            </a:r>
            <a:r>
              <a:rPr lang="mn-MN" sz="1600" dirty="0">
                <a:latin typeface="Tahoma" charset="0"/>
                <a:ea typeface="Calibri" charset="0"/>
              </a:rPr>
              <a:t>0</a:t>
            </a:r>
            <a:r>
              <a:rPr lang="en-US" sz="1600" dirty="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mn-MN" sz="1600" dirty="0">
                <a:latin typeface="Tahoma" charset="0"/>
                <a:ea typeface="Calibri" charset="0"/>
              </a:rPr>
              <a:t>өсч</a:t>
            </a:r>
            <a:r>
              <a:rPr lang="en-US" sz="1600" dirty="0">
                <a:latin typeface="Tahoma" charset="0"/>
                <a:ea typeface="Calibri" charset="0"/>
              </a:rPr>
              <a:t>, </a:t>
            </a:r>
            <a:r>
              <a:rPr lang="mn-MN" sz="1600" dirty="0">
                <a:latin typeface="Tahoma" charset="0"/>
                <a:ea typeface="Calibri" charset="0"/>
              </a:rPr>
              <a:t>651</a:t>
            </a:r>
            <a:r>
              <a:rPr lang="en-US" sz="1600" dirty="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217</a:t>
            </a:r>
            <a:r>
              <a:rPr lang="en-US" sz="1600" dirty="0">
                <a:latin typeface="Tahoma" charset="0"/>
                <a:ea typeface="Calibri" charset="0"/>
              </a:rPr>
              <a:t> (</a:t>
            </a:r>
            <a:r>
              <a:rPr lang="mn-MN" sz="1600" dirty="0">
                <a:latin typeface="Tahoma" charset="0"/>
                <a:ea typeface="Calibri" charset="0"/>
              </a:rPr>
              <a:t>33</a:t>
            </a:r>
            <a:r>
              <a:rPr lang="en-US" sz="1600" dirty="0">
                <a:latin typeface="Tahoma" charset="0"/>
                <a:ea typeface="Calibri" charset="0"/>
              </a:rPr>
              <a:t>.</a:t>
            </a:r>
            <a:r>
              <a:rPr lang="mn-MN" sz="1600" dirty="0">
                <a:latin typeface="Tahoma" charset="0"/>
                <a:ea typeface="Calibri" charset="0"/>
              </a:rPr>
              <a:t>3</a:t>
            </a:r>
            <a:r>
              <a:rPr lang="en-US" sz="1600" dirty="0">
                <a:latin typeface="Tahoma" charset="0"/>
                <a:ea typeface="Calibri" charset="0"/>
              </a:rPr>
              <a:t>%) </a:t>
            </a:r>
            <a:r>
              <a:rPr lang="en-US" sz="1600" dirty="0" err="1">
                <a:latin typeface="Tahoma" charset="0"/>
                <a:ea typeface="Calibri" charset="0"/>
              </a:rPr>
              <a:t>нь</a:t>
            </a:r>
            <a:r>
              <a:rPr lang="en-US" sz="1600" dirty="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6" cstate="print"/>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a:latin typeface="Tahoma" panose="020B0604030504040204" pitchFamily="34" charset="0"/>
                <a:ea typeface="Tahoma" panose="020B0604030504040204" pitchFamily="34" charset="0"/>
                <a:cs typeface="Tahoma" panose="020B0604030504040204" pitchFamily="34" charset="0"/>
              </a:rPr>
              <a:t>Аймг</a:t>
            </a:r>
            <a:r>
              <a:rPr lang="mn-MN" sz="1600" dirty="0">
                <a:latin typeface="Tahoma" panose="020B0604030504040204" pitchFamily="34" charset="0"/>
                <a:ea typeface="Tahoma" panose="020B0604030504040204" pitchFamily="34" charset="0"/>
                <a:cs typeface="Tahoma" panose="020B0604030504040204" pitchFamily="34" charset="0"/>
              </a:rPr>
              <a:t>ийн </a:t>
            </a:r>
            <a:r>
              <a:rPr lang="en-US" sz="1600" dirty="0" err="1">
                <a:latin typeface="Tahoma" panose="020B0604030504040204" pitchFamily="34" charset="0"/>
                <a:ea typeface="Tahoma" panose="020B0604030504040204" pitchFamily="34" charset="0"/>
                <a:cs typeface="Tahoma" panose="020B0604030504040204" pitchFamily="34" charset="0"/>
              </a:rPr>
              <a:t>хөдөлмөр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20</a:t>
            </a:r>
            <a:r>
              <a:rPr lang="mn-MN" sz="1600" dirty="0">
                <a:latin typeface="Tahoma" panose="020B0604030504040204" pitchFamily="34" charset="0"/>
                <a:ea typeface="Tahoma" panose="020B0604030504040204" pitchFamily="34" charset="0"/>
                <a:cs typeface="Tahoma" panose="020B0604030504040204" pitchFamily="34" charset="0"/>
              </a:rPr>
              <a:t>21</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2</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367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25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349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828800" y="6096000"/>
            <a:ext cx="2730500" cy="584775"/>
          </a:xfrm>
          <a:prstGeom prst="rect">
            <a:avLst/>
          </a:prstGeom>
        </p:spPr>
        <p:txBody>
          <a:bodyPr wrap="square">
            <a:spAutoFit/>
          </a:bodyPr>
          <a:lstStyle/>
          <a:p>
            <a:r>
              <a:rPr lang="en-US" sz="1600" dirty="0">
                <a:solidFill>
                  <a:srgbClr val="00D0A8"/>
                </a:solidFill>
                <a:effectLst/>
                <a:latin typeface="Tahoma" charset="0"/>
                <a:ea typeface="Calibri" charset="0"/>
              </a:rPr>
              <a:t>25</a:t>
            </a:r>
            <a:r>
              <a:rPr lang="mn-MN" sz="1600" dirty="0">
                <a:solidFill>
                  <a:srgbClr val="00D0A8"/>
                </a:solidFill>
                <a:effectLst/>
                <a:latin typeface="Tahoma" charset="0"/>
                <a:ea typeface="Calibri" charset="0"/>
              </a:rPr>
              <a:t> 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7" cstate="print"/>
          <a:stretch>
            <a:fillRect/>
          </a:stretch>
        </p:blipFill>
        <p:spPr>
          <a:xfrm>
            <a:off x="4419600" y="5181600"/>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7171" y="3556337"/>
            <a:ext cx="1177467" cy="1086958"/>
          </a:xfrm>
          <a:prstGeom prst="rect">
            <a:avLst/>
          </a:prstGeom>
        </p:spPr>
      </p:pic>
      <p:sp>
        <p:nvSpPr>
          <p:cNvPr id="2" name="Rectangle 1">
            <a:extLst>
              <a:ext uri="{FF2B5EF4-FFF2-40B4-BE49-F238E27FC236}">
                <a16:creationId xmlns:a16="http://schemas.microsoft.com/office/drawing/2014/main" id="{ADAF6DE4-563A-430B-8B65-056AE5B5D541}"/>
              </a:ext>
            </a:extLst>
          </p:cNvPr>
          <p:cNvSpPr/>
          <p:nvPr/>
        </p:nvSpPr>
        <p:spPr>
          <a:xfrm>
            <a:off x="6514359" y="4221321"/>
            <a:ext cx="5372841" cy="629981"/>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53.6 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cstate="print"/>
          <a:stretch>
            <a:fillRect/>
          </a:stretch>
        </p:blipFill>
        <p:spPr>
          <a:xfrm>
            <a:off x="914400" y="990600"/>
            <a:ext cx="10591800" cy="6088797"/>
          </a:xfrm>
          <a:prstGeom prst="rect">
            <a:avLst/>
          </a:prstGeom>
        </p:spPr>
      </p:pic>
      <p:sp>
        <p:nvSpPr>
          <p:cNvPr id="28" name="Rectangle 27"/>
          <p:cNvSpPr/>
          <p:nvPr/>
        </p:nvSpPr>
        <p:spPr>
          <a:xfrm>
            <a:off x="2714863" y="1320225"/>
            <a:ext cx="8638937" cy="830997"/>
          </a:xfrm>
          <a:prstGeom prst="rect">
            <a:avLst/>
          </a:prstGeom>
        </p:spPr>
        <p:txBody>
          <a:bodyPr wrap="square">
            <a:spAutoFit/>
          </a:bodyPr>
          <a:lstStyle/>
          <a:p>
            <a:pPr algn="just"/>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21</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оны 2-р сард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31 эх амаржиж, амьд төрсөн хүүхэд 233 болж, өмнөх оноос амаржсан эх</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29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14</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амьд төрсөн хүүхэд 28 (13.7%)-аар тус тус өссөн 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Нялхсын болон тав хүртэлх насны хүүхдийн эндэгдэл 2021 оны 2-р сард 1 болж, өмнөх оны мөн үеэс 2 эндэгдлээр суурсан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487436" y="5867400"/>
            <a:ext cx="8638937"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2021 оны 2-р сард 64 болж, өмнөх оны мөн үеээс 49 (43.4%) хүнээр буурахад салхинцэцэгээр өвчлөгчид 50 (92.2%)-аар, тэмбүүгээр өвчлөгчид 7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35</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.0%)-</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оор буурсан 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4" cstate="print"/>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cstate="print"/>
          <a:stretch>
            <a:fillRect/>
          </a:stretch>
        </p:blipFill>
        <p:spPr>
          <a:xfrm>
            <a:off x="914400" y="3581400"/>
            <a:ext cx="1313101" cy="838200"/>
          </a:xfrm>
          <a:prstGeom prst="rect">
            <a:avLst/>
          </a:prstGeom>
        </p:spPr>
      </p:pic>
      <p:pic>
        <p:nvPicPr>
          <p:cNvPr id="38" name="Picture 37"/>
          <p:cNvPicPr>
            <a:picLocks noChangeAspect="1"/>
          </p:cNvPicPr>
          <p:nvPr/>
        </p:nvPicPr>
        <p:blipFill>
          <a:blip r:embed="rId3" cstate="print"/>
          <a:stretch>
            <a:fillRect/>
          </a:stretch>
        </p:blipFill>
        <p:spPr>
          <a:xfrm>
            <a:off x="1066799" y="6066395"/>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362200"/>
            <a:ext cx="1067792" cy="838200"/>
          </a:xfrm>
          <a:prstGeom prst="rect">
            <a:avLst/>
          </a:prstGeom>
        </p:spPr>
      </p:pic>
    </p:spTree>
    <p:extLst>
      <p:ext uri="{BB962C8B-B14F-4D97-AF65-F5344CB8AC3E}">
        <p14:creationId xmlns:p14="http://schemas.microsoft.com/office/powerpoint/2010/main" val="234600001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95400" y="404149"/>
            <a:ext cx="906887" cy="815051"/>
          </a:xfrm>
          <a:prstGeom prst="rect">
            <a:avLst/>
          </a:prstGeom>
        </p:spPr>
      </p:pic>
      <p:sp>
        <p:nvSpPr>
          <p:cNvPr id="10" name="Rectangle 9"/>
          <p:cNvSpPr/>
          <p:nvPr/>
        </p:nvSpPr>
        <p:spPr>
          <a:xfrm>
            <a:off x="2438400" y="533400"/>
            <a:ext cx="8915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ХАЛАМЖ</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11" name="Picture 10"/>
          <p:cNvPicPr>
            <a:picLocks noChangeAspect="1"/>
          </p:cNvPicPr>
          <p:nvPr/>
        </p:nvPicPr>
        <p:blipFill>
          <a:blip r:embed="rId4"/>
          <a:stretch>
            <a:fillRect/>
          </a:stretch>
        </p:blipFill>
        <p:spPr>
          <a:xfrm>
            <a:off x="1161423" y="1449123"/>
            <a:ext cx="10537209" cy="1195956"/>
          </a:xfrm>
          <a:prstGeom prst="rect">
            <a:avLst/>
          </a:prstGeom>
        </p:spPr>
      </p:pic>
      <p:pic>
        <p:nvPicPr>
          <p:cNvPr id="12" name="Picture 11"/>
          <p:cNvPicPr>
            <a:picLocks noChangeAspect="1"/>
          </p:cNvPicPr>
          <p:nvPr/>
        </p:nvPicPr>
        <p:blipFill>
          <a:blip r:embed="rId5"/>
          <a:stretch>
            <a:fillRect/>
          </a:stretch>
        </p:blipFill>
        <p:spPr>
          <a:xfrm>
            <a:off x="1086098" y="3189272"/>
            <a:ext cx="10615182" cy="1159758"/>
          </a:xfrm>
          <a:prstGeom prst="rect">
            <a:avLst/>
          </a:prstGeom>
        </p:spPr>
      </p:pic>
      <p:pic>
        <p:nvPicPr>
          <p:cNvPr id="13" name="Picture 12"/>
          <p:cNvPicPr>
            <a:picLocks noChangeAspect="1"/>
          </p:cNvPicPr>
          <p:nvPr/>
        </p:nvPicPr>
        <p:blipFill>
          <a:blip r:embed="rId6"/>
          <a:stretch>
            <a:fillRect/>
          </a:stretch>
        </p:blipFill>
        <p:spPr>
          <a:xfrm>
            <a:off x="1161423" y="4800600"/>
            <a:ext cx="10528350" cy="1143000"/>
          </a:xfrm>
          <a:prstGeom prst="rect">
            <a:avLst/>
          </a:prstGeom>
        </p:spPr>
      </p:pic>
      <p:sp>
        <p:nvSpPr>
          <p:cNvPr id="17" name="Rectangle 16"/>
          <p:cNvSpPr/>
          <p:nvPr/>
        </p:nvSpPr>
        <p:spPr>
          <a:xfrm>
            <a:off x="2803857" y="3256094"/>
            <a:ext cx="8894775" cy="1323439"/>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Улсын төсвөөс нийгмийн халамжийн тэтгэвэрийг 1205 иргэнд 0.4 тэрбум төгрөг, нийгмийн халамжийн тэтгэмжийг 1192 иргэнд 0.1 тэрбум төгрөг, бусад хөнгөлөлт, тусламж, дэмжлэгт </a:t>
            </a:r>
            <a:r>
              <a:rPr lang="en-US" sz="1600" dirty="0">
                <a:latin typeface="Tahoma" panose="020B0604030504040204" pitchFamily="34" charset="0"/>
                <a:ea typeface="Tahoma" panose="020B0604030504040204" pitchFamily="34" charset="0"/>
                <a:cs typeface="Tahoma" panose="020B0604030504040204" pitchFamily="34" charset="0"/>
              </a:rPr>
              <a:t>5920 </a:t>
            </a:r>
            <a:r>
              <a:rPr lang="mn-MN" sz="1600" dirty="0">
                <a:latin typeface="Tahoma" panose="020B0604030504040204" pitchFamily="34" charset="0"/>
                <a:ea typeface="Tahoma" panose="020B0604030504040204" pitchFamily="34" charset="0"/>
                <a:cs typeface="Tahoma" panose="020B0604030504040204" pitchFamily="34" charset="0"/>
              </a:rPr>
              <a:t>иргэнд 0.0</a:t>
            </a:r>
            <a:r>
              <a:rPr lang="en-US" sz="1600" dirty="0">
                <a:latin typeface="Tahoma" panose="020B0604030504040204" pitchFamily="34" charset="0"/>
                <a:ea typeface="Tahoma" panose="020B0604030504040204" pitchFamily="34" charset="0"/>
                <a:cs typeface="Tahoma" panose="020B0604030504040204" pitchFamily="34" charset="0"/>
              </a:rPr>
              <a:t>8</a:t>
            </a:r>
            <a:r>
              <a:rPr lang="mn-MN" sz="1600" dirty="0">
                <a:latin typeface="Tahoma" panose="020B0604030504040204" pitchFamily="34" charset="0"/>
                <a:ea typeface="Tahoma" panose="020B0604030504040204" pitchFamily="34" charset="0"/>
                <a:cs typeface="Tahoma" panose="020B0604030504040204" pitchFamily="34" charset="0"/>
              </a:rPr>
              <a:t> тэрбум төгрөгийг, орон нутгийн төсвөөс </a:t>
            </a:r>
            <a:r>
              <a:rPr lang="en-US" sz="1600" dirty="0">
                <a:latin typeface="Tahoma" panose="020B0604030504040204" pitchFamily="34" charset="0"/>
                <a:ea typeface="Tahoma" panose="020B0604030504040204" pitchFamily="34" charset="0"/>
                <a:cs typeface="Tahoma" panose="020B0604030504040204" pitchFamily="34" charset="0"/>
              </a:rPr>
              <a:t>256 </a:t>
            </a:r>
            <a:r>
              <a:rPr lang="mn-MN" sz="1600" dirty="0">
                <a:latin typeface="Tahoma" panose="020B0604030504040204" pitchFamily="34" charset="0"/>
                <a:ea typeface="Tahoma" panose="020B0604030504040204" pitchFamily="34" charset="0"/>
                <a:cs typeface="Tahoma" panose="020B0604030504040204" pitchFamily="34" charset="0"/>
              </a:rPr>
              <a:t>иргэнд </a:t>
            </a:r>
            <a:r>
              <a:rPr lang="en-US" sz="1600" dirty="0">
                <a:latin typeface="Tahoma" panose="020B0604030504040204" pitchFamily="34" charset="0"/>
                <a:ea typeface="Tahoma" panose="020B0604030504040204" pitchFamily="34" charset="0"/>
                <a:cs typeface="Tahoma" panose="020B0604030504040204" pitchFamily="34" charset="0"/>
              </a:rPr>
              <a:t>0.</a:t>
            </a:r>
            <a:r>
              <a:rPr lang="mn-MN" sz="1600" dirty="0">
                <a:latin typeface="Tahoma" panose="020B0604030504040204" pitchFamily="34" charset="0"/>
                <a:ea typeface="Tahoma" panose="020B0604030504040204" pitchFamily="34" charset="0"/>
                <a:cs typeface="Tahoma" panose="020B0604030504040204" pitchFamily="34" charset="0"/>
              </a:rPr>
              <a:t>06</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тэрбум төгрөгийг тус тус олгожээ.</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362200" y="1524000"/>
            <a:ext cx="9218427"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Хөдөлмөр, халамж үйлчилгээний газрын мэдээгээр эхний 1 сард давхардсан тоогоор 8.</a:t>
            </a:r>
            <a:r>
              <a:rPr lang="en-US" sz="1600" dirty="0">
                <a:latin typeface="Tahoma" panose="020B0604030504040204" pitchFamily="34" charset="0"/>
                <a:ea typeface="Tahoma" panose="020B0604030504040204" pitchFamily="34" charset="0"/>
                <a:cs typeface="Tahoma" panose="020B0604030504040204" pitchFamily="34" charset="0"/>
              </a:rPr>
              <a:t>6</a:t>
            </a:r>
            <a:r>
              <a:rPr lang="mn-MN" sz="1600" dirty="0">
                <a:latin typeface="Tahoma" panose="020B0604030504040204" pitchFamily="34" charset="0"/>
                <a:ea typeface="Tahoma" panose="020B0604030504040204" pitchFamily="34" charset="0"/>
                <a:cs typeface="Tahoma" panose="020B0604030504040204" pitchFamily="34" charset="0"/>
              </a:rPr>
              <a:t> мянган иргэнд 0.6 тэрбум төгрөгийн хөнгөлөлт, тусламж, дэмжлэгийг </a:t>
            </a:r>
            <a:r>
              <a:rPr lang="en-US" sz="1600" dirty="0" err="1">
                <a:latin typeface="Tahoma" panose="020B0604030504040204" pitchFamily="34" charset="0"/>
                <a:ea typeface="Tahoma" panose="020B0604030504040204" pitchFamily="34" charset="0"/>
                <a:cs typeface="Tahoma" panose="020B0604030504040204" pitchFamily="34" charset="0"/>
              </a:rPr>
              <a:t>олгос</a:t>
            </a:r>
            <a:r>
              <a:rPr lang="mn-MN" sz="1600" dirty="0">
                <a:latin typeface="Tahoma" panose="020B0604030504040204" pitchFamily="34" charset="0"/>
                <a:ea typeface="Tahoma" panose="020B0604030504040204" pitchFamily="34" charset="0"/>
                <a:cs typeface="Tahoma" panose="020B0604030504040204" pitchFamily="34" charset="0"/>
              </a:rPr>
              <a:t>он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319052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30180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569660"/>
          </a:xfrm>
          <a:prstGeom prst="rect">
            <a:avLst/>
          </a:prstGeom>
        </p:spPr>
        <p:txBody>
          <a:bodyPr wrap="square">
            <a:spAutoFit/>
          </a:bodyPr>
          <a:lstStyle/>
          <a:p>
            <a:pPr algn="just"/>
            <a:r>
              <a:rPr lang="mn-MN" sz="1600" dirty="0">
                <a:latin typeface="Arial" panose="020B0604020202020204" pitchFamily="34" charset="0"/>
              </a:rPr>
              <a:t>Аймгийн хэмжээнд 2021 оны 2</a:t>
            </a:r>
            <a:r>
              <a:rPr lang="en-US" sz="1600" dirty="0">
                <a:latin typeface="Arial" panose="020B0604020202020204" pitchFamily="34" charset="0"/>
              </a:rPr>
              <a:t> </a:t>
            </a:r>
            <a:r>
              <a:rPr lang="mn-MN" sz="1600" dirty="0">
                <a:latin typeface="Arial" panose="020B0604020202020204" pitchFamily="34" charset="0"/>
              </a:rPr>
              <a:t>сарын байдлаар 72 гэмт хэрэг бүртгэгдсэн нь өмнөх оны мөн үеэс 47 (39.5%)-аар буурчээ. </a:t>
            </a:r>
          </a:p>
          <a:p>
            <a:pPr algn="just"/>
            <a:r>
              <a:rPr lang="mn-MN" sz="1600" dirty="0">
                <a:latin typeface="Arial" panose="020B0604020202020204" pitchFamily="34" charset="0"/>
                <a:ea typeface="Tahoma" panose="020B0604030504040204" pitchFamily="34" charset="0"/>
                <a:cs typeface="Tahoma" panose="020B0604030504040204" pitchFamily="34" charset="0"/>
              </a:rPr>
              <a:t> </a:t>
            </a:r>
            <a:endParaRPr lang="en-US" sz="1600" dirty="0">
              <a:latin typeface="Arial" panose="020B0604020202020204" pitchFamily="34" charset="0"/>
              <a:ea typeface="Tahoma" panose="020B0604030504040204" pitchFamily="34" charset="0"/>
              <a:cs typeface="Tahoma" panose="020B0604030504040204" pitchFamily="34" charset="0"/>
            </a:endParaRPr>
          </a:p>
          <a:p>
            <a:pPr algn="just"/>
            <a:r>
              <a:rPr lang="mn-MN" sz="1600" b="1" dirty="0">
                <a:solidFill>
                  <a:srgbClr val="0033CC"/>
                </a:solidFill>
                <a:latin typeface="Arial" panose="020B0604020202020204" pitchFamily="34" charset="0"/>
              </a:rPr>
              <a:t>Өмнөх оны мөн үеэс нийт гэмт хэрэг буурахад </a:t>
            </a:r>
            <a:r>
              <a:rPr lang="mn-MN" sz="1600" dirty="0">
                <a:latin typeface="Arial" panose="020B0604020202020204" pitchFamily="34" charset="0"/>
              </a:rPr>
              <a:t>х</a:t>
            </a:r>
            <a:r>
              <a:rPr lang="en-US" sz="1600" dirty="0" err="1">
                <a:latin typeface="Arial" panose="020B0604020202020204" pitchFamily="34" charset="0"/>
              </a:rPr>
              <a:t>үний</a:t>
            </a:r>
            <a:r>
              <a:rPr lang="en-US" sz="1600" dirty="0">
                <a:latin typeface="Arial" panose="020B0604020202020204" pitchFamily="34" charset="0"/>
              </a:rPr>
              <a:t> </a:t>
            </a:r>
            <a:r>
              <a:rPr lang="mn-MN" sz="1600" dirty="0">
                <a:latin typeface="Arial" panose="020B0604020202020204" pitchFamily="34" charset="0"/>
              </a:rPr>
              <a:t>амьд явах эрхийн эсрэг гэмт хэрэг 4 </a:t>
            </a:r>
            <a:r>
              <a:rPr lang="en-US" sz="1600" dirty="0">
                <a:latin typeface="Arial" panose="020B0604020202020204" pitchFamily="34" charset="0"/>
              </a:rPr>
              <a:t>(</a:t>
            </a:r>
            <a:r>
              <a:rPr lang="mn-MN" sz="1600" dirty="0">
                <a:latin typeface="Arial" panose="020B0604020202020204" pitchFamily="34" charset="0"/>
              </a:rPr>
              <a:t>66.7</a:t>
            </a:r>
            <a:r>
              <a:rPr lang="en-US" sz="1600" dirty="0">
                <a:latin typeface="Arial" panose="020B0604020202020204" pitchFamily="34" charset="0"/>
              </a:rPr>
              <a:t>%), </a:t>
            </a:r>
            <a:r>
              <a:rPr lang="mn-MN" sz="1600" dirty="0">
                <a:latin typeface="Arial" panose="020B0604020202020204" pitchFamily="34" charset="0"/>
              </a:rPr>
              <a:t>х</a:t>
            </a:r>
            <a:r>
              <a:rPr lang="en-US" sz="1600" dirty="0" err="1">
                <a:latin typeface="Arial" panose="020B0604020202020204" pitchFamily="34" charset="0"/>
              </a:rPr>
              <a:t>үний</a:t>
            </a:r>
            <a:r>
              <a:rPr lang="en-US" sz="1600" dirty="0">
                <a:latin typeface="Arial" panose="020B0604020202020204" pitchFamily="34" charset="0"/>
              </a:rPr>
              <a:t> </a:t>
            </a:r>
            <a:r>
              <a:rPr lang="mn-MN" sz="1600" dirty="0">
                <a:latin typeface="Arial" panose="020B0604020202020204" pitchFamily="34" charset="0"/>
              </a:rPr>
              <a:t>эрүүл мэнд халдашгүй байдлын </a:t>
            </a:r>
            <a:r>
              <a:rPr lang="en-US" sz="1600" dirty="0" err="1">
                <a:latin typeface="Arial" panose="020B0604020202020204" pitchFamily="34" charset="0"/>
              </a:rPr>
              <a:t>эсрэг</a:t>
            </a:r>
            <a:r>
              <a:rPr lang="en-US" sz="1600" dirty="0">
                <a:latin typeface="Arial" panose="020B0604020202020204" pitchFamily="34" charset="0"/>
              </a:rPr>
              <a:t> </a:t>
            </a:r>
            <a:r>
              <a:rPr lang="en-US" sz="1600" dirty="0" err="1">
                <a:latin typeface="Arial" panose="020B0604020202020204" pitchFamily="34" charset="0"/>
              </a:rPr>
              <a:t>гэмт</a:t>
            </a:r>
            <a:r>
              <a:rPr lang="en-US" sz="1600" dirty="0">
                <a:latin typeface="Arial" panose="020B0604020202020204" pitchFamily="34" charset="0"/>
              </a:rPr>
              <a:t> </a:t>
            </a:r>
            <a:r>
              <a:rPr lang="en-US" sz="1600" dirty="0" err="1">
                <a:latin typeface="Arial" panose="020B0604020202020204" pitchFamily="34" charset="0"/>
              </a:rPr>
              <a:t>хэрэг</a:t>
            </a:r>
            <a:r>
              <a:rPr lang="en-US" sz="1600" dirty="0">
                <a:latin typeface="Arial" panose="020B0604020202020204" pitchFamily="34" charset="0"/>
              </a:rPr>
              <a:t> </a:t>
            </a:r>
            <a:r>
              <a:rPr lang="mn-MN" sz="1600" dirty="0">
                <a:latin typeface="Arial" panose="020B0604020202020204" pitchFamily="34" charset="0"/>
              </a:rPr>
              <a:t>2 </a:t>
            </a:r>
            <a:r>
              <a:rPr lang="en-US" sz="1600" dirty="0">
                <a:latin typeface="Arial" panose="020B0604020202020204" pitchFamily="34" charset="0"/>
              </a:rPr>
              <a:t>(</a:t>
            </a:r>
            <a:r>
              <a:rPr lang="mn-MN" sz="1600" dirty="0">
                <a:latin typeface="Arial" panose="020B0604020202020204" pitchFamily="34" charset="0"/>
              </a:rPr>
              <a:t>11.5</a:t>
            </a:r>
            <a:r>
              <a:rPr lang="en-US" sz="1600" dirty="0">
                <a:latin typeface="Arial" panose="020B0604020202020204" pitchFamily="34" charset="0"/>
              </a:rPr>
              <a:t>%)</a:t>
            </a:r>
            <a:r>
              <a:rPr lang="mn-MN" sz="1600" dirty="0">
                <a:latin typeface="Arial" panose="020B0604020202020204" pitchFamily="34" charset="0"/>
              </a:rPr>
              <a:t>, өмчлөх эрхийн эсрэг гэмт хэрэг 47 </a:t>
            </a:r>
            <a:r>
              <a:rPr lang="en-US" sz="1600" dirty="0">
                <a:latin typeface="Arial" panose="020B0604020202020204" pitchFamily="34" charset="0"/>
              </a:rPr>
              <a:t>(</a:t>
            </a:r>
            <a:r>
              <a:rPr lang="mn-MN" sz="1600" dirty="0">
                <a:latin typeface="Arial" panose="020B0604020202020204" pitchFamily="34" charset="0"/>
              </a:rPr>
              <a:t>57.3</a:t>
            </a:r>
            <a:r>
              <a:rPr lang="en-US" sz="1600" dirty="0">
                <a:latin typeface="Arial" panose="020B0604020202020204" pitchFamily="34" charset="0"/>
              </a:rPr>
              <a:t>%)-</a:t>
            </a:r>
            <a:r>
              <a:rPr lang="mn-MN" sz="1600" dirty="0">
                <a:latin typeface="Arial" panose="020B0604020202020204" pitchFamily="34" charset="0"/>
              </a:rPr>
              <a:t>аар буурсан нь голлон нөлөөлөв. </a:t>
            </a:r>
            <a:endParaRPr lang="mn-MN" sz="1600" dirty="0">
              <a:latin typeface="Arial" panose="020B0604020202020204" pitchFamily="34" charset="0"/>
              <a:ea typeface="Tahoma" panose="020B0604030504040204" pitchFamily="34" charset="0"/>
              <a:cs typeface="Tahoma" panose="020B0604030504040204" pitchFamily="34" charset="0"/>
            </a:endParaRPr>
          </a:p>
        </p:txBody>
      </p:sp>
      <p:sp>
        <p:nvSpPr>
          <p:cNvPr id="12" name="Rectangle 11"/>
          <p:cNvSpPr/>
          <p:nvPr/>
        </p:nvSpPr>
        <p:spPr>
          <a:xfrm>
            <a:off x="3276600" y="3048000"/>
            <a:ext cx="8534400" cy="923330"/>
          </a:xfrm>
          <a:prstGeom prst="rect">
            <a:avLst/>
          </a:prstGeom>
        </p:spPr>
        <p:txBody>
          <a:bodyPr wrap="square">
            <a:spAutoFit/>
          </a:bodyPr>
          <a:lstStyle/>
          <a:p>
            <a:pPr algn="just"/>
            <a:r>
              <a:rPr lang="mn-MN" sz="1800" dirty="0">
                <a:solidFill>
                  <a:srgbClr val="000000"/>
                </a:solidFill>
                <a:effectLst/>
                <a:latin typeface="Arial" panose="020B0604020202020204" pitchFamily="34" charset="0"/>
                <a:ea typeface="Calibri" panose="020F0502020204030204" pitchFamily="34" charset="0"/>
              </a:rPr>
              <a:t>Гэмт хэрэгт 47 хүн холбогдон сэжиглэгдсэний 28 хүн буюу </a:t>
            </a:r>
            <a:r>
              <a:rPr lang="en-US" sz="1800" dirty="0">
                <a:solidFill>
                  <a:srgbClr val="000000"/>
                </a:solidFill>
                <a:effectLst/>
                <a:latin typeface="Arial" panose="020B0604020202020204" pitchFamily="34" charset="0"/>
                <a:ea typeface="Calibri" panose="020F0502020204030204" pitchFamily="34" charset="0"/>
              </a:rPr>
              <a:t>59</a:t>
            </a:r>
            <a:r>
              <a:rPr lang="mn-MN" sz="1800" dirty="0">
                <a:solidFill>
                  <a:srgbClr val="000000"/>
                </a:solidFill>
                <a:effectLst/>
                <a:latin typeface="Arial" panose="020B0604020202020204" pitchFamily="34" charset="0"/>
                <a:ea typeface="Calibri" panose="020F0502020204030204" pitchFamily="34" charset="0"/>
              </a:rPr>
              <a:t>.</a:t>
            </a:r>
            <a:r>
              <a:rPr lang="en-US" sz="1800" dirty="0">
                <a:solidFill>
                  <a:srgbClr val="000000"/>
                </a:solidFill>
                <a:effectLst/>
                <a:latin typeface="Arial" panose="020B0604020202020204" pitchFamily="34" charset="0"/>
                <a:ea typeface="Calibri" panose="020F0502020204030204" pitchFamily="34" charset="0"/>
              </a:rPr>
              <a:t>6 </a:t>
            </a:r>
            <a:r>
              <a:rPr lang="mn-MN" sz="1800" dirty="0">
                <a:solidFill>
                  <a:srgbClr val="000000"/>
                </a:solidFill>
                <a:effectLst/>
                <a:latin typeface="Arial" panose="020B0604020202020204" pitchFamily="34" charset="0"/>
                <a:ea typeface="Calibri" panose="020F0502020204030204" pitchFamily="34" charset="0"/>
              </a:rPr>
              <a:t>хувь нь согтуугаар хэрэг үйлджээ. Нийт 71 хүн эрүүлжүүлэгдсэн нь өмнөх оны мөн үеэс 44 хүн буюу 38.3 хувиар </a:t>
            </a:r>
            <a:r>
              <a:rPr lang="mn-MN"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буурсан</a:t>
            </a:r>
            <a:r>
              <a:rPr lang="mn-MN" sz="1800" dirty="0">
                <a:solidFill>
                  <a:srgbClr val="000000"/>
                </a:solidFill>
                <a:effectLst/>
                <a:latin typeface="Arial" panose="020B0604020202020204" pitchFamily="34" charset="0"/>
                <a:ea typeface="Calibri" panose="020F0502020204030204" pitchFamily="34" charset="0"/>
              </a:rPr>
              <a:t> байна. </a:t>
            </a:r>
            <a:endParaRPr lang="en-US" sz="1600" dirty="0">
              <a:latin typeface="Arial" panose="020B0604020202020204" pitchFamily="34" charset="0"/>
            </a:endParaRPr>
          </a:p>
        </p:txBody>
      </p:sp>
      <p:sp>
        <p:nvSpPr>
          <p:cNvPr id="14" name="Rectangle 13"/>
          <p:cNvSpPr/>
          <p:nvPr/>
        </p:nvSpPr>
        <p:spPr>
          <a:xfrm>
            <a:off x="3124199" y="4800600"/>
            <a:ext cx="8705539" cy="892552"/>
          </a:xfrm>
          <a:prstGeom prst="rect">
            <a:avLst/>
          </a:prstGeom>
        </p:spPr>
        <p:txBody>
          <a:bodyPr wrap="square">
            <a:spAutoFit/>
          </a:bodyPr>
          <a:lstStyle/>
          <a:p>
            <a:pPr algn="just"/>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Гэмт хэргийн улмаас аж ахуйн нэгж, байгууллага, иргэдэд 115.0 сая төгрөгийн хохирол учирсны 28 хувийг нөхөн төлүүлжээ.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mn-MN" sz="1600" dirty="0">
                <a:latin typeface="Arial" panose="020B0604020202020204" pitchFamily="34" charset="0"/>
              </a:rPr>
              <a:t>. </a:t>
            </a:r>
            <a:endParaRPr lang="en-US" sz="1600" dirty="0">
              <a:latin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810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2872115" y="1131193"/>
            <a:ext cx="8194814" cy="1097095"/>
          </a:xfrm>
          <a:prstGeom prst="rect">
            <a:avLst/>
          </a:prstGeom>
        </p:spPr>
        <p:txBody>
          <a:bodyPr wrap="square">
            <a:spAutoFit/>
          </a:bodyPr>
          <a:lstStyle/>
          <a:p>
            <a:pPr indent="457200" algn="just">
              <a:lnSpc>
                <a:spcPct val="125000"/>
              </a:lnSpc>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Банкуудад</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хад</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галуулсан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хадгаламжийн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хэмжээ</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127</a:t>
            </a:r>
            <a:r>
              <a:rPr lang="mn-MN" sz="18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.5 тэрбум төгрөг болж, оны эхнээс </a:t>
            </a:r>
            <a:r>
              <a:rPr lang="en-US" sz="18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5</a:t>
            </a:r>
            <a:r>
              <a:rPr lang="mn-MN" sz="18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a:t>
            </a:r>
            <a:r>
              <a:rPr lang="en-US" sz="18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4</a:t>
            </a:r>
            <a:r>
              <a:rPr lang="mn-MN" sz="18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4</a:t>
            </a:r>
            <a:r>
              <a:rPr lang="mn-MN" sz="18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.1%) тэрбум төгрөгөөр буурч, өмнөх оны мөн үеэс 35.8 (39.0%) тэрбум төгрөгөөр өссөн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854186" y="3426987"/>
            <a:ext cx="8341352" cy="1098314"/>
          </a:xfrm>
          <a:prstGeom prst="rect">
            <a:avLst/>
          </a:prstGeom>
        </p:spPr>
        <p:txBody>
          <a:bodyPr wrap="square">
            <a:spAutoFit/>
          </a:bodyPr>
          <a:lstStyle/>
          <a:p>
            <a:pPr algn="just">
              <a:lnSpc>
                <a:spcPct val="125000"/>
              </a:lnSpc>
              <a:spcAft>
                <a:spcPts val="600"/>
              </a:spcAft>
            </a:pPr>
            <a:r>
              <a:rPr lang="mn-MN" dirty="0">
                <a:solidFill>
                  <a:srgbClr val="000000"/>
                </a:solidFill>
                <a:latin typeface="Arial" panose="020B0604020202020204" pitchFamily="34" charset="0"/>
                <a:ea typeface="Times New Roman" panose="02020603050405020304" pitchFamily="18" charset="0"/>
              </a:rPr>
              <a:t>А</a:t>
            </a:r>
            <a:r>
              <a:rPr lang="en-US" sz="1800" dirty="0" err="1">
                <a:solidFill>
                  <a:srgbClr val="000000"/>
                </a:solidFill>
                <a:effectLst/>
                <a:latin typeface="Arial" panose="020B0604020202020204" pitchFamily="34" charset="0"/>
                <a:ea typeface="Times New Roman" panose="02020603050405020304" pitchFamily="18" charset="0"/>
              </a:rPr>
              <a:t>хуйн</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нэгж</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байгууллага</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иргэдэд</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олгосон</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зээлийн</a:t>
            </a:r>
            <a:r>
              <a:rPr lang="mn-MN" sz="1800" dirty="0">
                <a:solidFill>
                  <a:srgbClr val="000000"/>
                </a:solidFill>
                <a:effectLst/>
                <a:latin typeface="Arial" panose="020B0604020202020204" pitchFamily="34" charset="0"/>
                <a:ea typeface="Times New Roman" panose="02020603050405020304" pitchFamily="18" charset="0"/>
              </a:rPr>
              <a:t> өрийн </a:t>
            </a:r>
            <a:r>
              <a:rPr lang="en-US" sz="1800" dirty="0" err="1">
                <a:solidFill>
                  <a:srgbClr val="000000"/>
                </a:solidFill>
                <a:effectLst/>
                <a:latin typeface="Arial" panose="020B0604020202020204" pitchFamily="34" charset="0"/>
                <a:ea typeface="Times New Roman" panose="02020603050405020304" pitchFamily="18" charset="0"/>
              </a:rPr>
              <a:t>үлдэгдэл</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mn-MN" sz="1800" kern="1200" dirty="0">
                <a:solidFill>
                  <a:srgbClr val="000000"/>
                </a:solidFill>
                <a:effectLst/>
                <a:latin typeface="Arial" panose="020B0604020202020204" pitchFamily="34" charset="0"/>
                <a:ea typeface="Tahoma" panose="020B0604030504040204" pitchFamily="34" charset="0"/>
              </a:rPr>
              <a:t>202</a:t>
            </a:r>
            <a:r>
              <a:rPr lang="en-US" sz="1800" kern="1200" dirty="0">
                <a:solidFill>
                  <a:srgbClr val="000000"/>
                </a:solidFill>
                <a:effectLst/>
                <a:latin typeface="Arial" panose="020B0604020202020204" pitchFamily="34" charset="0"/>
                <a:ea typeface="Tahoma" panose="020B0604030504040204" pitchFamily="34" charset="0"/>
              </a:rPr>
              <a:t>1 </a:t>
            </a:r>
            <a:r>
              <a:rPr lang="mn-MN" sz="1800" kern="1200" dirty="0">
                <a:solidFill>
                  <a:srgbClr val="000000"/>
                </a:solidFill>
                <a:effectLst/>
                <a:latin typeface="Arial" panose="020B0604020202020204" pitchFamily="34" charset="0"/>
                <a:ea typeface="Tahoma" panose="020B0604030504040204" pitchFamily="34" charset="0"/>
              </a:rPr>
              <a:t>оны 2 дугаар сард 13</a:t>
            </a:r>
            <a:r>
              <a:rPr lang="en-US" sz="1800" kern="1200" dirty="0">
                <a:solidFill>
                  <a:srgbClr val="000000"/>
                </a:solidFill>
                <a:effectLst/>
                <a:latin typeface="Arial" panose="020B0604020202020204" pitchFamily="34" charset="0"/>
                <a:ea typeface="Tahoma" panose="020B0604030504040204" pitchFamily="34" charset="0"/>
              </a:rPr>
              <a:t>4</a:t>
            </a:r>
            <a:r>
              <a:rPr lang="mn-MN" sz="1800" kern="1200" dirty="0">
                <a:solidFill>
                  <a:srgbClr val="000000"/>
                </a:solidFill>
                <a:effectLst/>
                <a:latin typeface="Arial" panose="020B0604020202020204" pitchFamily="34" charset="0"/>
                <a:ea typeface="Tahoma" panose="020B0604030504040204" pitchFamily="34" charset="0"/>
              </a:rPr>
              <a:t>.</a:t>
            </a:r>
            <a:r>
              <a:rPr lang="en-US" sz="1800" kern="1200" dirty="0">
                <a:solidFill>
                  <a:srgbClr val="000000"/>
                </a:solidFill>
                <a:effectLst/>
                <a:latin typeface="Arial" panose="020B0604020202020204" pitchFamily="34" charset="0"/>
                <a:ea typeface="Tahoma" panose="020B0604030504040204" pitchFamily="34" charset="0"/>
              </a:rPr>
              <a:t>7</a:t>
            </a:r>
            <a:r>
              <a:rPr lang="mn-MN" sz="1800" kern="1200" dirty="0">
                <a:solidFill>
                  <a:srgbClr val="000000"/>
                </a:solidFill>
                <a:effectLst/>
                <a:latin typeface="Arial" panose="020B0604020202020204" pitchFamily="34" charset="0"/>
                <a:ea typeface="Tahoma" panose="020B0604030504040204" pitchFamily="34" charset="0"/>
              </a:rPr>
              <a:t> тэрбум төгрөг болж, оны эхнээс</a:t>
            </a:r>
            <a:r>
              <a:rPr lang="en-US" sz="1800" kern="1200" dirty="0">
                <a:solidFill>
                  <a:srgbClr val="000000"/>
                </a:solidFill>
                <a:effectLst/>
                <a:latin typeface="Arial" panose="020B0604020202020204" pitchFamily="34" charset="0"/>
                <a:ea typeface="Tahoma" panose="020B0604030504040204" pitchFamily="34" charset="0"/>
              </a:rPr>
              <a:t> 0.2 (0.2%) </a:t>
            </a:r>
            <a:r>
              <a:rPr lang="mn-MN" sz="1800" kern="1200" dirty="0">
                <a:solidFill>
                  <a:srgbClr val="000000"/>
                </a:solidFill>
                <a:effectLst/>
                <a:latin typeface="Arial" panose="020B0604020202020204" pitchFamily="34" charset="0"/>
                <a:ea typeface="Tahoma" panose="020B0604030504040204" pitchFamily="34" charset="0"/>
              </a:rPr>
              <a:t>тэрбум төгрөг</a:t>
            </a:r>
            <a:r>
              <a:rPr lang="en-US" sz="1800" kern="1200" dirty="0">
                <a:solidFill>
                  <a:srgbClr val="000000"/>
                </a:solidFill>
                <a:effectLst/>
                <a:latin typeface="Arial" panose="020B0604020202020204" pitchFamily="34" charset="0"/>
                <a:ea typeface="Tahoma" panose="020B0604030504040204" pitchFamily="34" charset="0"/>
              </a:rPr>
              <a:t>, </a:t>
            </a:r>
            <a:r>
              <a:rPr lang="mn-MN" sz="1800" kern="1200" dirty="0">
                <a:solidFill>
                  <a:srgbClr val="000000"/>
                </a:solidFill>
                <a:effectLst/>
                <a:latin typeface="Arial" panose="020B0604020202020204" pitchFamily="34" charset="0"/>
                <a:ea typeface="Tahoma" panose="020B0604030504040204" pitchFamily="34" charset="0"/>
              </a:rPr>
              <a:t>өмнөх оны мөн үеэс </a:t>
            </a:r>
            <a:r>
              <a:rPr lang="en-US" sz="1800" kern="1200" dirty="0">
                <a:solidFill>
                  <a:srgbClr val="000000"/>
                </a:solidFill>
                <a:effectLst/>
                <a:latin typeface="Arial" panose="020B0604020202020204" pitchFamily="34" charset="0"/>
                <a:ea typeface="Tahoma" panose="020B0604030504040204" pitchFamily="34" charset="0"/>
              </a:rPr>
              <a:t>3</a:t>
            </a:r>
            <a:r>
              <a:rPr lang="mn-MN" sz="1800" kern="1200" dirty="0">
                <a:solidFill>
                  <a:srgbClr val="000000"/>
                </a:solidFill>
                <a:effectLst/>
                <a:latin typeface="Arial" panose="020B0604020202020204" pitchFamily="34" charset="0"/>
                <a:ea typeface="Tahoma" panose="020B0604030504040204" pitchFamily="34" charset="0"/>
              </a:rPr>
              <a:t>.</a:t>
            </a:r>
            <a:r>
              <a:rPr lang="en-US" sz="1800" kern="1200" dirty="0">
                <a:solidFill>
                  <a:srgbClr val="000000"/>
                </a:solidFill>
                <a:effectLst/>
                <a:latin typeface="Arial" panose="020B0604020202020204" pitchFamily="34" charset="0"/>
                <a:ea typeface="Tahoma" panose="020B0604030504040204" pitchFamily="34" charset="0"/>
              </a:rPr>
              <a:t>4</a:t>
            </a:r>
            <a:r>
              <a:rPr lang="mn-MN" sz="1800" kern="1200" dirty="0">
                <a:solidFill>
                  <a:srgbClr val="000000"/>
                </a:solidFill>
                <a:effectLst/>
                <a:latin typeface="Arial" panose="020B0604020202020204" pitchFamily="34" charset="0"/>
                <a:ea typeface="Tahoma" panose="020B0604030504040204" pitchFamily="34" charset="0"/>
              </a:rPr>
              <a:t> (</a:t>
            </a:r>
            <a:r>
              <a:rPr lang="en-US" sz="1800" kern="1200" dirty="0">
                <a:solidFill>
                  <a:srgbClr val="000000"/>
                </a:solidFill>
                <a:effectLst/>
                <a:latin typeface="Arial" panose="020B0604020202020204" pitchFamily="34" charset="0"/>
                <a:ea typeface="Tahoma" panose="020B0604030504040204" pitchFamily="34" charset="0"/>
              </a:rPr>
              <a:t>2</a:t>
            </a:r>
            <a:r>
              <a:rPr lang="mn-MN" sz="1800" kern="1200" dirty="0">
                <a:solidFill>
                  <a:srgbClr val="000000"/>
                </a:solidFill>
                <a:effectLst/>
                <a:latin typeface="Arial" panose="020B0604020202020204" pitchFamily="34" charset="0"/>
                <a:ea typeface="Tahoma" panose="020B0604030504040204" pitchFamily="34" charset="0"/>
              </a:rPr>
              <a:t>.</a:t>
            </a:r>
            <a:r>
              <a:rPr lang="en-US" sz="1800" kern="1200" dirty="0">
                <a:solidFill>
                  <a:srgbClr val="000000"/>
                </a:solidFill>
                <a:effectLst/>
                <a:latin typeface="Arial" panose="020B0604020202020204" pitchFamily="34" charset="0"/>
                <a:ea typeface="Tahoma" panose="020B0604030504040204" pitchFamily="34" charset="0"/>
              </a:rPr>
              <a:t>6</a:t>
            </a:r>
            <a:r>
              <a:rPr lang="mn-MN" sz="1800" kern="1200" dirty="0">
                <a:solidFill>
                  <a:srgbClr val="000000"/>
                </a:solidFill>
                <a:effectLst/>
                <a:latin typeface="Arial" panose="020B0604020202020204" pitchFamily="34" charset="0"/>
                <a:ea typeface="Tahoma" panose="020B0604030504040204" pitchFamily="34" charset="0"/>
              </a:rPr>
              <a:t>%) тэрбум төгрөгөөр тус тус өссөн.</a:t>
            </a:r>
            <a:endParaRPr lang="en-US" sz="18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2854186" y="5858470"/>
            <a:ext cx="8194814" cy="761747"/>
          </a:xfrm>
          <a:prstGeom prst="rect">
            <a:avLst/>
          </a:prstGeom>
        </p:spPr>
        <p:txBody>
          <a:bodyPr wrap="square">
            <a:spAutoFit/>
          </a:bodyPr>
          <a:lstStyle/>
          <a:p>
            <a:pPr indent="457200" algn="just">
              <a:lnSpc>
                <a:spcPct val="127000"/>
              </a:lnSpc>
              <a:spcAft>
                <a:spcPts val="600"/>
              </a:spcAft>
            </a:pPr>
            <a:r>
              <a:rPr lang="mn-MN" sz="1800" dirty="0">
                <a:effectLst/>
                <a:latin typeface="Arial" panose="020B0604020202020204" pitchFamily="34" charset="0"/>
                <a:ea typeface="Times New Roman" panose="02020603050405020304" pitchFamily="18" charset="0"/>
              </a:rPr>
              <a:t>Хугацаа хэтэрсэн, чанаргүй зээл 2 дугаар сарын эцэст 2.7 тэрбум болж, нийт зээлийн өрийн үлдэгдлийн 2</a:t>
            </a:r>
            <a:r>
              <a:rPr lang="en-US" sz="1800" dirty="0">
                <a:effectLst/>
                <a:latin typeface="Arial" panose="020B0604020202020204" pitchFamily="34" charset="0"/>
                <a:ea typeface="Times New Roman" panose="02020603050405020304" pitchFamily="18" charset="0"/>
              </a:rPr>
              <a:t>.0</a:t>
            </a:r>
            <a:r>
              <a:rPr lang="mn-MN" sz="1800" dirty="0">
                <a:effectLst/>
                <a:latin typeface="Arial" panose="020B0604020202020204" pitchFamily="34" charset="0"/>
                <a:ea typeface="Times New Roman" panose="02020603050405020304" pitchFamily="18" charset="0"/>
              </a:rPr>
              <a:t> хувийг эзэлж байна.</a:t>
            </a:r>
            <a:endParaRPr lang="en-US" sz="1800" dirty="0">
              <a:effectLst/>
              <a:latin typeface="Times New Roman" panose="02020603050405020304" pitchFamily="18" charset="0"/>
              <a:ea typeface="Times New Roman" panose="02020603050405020304"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156977490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АЙМГИЙН 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Аймгийн төсвийн нийт орлого 202</a:t>
            </a:r>
            <a:r>
              <a:rPr lang="en-US" sz="2400" dirty="0">
                <a:latin typeface="Tahoma" panose="020B0604030504040204" pitchFamily="34" charset="0"/>
                <a:ea typeface="Tahoma" panose="020B0604030504040204" pitchFamily="34" charset="0"/>
                <a:cs typeface="Tahoma" panose="020B0604030504040204" pitchFamily="34" charset="0"/>
              </a:rPr>
              <a:t>1</a:t>
            </a:r>
            <a:r>
              <a:rPr lang="mn-MN" sz="2400" dirty="0">
                <a:latin typeface="Tahoma" panose="020B0604030504040204" pitchFamily="34" charset="0"/>
                <a:ea typeface="Tahoma" panose="020B0604030504040204" pitchFamily="34" charset="0"/>
                <a:cs typeface="Tahoma" panose="020B0604030504040204" pitchFamily="34" charset="0"/>
              </a:rPr>
              <a:t> оны 2 дугаар сарын байдлаар 11</a:t>
            </a:r>
            <a:r>
              <a:rPr lang="en-US" sz="2400" dirty="0">
                <a:latin typeface="Tahoma" panose="020B0604030504040204" pitchFamily="34" charset="0"/>
                <a:ea typeface="Tahoma" panose="020B0604030504040204" pitchFamily="34" charset="0"/>
                <a:cs typeface="Tahoma" panose="020B0604030504040204" pitchFamily="34" charset="0"/>
              </a:rPr>
              <a:t>.</a:t>
            </a:r>
            <a:r>
              <a:rPr lang="mn-MN" sz="2400" dirty="0">
                <a:latin typeface="Tahoma" panose="020B0604030504040204" pitchFamily="34" charset="0"/>
                <a:ea typeface="Tahoma" panose="020B0604030504040204" pitchFamily="34" charset="0"/>
                <a:cs typeface="Tahoma" panose="020B0604030504040204" pitchFamily="34" charset="0"/>
              </a:rPr>
              <a:t>4 тэрбум төгрөг болж өмнөх оны мөн үеэс </a:t>
            </a:r>
            <a:r>
              <a:rPr lang="en-US" sz="2400" dirty="0">
                <a:latin typeface="Tahoma" panose="020B0604030504040204" pitchFamily="34" charset="0"/>
                <a:ea typeface="Tahoma" panose="020B0604030504040204" pitchFamily="34" charset="0"/>
                <a:cs typeface="Tahoma" panose="020B0604030504040204" pitchFamily="34" charset="0"/>
              </a:rPr>
              <a:t>1.</a:t>
            </a:r>
            <a:r>
              <a:rPr lang="mn-MN" sz="2400" dirty="0">
                <a:latin typeface="Tahoma" panose="020B0604030504040204" pitchFamily="34" charset="0"/>
                <a:ea typeface="Tahoma" panose="020B0604030504040204" pitchFamily="34" charset="0"/>
                <a:cs typeface="Tahoma" panose="020B0604030504040204" pitchFamily="34" charset="0"/>
              </a:rPr>
              <a:t>0 (0</a:t>
            </a:r>
            <a:r>
              <a:rPr lang="en-US" sz="2400" dirty="0">
                <a:latin typeface="Tahoma" panose="020B0604030504040204" pitchFamily="34" charset="0"/>
                <a:ea typeface="Tahoma" panose="020B0604030504040204" pitchFamily="34" charset="0"/>
                <a:cs typeface="Tahoma" panose="020B0604030504040204" pitchFamily="34" charset="0"/>
              </a:rPr>
              <a:t>.</a:t>
            </a:r>
            <a:r>
              <a:rPr lang="mn-MN" sz="2400" dirty="0">
                <a:latin typeface="Tahoma" panose="020B0604030504040204" pitchFamily="34" charset="0"/>
                <a:ea typeface="Tahoma" panose="020B0604030504040204" pitchFamily="34" charset="0"/>
                <a:cs typeface="Tahoma" panose="020B0604030504040204" pitchFamily="34" charset="0"/>
              </a:rPr>
              <a:t>9%) тэрбум төгрөгөөр өсчээ.</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9.7 тэрбум төгрөг болж, өмнөх оны мөн үеэс 1.0 (9.4%)-  тэрбум төгрөгөөр өсчээ.</a:t>
            </a:r>
          </a:p>
        </p:txBody>
      </p:sp>
      <p:sp>
        <p:nvSpPr>
          <p:cNvPr id="14" name="Rectangle 13"/>
          <p:cNvSpPr/>
          <p:nvPr/>
        </p:nvSpPr>
        <p:spPr>
          <a:xfrm>
            <a:off x="1447800" y="4736964"/>
            <a:ext cx="10591800" cy="2308324"/>
          </a:xfrm>
          <a:prstGeom prst="rect">
            <a:avLst/>
          </a:prstGeom>
        </p:spPr>
        <p:txBody>
          <a:bodyPr wrap="square">
            <a:spAutoFit/>
          </a:bodyPr>
          <a:lstStyle/>
          <a:p>
            <a:r>
              <a:rPr lang="mn-MN" sz="2400" dirty="0">
                <a:latin typeface="Tahoma" panose="020B0604030504040204" pitchFamily="34" charset="0"/>
                <a:ea typeface="Tahoma" panose="020B0604030504040204" pitchFamily="34" charset="0"/>
                <a:cs typeface="Tahoma" panose="020B0604030504040204" pitchFamily="34" charset="0"/>
              </a:rPr>
              <a:t>Аймгийн нийт төсвийн 12.7 хувийг орон нутгийн төсвийн орлого, 14.3 хувийг улсын төсвөөс олгох санхүүгийн дэмжлэг, 46.9 хувийг улсын төсвөөс олгох тусгай зориулалтын шилжүүлэг, 25.0 хувийг урьд оны үлдэгдэл, 1.1 хувийг төсөвт байгууллагын өрийн орлогууд тус тус эзэлж байна</a:t>
            </a:r>
            <a:r>
              <a:rPr lang="en-US" sz="2400" dirty="0">
                <a:latin typeface="Tahoma" panose="020B0604030504040204" pitchFamily="34" charset="0"/>
                <a:ea typeface="Tahoma" panose="020B0604030504040204" pitchFamily="34" charset="0"/>
                <a:cs typeface="Tahoma" panose="020B0604030504040204" pitchFamily="34" charset="0"/>
              </a:rPr>
              <a:t>.</a:t>
            </a:r>
          </a:p>
          <a:p>
            <a:r>
              <a:rPr lang="mn-MN" sz="2400" dirty="0"/>
              <a:t> </a:t>
            </a:r>
            <a:endParaRPr lang="en-US" sz="2400" dirty="0"/>
          </a:p>
        </p:txBody>
      </p:sp>
    </p:spTree>
    <p:extLst>
      <p:ext uri="{BB962C8B-B14F-4D97-AF65-F5344CB8AC3E}">
        <p14:creationId xmlns:p14="http://schemas.microsoft.com/office/powerpoint/2010/main" val="4650767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41059" y="1684862"/>
            <a:ext cx="8197654" cy="677621"/>
          </a:xfrm>
          <a:prstGeom prst="rect">
            <a:avLst/>
          </a:prstGeom>
        </p:spPr>
        <p:txBody>
          <a:bodyPr wrap="square">
            <a:spAutoFit/>
          </a:bodyPr>
          <a:lstStyle/>
          <a:p>
            <a:pPr algn="just">
              <a:lnSpc>
                <a:spcPct val="125000"/>
              </a:lnSpc>
              <a:spcAft>
                <a:spcPts val="600"/>
              </a:spcAft>
            </a:pPr>
            <a:r>
              <a:rPr lang="eu-E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Хэрэглээний </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бараа үйлчилгээний </a:t>
            </a:r>
            <a:r>
              <a:rPr lang="eu-E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үн</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э</a:t>
            </a:r>
            <a:r>
              <a:rPr lang="eu-E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2021 оны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дугаар </a:t>
            </a:r>
            <a:r>
              <a:rPr lang="eu-E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сард өмнөх оны мөн үеийнхээс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3.4</a:t>
            </a:r>
            <a:r>
              <a:rPr lang="eu-E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ь, жилийн эцсээс 1</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хувь, өмнөх сараас 0.</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хувиар тус тус </a:t>
            </a:r>
            <a:r>
              <a:rPr lang="eu-E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өслөө.</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541059" y="3980781"/>
            <a:ext cx="8153400" cy="1969770"/>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жилийн эцсээс </a:t>
            </a:r>
            <a:r>
              <a:rPr lang="en-US" sz="1600" b="1" dirty="0">
                <a:solidFill>
                  <a:srgbClr val="0033CC"/>
                </a:solidFill>
                <a:latin typeface="Tahoma" panose="020B0604030504040204" pitchFamily="34" charset="0"/>
                <a:ea typeface="Tahoma" panose="020B0604030504040204" pitchFamily="34" charset="0"/>
                <a:cs typeface="Tahoma" panose="020B0604030504040204" pitchFamily="34" charset="0"/>
              </a:rPr>
              <a:t>1.</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5 хувиар өсөхөд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хүнсний бараа, согтууруулах бус ундааны бүлгийн үнэ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хувь,</a:t>
            </a:r>
            <a:r>
              <a:rPr lang="mn-MN"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согтууруулах ундаа, тамхи, мансууруулах бодисын бүлгийн үнэ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хувь,</a:t>
            </a:r>
            <a:r>
              <a:rPr lang="mn-MN"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хувцас, бөс бараа, гутлын бүлгийн үнэ 1</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гэр ахуйн тавилга, гэр ахуйн барааны бүлгийн үнэ 1.9 хувь, эм тариа эмнэлэгийн үйлчилгээний бүлгийн үнэ 0.2 хувиар өссөн нь тус тус голлон нөлөөлжээ.</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Tree>
    <p:extLst>
      <p:ext uri="{BB962C8B-B14F-4D97-AF65-F5344CB8AC3E}">
        <p14:creationId xmlns:p14="http://schemas.microsoft.com/office/powerpoint/2010/main" val="2102991391"/>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569690" y="2177974"/>
            <a:ext cx="1294129" cy="1157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АДУУ: </a:t>
            </a:r>
          </a:p>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545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7358431" y="2192619"/>
            <a:ext cx="1295400" cy="1217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ҮХЭР: </a:t>
            </a:r>
          </a:p>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1.1</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мянган толгой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3452839" y="4315789"/>
            <a:ext cx="1295400" cy="1142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ХОНЬ: </a:t>
            </a:r>
          </a:p>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6.4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6934200" y="4315789"/>
            <a:ext cx="1295400" cy="13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ЯМАА: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8.0 мянган 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571143" y="990600"/>
            <a:ext cx="9372601" cy="1047979"/>
          </a:xfrm>
          <a:prstGeom prst="rect">
            <a:avLst/>
          </a:prstGeom>
        </p:spPr>
        <p:txBody>
          <a:bodyPr wrap="square">
            <a:spAutoFit/>
          </a:bodyPr>
          <a:lstStyle/>
          <a:p>
            <a:pPr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Аймгийн хэмжээгээр 2021 оны 2 дугаар сард о</a:t>
            </a:r>
            <a:r>
              <a:rPr lang="ru-RU" dirty="0">
                <a:latin typeface="Tahoma" panose="020B0604030504040204" pitchFamily="34" charset="0"/>
                <a:ea typeface="Tahoma" panose="020B0604030504040204" pitchFamily="34" charset="0"/>
                <a:cs typeface="Tahoma" panose="020B0604030504040204" pitchFamily="34" charset="0"/>
              </a:rPr>
              <a:t>ны эх</a:t>
            </a:r>
            <a:r>
              <a:rPr lang="mn-MN" dirty="0">
                <a:latin typeface="Tahoma" panose="020B0604030504040204" pitchFamily="34" charset="0"/>
                <a:ea typeface="Tahoma" panose="020B0604030504040204" pitchFamily="34" charset="0"/>
                <a:cs typeface="Tahoma" panose="020B0604030504040204" pitchFamily="34" charset="0"/>
              </a:rPr>
              <a:t>ний</a:t>
            </a:r>
            <a:r>
              <a:rPr lang="ru-RU" dirty="0">
                <a:latin typeface="Tahoma" panose="020B0604030504040204" pitchFamily="34" charset="0"/>
                <a:ea typeface="Tahoma" panose="020B0604030504040204" pitchFamily="34" charset="0"/>
                <a:cs typeface="Tahoma" panose="020B0604030504040204" pitchFamily="34" charset="0"/>
              </a:rPr>
              <a:t> нийт малын </a:t>
            </a:r>
            <a:r>
              <a:rPr lang="mn-MN" dirty="0">
                <a:latin typeface="Tahoma" panose="020B0604030504040204" pitchFamily="34" charset="0"/>
                <a:ea typeface="Tahoma" panose="020B0604030504040204" pitchFamily="34" charset="0"/>
                <a:cs typeface="Tahoma" panose="020B0604030504040204" pitchFamily="34" charset="0"/>
              </a:rPr>
              <a:t>0</a:t>
            </a:r>
            <a:r>
              <a:rPr lang="ru-RU"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4</a:t>
            </a:r>
            <a:r>
              <a:rPr lang="ru-RU" dirty="0">
                <a:latin typeface="Tahoma" panose="020B0604030504040204" pitchFamily="34" charset="0"/>
                <a:ea typeface="Tahoma" panose="020B0604030504040204" pitchFamily="34" charset="0"/>
                <a:cs typeface="Tahoma" panose="020B0604030504040204" pitchFamily="34" charset="0"/>
              </a:rPr>
              <a:t> хувь буюу </a:t>
            </a:r>
            <a:r>
              <a:rPr lang="mn-MN" dirty="0">
                <a:latin typeface="Tahoma" panose="020B0604030504040204" pitchFamily="34" charset="0"/>
                <a:ea typeface="Tahoma" panose="020B0604030504040204" pitchFamily="34" charset="0"/>
                <a:cs typeface="Tahoma" panose="020B0604030504040204" pitchFamily="34" charset="0"/>
              </a:rPr>
              <a:t>16.1 мян.толгой </a:t>
            </a:r>
            <a:r>
              <a:rPr lang="ru-RU" dirty="0">
                <a:latin typeface="Tahoma" panose="020B0604030504040204" pitchFamily="34" charset="0"/>
                <a:ea typeface="Tahoma" panose="020B0604030504040204" pitchFamily="34" charset="0"/>
                <a:cs typeface="Tahoma" panose="020B0604030504040204" pitchFamily="34" charset="0"/>
              </a:rPr>
              <a:t>том мал зүй бусаар хорогд</a:t>
            </a:r>
            <a:r>
              <a:rPr lang="mn-MN" dirty="0">
                <a:latin typeface="Tahoma" panose="020B0604030504040204" pitchFamily="34" charset="0"/>
                <a:ea typeface="Tahoma" panose="020B0604030504040204" pitchFamily="34" charset="0"/>
                <a:cs typeface="Tahoma" panose="020B0604030504040204" pitchFamily="34" charset="0"/>
              </a:rPr>
              <a:t>лоо</a:t>
            </a:r>
            <a:r>
              <a:rPr lang="ru-RU"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Малын зүй бусын хорогдлыг төрлөөр нь авч үзвэл:</a:t>
            </a:r>
          </a:p>
        </p:txBody>
      </p:sp>
      <p:pic>
        <p:nvPicPr>
          <p:cNvPr id="5" name="Picture 4"/>
          <p:cNvPicPr>
            <a:picLocks noChangeAspect="1"/>
          </p:cNvPicPr>
          <p:nvPr/>
        </p:nvPicPr>
        <p:blipFill>
          <a:blip r:embed="rId2" cstate="print"/>
          <a:stretch>
            <a:fillRect/>
          </a:stretch>
        </p:blipFill>
        <p:spPr>
          <a:xfrm>
            <a:off x="1517944" y="2192619"/>
            <a:ext cx="1920582" cy="1440437"/>
          </a:xfrm>
          <a:prstGeom prst="rect">
            <a:avLst/>
          </a:prstGeom>
        </p:spPr>
      </p:pic>
      <p:pic>
        <p:nvPicPr>
          <p:cNvPr id="8" name="Picture 7"/>
          <p:cNvPicPr>
            <a:picLocks noChangeAspect="1"/>
          </p:cNvPicPr>
          <p:nvPr/>
        </p:nvPicPr>
        <p:blipFill>
          <a:blip r:embed="rId3" cstate="print"/>
          <a:stretch>
            <a:fillRect/>
          </a:stretch>
        </p:blipFill>
        <p:spPr>
          <a:xfrm>
            <a:off x="5522514" y="2192619"/>
            <a:ext cx="1693758" cy="1128466"/>
          </a:xfrm>
          <a:prstGeom prst="rect">
            <a:avLst/>
          </a:prstGeom>
        </p:spPr>
      </p:pic>
      <p:pic>
        <p:nvPicPr>
          <p:cNvPr id="15" name="Picture 14"/>
          <p:cNvPicPr>
            <a:picLocks noChangeAspect="1"/>
          </p:cNvPicPr>
          <p:nvPr/>
        </p:nvPicPr>
        <p:blipFill>
          <a:blip r:embed="rId4" cstate="print"/>
          <a:stretch>
            <a:fillRect/>
          </a:stretch>
        </p:blipFill>
        <p:spPr>
          <a:xfrm>
            <a:off x="1557980" y="4319016"/>
            <a:ext cx="1840510" cy="1364189"/>
          </a:xfrm>
          <a:prstGeom prst="rect">
            <a:avLst/>
          </a:prstGeom>
        </p:spPr>
      </p:pic>
      <p:pic>
        <p:nvPicPr>
          <p:cNvPr id="22" name="Picture 21"/>
          <p:cNvPicPr>
            <a:picLocks noChangeAspect="1"/>
          </p:cNvPicPr>
          <p:nvPr/>
        </p:nvPicPr>
        <p:blipFill>
          <a:blip r:embed="rId5" cstate="print"/>
          <a:stretch>
            <a:fillRect/>
          </a:stretch>
        </p:blipFill>
        <p:spPr>
          <a:xfrm>
            <a:off x="5459318" y="4167394"/>
            <a:ext cx="1273364" cy="1700006"/>
          </a:xfrm>
          <a:prstGeom prst="rect">
            <a:avLst/>
          </a:prstGeom>
        </p:spPr>
      </p:pic>
      <p:pic>
        <p:nvPicPr>
          <p:cNvPr id="3" name="Picture 2">
            <a:extLst>
              <a:ext uri="{FF2B5EF4-FFF2-40B4-BE49-F238E27FC236}">
                <a16:creationId xmlns:a16="http://schemas.microsoft.com/office/drawing/2014/main" id="{54D72870-010C-4B83-B192-49FC7820BF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7800" y="3048000"/>
            <a:ext cx="1693758" cy="1217214"/>
          </a:xfrm>
          <a:prstGeom prst="rect">
            <a:avLst/>
          </a:prstGeom>
        </p:spPr>
      </p:pic>
      <p:sp>
        <p:nvSpPr>
          <p:cNvPr id="18" name="Rectangle 17">
            <a:extLst>
              <a:ext uri="{FF2B5EF4-FFF2-40B4-BE49-F238E27FC236}">
                <a16:creationId xmlns:a16="http://schemas.microsoft.com/office/drawing/2014/main" id="{55F81055-8D15-4B11-BBCB-9896DB58707C}"/>
              </a:ext>
            </a:extLst>
          </p:cNvPr>
          <p:cNvSpPr/>
          <p:nvPr/>
        </p:nvSpPr>
        <p:spPr>
          <a:xfrm>
            <a:off x="9272366" y="4109303"/>
            <a:ext cx="1295400" cy="13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ТЭМЭЭ: </a:t>
            </a:r>
          </a:p>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6</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902739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4705</TotalTime>
  <Words>1003</Words>
  <Application>Microsoft Office PowerPoint</Application>
  <PresentationFormat>Widescreen</PresentationFormat>
  <Paragraphs>73</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Tahoma</vt:lpstr>
      <vt:lpstr>Times New Roman</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Оны үнээр 19.0 тэрбум төгрөгийн борлуулалт хийсэн нь өмнөх оны мөн үеэс 3.0 тэрбум төгрөгөөр доогуур гүйцэтгэлтэй байна.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Ankhtsetseg</cp:lastModifiedBy>
  <cp:revision>663</cp:revision>
  <cp:lastPrinted>2017-09-11T09:35:27Z</cp:lastPrinted>
  <dcterms:created xsi:type="dcterms:W3CDTF">2016-10-10T07:15:58Z</dcterms:created>
  <dcterms:modified xsi:type="dcterms:W3CDTF">2021-03-16T10:07:23Z</dcterms:modified>
</cp:coreProperties>
</file>