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86" r:id="rId3"/>
    <p:sldId id="289" r:id="rId4"/>
    <p:sldId id="29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460317460317461E-2"/>
          <c:y val="9.3993797906859938E-2"/>
          <c:w val="0.96507936507936509"/>
          <c:h val="0.719002657018693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Хүний тоо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1111111111111096E-2"/>
                  <c:y val="3.63146993447217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18130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025-46FD-99BC-BF1D0B1702E2}"/>
                </c:ext>
              </c:extLst>
            </c:dLbl>
            <c:dLbl>
              <c:idx val="1"/>
              <c:layout>
                <c:manualLayout>
                  <c:x val="7.9365079365079361E-3"/>
                  <c:y val="9.3380655457856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25-46FD-99BC-BF1D0B1702E2}"/>
                </c:ext>
              </c:extLst>
            </c:dLbl>
            <c:dLbl>
              <c:idx val="2"/>
              <c:layout>
                <c:manualLayout>
                  <c:x val="1.9047619047619049E-2"/>
                  <c:y val="9.338065545785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25-46FD-99BC-BF1D0B1702E2}"/>
                </c:ext>
              </c:extLst>
            </c:dLbl>
            <c:dLbl>
              <c:idx val="3"/>
              <c:layout>
                <c:manualLayout>
                  <c:x val="9.5238095238094067E-3"/>
                  <c:y val="0.101162376746011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25-46FD-99BC-BF1D0B1702E2}"/>
                </c:ext>
              </c:extLst>
            </c:dLbl>
            <c:dLbl>
              <c:idx val="4"/>
              <c:layout>
                <c:manualLayout>
                  <c:x val="1.1111111111111112E-2"/>
                  <c:y val="0.1478527044749390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27039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025-46FD-99BC-BF1D0B1702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18668</c:v>
                </c:pt>
                <c:pt idx="1">
                  <c:v>18668</c:v>
                </c:pt>
                <c:pt idx="2">
                  <c:v>21186</c:v>
                </c:pt>
                <c:pt idx="3">
                  <c:v>25927</c:v>
                </c:pt>
                <c:pt idx="4">
                  <c:v>27039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25-46FD-99BC-BF1D0B1702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Олгосон мөнгөн тэтгэмж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0317647794025747E-2"/>
                  <c:y val="-8.17080735256242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2970.6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ln>
                        <a:solidFill>
                          <a:schemeClr val="tx1"/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15873015873015"/>
                      <c:h val="6.681904679428825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6025-46FD-99BC-BF1D0B1702E2}"/>
                </c:ext>
              </c:extLst>
            </c:dLbl>
            <c:dLbl>
              <c:idx val="1"/>
              <c:layout>
                <c:manualLayout>
                  <c:x val="2.5396825396825397E-2"/>
                  <c:y val="-6.22537703052375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ln>
                        <a:solidFill>
                          <a:schemeClr val="tx1"/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190476190476187E-2"/>
                      <c:h val="4.86616971219273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025-46FD-99BC-BF1D0B1702E2}"/>
                </c:ext>
              </c:extLst>
            </c:dLbl>
            <c:dLbl>
              <c:idx val="2"/>
              <c:layout>
                <c:manualLayout>
                  <c:x val="4.7619047619047623E-3"/>
                  <c:y val="-6.2253770305237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25-46FD-99BC-BF1D0B1702E2}"/>
                </c:ext>
              </c:extLst>
            </c:dLbl>
            <c:dLbl>
              <c:idx val="3"/>
              <c:layout>
                <c:manualLayout>
                  <c:x val="1.4285714285714285E-2"/>
                  <c:y val="-6.2253770305237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25-46FD-99BC-BF1D0B1702E2}"/>
                </c:ext>
              </c:extLst>
            </c:dLbl>
            <c:dLbl>
              <c:idx val="4"/>
              <c:layout>
                <c:manualLayout>
                  <c:x val="4.7619047619046452E-3"/>
                  <c:y val="-6.7441584497340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025-46FD-99BC-BF1D0B1702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2970.6</c:v>
                </c:pt>
                <c:pt idx="1">
                  <c:v>2832.7</c:v>
                </c:pt>
                <c:pt idx="2">
                  <c:v>3310.6</c:v>
                </c:pt>
                <c:pt idx="3">
                  <c:v>4234.6000000000004</c:v>
                </c:pt>
                <c:pt idx="4">
                  <c:v>4573.8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025-46FD-99BC-BF1D0B1702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one"/>
        <c:axId val="221079344"/>
        <c:axId val="221078560"/>
        <c:axId val="0"/>
      </c:bar3DChart>
      <c:catAx>
        <c:axId val="22107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1078560"/>
        <c:crosses val="autoZero"/>
        <c:auto val="1"/>
        <c:lblAlgn val="ctr"/>
        <c:lblOffset val="100"/>
        <c:noMultiLvlLbl val="0"/>
      </c:catAx>
      <c:valAx>
        <c:axId val="221078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107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325284339457567"/>
          <c:y val="0.93380655457856265"/>
          <c:w val="0.41190701162354704"/>
          <c:h val="4.9897377273983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D2A3-FD34-47C6-8E7A-BA802A4573B2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A200CC0-1B26-44A1-B2DA-4CDA38F3833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91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2819400" y="2667000"/>
            <a:ext cx="533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28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СҮХБААТАР АЙМГИЙН </a:t>
            </a:r>
          </a:p>
          <a:p>
            <a:pPr algn="ctr"/>
            <a:r>
              <a:rPr lang="mn-MN" altLang="en-US" sz="28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НИЙГМИЙН ДААТГАЛ, ХАЛАМЖИЙН ТАЛААРХ ИНФОГРАФИК</a:t>
            </a:r>
          </a:p>
          <a:p>
            <a:pPr algn="ctr"/>
            <a:r>
              <a:rPr lang="mn-MN" altLang="en-US" sz="28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/ 2015-20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20</a:t>
            </a:r>
            <a:r>
              <a:rPr lang="mn-MN" altLang="en-US" sz="28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ОНЫ 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mn-MN" altLang="en-US" sz="28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-Р УЛИРАЛД /</a:t>
            </a:r>
            <a:endParaRPr lang="en-US" altLang="en-US" sz="2800" b="1" dirty="0">
              <a:solidFill>
                <a:srgbClr val="0000FF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1" y="2819400"/>
            <a:ext cx="1917852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7121" y="847671"/>
            <a:ext cx="1179863" cy="1172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794310"/>
            <a:ext cx="1295400" cy="122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81054"/>
      </p:ext>
    </p:extLst>
  </p:cSld>
  <p:clrMapOvr>
    <a:masterClrMapping/>
  </p:clrMapOvr>
  <p:transition spd="slow" advClick="0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:\Documents and Settings\AZAA\Desktop\embelem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838199" cy="83819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905000" y="838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mn-MN" b="1" dirty="0">
                <a:solidFill>
                  <a:srgbClr val="0000FF"/>
                </a:solidFill>
                <a:latin typeface="A_Bodoni" pitchFamily="34" charset="-52"/>
                <a:cs typeface="Arial" pitchFamily="34" charset="0"/>
              </a:rPr>
              <a:t>НИЙГМИЙН ДААТГАЛЫН САН </a:t>
            </a:r>
            <a:endParaRPr lang="en-US" dirty="0">
              <a:latin typeface="A_Bodoni" pitchFamily="34" charset="-52"/>
            </a:endParaRPr>
          </a:p>
        </p:txBody>
      </p:sp>
      <p:pic>
        <p:nvPicPr>
          <p:cNvPr id="8" name="Picture 3" descr="C:\Documents and Settings\All Users\Documents\New folder\images.12jpe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429000"/>
            <a:ext cx="914400" cy="914400"/>
          </a:xfrm>
          <a:prstGeom prst="rect">
            <a:avLst/>
          </a:prstGeom>
          <a:noFill/>
        </p:spPr>
      </p:pic>
      <p:pic>
        <p:nvPicPr>
          <p:cNvPr id="9" name="Picture 3" descr="C:\Documents and Settings\All Users\Documents\New folder\images.12jpe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200400"/>
            <a:ext cx="914400" cy="914400"/>
          </a:xfrm>
          <a:prstGeom prst="rect">
            <a:avLst/>
          </a:prstGeom>
          <a:noFill/>
        </p:spPr>
      </p:pic>
      <p:pic>
        <p:nvPicPr>
          <p:cNvPr id="10" name="Picture 3" descr="C:\Documents and Settings\All Users\Documents\New folder\images.12jpe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971800"/>
            <a:ext cx="914400" cy="914400"/>
          </a:xfrm>
          <a:prstGeom prst="rect">
            <a:avLst/>
          </a:prstGeom>
          <a:noFill/>
        </p:spPr>
      </p:pic>
      <p:pic>
        <p:nvPicPr>
          <p:cNvPr id="11" name="Picture 3" descr="C:\Documents and Settings\All Users\Documents\New folder\images.12jpe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743200"/>
            <a:ext cx="914400" cy="914400"/>
          </a:xfrm>
          <a:prstGeom prst="rect">
            <a:avLst/>
          </a:prstGeom>
          <a:noFill/>
        </p:spPr>
      </p:pic>
      <p:pic>
        <p:nvPicPr>
          <p:cNvPr id="12" name="Picture 3" descr="C:\Documents and Settings\All Users\Documents\New folder\images.12jpe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2438400"/>
            <a:ext cx="914400" cy="914400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 rot="5400000" flipH="1" flipV="1">
            <a:off x="-342106" y="3313906"/>
            <a:ext cx="312340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219200" y="4800600"/>
            <a:ext cx="76200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315494" y="4837906"/>
            <a:ext cx="2286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211094" y="4837906"/>
            <a:ext cx="2286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763294" y="4837906"/>
            <a:ext cx="2286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582694" y="4837906"/>
            <a:ext cx="227806" cy="79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943894" y="4837906"/>
            <a:ext cx="2286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362200" y="4114800"/>
            <a:ext cx="685800" cy="1524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886200" y="3810000"/>
            <a:ext cx="762000" cy="2286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257800" y="3581400"/>
            <a:ext cx="762000" cy="2286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781800" y="3200400"/>
            <a:ext cx="685800" cy="3048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457200" y="3124200"/>
            <a:ext cx="28765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5410200"/>
            <a:ext cx="4876800" cy="31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itle 1"/>
          <p:cNvSpPr txBox="1">
            <a:spLocks/>
          </p:cNvSpPr>
          <p:nvPr/>
        </p:nvSpPr>
        <p:spPr>
          <a:xfrm rot="10800000" flipV="1">
            <a:off x="3048000" y="50292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2017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 rot="10800000" flipV="1">
            <a:off x="1600200" y="5029200"/>
            <a:ext cx="8382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2016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 rot="10800000" flipV="1">
            <a:off x="4572000" y="50292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2018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 rot="10800000" flipV="1">
            <a:off x="6019800" y="50292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2019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 rot="10800000" flipV="1">
            <a:off x="7391400" y="50292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2020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124200" y="2895600"/>
            <a:ext cx="838200" cy="274638"/>
          </a:xfrm>
        </p:spPr>
        <p:txBody>
          <a:bodyPr>
            <a:normAutofit fontScale="90000"/>
          </a:bodyPr>
          <a:lstStyle/>
          <a:p>
            <a:r>
              <a:rPr lang="en-US" sz="1400" dirty="0">
                <a:solidFill>
                  <a:srgbClr val="0000FF"/>
                </a:solidFill>
                <a:latin typeface="AGCrownStyle Mon" pitchFamily="2" charset="-52"/>
                <a:cs typeface="Arial" pitchFamily="34" charset="0"/>
              </a:rPr>
              <a:t>7679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566556" y="2655332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7875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524000" y="44196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10342.6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6096000" y="23622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7941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7391400" y="21336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FF"/>
                </a:solidFill>
                <a:latin typeface="AGCrownStyle Mon" pitchFamily="2" charset="-52"/>
                <a:ea typeface="+mj-ea"/>
                <a:cs typeface="Arial" pitchFamily="34" charset="0"/>
              </a:rPr>
              <a:t>8706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GCrownStyle Mon" pitchFamily="2" charset="-52"/>
              <a:ea typeface="+mj-ea"/>
              <a:cs typeface="Arial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695053" y="3115001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7361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2971800" y="43434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11123.0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572000" y="41148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13749.0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5867400" y="38862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FF"/>
                </a:solidFill>
                <a:latin typeface="AGCrownStyle Mon" pitchFamily="2" charset="-52"/>
                <a:ea typeface="+mj-ea"/>
                <a:cs typeface="Arial" pitchFamily="34" charset="0"/>
              </a:rPr>
              <a:t>15833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.9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7315200" y="35814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18734.1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:\Documents and Settings\AZAA\Desktop\embelem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838199" cy="8381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65452" y="893802"/>
            <a:ext cx="5983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Нийгмийн Халамжаас олгосон хөнгөлөлт, тэтгэмж</a:t>
            </a:r>
            <a:endParaRPr lang="en-US" dirty="0">
              <a:latin typeface="A_Bodoni" pitchFamily="34" charset="-52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088175"/>
              </p:ext>
            </p:extLst>
          </p:nvPr>
        </p:nvGraphicFramePr>
        <p:xfrm>
          <a:off x="868680" y="1524000"/>
          <a:ext cx="8001000" cy="4896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2966" y="2863332"/>
            <a:ext cx="4418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Статистик мэдээллийн аппликейшн</a:t>
            </a:r>
            <a:endParaRPr lang="en-US" sz="2000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3524147" y="5283493"/>
            <a:ext cx="3064328" cy="592699"/>
          </a:xfrm>
          <a:prstGeom prst="cloud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Sukhbaatar.nso.mn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429" y="5314734"/>
            <a:ext cx="1895822" cy="10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5857" y="3416352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3851" y="3387777"/>
            <a:ext cx="14478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7" y="3916056"/>
            <a:ext cx="472615" cy="472615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029328" y="1461643"/>
            <a:ext cx="1295400" cy="123952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Статистик мэдээллийн нэгдсэн сан </a:t>
            </a:r>
            <a:r>
              <a:rPr lang="en-US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WWW.1212.mn</a:t>
            </a:r>
          </a:p>
        </p:txBody>
      </p:sp>
      <p:sp>
        <p:nvSpPr>
          <p:cNvPr id="16" name="Oval 15"/>
          <p:cNvSpPr/>
          <p:nvPr/>
        </p:nvSpPr>
        <p:spPr>
          <a:xfrm>
            <a:off x="1876419" y="1456766"/>
            <a:ext cx="1323981" cy="12623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Статистик мэдээллийн лавлах утас 1900-1212</a:t>
            </a:r>
            <a:endParaRPr lang="en-US" sz="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253356" y="1459787"/>
            <a:ext cx="1294891" cy="120731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www.nso.mn </a:t>
            </a:r>
            <a:r>
              <a:rPr lang="mn-MN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сайтын Хэрэглэгчийн бүртгэл мэдээлэл авах</a:t>
            </a:r>
            <a:endParaRPr lang="en-US" sz="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11105" y="3535610"/>
            <a:ext cx="1330628" cy="123350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Сүхбаатар аймаг Статистикийн хэлтэс</a:t>
            </a:r>
            <a:endParaRPr lang="en-US" sz="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Explosion 2 19"/>
          <p:cNvSpPr/>
          <p:nvPr/>
        </p:nvSpPr>
        <p:spPr>
          <a:xfrm>
            <a:off x="6461171" y="5791200"/>
            <a:ext cx="2438400" cy="932303"/>
          </a:xfrm>
          <a:prstGeom prst="irregularSeal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mn-MN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Утас: 70</a:t>
            </a:r>
            <a:r>
              <a:rPr lang="en-US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518819</a:t>
            </a:r>
            <a:endParaRPr lang="mn-MN" sz="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70518203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305303" y="702833"/>
            <a:ext cx="4743450" cy="59176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СТАТИСТИК МЭДЭЭЛЛИЙГ ХЭРХЭН АВАХ ВЭ?</a:t>
            </a: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33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99</Words>
  <Application>Microsoft Office PowerPoint</Application>
  <PresentationFormat>On-screen Show (4:3)</PresentationFormat>
  <Paragraphs>40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A_Bodoni</vt:lpstr>
      <vt:lpstr>AGCrownStyle Mon</vt:lpstr>
      <vt:lpstr>Arial</vt:lpstr>
      <vt:lpstr>Arial Black</vt:lpstr>
      <vt:lpstr>Calibri</vt:lpstr>
      <vt:lpstr>Office Theme</vt:lpstr>
      <vt:lpstr>PowerPoint Presentation</vt:lpstr>
      <vt:lpstr>7679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Altantsetseg_Ts</dc:creator>
  <cp:lastModifiedBy>Azjargal_Ts</cp:lastModifiedBy>
  <cp:revision>165</cp:revision>
  <dcterms:created xsi:type="dcterms:W3CDTF">2006-08-16T00:00:00Z</dcterms:created>
  <dcterms:modified xsi:type="dcterms:W3CDTF">2020-12-24T06:51:16Z</dcterms:modified>
</cp:coreProperties>
</file>