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notesSlides/notesSlide3.xml" ContentType="application/vnd.openxmlformats-officedocument.presentationml.notesSlid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4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9.xml" ContentType="application/vnd.openxmlformats-officedocument.presentationml.notesSlide+xml"/>
  <Override PartName="/ppt/charts/chart47.xml" ContentType="application/vnd.openxmlformats-officedocument.drawingml.chart+xml"/>
  <Override PartName="/ppt/notesSlides/notesSlide10.xml" ContentType="application/vnd.openxmlformats-officedocument.presentationml.notesSlide+xml"/>
  <Override PartName="/ppt/charts/chart48.xml" ContentType="application/vnd.openxmlformats-officedocument.drawingml.chart+xml"/>
  <Override PartName="/ppt/notesSlides/notesSlide11.xml" ContentType="application/vnd.openxmlformats-officedocument.presentationml.notesSlide+xml"/>
  <Override PartName="/ppt/charts/chart4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2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3.xml" ContentType="application/vnd.openxmlformats-officedocument.presentationml.notesSlide+xml"/>
  <Override PartName="/ppt/charts/chart52.xml" ContentType="application/vnd.openxmlformats-officedocument.drawingml.chart+xml"/>
  <Override PartName="/ppt/drawings/drawing2.xml" ContentType="application/vnd.openxmlformats-officedocument.drawingml.chartshapes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notesSlides/notesSlide14.xml" ContentType="application/vnd.openxmlformats-officedocument.presentationml.notesSlide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notesSlides/notesSlide15.xml" ContentType="application/vnd.openxmlformats-officedocument.presentationml.notesSlide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6.xml" ContentType="application/vnd.openxmlformats-officedocument.presentationml.notesSlide+xml"/>
  <Override PartName="/ppt/charts/chart6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15" r:id="rId2"/>
    <p:sldId id="316" r:id="rId3"/>
    <p:sldId id="317" r:id="rId4"/>
    <p:sldId id="320" r:id="rId5"/>
    <p:sldId id="319" r:id="rId6"/>
    <p:sldId id="325" r:id="rId7"/>
    <p:sldId id="336" r:id="rId8"/>
    <p:sldId id="323" r:id="rId9"/>
    <p:sldId id="324" r:id="rId10"/>
    <p:sldId id="327" r:id="rId11"/>
    <p:sldId id="329" r:id="rId12"/>
    <p:sldId id="326" r:id="rId13"/>
    <p:sldId id="330" r:id="rId14"/>
    <p:sldId id="331" r:id="rId15"/>
    <p:sldId id="337" r:id="rId16"/>
    <p:sldId id="338" r:id="rId17"/>
    <p:sldId id="339" r:id="rId18"/>
    <p:sldId id="306" r:id="rId19"/>
    <p:sldId id="283" r:id="rId20"/>
    <p:sldId id="311" r:id="rId21"/>
    <p:sldId id="282" r:id="rId22"/>
    <p:sldId id="284" r:id="rId23"/>
    <p:sldId id="286" r:id="rId24"/>
    <p:sldId id="287" r:id="rId25"/>
    <p:sldId id="288" r:id="rId26"/>
    <p:sldId id="289" r:id="rId27"/>
    <p:sldId id="290" r:id="rId28"/>
    <p:sldId id="312" r:id="rId29"/>
    <p:sldId id="313" r:id="rId30"/>
    <p:sldId id="314" r:id="rId31"/>
    <p:sldId id="295" r:id="rId32"/>
    <p:sldId id="310" r:id="rId33"/>
    <p:sldId id="332" r:id="rId34"/>
    <p:sldId id="333" r:id="rId35"/>
    <p:sldId id="334" r:id="rId36"/>
    <p:sldId id="335" r:id="rId37"/>
    <p:sldId id="341" r:id="rId38"/>
    <p:sldId id="345" r:id="rId39"/>
    <p:sldId id="343" r:id="rId40"/>
    <p:sldId id="344" r:id="rId41"/>
  </p:sldIdLst>
  <p:sldSz cx="9144000" cy="6858000" type="screen4x3"/>
  <p:notesSz cx="6735763" cy="9799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125D8"/>
    <a:srgbClr val="FF00FF"/>
    <a:srgbClr val="FAA432"/>
    <a:srgbClr val="F68D36"/>
    <a:srgbClr val="FDF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albanii%20fail\CTAT%20BULLETIN\2017%20on\12-r%20sar\eruul%20mend,%20une,%20gemt%20hereg_12%20sar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albanii%20fail\CTAT%20BULLETIN\2017%20on\12-r%20sar\eruul%20mend,%20une,%20gemt%20hereg_12%20sar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albanii%20fail\CTAT%20BULLETIN\2017%20on\12-r%20sar\eruul%20mend,%20une,%20gemt%20hereg_12%20sar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nkh-Amgalan_R.NSO\Documents\My%20Received%20Files\LIVESTOCK_2015_DATA.xlsx" TargetMode="Externa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8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oleObject" Target="file:///\\UNDRAKH\Users\Public\12-r%20sar\eruul%20mend,%20une,%20_12%202017sar_ugii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771942498013434E-2"/>
          <c:y val="0.1092041512086392"/>
          <c:w val="0.88790351206099238"/>
          <c:h val="0.57170027831161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'өсөлтийн хувь'!$A$3</c:f>
              <c:strCache>
                <c:ptCount val="1"/>
                <c:pt idx="0">
                  <c:v>õ¿í àìûí òîî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-7.4074074074074094E-3"/>
                  <c:y val="7.2463768115941414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53 785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382716049382715E-3"/>
                  <c:y val="1.4492753623188472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54 363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074074074074094E-3"/>
                  <c:y val="6.6424353433147911E-17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54 852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074074074074528E-3"/>
                  <c:y val="-3.6231884057971037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55 128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4691358024691375E-3"/>
                  <c:y val="3.6231884057971037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55 648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9382716049382767E-3"/>
                  <c:y val="7.2463768115942073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56 347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4691358024692281E-3"/>
                  <c:y val="3.6231884057971037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57 414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7.2466621020198562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58 792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1.0869565217391306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60 032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58730158730158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'өсөлтийн хувь'!$J$2:$S$2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'өсөлтийн хувь'!$J$3:$S$3</c:f>
              <c:numCache>
                <c:formatCode>General</c:formatCode>
                <c:ptCount val="10"/>
                <c:pt idx="0">
                  <c:v>53785</c:v>
                </c:pt>
                <c:pt idx="1">
                  <c:v>54363</c:v>
                </c:pt>
                <c:pt idx="2">
                  <c:v>54852</c:v>
                </c:pt>
                <c:pt idx="3">
                  <c:v>55128</c:v>
                </c:pt>
                <c:pt idx="4">
                  <c:v>55648</c:v>
                </c:pt>
                <c:pt idx="5">
                  <c:v>56347</c:v>
                </c:pt>
                <c:pt idx="6">
                  <c:v>57414</c:v>
                </c:pt>
                <c:pt idx="7">
                  <c:v>58792</c:v>
                </c:pt>
                <c:pt idx="8">
                  <c:v>60032</c:v>
                </c:pt>
                <c:pt idx="9">
                  <c:v>61323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-25"/>
        <c:axId val="147352440"/>
        <c:axId val="148819256"/>
      </c:barChart>
      <c:lineChart>
        <c:grouping val="standard"/>
        <c:varyColors val="0"/>
        <c:ser>
          <c:idx val="1"/>
          <c:order val="1"/>
          <c:tx>
            <c:strRef>
              <c:f>'өсөлтийн хувь'!$A$4</c:f>
              <c:strCache>
                <c:ptCount val="1"/>
                <c:pt idx="0">
                  <c:v>өрхийн тоо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2.8747781527309085E-2"/>
                  <c:y val="-5.4347820250324731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158730158730187E-2"/>
                  <c:y val="6.5515724901613517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1569678790151288E-2"/>
                  <c:y val="6.4136248651533834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1746031746031807E-2"/>
                  <c:y val="8.6752356359149241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333333333333333E-2"/>
                  <c:y val="8.1848208211239754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1922384701912263E-2"/>
                  <c:y val="0.1209262090285082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4038745156855392E-2"/>
                  <c:y val="9.563974889129094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8571428571428571E-2"/>
                  <c:y val="8.6377551212183212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2627921509811392E-2"/>
                  <c:y val="0.10080379057950353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Calibri"/>
                      <a:cs typeface="Arial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0158730158730274E-2"/>
                  <c:y val="9.8034635646976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'өсөлтийн хувь'!$J$2:$S$2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'өсөлтийн хувь'!$J$4:$S$4</c:f>
              <c:numCache>
                <c:formatCode>0.0</c:formatCode>
                <c:ptCount val="10"/>
                <c:pt idx="0">
                  <c:v>14.6</c:v>
                </c:pt>
                <c:pt idx="1">
                  <c:v>15.2</c:v>
                </c:pt>
                <c:pt idx="2">
                  <c:v>15.5</c:v>
                </c:pt>
                <c:pt idx="3">
                  <c:v>15.8</c:v>
                </c:pt>
                <c:pt idx="4">
                  <c:v>15.9</c:v>
                </c:pt>
                <c:pt idx="5">
                  <c:v>16.399999999999999</c:v>
                </c:pt>
                <c:pt idx="6">
                  <c:v>16.7</c:v>
                </c:pt>
                <c:pt idx="7">
                  <c:v>17.3</c:v>
                </c:pt>
                <c:pt idx="8">
                  <c:v>17.600000000000001</c:v>
                </c:pt>
                <c:pt idx="9">
                  <c:v>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819648"/>
        <c:axId val="148820040"/>
      </c:lineChart>
      <c:catAx>
        <c:axId val="147352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8819256"/>
        <c:crosses val="autoZero"/>
        <c:auto val="1"/>
        <c:lblAlgn val="ctr"/>
        <c:lblOffset val="100"/>
        <c:noMultiLvlLbl val="0"/>
      </c:catAx>
      <c:valAx>
        <c:axId val="148819256"/>
        <c:scaling>
          <c:orientation val="minMax"/>
          <c:max val="61500"/>
          <c:min val="5200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noFill/>
          <a:ln w="9525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7352440"/>
        <c:crosses val="autoZero"/>
        <c:crossBetween val="between"/>
        <c:majorUnit val="1500"/>
        <c:minorUnit val="500"/>
      </c:valAx>
      <c:catAx>
        <c:axId val="148819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8820040"/>
        <c:crosses val="autoZero"/>
        <c:auto val="1"/>
        <c:lblAlgn val="ctr"/>
        <c:lblOffset val="100"/>
        <c:noMultiLvlLbl val="0"/>
      </c:catAx>
      <c:valAx>
        <c:axId val="148820040"/>
        <c:scaling>
          <c:orientation val="minMax"/>
          <c:max val="19"/>
          <c:min val="14.5"/>
        </c:scaling>
        <c:delete val="0"/>
        <c:axPos val="r"/>
        <c:numFmt formatCode="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8819648"/>
        <c:crosses val="max"/>
        <c:crossBetween val="between"/>
        <c:majorUnit val="0.5"/>
        <c:minorUnit val="0.1"/>
      </c:valAx>
      <c:spPr>
        <a:noFill/>
        <a:ln w="25400">
          <a:noFill/>
        </a:ln>
      </c:spPr>
    </c:plotArea>
    <c:legend>
      <c:legendPos val="b"/>
      <c:layout/>
      <c:overlay val="0"/>
      <c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Mon"/>
              <a:ea typeface="Arial Mon"/>
              <a:cs typeface="Arial Mon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8913635971240769E-2"/>
          <c:w val="1"/>
          <c:h val="0.7825353015896505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33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825513988315776E-2"/>
                  <c:y val="-8.1443387966011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05168689006841E-2"/>
                  <c:y val="-7.566243664212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546041119065268E-2"/>
                  <c:y val="-5.638388397646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46041119065268E-2"/>
                  <c:y val="-5.0119007979084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642962589484199E-2"/>
                  <c:y val="-5.011900797908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0234238288900105E-2"/>
                  <c:y val="-6.26487599738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0234238288899987E-2"/>
                  <c:y val="-7.5178511968626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705168689006841E-2"/>
                  <c:y val="-6.26487599738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'2017'!$S$26:$Z$26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'2017'!$S$27:$Z$27</c:f>
              <c:numCache>
                <c:formatCode>General</c:formatCode>
                <c:ptCount val="8"/>
                <c:pt idx="0">
                  <c:v>0.93</c:v>
                </c:pt>
                <c:pt idx="1">
                  <c:v>0.96</c:v>
                </c:pt>
                <c:pt idx="2">
                  <c:v>0.76</c:v>
                </c:pt>
                <c:pt idx="3">
                  <c:v>0.82</c:v>
                </c:pt>
                <c:pt idx="4" formatCode="0.00">
                  <c:v>0.7</c:v>
                </c:pt>
                <c:pt idx="5">
                  <c:v>0.72</c:v>
                </c:pt>
                <c:pt idx="6">
                  <c:v>0.45</c:v>
                </c:pt>
                <c:pt idx="7">
                  <c:v>0.72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8881648"/>
        <c:axId val="338882040"/>
      </c:lineChart>
      <c:catAx>
        <c:axId val="33888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8882040"/>
        <c:crosses val="autoZero"/>
        <c:auto val="1"/>
        <c:lblAlgn val="ctr"/>
        <c:lblOffset val="100"/>
        <c:noMultiLvlLbl val="0"/>
      </c:catAx>
      <c:valAx>
        <c:axId val="338882040"/>
        <c:scaling>
          <c:orientation val="minMax"/>
          <c:min val="0.4"/>
        </c:scaling>
        <c:delete val="1"/>
        <c:axPos val="l"/>
        <c:numFmt formatCode="General" sourceLinked="1"/>
        <c:majorTickMark val="none"/>
        <c:minorTickMark val="none"/>
        <c:tickLblPos val="nextTo"/>
        <c:crossAx val="3388816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555555555555555E-2"/>
          <c:y val="9.5011852790979415E-2"/>
          <c:w val="0.93888888888888888"/>
          <c:h val="0.65200980209227399"/>
        </c:manualLayout>
      </c:layout>
      <c:lineChart>
        <c:grouping val="standard"/>
        <c:varyColors val="0"/>
        <c:ser>
          <c:idx val="0"/>
          <c:order val="0"/>
          <c:tx>
            <c:strRef>
              <c:f>'3 sar'!$K$22</c:f>
              <c:strCache>
                <c:ptCount val="1"/>
                <c:pt idx="0">
                  <c:v>Шинээр бүртгүүлсэн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 sar'!$L$21:$O$21</c:f>
              <c:strCache>
                <c:ptCount val="4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  <c:pt idx="3">
                  <c:v>2017.I-XII</c:v>
                </c:pt>
              </c:strCache>
            </c:strRef>
          </c:cat>
          <c:val>
            <c:numRef>
              <c:f>'3 sar'!$L$22:$O$22</c:f>
              <c:numCache>
                <c:formatCode>#\ ##0</c:formatCode>
                <c:ptCount val="4"/>
                <c:pt idx="0">
                  <c:v>2415</c:v>
                </c:pt>
                <c:pt idx="1">
                  <c:v>2597</c:v>
                </c:pt>
                <c:pt idx="2">
                  <c:v>3804</c:v>
                </c:pt>
                <c:pt idx="3">
                  <c:v>4157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'3 sar'!$K$23</c:f>
              <c:strCache>
                <c:ptCount val="1"/>
                <c:pt idx="0">
                  <c:v>Ажилд орсон хүний тоо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8.8302644700201854E-2"/>
                  <c:y val="-5.267985534609604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555555555555555E-2"/>
                  <c:y val="-5.700711167458764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666666666666664E-2"/>
                  <c:y val="-6.334123519398626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000000000000001E-2"/>
                  <c:y val="-3.167061759699313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 sar'!$L$21:$O$21</c:f>
              <c:strCache>
                <c:ptCount val="4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  <c:pt idx="3">
                  <c:v>2017.I-XII</c:v>
                </c:pt>
              </c:strCache>
            </c:strRef>
          </c:cat>
          <c:val>
            <c:numRef>
              <c:f>'3 sar'!$L$23:$O$23</c:f>
              <c:numCache>
                <c:formatCode>#\ ##0</c:formatCode>
                <c:ptCount val="4"/>
                <c:pt idx="0">
                  <c:v>1042</c:v>
                </c:pt>
                <c:pt idx="1">
                  <c:v>857</c:v>
                </c:pt>
                <c:pt idx="2">
                  <c:v>750</c:v>
                </c:pt>
                <c:pt idx="3">
                  <c:v>1124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1279264"/>
        <c:axId val="341262000"/>
      </c:lineChart>
      <c:catAx>
        <c:axId val="34127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24242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1262000"/>
        <c:crosses val="autoZero"/>
        <c:auto val="1"/>
        <c:lblAlgn val="ctr"/>
        <c:lblOffset val="100"/>
        <c:noMultiLvlLbl val="0"/>
      </c:catAx>
      <c:valAx>
        <c:axId val="341262000"/>
        <c:scaling>
          <c:orientation val="minMax"/>
        </c:scaling>
        <c:delete val="1"/>
        <c:axPos val="l"/>
        <c:numFmt formatCode="#\ ##0" sourceLinked="1"/>
        <c:majorTickMark val="out"/>
        <c:minorTickMark val="none"/>
        <c:tickLblPos val="nextTo"/>
        <c:crossAx val="3412792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2078986032214601E-2"/>
          <c:y val="0.85510616860096278"/>
          <c:w val="0.93886953889188207"/>
          <c:h val="0.1007869040066674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424242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1017160324246937"/>
          <c:y val="3.1862745098039214E-2"/>
          <c:w val="0.5754516434831396"/>
          <c:h val="0.93872549019607843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00B050"/>
            </a:solidFill>
            <a:ln w="25400">
              <a:solidFill>
                <a:srgbClr val="00B050"/>
              </a:solidFill>
            </a:ln>
          </c:spPr>
          <c:invertIfNegative val="0"/>
          <c:dLbls>
            <c:dLbl>
              <c:idx val="0"/>
              <c:layout>
                <c:manualLayout>
                  <c:x val="4.7222222222222221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999999999999899E-2"/>
                  <c:y val="-3.875968992248204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33333333333334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610304736004384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608829016854821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2150954103710009"/>
                  <c:y val="9.80392156862745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6893162310485146"/>
                  <c:y val="9.80392156862745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26466314560802751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'2'!$U$32:$AB$32</c:f>
              <c:strCache>
                <c:ptCount val="8"/>
                <c:pt idx="0">
                  <c:v>Магистр, доктор</c:v>
                </c:pt>
                <c:pt idx="1">
                  <c:v>Боловсролгүй</c:v>
                </c:pt>
                <c:pt idx="2">
                  <c:v>Тусгай мэргэжлийн дунд </c:v>
                </c:pt>
                <c:pt idx="3">
                  <c:v>Бага</c:v>
                </c:pt>
                <c:pt idx="4">
                  <c:v>Техник болон мэргэжлийн анхан шатны</c:v>
                </c:pt>
                <c:pt idx="5">
                  <c:v>Суурь</c:v>
                </c:pt>
                <c:pt idx="6">
                  <c:v>Дээд </c:v>
                </c:pt>
                <c:pt idx="7">
                  <c:v>Бүрэн дунд </c:v>
                </c:pt>
              </c:strCache>
            </c:strRef>
          </c:cat>
          <c:val>
            <c:numRef>
              <c:f>'2'!$U$33:$AB$33</c:f>
              <c:numCache>
                <c:formatCode>0.0%</c:formatCode>
                <c:ptCount val="8"/>
                <c:pt idx="0">
                  <c:v>3.3860045146726862E-3</c:v>
                </c:pt>
                <c:pt idx="1">
                  <c:v>1.580135440180587E-2</c:v>
                </c:pt>
                <c:pt idx="2">
                  <c:v>2.5959367945823927E-2</c:v>
                </c:pt>
                <c:pt idx="3">
                  <c:v>6.772009029345373E-2</c:v>
                </c:pt>
                <c:pt idx="4">
                  <c:v>9.7065462753950338E-2</c:v>
                </c:pt>
                <c:pt idx="5">
                  <c:v>0.13431151241534989</c:v>
                </c:pt>
                <c:pt idx="6">
                  <c:v>0.22911963882618511</c:v>
                </c:pt>
                <c:pt idx="7">
                  <c:v>0.4255079006772009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100"/>
        <c:axId val="341262784"/>
        <c:axId val="341263176"/>
      </c:barChart>
      <c:catAx>
        <c:axId val="341262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24242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1263176"/>
        <c:crosses val="autoZero"/>
        <c:auto val="1"/>
        <c:lblAlgn val="ctr"/>
        <c:lblOffset val="100"/>
        <c:noMultiLvlLbl val="0"/>
      </c:catAx>
      <c:valAx>
        <c:axId val="341263176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3412627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1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Бүртгэлтэй ажилгүй иргэдийн тоо, жил бүрийн 12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1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дугаар сарын байдлаар </a:t>
            </a:r>
          </a:p>
        </c:rich>
      </c:tx>
      <c:layout>
        <c:manualLayout>
          <c:xMode val="edge"/>
          <c:yMode val="edge"/>
          <c:x val="0.29475794279256168"/>
          <c:y val="5.09257436570428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8420120439249024E-2"/>
          <c:y val="0.21337962962962964"/>
          <c:w val="0.96882748848742473"/>
          <c:h val="0.66070264654418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slaid!$A$4</c:f>
              <c:strCache>
                <c:ptCount val="1"/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slaid!$C$3:$L$3</c:f>
              <c:numCache>
                <c:formatCode>0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slaid!$C$4:$L$4</c:f>
              <c:numCache>
                <c:formatCode>#\ ##0</c:formatCode>
                <c:ptCount val="10"/>
                <c:pt idx="0">
                  <c:v>696</c:v>
                </c:pt>
                <c:pt idx="1">
                  <c:v>1041</c:v>
                </c:pt>
                <c:pt idx="2">
                  <c:v>907</c:v>
                </c:pt>
                <c:pt idx="3">
                  <c:v>812</c:v>
                </c:pt>
                <c:pt idx="4">
                  <c:v>780</c:v>
                </c:pt>
                <c:pt idx="5" formatCode="0">
                  <c:v>763</c:v>
                </c:pt>
                <c:pt idx="6" formatCode="0">
                  <c:v>745</c:v>
                </c:pt>
                <c:pt idx="7" formatCode="0">
                  <c:v>432</c:v>
                </c:pt>
                <c:pt idx="8" formatCode="General">
                  <c:v>761</c:v>
                </c:pt>
                <c:pt idx="9" formatCode="General">
                  <c:v>886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7"/>
        <c:axId val="341201200"/>
        <c:axId val="341201592"/>
      </c:barChart>
      <c:catAx>
        <c:axId val="34120120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1201592"/>
        <c:crosses val="autoZero"/>
        <c:auto val="1"/>
        <c:lblAlgn val="ctr"/>
        <c:lblOffset val="100"/>
        <c:noMultiLvlLbl val="0"/>
      </c:catAx>
      <c:valAx>
        <c:axId val="341201592"/>
        <c:scaling>
          <c:orientation val="minMax"/>
        </c:scaling>
        <c:delete val="1"/>
        <c:axPos val="l"/>
        <c:numFmt formatCode="#\ ##0" sourceLinked="1"/>
        <c:majorTickMark val="out"/>
        <c:minorTickMark val="none"/>
        <c:tickLblPos val="nextTo"/>
        <c:crossAx val="341201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Нийгмийн</a:t>
            </a:r>
            <a:r>
              <a:rPr lang="mn-MN" sz="1200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даатгалын зарим үзүүлэлтүүп</a:t>
            </a: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065470684346223E-2"/>
          <c:y val="0.23225117885883881"/>
          <c:w val="0.54480043934725553"/>
          <c:h val="0.640117745698454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'Sheet7 (2)'!$B$12</c:f>
              <c:strCache>
                <c:ptCount val="1"/>
                <c:pt idx="0">
                  <c:v>Тэтгэвэр авагчдын тоо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2826086956522401E-3"/>
                  <c:y val="1.22123865311280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594202898550723E-3"/>
                  <c:y val="1.57240513760813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4710144927536232E-3"/>
                  <c:y val="7.8621969553468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478260869565217E-3"/>
                  <c:y val="1.24915522401249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2826086956521742E-3"/>
                  <c:y val="3.51200737956568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'Sheet7 (2)'!$A$13:$A$17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'Sheet7 (2)'!$B$13:$B$17</c:f>
              <c:numCache>
                <c:formatCode>#\ ##0</c:formatCode>
                <c:ptCount val="5"/>
                <c:pt idx="0">
                  <c:v>6711</c:v>
                </c:pt>
                <c:pt idx="1">
                  <c:v>7463</c:v>
                </c:pt>
                <c:pt idx="2">
                  <c:v>7573</c:v>
                </c:pt>
                <c:pt idx="3">
                  <c:v>7846</c:v>
                </c:pt>
                <c:pt idx="4">
                  <c:v>7598</c:v>
                </c:pt>
              </c:numCache>
            </c:numRef>
          </c:val>
        </c:ser>
        <c:ser>
          <c:idx val="1"/>
          <c:order val="1"/>
          <c:tx>
            <c:strRef>
              <c:f>'Sheet7 (2)'!$C$12</c:f>
              <c:strCache>
                <c:ptCount val="1"/>
                <c:pt idx="0">
                  <c:v>олгосон тэтгэвэр, сая.төг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6057856898322487E-4"/>
                  <c:y val="-5.46788001560595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626098368139099E-3"/>
                  <c:y val="-4.62962962962971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85798242610978E-3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1973924455095958E-3"/>
                  <c:y val="-9.25925925925930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8579824261097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'Sheet7 (2)'!$A$13:$A$17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'Sheet7 (2)'!$C$13:$C$17</c:f>
              <c:numCache>
                <c:formatCode>#\ ##0.0</c:formatCode>
                <c:ptCount val="5"/>
                <c:pt idx="0">
                  <c:v>14415.4</c:v>
                </c:pt>
                <c:pt idx="1">
                  <c:v>17678</c:v>
                </c:pt>
                <c:pt idx="2">
                  <c:v>20966.3</c:v>
                </c:pt>
                <c:pt idx="3">
                  <c:v>22842.7</c:v>
                </c:pt>
                <c:pt idx="4">
                  <c:v>24677.599999999999</c:v>
                </c:pt>
              </c:numCache>
            </c:numRef>
          </c:val>
        </c:ser>
        <c:ser>
          <c:idx val="2"/>
          <c:order val="2"/>
          <c:tx>
            <c:strRef>
              <c:f>'Sheet7 (2)'!$D$12</c:f>
              <c:strCache>
                <c:ptCount val="1"/>
                <c:pt idx="0">
                  <c:v>Нийгмийн даатгалын шимтгэлийн орлого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9.5101563391532576E-4"/>
                  <c:y val="-1.38888888888889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74204039712427E-3"/>
                  <c:y val="-4.62962962962962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7420403971242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762609836813909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7626098368139099E-3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'Sheet7 (2)'!$A$13:$A$17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'Sheet7 (2)'!$D$13:$D$17</c:f>
              <c:numCache>
                <c:formatCode>#\ ##0.0</c:formatCode>
                <c:ptCount val="5"/>
                <c:pt idx="0">
                  <c:v>9020.6</c:v>
                </c:pt>
                <c:pt idx="1">
                  <c:v>9650.6</c:v>
                </c:pt>
                <c:pt idx="2">
                  <c:v>10728.8</c:v>
                </c:pt>
                <c:pt idx="3">
                  <c:v>11860</c:v>
                </c:pt>
                <c:pt idx="4">
                  <c:v>13857.6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41202376"/>
        <c:axId val="341202768"/>
      </c:barChart>
      <c:catAx>
        <c:axId val="341202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1202768"/>
        <c:crosses val="autoZero"/>
        <c:auto val="1"/>
        <c:lblAlgn val="ctr"/>
        <c:lblOffset val="100"/>
        <c:noMultiLvlLbl val="0"/>
      </c:catAx>
      <c:valAx>
        <c:axId val="341202768"/>
        <c:scaling>
          <c:orientation val="minMax"/>
        </c:scaling>
        <c:delete val="1"/>
        <c:axPos val="b"/>
        <c:numFmt formatCode="#\ ##0" sourceLinked="1"/>
        <c:majorTickMark val="none"/>
        <c:minorTickMark val="none"/>
        <c:tickLblPos val="nextTo"/>
        <c:crossAx val="341202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905537381729987"/>
          <c:y val="0.33523958725775449"/>
          <c:w val="0.28636982197877442"/>
          <c:h val="0.4858774424030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latin typeface="Arial" panose="020B0604020202020204" pitchFamily="34" charset="0"/>
                <a:cs typeface="Arial" panose="020B0604020202020204" pitchFamily="34" charset="0"/>
              </a:rPr>
              <a:t>Нийгмийн халамжийн сангаас олгосон тэтгэвэр, тэтгэмж, хөнгөлөлт, жил бүрийн 12-р сар сая.төг 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'Sheet5 (2)'!$E$15</c:f>
              <c:strCache>
                <c:ptCount val="1"/>
                <c:pt idx="0">
                  <c:v>Халамжийн тэтгэвэр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4682156021251694E-3"/>
                  <c:y val="-4.243778136006664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(2)'!$E$16:$E$20</c:f>
              <c:numCache>
                <c:formatCode>#\ ##0.0</c:formatCode>
                <c:ptCount val="5"/>
                <c:pt idx="0">
                  <c:v>1869.5</c:v>
                </c:pt>
                <c:pt idx="1">
                  <c:v>1963.1</c:v>
                </c:pt>
                <c:pt idx="2">
                  <c:v>1947.4</c:v>
                </c:pt>
                <c:pt idx="3">
                  <c:v>1975.7</c:v>
                </c:pt>
                <c:pt idx="4">
                  <c:v>1994.3</c:v>
                </c:pt>
              </c:numCache>
            </c:numRef>
          </c:val>
        </c:ser>
        <c:ser>
          <c:idx val="1"/>
          <c:order val="1"/>
          <c:tx>
            <c:strRef>
              <c:f>'Sheet5 (2)'!$F$15</c:f>
              <c:strCache>
                <c:ptCount val="1"/>
                <c:pt idx="0">
                  <c:v>Халамжийн тэтгэмж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(2)'!$F$16:$F$20</c:f>
              <c:numCache>
                <c:formatCode>General</c:formatCode>
                <c:ptCount val="5"/>
                <c:pt idx="0">
                  <c:v>347.7</c:v>
                </c:pt>
                <c:pt idx="1">
                  <c:v>277.3</c:v>
                </c:pt>
                <c:pt idx="2">
                  <c:v>293.8</c:v>
                </c:pt>
                <c:pt idx="3">
                  <c:v>260.89999999999998</c:v>
                </c:pt>
                <c:pt idx="4">
                  <c:v>492.2</c:v>
                </c:pt>
              </c:numCache>
            </c:numRef>
          </c:val>
        </c:ser>
        <c:ser>
          <c:idx val="2"/>
          <c:order val="2"/>
          <c:tx>
            <c:strRef>
              <c:f>'Sheet5 (2)'!$G$15</c:f>
              <c:strCache>
                <c:ptCount val="1"/>
                <c:pt idx="0">
                  <c:v>Нөхцөлт мөнгөн тэтгэмж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1136926702086157E-3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11369267020868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468215602125303E-3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(2)'!$G$16:$G$20</c:f>
              <c:numCache>
                <c:formatCode>General</c:formatCode>
                <c:ptCount val="5"/>
                <c:pt idx="0">
                  <c:v>496.1</c:v>
                </c:pt>
                <c:pt idx="1">
                  <c:v>631.9</c:v>
                </c:pt>
                <c:pt idx="2" formatCode="0.0">
                  <c:v>764.2</c:v>
                </c:pt>
                <c:pt idx="3">
                  <c:v>871.5</c:v>
                </c:pt>
                <c:pt idx="4" formatCode="0.0">
                  <c:v>712.1</c:v>
                </c:pt>
              </c:numCache>
            </c:numRef>
          </c:val>
        </c:ser>
        <c:ser>
          <c:idx val="3"/>
          <c:order val="3"/>
          <c:tx>
            <c:strRef>
              <c:f>'Sheet5 (2)'!$H$15</c:f>
              <c:strCache>
                <c:ptCount val="1"/>
                <c:pt idx="0">
                  <c:v>Хөнгөлөлт, тусламж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759169738292062E-2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1136926702086157E-3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05012387445888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5012387445895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8227385340417231E-3"/>
                  <c:y val="-1.85185185185186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(2)'!$H$16:$H$20</c:f>
              <c:numCache>
                <c:formatCode>General</c:formatCode>
                <c:ptCount val="5"/>
                <c:pt idx="0" formatCode="0.0">
                  <c:v>305</c:v>
                </c:pt>
                <c:pt idx="1">
                  <c:v>583.79999999999995</c:v>
                </c:pt>
                <c:pt idx="2">
                  <c:v>972.5</c:v>
                </c:pt>
                <c:pt idx="3">
                  <c:v>975.8</c:v>
                </c:pt>
                <c:pt idx="4">
                  <c:v>1202.0999999999999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1203552"/>
        <c:axId val="341203944"/>
      </c:barChart>
      <c:catAx>
        <c:axId val="34120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1203944"/>
        <c:crosses val="autoZero"/>
        <c:auto val="1"/>
        <c:lblAlgn val="ctr"/>
        <c:lblOffset val="100"/>
        <c:noMultiLvlLbl val="0"/>
      </c:catAx>
      <c:valAx>
        <c:axId val="34120394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34120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460629921259841E-2"/>
          <c:y val="4.1666666666666664E-2"/>
          <c:w val="0.92742825896762904"/>
          <c:h val="0.660109734374875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sub_2017!$Q$24</c:f>
              <c:strCache>
                <c:ptCount val="1"/>
                <c:pt idx="0">
                  <c:v>Бүх хүүхэд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sub_2017!$R$23:$U$23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sub_2017!$R$24:$U$24</c:f>
              <c:numCache>
                <c:formatCode>#\ ##0</c:formatCode>
                <c:ptCount val="4"/>
                <c:pt idx="0">
                  <c:v>3170</c:v>
                </c:pt>
                <c:pt idx="1">
                  <c:v>3460</c:v>
                </c:pt>
                <c:pt idx="2">
                  <c:v>4765</c:v>
                </c:pt>
                <c:pt idx="3">
                  <c:v>5344</c:v>
                </c:pt>
              </c:numCache>
            </c:numRef>
          </c:val>
        </c:ser>
        <c:ser>
          <c:idx val="1"/>
          <c:order val="1"/>
          <c:tx>
            <c:strRef>
              <c:f>sub_2017!$Q$25</c:f>
              <c:strCache>
                <c:ptCount val="1"/>
                <c:pt idx="0">
                  <c:v>үүнээс: эмэгтэй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sub_2017!$R$23:$U$23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sub_2017!$R$25:$U$25</c:f>
              <c:numCache>
                <c:formatCode>#\ ##0</c:formatCode>
                <c:ptCount val="4"/>
                <c:pt idx="0">
                  <c:v>1593</c:v>
                </c:pt>
                <c:pt idx="1">
                  <c:v>1718</c:v>
                </c:pt>
                <c:pt idx="2">
                  <c:v>2343</c:v>
                </c:pt>
                <c:pt idx="3">
                  <c:v>2649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2571328"/>
        <c:axId val="342571720"/>
      </c:barChart>
      <c:catAx>
        <c:axId val="3425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2571720"/>
        <c:crosses val="autoZero"/>
        <c:auto val="1"/>
        <c:lblAlgn val="ctr"/>
        <c:lblOffset val="100"/>
        <c:noMultiLvlLbl val="0"/>
      </c:catAx>
      <c:valAx>
        <c:axId val="342571720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34257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'1-р анги '!$B$24</c:f>
              <c:strCache>
                <c:ptCount val="1"/>
                <c:pt idx="0">
                  <c:v>Бүгд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'1-р анги '!$A$25:$A$27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'1-р анги '!$B$25:$B$27</c:f>
              <c:numCache>
                <c:formatCode>#\ ##0</c:formatCode>
                <c:ptCount val="3"/>
                <c:pt idx="0">
                  <c:v>1266</c:v>
                </c:pt>
                <c:pt idx="1">
                  <c:v>1252</c:v>
                </c:pt>
                <c:pt idx="2">
                  <c:v>1484</c:v>
                </c:pt>
              </c:numCache>
            </c:numRef>
          </c:val>
        </c:ser>
        <c:ser>
          <c:idx val="1"/>
          <c:order val="1"/>
          <c:tx>
            <c:strRef>
              <c:f>'1-р анги '!$C$24</c:f>
              <c:strCache>
                <c:ptCount val="1"/>
                <c:pt idx="0">
                  <c:v>Эм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'1-р анги '!$A$25:$A$27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'1-р анги '!$C$25:$C$27</c:f>
              <c:numCache>
                <c:formatCode>General</c:formatCode>
                <c:ptCount val="3"/>
                <c:pt idx="0">
                  <c:v>615</c:v>
                </c:pt>
                <c:pt idx="1">
                  <c:v>612</c:v>
                </c:pt>
                <c:pt idx="2">
                  <c:v>722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2572504"/>
        <c:axId val="342572896"/>
      </c:barChart>
      <c:catAx>
        <c:axId val="342572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2572896"/>
        <c:crosses val="autoZero"/>
        <c:auto val="1"/>
        <c:lblAlgn val="ctr"/>
        <c:lblOffset val="100"/>
        <c:noMultiLvlLbl val="0"/>
      </c:catAx>
      <c:valAx>
        <c:axId val="342572896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342572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suralts_2017!$U$19</c:f>
              <c:strCache>
                <c:ptCount val="1"/>
                <c:pt idx="0">
                  <c:v>Бүх сурагчид</c:v>
                </c:pt>
              </c:strCache>
            </c:strRef>
          </c:tx>
          <c:spPr>
            <a:solidFill>
              <a:srgbClr val="E125D8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suralts_2017!$T$23:$T$25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suralts_2017!$U$23:$U$25</c:f>
              <c:numCache>
                <c:formatCode>#\ ##0</c:formatCode>
                <c:ptCount val="3"/>
                <c:pt idx="0">
                  <c:v>10471</c:v>
                </c:pt>
                <c:pt idx="1">
                  <c:v>10764</c:v>
                </c:pt>
                <c:pt idx="2">
                  <c:v>11284</c:v>
                </c:pt>
              </c:numCache>
            </c:numRef>
          </c:val>
        </c:ser>
        <c:ser>
          <c:idx val="1"/>
          <c:order val="1"/>
          <c:tx>
            <c:strRef>
              <c:f>suralts_2017!$V$19</c:f>
              <c:strCache>
                <c:ptCount val="1"/>
                <c:pt idx="0">
                  <c:v>Үүнээс: эмэгтэй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suralts_2017!$T$23:$T$25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suralts_2017!$V$23:$V$25</c:f>
              <c:numCache>
                <c:formatCode>#\ ##0</c:formatCode>
                <c:ptCount val="3"/>
                <c:pt idx="0">
                  <c:v>5248</c:v>
                </c:pt>
                <c:pt idx="1">
                  <c:v>5395</c:v>
                </c:pt>
                <c:pt idx="2">
                  <c:v>5662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2573680"/>
        <c:axId val="342574072"/>
      </c:barChart>
      <c:catAx>
        <c:axId val="34257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2574072"/>
        <c:crosses val="autoZero"/>
        <c:auto val="1"/>
        <c:lblAlgn val="ctr"/>
        <c:lblOffset val="100"/>
        <c:noMultiLvlLbl val="0"/>
      </c:catAx>
      <c:valAx>
        <c:axId val="342574072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34257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5.0925925925925923E-2"/>
          <c:w val="0.93888888888888888"/>
          <c:h val="0.52393740135846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'tms суралцагсад'!$A$42</c:f>
              <c:strCache>
                <c:ptCount val="1"/>
                <c:pt idx="0">
                  <c:v>Суралцагчид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'tms суралцагсад'!$B$41:$D$41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'tms суралцагсад'!$B$42:$D$42</c:f>
              <c:numCache>
                <c:formatCode>General</c:formatCode>
                <c:ptCount val="3"/>
                <c:pt idx="0">
                  <c:v>472</c:v>
                </c:pt>
                <c:pt idx="1">
                  <c:v>389</c:v>
                </c:pt>
                <c:pt idx="2">
                  <c:v>299</c:v>
                </c:pt>
              </c:numCache>
            </c:numRef>
          </c:val>
        </c:ser>
        <c:ser>
          <c:idx val="1"/>
          <c:order val="1"/>
          <c:tx>
            <c:strRef>
              <c:f>'tms суралцагсад'!$A$43</c:f>
              <c:strCache>
                <c:ptCount val="1"/>
                <c:pt idx="0">
                  <c:v>Мэргэжлийн боловсрол</c:v>
                </c:pt>
              </c:strCache>
            </c:strRef>
          </c:tx>
          <c:spPr>
            <a:solidFill>
              <a:srgbClr val="FF00FF">
                <a:alpha val="47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'tms суралцагсад'!$B$41:$D$41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'tms суралцагсад'!$B$43:$D$43</c:f>
              <c:numCache>
                <c:formatCode>General</c:formatCode>
                <c:ptCount val="3"/>
                <c:pt idx="0">
                  <c:v>422</c:v>
                </c:pt>
                <c:pt idx="1">
                  <c:v>350</c:v>
                </c:pt>
                <c:pt idx="2">
                  <c:v>259</c:v>
                </c:pt>
              </c:numCache>
            </c:numRef>
          </c:val>
        </c:ser>
        <c:ser>
          <c:idx val="2"/>
          <c:order val="2"/>
          <c:tx>
            <c:strRef>
              <c:f>'tms суралцагсад'!$A$44</c:f>
              <c:strCache>
                <c:ptCount val="1"/>
                <c:pt idx="0">
                  <c:v>Мэргэжлийн сургалт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'tms суралцагсад'!$B$41:$D$41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'tms суралцагсад'!$B$44:$D$44</c:f>
              <c:numCache>
                <c:formatCode>General</c:formatCode>
                <c:ptCount val="3"/>
                <c:pt idx="0">
                  <c:v>40</c:v>
                </c:pt>
                <c:pt idx="1">
                  <c:v>39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2574856"/>
        <c:axId val="341475224"/>
      </c:barChart>
      <c:catAx>
        <c:axId val="34257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1475224"/>
        <c:crosses val="autoZero"/>
        <c:auto val="1"/>
        <c:lblAlgn val="ctr"/>
        <c:lblOffset val="100"/>
        <c:noMultiLvlLbl val="0"/>
      </c:catAx>
      <c:valAx>
        <c:axId val="341475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2574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4838145231846E-2"/>
          <c:y val="0.71643536076817449"/>
          <c:w val="0.9"/>
          <c:h val="0.237449443473601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5292188467341328"/>
          <c:w val="0.99890793062631877"/>
          <c:h val="0.64869158208884314"/>
        </c:manualLayout>
      </c:layout>
      <c:pie3DChart>
        <c:varyColors val="1"/>
        <c:ser>
          <c:idx val="0"/>
          <c:order val="0"/>
          <c:tx>
            <c:strRef>
              <c:f>Subar13!$K$16</c:f>
              <c:strCache>
                <c:ptCount val="1"/>
                <c:pt idx="0">
                  <c:v>2017 он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9"/>
          <c:dPt>
            <c:idx val="0"/>
            <c:bubble3D val="0"/>
            <c:spPr>
              <a:solidFill>
                <a:srgbClr val="00B050"/>
              </a:solidFill>
              <a:ln w="12700">
                <a:solidFill>
                  <a:schemeClr val="bg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 w="12700">
                <a:solidFill>
                  <a:schemeClr val="bg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0000FF"/>
              </a:solidFill>
              <a:ln w="12700">
                <a:solidFill>
                  <a:schemeClr val="bg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12700">
                <a:solidFill>
                  <a:schemeClr val="bg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8.4635259491976658E-2"/>
                  <c:y val="-0.10613954521210622"/>
                </c:manualLayout>
              </c:layout>
              <c:tx>
                <c:rich>
                  <a:bodyPr/>
                  <a:lstStyle/>
                  <a:p>
                    <a:pPr>
                      <a:defRPr sz="97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mn-MN" sz="1000" dirty="0"/>
                      <a:t>29.6%
 0-14</a:t>
                    </a:r>
                    <a:r>
                      <a:rPr lang="mn-MN" sz="1000" baseline="0" dirty="0"/>
                      <a:t> нас</a:t>
                    </a:r>
                    <a:r>
                      <a:rPr lang="mn-MN" dirty="0"/>
                      <a:t>
</a:t>
                    </a:r>
                  </a:p>
                </c:rich>
              </c:tx>
              <c:numFmt formatCode="0%" sourceLinked="0"/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6203360609335604"/>
                  <c:y val="8.9245746948251412E-3"/>
                </c:manualLayout>
              </c:layout>
              <c:tx>
                <c:rich>
                  <a:bodyPr/>
                  <a:lstStyle/>
                  <a:p>
                    <a:pPr>
                      <a:defRPr sz="82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mn-MN" sz="1000" b="0" i="0" u="none" strike="noStrike" baseline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34.4%</a:t>
                    </a:r>
                  </a:p>
                  <a:p>
                    <a:pPr>
                      <a:defRPr sz="82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mn-MN" sz="1000" b="0" i="0" u="none" strike="noStrike" baseline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15-34 нас</a:t>
                    </a:r>
                  </a:p>
                  <a:p>
                    <a:pPr>
                      <a:defRPr sz="82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endParaRPr lang="mn-MN" sz="975" b="0" i="0" u="none" strike="noStrike" baseline="0" dirty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  <a:p>
                    <a:pPr>
                      <a:defRPr sz="82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endParaRPr lang="mn-MN" sz="975" b="0" i="0" u="none" strike="noStrike" baseline="0" dirty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c:rich>
              </c:tx>
              <c:numFmt formatCode="0%" sourceLinked="0"/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2711389017549272E-2"/>
                  <c:y val="-0.20004504450692429"/>
                </c:manualLayout>
              </c:layout>
              <c:tx>
                <c:rich>
                  <a:bodyPr/>
                  <a:lstStyle/>
                  <a:p>
                    <a:pPr>
                      <a:defRPr sz="82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mn-MN" sz="1000" b="0" i="0" u="none" strike="noStrike" baseline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29.8%</a:t>
                    </a:r>
                  </a:p>
                  <a:p>
                    <a:pPr>
                      <a:defRPr sz="82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mn-MN" sz="1000" b="0" i="0" u="none" strike="noStrike" baseline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 35-59 на</a:t>
                    </a:r>
                    <a:r>
                      <a:rPr lang="mn-MN" sz="975" b="0" i="0" u="none" strike="noStrike" baseline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с</a:t>
                    </a:r>
                  </a:p>
                </c:rich>
              </c:tx>
              <c:numFmt formatCode="0%" sourceLinked="0"/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283925859281994E-2"/>
                  <c:y val="-1.4556192143985012E-2"/>
                </c:manualLayout>
              </c:layout>
              <c:tx>
                <c:rich>
                  <a:bodyPr/>
                  <a:lstStyle/>
                  <a:p>
                    <a:pPr>
                      <a:defRPr sz="97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000" dirty="0"/>
                      <a:t>6.2%
 60 ба</a:t>
                    </a:r>
                    <a:r>
                      <a:rPr lang="ru-RU" sz="1000" baseline="0" dirty="0"/>
                      <a:t> дээш нас</a:t>
                    </a:r>
                    <a:r>
                      <a:rPr lang="ru-RU" sz="1000" dirty="0"/>
                      <a:t>
</a:t>
                    </a:r>
                  </a:p>
                </c:rich>
              </c:tx>
              <c:numFmt formatCode="0%" sourceLinked="0"/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Subar13!$I$17:$J$20</c:f>
              <c:multiLvlStrCache>
                <c:ptCount val="4"/>
                <c:lvl>
                  <c:pt idx="0">
                    <c:v>30.0</c:v>
                  </c:pt>
                  <c:pt idx="1">
                    <c:v>33.5</c:v>
                  </c:pt>
                  <c:pt idx="2">
                    <c:v>30.0</c:v>
                  </c:pt>
                  <c:pt idx="3">
                    <c:v>6.5</c:v>
                  </c:pt>
                </c:lvl>
                <c:lvl>
                  <c:pt idx="0">
                    <c:v> 0-14 íàñ</c:v>
                  </c:pt>
                  <c:pt idx="1">
                    <c:v>15-34 íàñ</c:v>
                  </c:pt>
                  <c:pt idx="2">
                    <c:v> 35-59 íàñ</c:v>
                  </c:pt>
                  <c:pt idx="3">
                    <c:v> 60 áà äýýø íàñ</c:v>
                  </c:pt>
                </c:lvl>
              </c:multiLvlStrCache>
            </c:multiLvlStrRef>
          </c:cat>
          <c:val>
            <c:numRef>
              <c:f>Subar13!$K$17:$K$20</c:f>
              <c:numCache>
                <c:formatCode>General</c:formatCode>
                <c:ptCount val="4"/>
                <c:pt idx="0">
                  <c:v>18412</c:v>
                </c:pt>
                <c:pt idx="1">
                  <c:v>20558</c:v>
                </c:pt>
                <c:pt idx="2">
                  <c:v>18397</c:v>
                </c:pt>
                <c:pt idx="3">
                  <c:v>3956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'tugsugch dun'!$B$20</c:f>
              <c:strCache>
                <c:ptCount val="1"/>
                <c:pt idx="0">
                  <c:v>2014-2015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'tugsugch dun'!$C$19:$E$19</c:f>
              <c:strCache>
                <c:ptCount val="3"/>
                <c:pt idx="0">
                  <c:v>Бага боловсрол</c:v>
                </c:pt>
                <c:pt idx="1">
                  <c:v>Суурь боловсрол</c:v>
                </c:pt>
                <c:pt idx="2">
                  <c:v>Бүрэн дунд боловсрол</c:v>
                </c:pt>
              </c:strCache>
            </c:strRef>
          </c:cat>
          <c:val>
            <c:numRef>
              <c:f>'tugsugch dun'!$C$20:$E$20</c:f>
              <c:numCache>
                <c:formatCode>#\ ##0</c:formatCode>
                <c:ptCount val="3"/>
                <c:pt idx="0" formatCode="General">
                  <c:v>906</c:v>
                </c:pt>
                <c:pt idx="1">
                  <c:v>906</c:v>
                </c:pt>
                <c:pt idx="2">
                  <c:v>916</c:v>
                </c:pt>
              </c:numCache>
            </c:numRef>
          </c:val>
        </c:ser>
        <c:ser>
          <c:idx val="1"/>
          <c:order val="1"/>
          <c:tx>
            <c:strRef>
              <c:f>'tugsugch dun'!$B$21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'tugsugch dun'!$C$19:$E$19</c:f>
              <c:strCache>
                <c:ptCount val="3"/>
                <c:pt idx="0">
                  <c:v>Бага боловсрол</c:v>
                </c:pt>
                <c:pt idx="1">
                  <c:v>Суурь боловсрол</c:v>
                </c:pt>
                <c:pt idx="2">
                  <c:v>Бүрэн дунд боловсрол</c:v>
                </c:pt>
              </c:strCache>
            </c:strRef>
          </c:cat>
          <c:val>
            <c:numRef>
              <c:f>'tugsugch dun'!$C$21:$E$21</c:f>
              <c:numCache>
                <c:formatCode>#\ ##0</c:formatCode>
                <c:ptCount val="3"/>
                <c:pt idx="0" formatCode="General">
                  <c:v>1052</c:v>
                </c:pt>
                <c:pt idx="1">
                  <c:v>1052</c:v>
                </c:pt>
                <c:pt idx="2">
                  <c:v>480</c:v>
                </c:pt>
              </c:numCache>
            </c:numRef>
          </c:val>
        </c:ser>
        <c:ser>
          <c:idx val="2"/>
          <c:order val="2"/>
          <c:tx>
            <c:strRef>
              <c:f>'tugsugch dun'!$B$22</c:f>
              <c:strCache>
                <c:ptCount val="1"/>
                <c:pt idx="0">
                  <c:v>2016-2017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'tugsugch dun'!$C$19:$E$19</c:f>
              <c:strCache>
                <c:ptCount val="3"/>
                <c:pt idx="0">
                  <c:v>Бага боловсрол</c:v>
                </c:pt>
                <c:pt idx="1">
                  <c:v>Суурь боловсрол</c:v>
                </c:pt>
                <c:pt idx="2">
                  <c:v>Бүрэн дунд боловсрол</c:v>
                </c:pt>
              </c:strCache>
            </c:strRef>
          </c:cat>
          <c:val>
            <c:numRef>
              <c:f>'tugsugch dun'!$C$22:$E$22</c:f>
              <c:numCache>
                <c:formatCode>#\ ##0</c:formatCode>
                <c:ptCount val="3"/>
                <c:pt idx="0" formatCode="General">
                  <c:v>521</c:v>
                </c:pt>
                <c:pt idx="1">
                  <c:v>521</c:v>
                </c:pt>
                <c:pt idx="2">
                  <c:v>677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38882824"/>
        <c:axId val="341261608"/>
      </c:barChart>
      <c:catAx>
        <c:axId val="338882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1261608"/>
        <c:crosses val="autoZero"/>
        <c:auto val="1"/>
        <c:lblAlgn val="ctr"/>
        <c:lblOffset val="100"/>
        <c:noMultiLvlLbl val="0"/>
      </c:catAx>
      <c:valAx>
        <c:axId val="341261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8882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'tms tugsugch '!$M$14</c:f>
              <c:strCache>
                <c:ptCount val="1"/>
                <c:pt idx="0">
                  <c:v>Бүгд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'tms tugsugch '!$L$15:$L$17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'tms tugsugch '!$M$15:$M$17</c:f>
              <c:numCache>
                <c:formatCode>General</c:formatCode>
                <c:ptCount val="3"/>
                <c:pt idx="0">
                  <c:v>109</c:v>
                </c:pt>
                <c:pt idx="1">
                  <c:v>129</c:v>
                </c:pt>
                <c:pt idx="2">
                  <c:v>167</c:v>
                </c:pt>
              </c:numCache>
            </c:numRef>
          </c:val>
        </c:ser>
        <c:ser>
          <c:idx val="1"/>
          <c:order val="1"/>
          <c:tx>
            <c:strRef>
              <c:f>'tms tugsugch '!$N$14</c:f>
              <c:strCache>
                <c:ptCount val="1"/>
                <c:pt idx="0">
                  <c:v>Үүнээс: эмэгтэй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'tms tugsugch '!$L$15:$L$17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'tms tugsugch '!$N$15:$N$17</c:f>
              <c:numCache>
                <c:formatCode>0</c:formatCode>
                <c:ptCount val="3"/>
                <c:pt idx="0">
                  <c:v>57</c:v>
                </c:pt>
                <c:pt idx="1">
                  <c:v>72</c:v>
                </c:pt>
                <c:pt idx="2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4228232"/>
        <c:axId val="344228624"/>
      </c:barChart>
      <c:catAx>
        <c:axId val="344228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4228624"/>
        <c:crosses val="autoZero"/>
        <c:auto val="1"/>
        <c:lblAlgn val="ctr"/>
        <c:lblOffset val="100"/>
        <c:noMultiLvlLbl val="0"/>
      </c:catAx>
      <c:valAx>
        <c:axId val="344228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4228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100" baseline="0">
                <a:latin typeface="Arial" pitchFamily="34" charset="0"/>
              </a:defRPr>
            </a:pPr>
            <a:r>
              <a:rPr lang="mn-MN" sz="1100" baseline="0" dirty="0">
                <a:latin typeface="Arial" pitchFamily="34" charset="0"/>
              </a:rPr>
              <a:t>Амаржсан эх, амьд төрсөн хүүхдийн тоо эхний </a:t>
            </a:r>
            <a:r>
              <a:rPr lang="en-US" sz="1100" baseline="0" dirty="0" smtClean="0">
                <a:latin typeface="Arial" pitchFamily="34" charset="0"/>
              </a:rPr>
              <a:t>12 </a:t>
            </a:r>
            <a:r>
              <a:rPr lang="mn-MN" sz="1100" baseline="0" dirty="0">
                <a:latin typeface="Arial" pitchFamily="34" charset="0"/>
              </a:rPr>
              <a:t>сарын байдлаар</a:t>
            </a:r>
            <a:endParaRPr lang="en-US" sz="1100" baseline="0" dirty="0">
              <a:latin typeface="Arial" pitchFamily="34" charset="0"/>
            </a:endParaRPr>
          </a:p>
        </c:rich>
      </c:tx>
      <c:layout>
        <c:manualLayout>
          <c:xMode val="edge"/>
          <c:yMode val="edge"/>
          <c:x val="0.18162109281794417"/>
          <c:y val="2.31481481481481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444444444444502E-2"/>
          <c:y val="0.2236111111111112"/>
          <c:w val="0.93888888888889255"/>
          <c:h val="0.50988990959463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mend1'!$A$17</c:f>
              <c:strCache>
                <c:ptCount val="1"/>
                <c:pt idx="0">
                  <c:v>Амаржсан эх</c:v>
                </c:pt>
              </c:strCache>
            </c:strRef>
          </c:tx>
          <c:invertIfNegative val="0"/>
          <c:dLbls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'eruul mend1'!$B$16:$D$16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'eruul mend1'!$B$17:$D$17</c:f>
              <c:numCache>
                <c:formatCode>General</c:formatCode>
                <c:ptCount val="3"/>
                <c:pt idx="0">
                  <c:v>1395</c:v>
                </c:pt>
                <c:pt idx="1">
                  <c:v>1251</c:v>
                </c:pt>
                <c:pt idx="2">
                  <c:v>1275</c:v>
                </c:pt>
              </c:numCache>
            </c:numRef>
          </c:val>
        </c:ser>
        <c:ser>
          <c:idx val="1"/>
          <c:order val="1"/>
          <c:tx>
            <c:strRef>
              <c:f>'eruul mend1'!$A$18</c:f>
              <c:strCache>
                <c:ptCount val="1"/>
                <c:pt idx="0">
                  <c:v>Амьд төрсөн хүүхдийн тоо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1275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mend1'!$B$16:$D$16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'eruul mend1'!$B$18:$D$18</c:f>
              <c:numCache>
                <c:formatCode>General</c:formatCode>
                <c:ptCount val="3"/>
                <c:pt idx="0">
                  <c:v>1395</c:v>
                </c:pt>
                <c:pt idx="1">
                  <c:v>1262</c:v>
                </c:pt>
                <c:pt idx="2">
                  <c:v>1275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overlap val="-6"/>
        <c:axId val="209702944"/>
        <c:axId val="209703336"/>
      </c:barChart>
      <c:catAx>
        <c:axId val="20970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09703336"/>
        <c:crosses val="autoZero"/>
        <c:auto val="1"/>
        <c:lblAlgn val="ctr"/>
        <c:lblOffset val="100"/>
        <c:noMultiLvlLbl val="0"/>
      </c:catAx>
      <c:valAx>
        <c:axId val="209703336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209702944"/>
        <c:crosses val="autoZero"/>
        <c:crossBetween val="between"/>
      </c:valAx>
      <c:spPr>
        <a:solidFill>
          <a:schemeClr val="bg1"/>
        </a:solidFill>
        <a:ln>
          <a:solidFill>
            <a:schemeClr val="bg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100" baseline="0"/>
            </a:pPr>
            <a:r>
              <a:rPr lang="mn-MN" sz="1100" baseline="0">
                <a:latin typeface="Arial" pitchFamily="34" charset="0"/>
              </a:rPr>
              <a:t>Эндсэн хүүхдийн тоо, эхний </a:t>
            </a:r>
            <a:r>
              <a:rPr lang="en-US" sz="1100" baseline="0">
                <a:latin typeface="Arial" pitchFamily="34" charset="0"/>
              </a:rPr>
              <a:t>12</a:t>
            </a:r>
            <a:r>
              <a:rPr lang="mn-MN" sz="1100" baseline="0">
                <a:latin typeface="Arial" pitchFamily="34" charset="0"/>
              </a:rPr>
              <a:t> сарын байдлаар</a:t>
            </a:r>
            <a:endParaRPr lang="en-US" sz="1100" baseline="0">
              <a:latin typeface="Arial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888888888888889E-2"/>
          <c:y val="0.22647738368348738"/>
          <c:w val="0.93888888888889255"/>
          <c:h val="0.49668753542842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mend1'!$A$10:$B$10</c:f>
              <c:strCache>
                <c:ptCount val="1"/>
                <c:pt idx="0">
                  <c:v>Нялхсын эндэгдэл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mend1'!$C$9:$E$9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'eruul mend1'!$C$10:$E$10</c:f>
              <c:numCache>
                <c:formatCode>General</c:formatCode>
                <c:ptCount val="3"/>
                <c:pt idx="0">
                  <c:v>26</c:v>
                </c:pt>
                <c:pt idx="1">
                  <c:v>28</c:v>
                </c:pt>
                <c:pt idx="2">
                  <c:v>22</c:v>
                </c:pt>
              </c:numCache>
            </c:numRef>
          </c:val>
        </c:ser>
        <c:ser>
          <c:idx val="1"/>
          <c:order val="1"/>
          <c:tx>
            <c:strRef>
              <c:f>'eruul mend1'!$A$11:$B$11</c:f>
              <c:strCache>
                <c:ptCount val="1"/>
                <c:pt idx="0">
                  <c:v>5 хүртэлх насандаа эндсэн хүүхэд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mend1'!$C$9:$E$9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'eruul mend1'!$C$11:$E$11</c:f>
              <c:numCache>
                <c:formatCode>General</c:formatCode>
                <c:ptCount val="3"/>
                <c:pt idx="0">
                  <c:v>6</c:v>
                </c:pt>
                <c:pt idx="1">
                  <c:v>7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5"/>
        <c:overlap val="-5"/>
        <c:axId val="209704120"/>
        <c:axId val="209704512"/>
      </c:barChart>
      <c:catAx>
        <c:axId val="209704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09704512"/>
        <c:crosses val="autoZero"/>
        <c:auto val="1"/>
        <c:lblAlgn val="ctr"/>
        <c:lblOffset val="100"/>
        <c:noMultiLvlLbl val="0"/>
      </c:catAx>
      <c:valAx>
        <c:axId val="209704512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2097041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r>
              <a:rPr lang="mn-MN" sz="1100">
                <a:latin typeface="Arial" pitchFamily="34" charset="0"/>
                <a:cs typeface="Arial" pitchFamily="34" charset="0"/>
              </a:rPr>
              <a:t>Халдварт өвчнөөр өвчлөгчид, жил бүрийн эхний </a:t>
            </a:r>
            <a:r>
              <a:rPr lang="en-US" sz="1100">
                <a:latin typeface="Arial" pitchFamily="34" charset="0"/>
                <a:cs typeface="Arial" pitchFamily="34" charset="0"/>
              </a:rPr>
              <a:t>12 </a:t>
            </a:r>
            <a:r>
              <a:rPr lang="mn-MN" sz="1100">
                <a:latin typeface="Arial" pitchFamily="34" charset="0"/>
                <a:cs typeface="Arial" pitchFamily="34" charset="0"/>
              </a:rPr>
              <a:t>сарын байдлаар</a:t>
            </a:r>
          </a:p>
        </c:rich>
      </c:tx>
      <c:layout>
        <c:manualLayout>
          <c:xMode val="edge"/>
          <c:yMode val="edge"/>
          <c:x val="0.21042865228227406"/>
          <c:y val="5.442176870748295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'eruul mend2'!$F$14</c:f>
              <c:strCache>
                <c:ptCount val="1"/>
                <c:pt idx="0">
                  <c:v> 498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ysClr val="window" lastClr="FFFFFF"/>
                </a:solidFill>
              </a:ln>
            </c:spPr>
          </c:dPt>
          <c:dLbls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1 276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'eruul mend2'!$F$13:$P$13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'eruul mend2'!$F$14:$P$14</c:f>
              <c:numCache>
                <c:formatCode>#\ ##0</c:formatCode>
                <c:ptCount val="11"/>
                <c:pt idx="0">
                  <c:v>498</c:v>
                </c:pt>
                <c:pt idx="1">
                  <c:v>1304</c:v>
                </c:pt>
                <c:pt idx="2">
                  <c:v>904</c:v>
                </c:pt>
                <c:pt idx="3">
                  <c:v>591</c:v>
                </c:pt>
                <c:pt idx="4">
                  <c:v>652</c:v>
                </c:pt>
                <c:pt idx="5">
                  <c:v>715</c:v>
                </c:pt>
                <c:pt idx="6">
                  <c:v>1002</c:v>
                </c:pt>
                <c:pt idx="7">
                  <c:v>544</c:v>
                </c:pt>
                <c:pt idx="8">
                  <c:v>788</c:v>
                </c:pt>
                <c:pt idx="9">
                  <c:v>1294</c:v>
                </c:pt>
                <c:pt idx="10" formatCode="General">
                  <c:v>1276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705688"/>
        <c:axId val="210238984"/>
      </c:barChart>
      <c:catAx>
        <c:axId val="209705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0"/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10238984"/>
        <c:crosses val="autoZero"/>
        <c:auto val="1"/>
        <c:lblAlgn val="ctr"/>
        <c:lblOffset val="100"/>
        <c:noMultiLvlLbl val="0"/>
      </c:catAx>
      <c:valAx>
        <c:axId val="210238984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\ ##0" sourceLinked="1"/>
        <c:majorTickMark val="out"/>
        <c:minorTickMark val="none"/>
        <c:tickLblPos val="nextTo"/>
        <c:crossAx val="20970568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072221719316611E-2"/>
          <c:y val="4.0604054927916619E-2"/>
          <c:w val="0.92673819772528443"/>
          <c:h val="0.7120184988899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театр!$B$12</c:f>
              <c:strCache>
                <c:ptCount val="1"/>
                <c:pt idx="0">
                  <c:v>Нийт тоглолт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театр!$A$16:$A$18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театр!$B$16:$B$18</c:f>
              <c:numCache>
                <c:formatCode>General</c:formatCode>
                <c:ptCount val="3"/>
                <c:pt idx="0" formatCode="#\ ##0">
                  <c:v>12</c:v>
                </c:pt>
                <c:pt idx="1">
                  <c:v>18</c:v>
                </c:pt>
                <c:pt idx="2">
                  <c:v>16</c:v>
                </c:pt>
              </c:numCache>
            </c:numRef>
          </c:val>
        </c:ser>
        <c:ser>
          <c:idx val="1"/>
          <c:order val="1"/>
          <c:tx>
            <c:strRef>
              <c:f>театр!$C$12</c:f>
              <c:strCache>
                <c:ptCount val="1"/>
                <c:pt idx="0">
                  <c:v>Үзэгчид, мян.хүн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театр!$A$16:$A$18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театр!$C$16:$C$18</c:f>
              <c:numCache>
                <c:formatCode>General</c:formatCode>
                <c:ptCount val="3"/>
                <c:pt idx="0" formatCode="0.0">
                  <c:v>2.5</c:v>
                </c:pt>
                <c:pt idx="1">
                  <c:v>16.100000000000001</c:v>
                </c:pt>
                <c:pt idx="2">
                  <c:v>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0203328"/>
        <c:axId val="340205288"/>
      </c:barChart>
      <c:catAx>
        <c:axId val="340203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0205288"/>
        <c:crosses val="autoZero"/>
        <c:auto val="1"/>
        <c:lblAlgn val="ctr"/>
        <c:lblOffset val="100"/>
        <c:noMultiLvlLbl val="0"/>
      </c:catAx>
      <c:valAx>
        <c:axId val="340205288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34020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100479586648529"/>
          <c:y val="0.89726552296904916"/>
          <c:w val="0.59799013343227381"/>
          <c:h val="0.102734477030950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74294454168848E-2"/>
          <c:y val="6.3492063492063489E-2"/>
          <c:w val="0.93345221742975504"/>
          <c:h val="0.682946449875583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музей!$B$12</c:f>
              <c:strCache>
                <c:ptCount val="1"/>
                <c:pt idx="0">
                  <c:v>Нийт үзвэрийн тоо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музей!$A$13:$A$15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музей!$B$13:$B$15</c:f>
              <c:numCache>
                <c:formatCode>0.0</c:formatCode>
                <c:ptCount val="3"/>
                <c:pt idx="0">
                  <c:v>2.1</c:v>
                </c:pt>
                <c:pt idx="1">
                  <c:v>2.1</c:v>
                </c:pt>
                <c:pt idx="2" formatCode="General">
                  <c:v>2.1</c:v>
                </c:pt>
              </c:numCache>
            </c:numRef>
          </c:val>
        </c:ser>
        <c:ser>
          <c:idx val="1"/>
          <c:order val="1"/>
          <c:tx>
            <c:strRef>
              <c:f>музей!$C$12</c:f>
              <c:strCache>
                <c:ptCount val="1"/>
                <c:pt idx="0">
                  <c:v>Үзэгчид, мян.хүн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музей!$A$13:$A$15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музей!$C$13:$C$15</c:f>
              <c:numCache>
                <c:formatCode>#\ ##0.0</c:formatCode>
                <c:ptCount val="3"/>
                <c:pt idx="0">
                  <c:v>2.7</c:v>
                </c:pt>
                <c:pt idx="1">
                  <c:v>1.9</c:v>
                </c:pt>
                <c:pt idx="2" formatCode="0.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5230952"/>
        <c:axId val="345231344"/>
      </c:barChart>
      <c:catAx>
        <c:axId val="34523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5231344"/>
        <c:crosses val="autoZero"/>
        <c:auto val="1"/>
        <c:lblAlgn val="ctr"/>
        <c:lblOffset val="100"/>
        <c:noMultiLvlLbl val="0"/>
      </c:catAx>
      <c:valAx>
        <c:axId val="34523134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45230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05348457580713"/>
          <c:y val="0.86428774965076116"/>
          <c:w val="0.70989277740902346"/>
          <c:h val="0.13571225034923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'номын сан '!$J$2</c:f>
              <c:strCache>
                <c:ptCount val="1"/>
                <c:pt idx="0">
                  <c:v>Нийт номын тоо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'номын сан '!$I$3:$I$10</c:f>
              <c:strCache>
                <c:ptCount val="8"/>
                <c:pt idx="0">
                  <c:v>2010.I-XII</c:v>
                </c:pt>
                <c:pt idx="1">
                  <c:v>2011.I-XII</c:v>
                </c:pt>
                <c:pt idx="2">
                  <c:v>2012.I-XII</c:v>
                </c:pt>
                <c:pt idx="3">
                  <c:v>2013.I-XII</c:v>
                </c:pt>
                <c:pt idx="4">
                  <c:v>2014.I-XII</c:v>
                </c:pt>
                <c:pt idx="5">
                  <c:v>2015.I-XII</c:v>
                </c:pt>
                <c:pt idx="6">
                  <c:v>2016.I-XII</c:v>
                </c:pt>
                <c:pt idx="7">
                  <c:v>2017.I-XII</c:v>
                </c:pt>
              </c:strCache>
            </c:strRef>
          </c:cat>
          <c:val>
            <c:numRef>
              <c:f>'номын сан '!$J$3:$J$10</c:f>
              <c:numCache>
                <c:formatCode>#\ ##0.0</c:formatCode>
                <c:ptCount val="8"/>
                <c:pt idx="0">
                  <c:v>42</c:v>
                </c:pt>
                <c:pt idx="1">
                  <c:v>42.7</c:v>
                </c:pt>
                <c:pt idx="2">
                  <c:v>44.5</c:v>
                </c:pt>
                <c:pt idx="3">
                  <c:v>44.5</c:v>
                </c:pt>
                <c:pt idx="4">
                  <c:v>45.9</c:v>
                </c:pt>
                <c:pt idx="5">
                  <c:v>46.8</c:v>
                </c:pt>
                <c:pt idx="6">
                  <c:v>46.4</c:v>
                </c:pt>
                <c:pt idx="7" formatCode="General">
                  <c:v>46.6</c:v>
                </c:pt>
              </c:numCache>
            </c:numRef>
          </c:val>
        </c:ser>
        <c:ser>
          <c:idx val="1"/>
          <c:order val="1"/>
          <c:tx>
            <c:strRef>
              <c:f>'номын сан '!$K$2</c:f>
              <c:strCache>
                <c:ptCount val="1"/>
                <c:pt idx="0">
                  <c:v>Уншигчид, мян.хүн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'номын сан '!$I$3:$I$10</c:f>
              <c:strCache>
                <c:ptCount val="8"/>
                <c:pt idx="0">
                  <c:v>2010.I-XII</c:v>
                </c:pt>
                <c:pt idx="1">
                  <c:v>2011.I-XII</c:v>
                </c:pt>
                <c:pt idx="2">
                  <c:v>2012.I-XII</c:v>
                </c:pt>
                <c:pt idx="3">
                  <c:v>2013.I-XII</c:v>
                </c:pt>
                <c:pt idx="4">
                  <c:v>2014.I-XII</c:v>
                </c:pt>
                <c:pt idx="5">
                  <c:v>2015.I-XII</c:v>
                </c:pt>
                <c:pt idx="6">
                  <c:v>2016.I-XII</c:v>
                </c:pt>
                <c:pt idx="7">
                  <c:v>2017.I-XII</c:v>
                </c:pt>
              </c:strCache>
            </c:strRef>
          </c:cat>
          <c:val>
            <c:numRef>
              <c:f>'номын сан '!$K$3:$K$10</c:f>
              <c:numCache>
                <c:formatCode>General</c:formatCode>
                <c:ptCount val="8"/>
                <c:pt idx="0">
                  <c:v>26.4</c:v>
                </c:pt>
                <c:pt idx="1">
                  <c:v>26.9</c:v>
                </c:pt>
                <c:pt idx="2">
                  <c:v>29.5</c:v>
                </c:pt>
                <c:pt idx="3" formatCode="0.0">
                  <c:v>30</c:v>
                </c:pt>
                <c:pt idx="4" formatCode="0.0">
                  <c:v>30.3</c:v>
                </c:pt>
                <c:pt idx="5" formatCode="0.0">
                  <c:v>32.6</c:v>
                </c:pt>
                <c:pt idx="6">
                  <c:v>27.3</c:v>
                </c:pt>
                <c:pt idx="7">
                  <c:v>13.2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4"/>
        <c:axId val="345232128"/>
        <c:axId val="345232520"/>
      </c:barChart>
      <c:catAx>
        <c:axId val="34523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5232520"/>
        <c:crosses val="autoZero"/>
        <c:auto val="1"/>
        <c:lblAlgn val="ctr"/>
        <c:lblOffset val="100"/>
        <c:noMultiLvlLbl val="0"/>
      </c:catAx>
      <c:valAx>
        <c:axId val="34523252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34523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77136191309418"/>
          <c:y val="4.2020150879146609E-2"/>
          <c:w val="0.8082354443477584"/>
          <c:h val="0.9159596982417067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'газар өмчлөл'!$X$4:$X$16</c:f>
              <c:strCache>
                <c:ptCount val="13"/>
                <c:pt idx="0">
                  <c:v>Íà</c:v>
                </c:pt>
                <c:pt idx="1">
                  <c:v>Ýö</c:v>
                </c:pt>
                <c:pt idx="2">
                  <c:v>Àñ</c:v>
                </c:pt>
                <c:pt idx="3">
                  <c:v>Äà</c:v>
                </c:pt>
                <c:pt idx="4">
                  <c:v>Õà</c:v>
                </c:pt>
                <c:pt idx="5">
                  <c:v>Ñ¿</c:v>
                </c:pt>
                <c:pt idx="6">
                  <c:v>Òø</c:v>
                </c:pt>
                <c:pt idx="7">
                  <c:v>Îí</c:v>
                </c:pt>
                <c:pt idx="8">
                  <c:v>Ìõ</c:v>
                </c:pt>
                <c:pt idx="9">
                  <c:v>Áä</c:v>
                </c:pt>
                <c:pt idx="10">
                  <c:v>Óá</c:v>
                </c:pt>
                <c:pt idx="11">
                  <c:v>Òö</c:v>
                </c:pt>
                <c:pt idx="12">
                  <c:v>Áó</c:v>
                </c:pt>
              </c:strCache>
            </c:strRef>
          </c:cat>
          <c:val>
            <c:numRef>
              <c:f>'газар өмчлөл'!$Y$4:$Y$16</c:f>
              <c:numCache>
                <c:formatCode>General</c:formatCode>
                <c:ptCount val="13"/>
                <c:pt idx="0">
                  <c:v>175</c:v>
                </c:pt>
                <c:pt idx="1">
                  <c:v>210</c:v>
                </c:pt>
                <c:pt idx="2">
                  <c:v>237</c:v>
                </c:pt>
                <c:pt idx="3">
                  <c:v>318</c:v>
                </c:pt>
                <c:pt idx="4">
                  <c:v>335</c:v>
                </c:pt>
                <c:pt idx="5">
                  <c:v>430</c:v>
                </c:pt>
                <c:pt idx="6">
                  <c:v>492</c:v>
                </c:pt>
                <c:pt idx="7">
                  <c:v>644</c:v>
                </c:pt>
                <c:pt idx="8">
                  <c:v>680</c:v>
                </c:pt>
                <c:pt idx="9">
                  <c:v>686</c:v>
                </c:pt>
                <c:pt idx="10">
                  <c:v>759</c:v>
                </c:pt>
                <c:pt idx="11" formatCode="#\ ##0">
                  <c:v>1501</c:v>
                </c:pt>
                <c:pt idx="12" formatCode="#\ ##0">
                  <c:v>3901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345234480"/>
        <c:axId val="345234872"/>
      </c:barChart>
      <c:catAx>
        <c:axId val="3452344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Arial Mon" pitchFamily="34" charset="0"/>
              </a:defRPr>
            </a:pPr>
            <a:endParaRPr lang="en-US"/>
          </a:p>
        </c:txPr>
        <c:crossAx val="345234872"/>
        <c:crosses val="autoZero"/>
        <c:auto val="1"/>
        <c:lblAlgn val="ctr"/>
        <c:lblOffset val="100"/>
        <c:noMultiLvlLbl val="0"/>
      </c:catAx>
      <c:valAx>
        <c:axId val="345234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452344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60562131720289"/>
          <c:y val="4.3103448275862072E-2"/>
          <c:w val="0.77022440075785215"/>
          <c:h val="0.9248200604325339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'газар өмчлөл'!$AB$4:$AB$16</c:f>
              <c:strCache>
                <c:ptCount val="13"/>
                <c:pt idx="0">
                  <c:v>Íà</c:v>
                </c:pt>
                <c:pt idx="1">
                  <c:v>Ýö</c:v>
                </c:pt>
                <c:pt idx="2">
                  <c:v>Àñ</c:v>
                </c:pt>
                <c:pt idx="3">
                  <c:v>Äà</c:v>
                </c:pt>
                <c:pt idx="4">
                  <c:v>Õà</c:v>
                </c:pt>
                <c:pt idx="5">
                  <c:v>Ñ¿</c:v>
                </c:pt>
                <c:pt idx="6">
                  <c:v>Òø</c:v>
                </c:pt>
                <c:pt idx="7">
                  <c:v>Ìõ</c:v>
                </c:pt>
                <c:pt idx="8">
                  <c:v>Îí</c:v>
                </c:pt>
                <c:pt idx="9">
                  <c:v>Áä</c:v>
                </c:pt>
                <c:pt idx="10">
                  <c:v>Óá</c:v>
                </c:pt>
                <c:pt idx="11">
                  <c:v>Òö</c:v>
                </c:pt>
                <c:pt idx="12">
                  <c:v>Áó</c:v>
                </c:pt>
              </c:strCache>
            </c:strRef>
          </c:cat>
          <c:val>
            <c:numRef>
              <c:f>'газар өмчлөл'!$AC$4:$AC$16</c:f>
              <c:numCache>
                <c:formatCode>General</c:formatCode>
                <c:ptCount val="13"/>
                <c:pt idx="0">
                  <c:v>172</c:v>
                </c:pt>
                <c:pt idx="1">
                  <c:v>203</c:v>
                </c:pt>
                <c:pt idx="2">
                  <c:v>214</c:v>
                </c:pt>
                <c:pt idx="3">
                  <c:v>318</c:v>
                </c:pt>
                <c:pt idx="4">
                  <c:v>321</c:v>
                </c:pt>
                <c:pt idx="5">
                  <c:v>395</c:v>
                </c:pt>
                <c:pt idx="6">
                  <c:v>492</c:v>
                </c:pt>
                <c:pt idx="7">
                  <c:v>527</c:v>
                </c:pt>
                <c:pt idx="8">
                  <c:v>601</c:v>
                </c:pt>
                <c:pt idx="9">
                  <c:v>686</c:v>
                </c:pt>
                <c:pt idx="10">
                  <c:v>712</c:v>
                </c:pt>
                <c:pt idx="11" formatCode="#\ ##0">
                  <c:v>1364</c:v>
                </c:pt>
                <c:pt idx="12" formatCode="#\ ##0">
                  <c:v>3778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345236048"/>
        <c:axId val="345236440"/>
      </c:barChart>
      <c:catAx>
        <c:axId val="3452360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>
                <a:latin typeface="Arial Mon" pitchFamily="34" charset="0"/>
              </a:defRPr>
            </a:pPr>
            <a:endParaRPr lang="en-US"/>
          </a:p>
        </c:txPr>
        <c:crossAx val="345236440"/>
        <c:crosses val="autoZero"/>
        <c:auto val="1"/>
        <c:lblAlgn val="ctr"/>
        <c:lblOffset val="100"/>
        <c:noMultiLvlLbl val="0"/>
      </c:catAx>
      <c:valAx>
        <c:axId val="345236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452360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00016479512303"/>
          <c:y val="1.2722677924911351E-2"/>
          <c:w val="0.8050009826672152"/>
          <c:h val="0.898221061498741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Subar13!$N$5</c:f>
              <c:strCache>
                <c:ptCount val="1"/>
                <c:pt idx="0">
                  <c:v>ýìýãòýé</c:v>
                </c:pt>
              </c:strCache>
            </c:strRef>
          </c:tx>
          <c:spPr>
            <a:solidFill>
              <a:srgbClr val="92D050"/>
            </a:solidFill>
            <a:ln w="12700">
              <a:solidFill>
                <a:schemeClr val="bg1"/>
              </a:solidFill>
              <a:prstDash val="solid"/>
            </a:ln>
          </c:spPr>
          <c:invertIfNegative val="0"/>
          <c:cat>
            <c:strRef>
              <c:f>Subar13!$M$6:$M$20</c:f>
              <c:strCache>
                <c:ptCount val="15"/>
                <c:pt idx="0">
                  <c:v>0-4</c:v>
                </c:pt>
                <c:pt idx="1">
                  <c:v> 5-9</c:v>
                </c:pt>
                <c:pt idx="2">
                  <c:v> 10-14</c:v>
                </c:pt>
                <c:pt idx="3">
                  <c:v> 15-19</c:v>
                </c:pt>
                <c:pt idx="4">
                  <c:v> 20-24</c:v>
                </c:pt>
                <c:pt idx="5">
                  <c:v> 25-29</c:v>
                </c:pt>
                <c:pt idx="6">
                  <c:v> 30-34</c:v>
                </c:pt>
                <c:pt idx="7">
                  <c:v> 35-39</c:v>
                </c:pt>
                <c:pt idx="8">
                  <c:v>40-44</c:v>
                </c:pt>
                <c:pt idx="9">
                  <c:v> 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70+</c:v>
                </c:pt>
              </c:strCache>
            </c:strRef>
          </c:cat>
          <c:val>
            <c:numRef>
              <c:f>Subar13!$N$6:$N$20</c:f>
              <c:numCache>
                <c:formatCode>0</c:formatCode>
                <c:ptCount val="15"/>
                <c:pt idx="0">
                  <c:v>-3615</c:v>
                </c:pt>
                <c:pt idx="1">
                  <c:v>-3182</c:v>
                </c:pt>
                <c:pt idx="2">
                  <c:v>-2181</c:v>
                </c:pt>
                <c:pt idx="3">
                  <c:v>-2376</c:v>
                </c:pt>
                <c:pt idx="4">
                  <c:v>-2359</c:v>
                </c:pt>
                <c:pt idx="5">
                  <c:v>-2656</c:v>
                </c:pt>
                <c:pt idx="6">
                  <c:v>-2493</c:v>
                </c:pt>
                <c:pt idx="7">
                  <c:v>-2402</c:v>
                </c:pt>
                <c:pt idx="8">
                  <c:v>-2048</c:v>
                </c:pt>
                <c:pt idx="9">
                  <c:v>-1777</c:v>
                </c:pt>
                <c:pt idx="10">
                  <c:v>-1527</c:v>
                </c:pt>
                <c:pt idx="11">
                  <c:v>-1390</c:v>
                </c:pt>
                <c:pt idx="12">
                  <c:v>-942</c:v>
                </c:pt>
                <c:pt idx="13">
                  <c:v>-529</c:v>
                </c:pt>
                <c:pt idx="14">
                  <c:v>-940</c:v>
                </c:pt>
              </c:numCache>
            </c:numRef>
          </c:val>
        </c:ser>
        <c:ser>
          <c:idx val="1"/>
          <c:order val="1"/>
          <c:tx>
            <c:strRef>
              <c:f>Subar13!$O$5</c:f>
              <c:strCache>
                <c:ptCount val="1"/>
                <c:pt idx="0">
                  <c:v>ýðýãòýé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chemeClr val="bg1"/>
              </a:solidFill>
              <a:prstDash val="solid"/>
            </a:ln>
          </c:spPr>
          <c:invertIfNegative val="0"/>
          <c:cat>
            <c:strRef>
              <c:f>Subar13!$M$6:$M$20</c:f>
              <c:strCache>
                <c:ptCount val="15"/>
                <c:pt idx="0">
                  <c:v>0-4</c:v>
                </c:pt>
                <c:pt idx="1">
                  <c:v> 5-9</c:v>
                </c:pt>
                <c:pt idx="2">
                  <c:v> 10-14</c:v>
                </c:pt>
                <c:pt idx="3">
                  <c:v> 15-19</c:v>
                </c:pt>
                <c:pt idx="4">
                  <c:v> 20-24</c:v>
                </c:pt>
                <c:pt idx="5">
                  <c:v> 25-29</c:v>
                </c:pt>
                <c:pt idx="6">
                  <c:v> 30-34</c:v>
                </c:pt>
                <c:pt idx="7">
                  <c:v> 35-39</c:v>
                </c:pt>
                <c:pt idx="8">
                  <c:v>40-44</c:v>
                </c:pt>
                <c:pt idx="9">
                  <c:v> 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70+</c:v>
                </c:pt>
              </c:strCache>
            </c:strRef>
          </c:cat>
          <c:val>
            <c:numRef>
              <c:f>Subar13!$O$6:$O$20</c:f>
              <c:numCache>
                <c:formatCode>0</c:formatCode>
                <c:ptCount val="15"/>
                <c:pt idx="0">
                  <c:v>3759</c:v>
                </c:pt>
                <c:pt idx="1">
                  <c:v>3307</c:v>
                </c:pt>
                <c:pt idx="2">
                  <c:v>2368</c:v>
                </c:pt>
                <c:pt idx="3">
                  <c:v>2553</c:v>
                </c:pt>
                <c:pt idx="4">
                  <c:v>2528</c:v>
                </c:pt>
                <c:pt idx="5">
                  <c:v>2937</c:v>
                </c:pt>
                <c:pt idx="6">
                  <c:v>2656</c:v>
                </c:pt>
                <c:pt idx="7">
                  <c:v>2516</c:v>
                </c:pt>
                <c:pt idx="8">
                  <c:v>2248</c:v>
                </c:pt>
                <c:pt idx="9">
                  <c:v>1802</c:v>
                </c:pt>
                <c:pt idx="10">
                  <c:v>1530</c:v>
                </c:pt>
                <c:pt idx="11">
                  <c:v>1157</c:v>
                </c:pt>
                <c:pt idx="12">
                  <c:v>743</c:v>
                </c:pt>
                <c:pt idx="13">
                  <c:v>363</c:v>
                </c:pt>
                <c:pt idx="14">
                  <c:v>439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48821216"/>
        <c:axId val="148821608"/>
      </c:barChart>
      <c:catAx>
        <c:axId val="148821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Mon"/>
                <a:ea typeface="Arial Mon"/>
                <a:cs typeface="Arial Mon"/>
              </a:defRPr>
            </a:pPr>
            <a:endParaRPr lang="en-US"/>
          </a:p>
        </c:txPr>
        <c:crossAx val="148821608"/>
        <c:crosses val="max"/>
        <c:auto val="1"/>
        <c:lblAlgn val="ctr"/>
        <c:lblOffset val="100"/>
        <c:tickLblSkip val="1"/>
        <c:tickMarkSkip val="1"/>
        <c:noMultiLvlLbl val="0"/>
      </c:catAx>
      <c:valAx>
        <c:axId val="148821608"/>
        <c:scaling>
          <c:orientation val="maxMin"/>
          <c:max val="4000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Mon"/>
                <a:ea typeface="Arial Mon"/>
                <a:cs typeface="Arial Mon"/>
              </a:defRPr>
            </a:pPr>
            <a:endParaRPr lang="en-US"/>
          </a:p>
        </c:txPr>
        <c:crossAx val="148821216"/>
        <c:crosses val="autoZero"/>
        <c:crossBetween val="between"/>
      </c:valAx>
      <c:spPr>
        <a:solidFill>
          <a:srgbClr val="FFFFFF"/>
        </a:solidFill>
        <a:ln w="12700">
          <a:solidFill>
            <a:schemeClr val="bg1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 Mon"/>
          <a:ea typeface="Arial Mon"/>
          <a:cs typeface="Arial Mon"/>
        </a:defRPr>
      </a:pPr>
      <a:endParaRPr lang="en-US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улмаас гэмтсэн, нас барсан хүний тоо, жил бүрийн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дугаар</a:t>
            </a:r>
            <a:endParaRPr lang="en-US" sz="1200" b="1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9.9691295979985967E-2"/>
          <c:y val="3.23548003687518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'gemt hereg1'!$G$3</c:f>
              <c:strCache>
                <c:ptCount val="1"/>
                <c:pt idx="0">
                  <c:v>Гэмтэж осолдсон хүн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hereg1'!$H$2:$J$2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'gemt hereg1'!$H$3:$J$3</c:f>
              <c:numCache>
                <c:formatCode>General</c:formatCode>
                <c:ptCount val="3"/>
                <c:pt idx="0">
                  <c:v>153</c:v>
                </c:pt>
                <c:pt idx="1">
                  <c:v>170</c:v>
                </c:pt>
                <c:pt idx="2">
                  <c:v>159</c:v>
                </c:pt>
              </c:numCache>
            </c:numRef>
          </c:val>
        </c:ser>
        <c:ser>
          <c:idx val="1"/>
          <c:order val="1"/>
          <c:tx>
            <c:strRef>
              <c:f>'gemt hereg1'!$G$4</c:f>
              <c:strCache>
                <c:ptCount val="1"/>
                <c:pt idx="0">
                  <c:v>Нас барсан хүн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hereg1'!$H$2:$J$2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'gemt hereg1'!$H$4:$J$4</c:f>
              <c:numCache>
                <c:formatCode>General</c:formatCode>
                <c:ptCount val="3"/>
                <c:pt idx="0">
                  <c:v>45</c:v>
                </c:pt>
                <c:pt idx="1">
                  <c:v>57</c:v>
                </c:pt>
                <c:pt idx="2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5236832"/>
        <c:axId val="345237616"/>
      </c:barChart>
      <c:catAx>
        <c:axId val="34523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5237616"/>
        <c:crosses val="autoZero"/>
        <c:auto val="1"/>
        <c:lblAlgn val="ctr"/>
        <c:lblOffset val="100"/>
        <c:noMultiLvlLbl val="0"/>
      </c:catAx>
      <c:valAx>
        <c:axId val="345237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523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 улмаас учирсан хохирлын хэмжээ, жил бүрийн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байдлаар, сая төгрөг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038497162086499"/>
          <c:y val="1.190183103179872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133902430871878E-2"/>
          <c:y val="0.23069442905155937"/>
          <c:w val="0.93732195138256269"/>
          <c:h val="0.569529365748432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'gemt hereg1'!$G$22</c:f>
              <c:strCache>
                <c:ptCount val="1"/>
                <c:pt idx="0">
                  <c:v>Нийт хохирол /сая төгрөг/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hereg1'!$H$21:$J$21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'gemt hereg1'!$H$22:$J$22</c:f>
              <c:numCache>
                <c:formatCode>0.0</c:formatCode>
                <c:ptCount val="3"/>
                <c:pt idx="0">
                  <c:v>861.7</c:v>
                </c:pt>
                <c:pt idx="1">
                  <c:v>674.5</c:v>
                </c:pt>
                <c:pt idx="2" formatCode="#\ ##0.0">
                  <c:v>1159.0999999999999</c:v>
                </c:pt>
              </c:numCache>
            </c:numRef>
          </c:val>
        </c:ser>
        <c:ser>
          <c:idx val="1"/>
          <c:order val="1"/>
          <c:tx>
            <c:strRef>
              <c:f>'gemt hereg1'!$G$23</c:f>
              <c:strCache>
                <c:ptCount val="1"/>
                <c:pt idx="0">
                  <c:v>Нөхөн төлүүлсэн хохирол /хувь/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hereg1'!$H$21:$J$21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'gemt hereg1'!$H$23:$J$23</c:f>
              <c:numCache>
                <c:formatCode>0.0</c:formatCode>
                <c:ptCount val="3"/>
                <c:pt idx="0">
                  <c:v>80.5</c:v>
                </c:pt>
                <c:pt idx="1">
                  <c:v>78.599999999999994</c:v>
                </c:pt>
                <c:pt idx="2">
                  <c:v>70.5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5238400"/>
        <c:axId val="347618408"/>
      </c:barChart>
      <c:catAx>
        <c:axId val="34523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7618408"/>
        <c:crosses val="autoZero"/>
        <c:auto val="1"/>
        <c:lblAlgn val="ctr"/>
        <c:lblOffset val="100"/>
        <c:noMultiLvlLbl val="0"/>
      </c:catAx>
      <c:valAx>
        <c:axId val="3476184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45238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en-US" sz="1200">
                <a:latin typeface="Arial" pitchFamily="34" charset="0"/>
                <a:cs typeface="Arial" pitchFamily="34" charset="0"/>
              </a:rPr>
              <a:t>Бүртгэ</a:t>
            </a:r>
            <a:r>
              <a:rPr lang="mn-MN" sz="1200">
                <a:latin typeface="Arial" pitchFamily="34" charset="0"/>
                <a:cs typeface="Arial" pitchFamily="34" charset="0"/>
              </a:rPr>
              <a:t>гдсэн гэмт хэргийн</a:t>
            </a:r>
            <a:r>
              <a:rPr lang="en-US" sz="1200">
                <a:latin typeface="Arial" pitchFamily="34" charset="0"/>
                <a:cs typeface="Arial" pitchFamily="34" charset="0"/>
              </a:rPr>
              <a:t> тоо, жил бүрийн </a:t>
            </a:r>
            <a:endParaRPr lang="mn-MN" sz="1200">
              <a:latin typeface="Arial" pitchFamily="34" charset="0"/>
              <a:cs typeface="Arial" pitchFamily="34" charset="0"/>
            </a:endParaRPr>
          </a:p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en-US" sz="1200">
                <a:latin typeface="Arial" pitchFamily="34" charset="0"/>
                <a:cs typeface="Arial" pitchFamily="34" charset="0"/>
              </a:rPr>
              <a:t>эхний 12 д</a:t>
            </a:r>
            <a:r>
              <a:rPr lang="mn-MN" sz="1200">
                <a:latin typeface="Arial" pitchFamily="34" charset="0"/>
                <a:cs typeface="Arial" pitchFamily="34" charset="0"/>
              </a:rPr>
              <a:t>угаар</a:t>
            </a:r>
            <a:r>
              <a:rPr lang="en-US" sz="1200">
                <a:latin typeface="Arial" pitchFamily="34" charset="0"/>
                <a:cs typeface="Arial" pitchFamily="34" charset="0"/>
              </a:rPr>
              <a:t> сарын</a:t>
            </a:r>
            <a:r>
              <a:rPr lang="mn-MN" sz="1200">
                <a:latin typeface="Arial" pitchFamily="34" charset="0"/>
                <a:cs typeface="Arial" pitchFamily="34" charset="0"/>
              </a:rPr>
              <a:t> </a:t>
            </a:r>
            <a:r>
              <a:rPr lang="en-US" sz="1200">
                <a:latin typeface="Arial" pitchFamily="34" charset="0"/>
                <a:cs typeface="Arial" pitchFamily="34" charset="0"/>
              </a:rPr>
              <a:t>байдлаар </a:t>
            </a:r>
          </a:p>
        </c:rich>
      </c:tx>
      <c:layout>
        <c:manualLayout>
          <c:xMode val="edge"/>
          <c:yMode val="edge"/>
          <c:x val="0.28803928281343349"/>
          <c:y val="4.1650727915065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3305005672244935E-2"/>
          <c:y val="0.22710841075661389"/>
          <c:w val="0.97394257942821083"/>
          <c:h val="0.63581371636104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slaid!$A$4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slaid!$C$3:$L$3</c:f>
              <c:numCache>
                <c:formatCode>0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slaid!$C$4:$L$4</c:f>
              <c:numCache>
                <c:formatCode>0</c:formatCode>
                <c:ptCount val="10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238</c:v>
                </c:pt>
                <c:pt idx="4">
                  <c:v>261</c:v>
                </c:pt>
                <c:pt idx="5" formatCode="General">
                  <c:v>312</c:v>
                </c:pt>
                <c:pt idx="6" formatCode="General">
                  <c:v>322</c:v>
                </c:pt>
                <c:pt idx="7" formatCode="General">
                  <c:v>317</c:v>
                </c:pt>
                <c:pt idx="8" formatCode="General">
                  <c:v>319</c:v>
                </c:pt>
                <c:pt idx="9" formatCode="General">
                  <c:v>338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347619192"/>
        <c:axId val="347619584"/>
      </c:barChart>
      <c:catAx>
        <c:axId val="34761919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5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47619584"/>
        <c:crosses val="autoZero"/>
        <c:auto val="1"/>
        <c:lblAlgn val="ctr"/>
        <c:lblOffset val="100"/>
        <c:noMultiLvlLbl val="0"/>
      </c:catAx>
      <c:valAx>
        <c:axId val="34761958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47619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тоо, сумдаар, 2017 оны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835700024676399"/>
          <c:y val="1.654601322508506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911923161307634"/>
          <c:y val="0.11649991886058156"/>
          <c:w val="0.69586258982584392"/>
          <c:h val="0.8528718515618510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hereg1'!$O$2:$O$18</c:f>
              <c:strCache>
                <c:ptCount val="13"/>
                <c:pt idx="0">
                  <c:v>Халзан</c:v>
                </c:pt>
                <c:pt idx="1">
                  <c:v>Асгат</c:v>
                </c:pt>
                <c:pt idx="2">
                  <c:v>Баяндэлгэр</c:v>
                </c:pt>
                <c:pt idx="3">
                  <c:v>Наран</c:v>
                </c:pt>
                <c:pt idx="4">
                  <c:v>Уулбаян</c:v>
                </c:pt>
                <c:pt idx="5">
                  <c:v>Онгон</c:v>
                </c:pt>
                <c:pt idx="6">
                  <c:v>Түвшинширээ</c:v>
                </c:pt>
                <c:pt idx="7">
                  <c:v>Дарьганга</c:v>
                </c:pt>
                <c:pt idx="8">
                  <c:v>Сүхбаатар</c:v>
                </c:pt>
                <c:pt idx="9">
                  <c:v>Түмэнцогт</c:v>
                </c:pt>
                <c:pt idx="10">
                  <c:v>Эрдэнэцагаан</c:v>
                </c:pt>
                <c:pt idx="11">
                  <c:v>Мөнххаан</c:v>
                </c:pt>
                <c:pt idx="12">
                  <c:v>Баруун-Урт</c:v>
                </c:pt>
              </c:strCache>
            </c:strRef>
          </c:cat>
          <c:val>
            <c:numRef>
              <c:f>'gemt hereg1'!$P$2:$P$14</c:f>
              <c:numCache>
                <c:formatCode>General</c:formatCode>
                <c:ptCount val="13"/>
                <c:pt idx="0">
                  <c:v>5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16</c:v>
                </c:pt>
                <c:pt idx="8">
                  <c:v>17</c:v>
                </c:pt>
                <c:pt idx="9">
                  <c:v>21</c:v>
                </c:pt>
                <c:pt idx="10">
                  <c:v>44</c:v>
                </c:pt>
                <c:pt idx="11">
                  <c:v>47</c:v>
                </c:pt>
                <c:pt idx="12">
                  <c:v>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347622328"/>
        <c:axId val="347622720"/>
      </c:barChart>
      <c:catAx>
        <c:axId val="347622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7622720"/>
        <c:crosses val="autoZero"/>
        <c:auto val="1"/>
        <c:lblAlgn val="ctr"/>
        <c:lblOffset val="100"/>
        <c:noMultiLvlLbl val="0"/>
      </c:catAx>
      <c:valAx>
        <c:axId val="34762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7622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4341360512959754E-2"/>
          <c:y val="8.6981600715384993E-2"/>
          <c:w val="0.93593405598835955"/>
          <c:h val="0.682668876916701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'gemt hereg2'!$G$24</c:f>
              <c:strCache>
                <c:ptCount val="1"/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'gemt hereg2'!$H$23:$J$23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'gemt hereg2'!$H$24:$J$24</c:f>
              <c:numCache>
                <c:formatCode>General</c:formatCode>
                <c:ptCount val="3"/>
                <c:pt idx="0">
                  <c:v>351</c:v>
                </c:pt>
                <c:pt idx="1">
                  <c:v>323</c:v>
                </c:pt>
                <c:pt idx="2">
                  <c:v>306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47623504"/>
        <c:axId val="347623896"/>
      </c:barChart>
      <c:catAx>
        <c:axId val="34762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47623896"/>
        <c:crosses val="autoZero"/>
        <c:auto val="1"/>
        <c:lblAlgn val="ctr"/>
        <c:lblOffset val="100"/>
        <c:noMultiLvlLbl val="0"/>
      </c:catAx>
      <c:valAx>
        <c:axId val="347623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762350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Сэжигтэн,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яллагдагчийнтоо,сумаар, 2017 оны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сарын байдлаар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724929507810099"/>
          <c:y val="1.296564231179351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4141857057754051"/>
          <c:y val="0.12757761486652325"/>
          <c:w val="0.74098001529336388"/>
          <c:h val="0.845167906264015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hereg2'!$G$1:$G$13</c:f>
              <c:strCache>
                <c:ptCount val="13"/>
                <c:pt idx="0">
                  <c:v>Халзан</c:v>
                </c:pt>
                <c:pt idx="1">
                  <c:v>Онгон</c:v>
                </c:pt>
                <c:pt idx="2">
                  <c:v>Асгат</c:v>
                </c:pt>
                <c:pt idx="3">
                  <c:v>Баяндэлгэр</c:v>
                </c:pt>
                <c:pt idx="4">
                  <c:v>Түмэнцогт</c:v>
                </c:pt>
                <c:pt idx="5">
                  <c:v>Наран</c:v>
                </c:pt>
                <c:pt idx="6">
                  <c:v>Уулбаян</c:v>
                </c:pt>
                <c:pt idx="7">
                  <c:v>Дарьганга</c:v>
                </c:pt>
                <c:pt idx="8">
                  <c:v>Түвшинширээ</c:v>
                </c:pt>
                <c:pt idx="9">
                  <c:v>Сүхбаатар</c:v>
                </c:pt>
                <c:pt idx="10">
                  <c:v>Эрдэнэцагаан</c:v>
                </c:pt>
                <c:pt idx="11">
                  <c:v>Мөнххаан</c:v>
                </c:pt>
                <c:pt idx="12">
                  <c:v>Баруун-Урт</c:v>
                </c:pt>
              </c:strCache>
            </c:strRef>
          </c:cat>
          <c:val>
            <c:numRef>
              <c:f>'gemt hereg2'!$H$1:$H$13</c:f>
              <c:numCache>
                <c:formatCode>General</c:formatCode>
                <c:ptCount val="13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11</c:v>
                </c:pt>
                <c:pt idx="8">
                  <c:v>11</c:v>
                </c:pt>
                <c:pt idx="9">
                  <c:v>15</c:v>
                </c:pt>
                <c:pt idx="10">
                  <c:v>37</c:v>
                </c:pt>
                <c:pt idx="11">
                  <c:v>39</c:v>
                </c:pt>
                <c:pt idx="12">
                  <c:v>144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axId val="347624680"/>
        <c:axId val="347625072"/>
      </c:barChart>
      <c:catAx>
        <c:axId val="347624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7625072"/>
        <c:crosses val="autoZero"/>
        <c:auto val="1"/>
        <c:lblAlgn val="ctr"/>
        <c:lblOffset val="100"/>
        <c:noMultiLvlLbl val="0"/>
      </c:catAx>
      <c:valAx>
        <c:axId val="347625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7624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mn-MN"/>
              <a:t>Зээлийн өрийн үлдэгдэл тэрбум төгрөг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4920634920634921E-2"/>
          <c:y val="0.18746177370030695"/>
          <c:w val="0.93015873015873063"/>
          <c:h val="0.60753304919453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'grafic (3)'!$B$3</c:f>
              <c:strCache>
                <c:ptCount val="1"/>
                <c:pt idx="0">
                  <c:v>Зээлийн өрийн үлдэгдэл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 (3)'!$A$5:$A$9</c:f>
              <c:strCache>
                <c:ptCount val="5"/>
                <c:pt idx="0">
                  <c:v>2013.XII</c:v>
                </c:pt>
                <c:pt idx="1">
                  <c:v>2014.XII</c:v>
                </c:pt>
                <c:pt idx="2">
                  <c:v>2015.XII</c:v>
                </c:pt>
                <c:pt idx="3">
                  <c:v>2016.XII</c:v>
                </c:pt>
                <c:pt idx="4">
                  <c:v>2017.XII</c:v>
                </c:pt>
              </c:strCache>
            </c:strRef>
          </c:cat>
          <c:val>
            <c:numRef>
              <c:f>'grafic (3)'!$B$5:$B$9</c:f>
              <c:numCache>
                <c:formatCode>###\ ##0.0</c:formatCode>
                <c:ptCount val="5"/>
                <c:pt idx="0" formatCode="General">
                  <c:v>73.5</c:v>
                </c:pt>
                <c:pt idx="1">
                  <c:v>95.5</c:v>
                </c:pt>
                <c:pt idx="2" formatCode="0.0">
                  <c:v>93.8</c:v>
                </c:pt>
                <c:pt idx="3" formatCode="0.0">
                  <c:v>99.4</c:v>
                </c:pt>
                <c:pt idx="4" formatCode="0.0">
                  <c:v>115.1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48984040"/>
        <c:axId val="348984432"/>
      </c:barChart>
      <c:catAx>
        <c:axId val="348984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8984432"/>
        <c:crosses val="autoZero"/>
        <c:auto val="1"/>
        <c:lblAlgn val="ctr"/>
        <c:lblOffset val="100"/>
        <c:noMultiLvlLbl val="0"/>
      </c:catAx>
      <c:valAx>
        <c:axId val="34898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8984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mn-MN"/>
              <a:t>Хадгаламжийн үлдэгдэл тэрбум төгрөг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'grafic (3)'!$C$3</c:f>
              <c:strCache>
                <c:ptCount val="1"/>
                <c:pt idx="0">
                  <c:v>Хадгаламжийн үлдэгдэл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 (3)'!$A$5:$A$9</c:f>
              <c:strCache>
                <c:ptCount val="5"/>
                <c:pt idx="0">
                  <c:v>2013.XII</c:v>
                </c:pt>
                <c:pt idx="1">
                  <c:v>2014.XII</c:v>
                </c:pt>
                <c:pt idx="2">
                  <c:v>2015.XII</c:v>
                </c:pt>
                <c:pt idx="3">
                  <c:v>2016.XII</c:v>
                </c:pt>
                <c:pt idx="4">
                  <c:v>2017.XII</c:v>
                </c:pt>
              </c:strCache>
            </c:strRef>
          </c:cat>
          <c:val>
            <c:numRef>
              <c:f>'grafic (3)'!$C$5:$C$9</c:f>
              <c:numCache>
                <c:formatCode>###\ ##0.0</c:formatCode>
                <c:ptCount val="5"/>
                <c:pt idx="0" formatCode="General">
                  <c:v>31.1</c:v>
                </c:pt>
                <c:pt idx="1">
                  <c:v>34</c:v>
                </c:pt>
                <c:pt idx="2" formatCode="General">
                  <c:v>32.700000000000003</c:v>
                </c:pt>
                <c:pt idx="3" formatCode="0.0">
                  <c:v>47.1</c:v>
                </c:pt>
                <c:pt idx="4" formatCode="0.0">
                  <c:v>56.6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48985216"/>
        <c:axId val="348985608"/>
      </c:barChart>
      <c:catAx>
        <c:axId val="34898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8985608"/>
        <c:crosses val="autoZero"/>
        <c:auto val="1"/>
        <c:lblAlgn val="ctr"/>
        <c:lblOffset val="100"/>
        <c:noMultiLvlLbl val="0"/>
      </c:catAx>
      <c:valAx>
        <c:axId val="348985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8985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latin typeface="Arial" panose="020B0604020202020204" pitchFamily="34" charset="0"/>
                <a:cs typeface="Arial" panose="020B0604020202020204" pitchFamily="34" charset="0"/>
              </a:rPr>
              <a:t>Аймгийн</a:t>
            </a:r>
            <a:r>
              <a:rPr lang="mn-MN" sz="1200" baseline="0"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sz="1200" baseline="0">
                <a:latin typeface="Arial" panose="020B0604020202020204" pitchFamily="34" charset="0"/>
                <a:cs typeface="Arial" panose="020B0604020202020204" pitchFamily="34" charset="0"/>
              </a:rPr>
              <a:t> оны </a:t>
            </a: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baseline="0">
                <a:latin typeface="Arial" panose="020B0604020202020204" pitchFamily="34" charset="0"/>
                <a:cs typeface="Arial" panose="020B0604020202020204" pitchFamily="34" charset="0"/>
              </a:rPr>
              <a:t>-р сарын зарлага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1730842387143987"/>
          <c:y val="3.1020768212401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434840759847549"/>
          <c:y val="0.23157649009603529"/>
          <c:w val="0.63332223962123957"/>
          <c:h val="0.5756812530575869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3.4076727928114885E-2"/>
                  <c:y val="6.140995497975799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3112037822462051E-2"/>
                  <c:y val="-2.14621059691482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836475900282571"/>
                  <c:y val="7.86107491959188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780744360977862"/>
                  <c:y val="0.148726624999213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029635663358176E-2"/>
                  <c:y val="0.181881077814913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0678590200904942"/>
                  <c:y val="8.25096604045889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0179807249305257"/>
                  <c:y val="-5.365526492287154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A23C599-30CD-4B93-AB44-D9E7F0BE8368}" type="CATEGORYNAME">
                      <a:rPr lang="mn-MN" i="1"/>
                      <a:pPr>
                        <a:defRPr sz="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mn-MN" i="1" baseline="0"/>
                      <a:t>
</a:t>
                    </a:r>
                    <a:fld id="{DCE629B1-7249-46A9-A7ED-83CFE10202EA}" type="PERCENTAGE">
                      <a:rPr lang="mn-MN" baseline="0"/>
                      <a:pPr>
                        <a:defRPr sz="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mn-MN" i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-8.6307056445530522E-2"/>
                  <c:y val="-7.21385726064816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8.8200038213614107E-2"/>
                  <c:y val="-0.173244963084650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0217113665389528"/>
                  <c:y val="-0.188649080735411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11329465732798075"/>
                  <c:y val="-8.34151597691691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5295520845771415E-2"/>
                  <c:y val="-7.7444098063313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7.8533720583667366E-2"/>
                  <c:y val="-3.33949561417282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22571162329979055"/>
                  <c:y val="1.78734059547312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'Sheet4 (2)'!$A$2:$A$15</c:f>
              <c:strCache>
                <c:ptCount val="14"/>
                <c:pt idx="0">
                  <c:v>Цалин хөлс ба нэмэгдэл урамшил</c:v>
                </c:pt>
                <c:pt idx="1">
                  <c:v>Ажил олгогчоос нийгмийн даатгалд төлөх шимтгэл</c:v>
                </c:pt>
                <c:pt idx="2">
                  <c:v>Байр ашиглалттай холбоотой зардал</c:v>
                </c:pt>
                <c:pt idx="3">
                  <c:v>Хангамжийн бараа материал</c:v>
                </c:pt>
                <c:pt idx="4">
                  <c:v> Нормативт зардал</c:v>
                </c:pt>
                <c:pt idx="5">
                  <c:v> Эд хогшил, урсгал засварын зардал</c:v>
                </c:pt>
                <c:pt idx="6">
                  <c:v> Бусдаар гүйцэтгүүлсэн ажил үйлчилгээ</c:v>
                </c:pt>
                <c:pt idx="7">
                  <c:v> Томилолт зочны зардал</c:v>
                </c:pt>
                <c:pt idx="8">
                  <c:v> Бараа үйлчилгээний бусад зардал</c:v>
                </c:pt>
                <c:pt idx="9">
                  <c:v> Нийгмийн хамгаалал</c:v>
                </c:pt>
                <c:pt idx="10">
                  <c:v> Урсгал шилжүүлэг</c:v>
                </c:pt>
                <c:pt idx="11">
                  <c:v> Татаас</c:v>
                </c:pt>
                <c:pt idx="12">
                  <c:v> Хөрөнгийн  зардал</c:v>
                </c:pt>
                <c:pt idx="13">
                  <c:v> Эргэн төлөгдөх төлбөрийг хассан цэвэр зээл</c:v>
                </c:pt>
              </c:strCache>
            </c:strRef>
          </c:cat>
          <c:val>
            <c:numRef>
              <c:f>'Sheet4 (2)'!$B$2:$B$15</c:f>
              <c:numCache>
                <c:formatCode>0.0</c:formatCode>
                <c:ptCount val="14"/>
                <c:pt idx="0">
                  <c:v>37.799999999999997</c:v>
                </c:pt>
                <c:pt idx="1">
                  <c:v>4.2</c:v>
                </c:pt>
                <c:pt idx="2" formatCode="General">
                  <c:v>8.5</c:v>
                </c:pt>
                <c:pt idx="3" formatCode="General">
                  <c:v>1.8</c:v>
                </c:pt>
                <c:pt idx="4" formatCode="General">
                  <c:v>3.7</c:v>
                </c:pt>
                <c:pt idx="5" formatCode="General">
                  <c:v>1.5</c:v>
                </c:pt>
                <c:pt idx="6" formatCode="General">
                  <c:v>3.3</c:v>
                </c:pt>
                <c:pt idx="7" formatCode="General">
                  <c:v>0.4</c:v>
                </c:pt>
                <c:pt idx="8" formatCode="General">
                  <c:v>5.5</c:v>
                </c:pt>
                <c:pt idx="9" formatCode="General">
                  <c:v>9.4</c:v>
                </c:pt>
                <c:pt idx="10" formatCode="General">
                  <c:v>12</c:v>
                </c:pt>
                <c:pt idx="11" formatCode="General">
                  <c:v>0.4</c:v>
                </c:pt>
                <c:pt idx="12" formatCode="General">
                  <c:v>9.8000000000000007</c:v>
                </c:pt>
                <c:pt idx="13" formatCode="General">
                  <c:v>1.7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mn-MN" sz="1200">
                <a:latin typeface="Arial" pitchFamily="34" charset="0"/>
                <a:cs typeface="Arial" pitchFamily="34" charset="0"/>
              </a:rPr>
              <a:t>Төсвийн зарлага тэрбум.төг</a:t>
            </a:r>
            <a:endParaRPr lang="en-US" sz="120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'Tosov (2)'!$C$13</c:f>
              <c:strCache>
                <c:ptCount val="1"/>
                <c:pt idx="0">
                  <c:v>Зарлага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'Tosov (2)'!$A$15:$A$19</c:f>
              <c:strCache>
                <c:ptCount val="5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  <c:pt idx="4">
                  <c:v>2017.I-XII</c:v>
                </c:pt>
              </c:strCache>
            </c:strRef>
          </c:cat>
          <c:val>
            <c:numRef>
              <c:f>'Tosov (2)'!$C$15:$C$19</c:f>
              <c:numCache>
                <c:formatCode>###\ ##0.0</c:formatCode>
                <c:ptCount val="5"/>
                <c:pt idx="0">
                  <c:v>44.4</c:v>
                </c:pt>
                <c:pt idx="1">
                  <c:v>55</c:v>
                </c:pt>
                <c:pt idx="2" formatCode="0.0">
                  <c:v>45.7</c:v>
                </c:pt>
                <c:pt idx="3" formatCode="General">
                  <c:v>51.7</c:v>
                </c:pt>
                <c:pt idx="4" formatCode="General">
                  <c:v>54.2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98999768"/>
        <c:axId val="398998984"/>
      </c:barChart>
      <c:catAx>
        <c:axId val="398999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98998984"/>
        <c:crosses val="autoZero"/>
        <c:auto val="1"/>
        <c:lblAlgn val="ctr"/>
        <c:lblOffset val="100"/>
        <c:noMultiLvlLbl val="0"/>
      </c:catAx>
      <c:valAx>
        <c:axId val="398998984"/>
        <c:scaling>
          <c:orientation val="minMax"/>
        </c:scaling>
        <c:delete val="1"/>
        <c:axPos val="l"/>
        <c:numFmt formatCode="###\ ##0.0" sourceLinked="1"/>
        <c:majorTickMark val="out"/>
        <c:minorTickMark val="none"/>
        <c:tickLblPos val="none"/>
        <c:crossAx val="3989997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44444444444441E-3"/>
          <c:y val="1.4217804449320813E-3"/>
          <c:w val="0.99305555555555558"/>
          <c:h val="0.8371293039910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'2016'!$C$27:$E$27</c:f>
              <c:strCache>
                <c:ptCount val="3"/>
                <c:pt idx="0">
                  <c:v>Шилжиж ирсэн хүн ам</c:v>
                </c:pt>
              </c:strCache>
            </c:strRef>
          </c:tx>
          <c:spPr>
            <a:solidFill>
              <a:srgbClr val="0000FF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'2016'!$F$26:$M$26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'2016'!$F$27:$M$27</c:f>
              <c:numCache>
                <c:formatCode>#\ ##0</c:formatCode>
                <c:ptCount val="8"/>
                <c:pt idx="0">
                  <c:v>635</c:v>
                </c:pt>
                <c:pt idx="1">
                  <c:v>530</c:v>
                </c:pt>
                <c:pt idx="2">
                  <c:v>364</c:v>
                </c:pt>
                <c:pt idx="3">
                  <c:v>778</c:v>
                </c:pt>
                <c:pt idx="4">
                  <c:v>730</c:v>
                </c:pt>
                <c:pt idx="5">
                  <c:v>905</c:v>
                </c:pt>
                <c:pt idx="6">
                  <c:v>672</c:v>
                </c:pt>
                <c:pt idx="7" formatCode="General">
                  <c:v>779</c:v>
                </c:pt>
              </c:numCache>
            </c:numRef>
          </c:val>
        </c:ser>
        <c:ser>
          <c:idx val="1"/>
          <c:order val="1"/>
          <c:tx>
            <c:strRef>
              <c:f>'2016'!$C$28:$E$28</c:f>
              <c:strCache>
                <c:ptCount val="3"/>
                <c:pt idx="0">
                  <c:v>Шилжиж явсан хүн ам</c:v>
                </c:pt>
              </c:strCache>
            </c:strRef>
          </c:tx>
          <c:spPr>
            <a:solidFill>
              <a:srgbClr val="FF3300"/>
            </a:solidFill>
            <a:ln w="25400">
              <a:noFill/>
            </a:ln>
          </c:spPr>
          <c:invertIfNegative val="0"/>
          <c:dLbls>
            <c:dLbl>
              <c:idx val="5"/>
              <c:layout>
                <c:manualLayout>
                  <c:x val="-4.8273577453303773E-3"/>
                  <c:y val="-4.62974390169782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'2016'!$F$26:$M$26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'2016'!$F$28:$M$28</c:f>
              <c:numCache>
                <c:formatCode>#\ ##0</c:formatCode>
                <c:ptCount val="8"/>
                <c:pt idx="0">
                  <c:v>1420</c:v>
                </c:pt>
                <c:pt idx="1">
                  <c:v>1168</c:v>
                </c:pt>
                <c:pt idx="2">
                  <c:v>747</c:v>
                </c:pt>
                <c:pt idx="3">
                  <c:v>1113</c:v>
                </c:pt>
                <c:pt idx="4">
                  <c:v>1082</c:v>
                </c:pt>
                <c:pt idx="5">
                  <c:v>900</c:v>
                </c:pt>
                <c:pt idx="6">
                  <c:v>961</c:v>
                </c:pt>
                <c:pt idx="7" formatCode="General">
                  <c:v>626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5"/>
        <c:axId val="211342808"/>
        <c:axId val="211343200"/>
      </c:barChart>
      <c:catAx>
        <c:axId val="211342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1343200"/>
        <c:crosses val="autoZero"/>
        <c:auto val="1"/>
        <c:lblAlgn val="ctr"/>
        <c:lblOffset val="100"/>
        <c:noMultiLvlLbl val="0"/>
      </c:catAx>
      <c:valAx>
        <c:axId val="211343200"/>
        <c:scaling>
          <c:orientation val="minMax"/>
          <c:min val="200"/>
        </c:scaling>
        <c:delete val="1"/>
        <c:axPos val="l"/>
        <c:numFmt formatCode="#\ ##0" sourceLinked="1"/>
        <c:majorTickMark val="none"/>
        <c:minorTickMark val="none"/>
        <c:tickLblPos val="nextTo"/>
        <c:crossAx val="2113428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mn-MN" sz="1200">
                <a:latin typeface="Arial" pitchFamily="34" charset="0"/>
                <a:cs typeface="Arial" pitchFamily="34" charset="0"/>
              </a:rPr>
              <a:t>Төсвийн</a:t>
            </a:r>
            <a:r>
              <a:rPr lang="mn-MN" sz="1200" baseline="0">
                <a:latin typeface="Arial" pitchFamily="34" charset="0"/>
                <a:cs typeface="Arial" pitchFamily="34" charset="0"/>
              </a:rPr>
              <a:t> орлого тэрбум.төг</a:t>
            </a:r>
            <a:endParaRPr lang="en-US" sz="120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4967320261437909E-2"/>
          <c:y val="0.1558435276763947"/>
          <c:w val="0.93888888888888999"/>
          <c:h val="0.7322142023913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'Tosov (2)'!$B$13</c:f>
              <c:strCache>
                <c:ptCount val="1"/>
                <c:pt idx="0">
                  <c:v>Орлого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'Tosov (2)'!$A$15:$A$19</c:f>
              <c:strCache>
                <c:ptCount val="5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  <c:pt idx="4">
                  <c:v>2017.I-XII</c:v>
                </c:pt>
              </c:strCache>
            </c:strRef>
          </c:cat>
          <c:val>
            <c:numRef>
              <c:f>'Tosov (2)'!$B$15:$B$19</c:f>
              <c:numCache>
                <c:formatCode>###\ ##0.0</c:formatCode>
                <c:ptCount val="5"/>
                <c:pt idx="0">
                  <c:v>52.5</c:v>
                </c:pt>
                <c:pt idx="1">
                  <c:v>51.7</c:v>
                </c:pt>
                <c:pt idx="2" formatCode="0.0">
                  <c:v>45.5</c:v>
                </c:pt>
                <c:pt idx="3" formatCode="General">
                  <c:v>51.8</c:v>
                </c:pt>
                <c:pt idx="4" formatCode="0.0">
                  <c:v>47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92291912"/>
        <c:axId val="392292304"/>
      </c:barChart>
      <c:catAx>
        <c:axId val="392291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92292304"/>
        <c:crosses val="autoZero"/>
        <c:auto val="1"/>
        <c:lblAlgn val="ctr"/>
        <c:lblOffset val="100"/>
        <c:noMultiLvlLbl val="0"/>
      </c:catAx>
      <c:valAx>
        <c:axId val="392292304"/>
        <c:scaling>
          <c:orientation val="minMax"/>
        </c:scaling>
        <c:delete val="1"/>
        <c:axPos val="l"/>
        <c:numFmt formatCode="###\ ##0.0" sourceLinked="1"/>
        <c:majorTickMark val="out"/>
        <c:minorTickMark val="none"/>
        <c:tickLblPos val="none"/>
        <c:crossAx val="3922919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050" b="1">
                <a:latin typeface="Arial" panose="020B0604020202020204" pitchFamily="34" charset="0"/>
                <a:cs typeface="Arial" panose="020B0604020202020204" pitchFamily="34" charset="0"/>
              </a:rPr>
              <a:t>Хэрэглээний үнийн индекс, жил бүрийн 12-р сар  </a:t>
            </a:r>
          </a:p>
          <a:p>
            <a: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mn-MN" sz="1050" b="1">
                <a:latin typeface="Arial" panose="020B0604020202020204" pitchFamily="34" charset="0"/>
                <a:cs typeface="Arial" panose="020B0604020202020204" pitchFamily="34" charset="0"/>
              </a:rPr>
              <a:t>/өмнөх оны мөн үетэй харьцуулснаар/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4708909624192441"/>
          <c:y val="1.7089060896980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799338386753053E-2"/>
          <c:y val="0.32301439083241945"/>
          <c:w val="0.90322156538943266"/>
          <c:h val="0.50551727909011368"/>
        </c:manualLayout>
      </c:layout>
      <c:lineChart>
        <c:grouping val="stacked"/>
        <c:varyColors val="0"/>
        <c:ser>
          <c:idx val="0"/>
          <c:order val="0"/>
          <c:spPr>
            <a:ln w="34925" cap="rnd">
              <a:solidFill>
                <a:schemeClr val="tx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-5.5854454363417336E-2"/>
                  <c:y val="-6.4814814814814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87510936132986E-2"/>
                  <c:y val="-7.8703703703703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3468555792228136E-2"/>
                  <c:y val="-5.5555555555555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773169311282897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993920972644377E-2"/>
                  <c:y val="-6.9444444444444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199283600188422E-2"/>
                  <c:y val="-6.4814814814814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5177304964539008E-3"/>
                  <c:y val="-6.0185185185185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3728470111448983E-2"/>
                  <c:y val="-6.01851851851851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1921478565179353E-2"/>
                  <c:y val="3.2407407407407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(2)'!$B$2:$B$9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'Sheet5 (2)'!$C$2:$C$9</c:f>
              <c:numCache>
                <c:formatCode>General</c:formatCode>
                <c:ptCount val="8"/>
                <c:pt idx="0">
                  <c:v>109.5</c:v>
                </c:pt>
                <c:pt idx="1">
                  <c:v>109.3</c:v>
                </c:pt>
                <c:pt idx="2">
                  <c:v>109.9</c:v>
                </c:pt>
                <c:pt idx="3">
                  <c:v>110.1</c:v>
                </c:pt>
                <c:pt idx="4" formatCode="0.0">
                  <c:v>111.3</c:v>
                </c:pt>
                <c:pt idx="5">
                  <c:v>104.4</c:v>
                </c:pt>
                <c:pt idx="6">
                  <c:v>101.6</c:v>
                </c:pt>
                <c:pt idx="7" formatCode="0.0">
                  <c:v>105.9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7619976"/>
        <c:axId val="348989920"/>
      </c:lineChart>
      <c:catAx>
        <c:axId val="347619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8989920"/>
        <c:crosses val="autoZero"/>
        <c:auto val="1"/>
        <c:lblAlgn val="ctr"/>
        <c:lblOffset val="100"/>
        <c:noMultiLvlLbl val="0"/>
      </c:catAx>
      <c:valAx>
        <c:axId val="348989920"/>
        <c:scaling>
          <c:orientation val="minMax"/>
          <c:min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7619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43418644721811E-2"/>
          <c:y val="0.10661828141047587"/>
          <c:w val="0.89124047267017414"/>
          <c:h val="0.74260382669557645"/>
        </c:manualLayout>
      </c:layout>
      <c:lineChart>
        <c:grouping val="standard"/>
        <c:varyColors val="0"/>
        <c:ser>
          <c:idx val="0"/>
          <c:order val="0"/>
          <c:tx>
            <c:strRef>
              <c:f>'une1 '!$Q$3</c:f>
              <c:strCache>
                <c:ptCount val="1"/>
                <c:pt idx="0">
                  <c:v>2015</c:v>
                </c:pt>
              </c:strCache>
            </c:strRef>
          </c:tx>
          <c:dLbls>
            <c:dLbl>
              <c:idx val="0"/>
              <c:layout>
                <c:manualLayout>
                  <c:x val="-6.0164968461911703E-2"/>
                  <c:y val="-5.0241545893719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164968461911703E-2"/>
                  <c:y val="-6.1835748792270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401746724890827E-2"/>
                  <c:y val="-5.0241545893719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8224163027656477E-2"/>
                  <c:y val="-3.8647342995169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4342552159146122E-2"/>
                  <c:y val="-6.1835748792270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579330422125177E-2"/>
                  <c:y val="-3.864734299516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6579330422125254E-2"/>
                  <c:y val="-4.251207729468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6579330422125177E-2"/>
                  <c:y val="-3.0917874396135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2401746724890966E-2"/>
                  <c:y val="-4.2512077294686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8520135856380396E-2"/>
                  <c:y val="-1.932367149758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5.4342552159146046E-2"/>
                  <c:y val="-2.3188405797101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2401746724890827E-2"/>
                  <c:y val="-3.8647342995169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1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'une1 '!$P$4:$P$15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'une1 '!$Q$4:$Q$15</c:f>
              <c:numCache>
                <c:formatCode>General</c:formatCode>
                <c:ptCount val="12"/>
                <c:pt idx="0">
                  <c:v>101.3</c:v>
                </c:pt>
                <c:pt idx="1">
                  <c:v>101.7</c:v>
                </c:pt>
                <c:pt idx="2">
                  <c:v>102.4</c:v>
                </c:pt>
                <c:pt idx="3">
                  <c:v>102.9</c:v>
                </c:pt>
                <c:pt idx="4">
                  <c:v>103.4</c:v>
                </c:pt>
                <c:pt idx="5">
                  <c:v>103.7</c:v>
                </c:pt>
                <c:pt idx="6">
                  <c:v>103.8</c:v>
                </c:pt>
                <c:pt idx="7" formatCode="0.0">
                  <c:v>104</c:v>
                </c:pt>
                <c:pt idx="8">
                  <c:v>104.5</c:v>
                </c:pt>
                <c:pt idx="9">
                  <c:v>104.5</c:v>
                </c:pt>
                <c:pt idx="10">
                  <c:v>104.8</c:v>
                </c:pt>
                <c:pt idx="11">
                  <c:v>104.4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'une1 '!$R$3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layout>
                <c:manualLayout>
                  <c:x val="-6.0164968461911703E-2"/>
                  <c:y val="-2.616759861539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6283357593401279E-2"/>
                  <c:y val="-3.4661797710068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401746724890827E-2"/>
                  <c:y val="-2.1537829510441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6283357593401272E-2"/>
                  <c:y val="-3.6231731903077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0164968461911703E-2"/>
                  <c:y val="-4.3961200502111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4638524987869972E-2"/>
                  <c:y val="-5.9420137700178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0460941290635677E-2"/>
                  <c:y val="-5.169066910114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2401746724890771E-2"/>
                  <c:y val="-5.169066910114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0460941290635677E-2"/>
                  <c:y val="-4.8590969607059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6579330422125177E-2"/>
                  <c:y val="-4.6296169500551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0756914119359534E-2"/>
                  <c:y val="-4.9356004412491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4934497816593885E-2"/>
                  <c:y val="-6.1714937806687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'une1 '!$P$4:$P$15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'une1 '!$R$4:$R$15</c:f>
              <c:numCache>
                <c:formatCode>General</c:formatCode>
                <c:ptCount val="12"/>
                <c:pt idx="0" formatCode="0.0">
                  <c:v>100.2</c:v>
                </c:pt>
                <c:pt idx="1">
                  <c:v>100.3</c:v>
                </c:pt>
                <c:pt idx="2">
                  <c:v>101.2</c:v>
                </c:pt>
                <c:pt idx="3">
                  <c:v>102.5</c:v>
                </c:pt>
                <c:pt idx="4">
                  <c:v>102.3</c:v>
                </c:pt>
                <c:pt idx="5">
                  <c:v>102.1</c:v>
                </c:pt>
                <c:pt idx="6">
                  <c:v>101.5</c:v>
                </c:pt>
                <c:pt idx="7">
                  <c:v>100.9</c:v>
                </c:pt>
                <c:pt idx="8">
                  <c:v>100.7</c:v>
                </c:pt>
                <c:pt idx="9">
                  <c:v>100.4</c:v>
                </c:pt>
                <c:pt idx="10">
                  <c:v>101.2</c:v>
                </c:pt>
                <c:pt idx="11">
                  <c:v>101.6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'une1 '!$S$3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0"/>
              <c:layout>
                <c:manualLayout>
                  <c:x val="-5.6283357593401272E-2"/>
                  <c:y val="-1.5458937198067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342552159146108E-2"/>
                  <c:y val="-3.8647342995169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105773896166977E-2"/>
                  <c:y val="-3.4782608695652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1809801067442988E-2"/>
                  <c:y val="3.8647342995169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224163027656477E-2"/>
                  <c:y val="-2.7053140096618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8224163027656477E-2"/>
                  <c:y val="-5.4106280193236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8816108685104406E-2"/>
                  <c:y val="-5.7971014492753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4934497816593885E-2"/>
                  <c:y val="-6.1835748792270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4934497816593885E-2"/>
                  <c:y val="-3.09178743961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0756914119359534E-2"/>
                  <c:y val="-1.159420289855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8816108685104461E-2"/>
                  <c:y val="-1.54589371980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'une1 '!$P$4:$P$15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'une1 '!$S$4:$S$15</c:f>
              <c:numCache>
                <c:formatCode>General</c:formatCode>
                <c:ptCount val="12"/>
                <c:pt idx="0" formatCode="0.0">
                  <c:v>100.9</c:v>
                </c:pt>
                <c:pt idx="1">
                  <c:v>101.2</c:v>
                </c:pt>
                <c:pt idx="2">
                  <c:v>101.6</c:v>
                </c:pt>
                <c:pt idx="3">
                  <c:v>104.7</c:v>
                </c:pt>
                <c:pt idx="4">
                  <c:v>104.2</c:v>
                </c:pt>
                <c:pt idx="5" formatCode="0.0">
                  <c:v>104</c:v>
                </c:pt>
                <c:pt idx="6">
                  <c:v>104.2</c:v>
                </c:pt>
                <c:pt idx="7">
                  <c:v>104.2</c:v>
                </c:pt>
                <c:pt idx="8">
                  <c:v>104.2</c:v>
                </c:pt>
                <c:pt idx="9">
                  <c:v>105.5</c:v>
                </c:pt>
                <c:pt idx="10">
                  <c:v>105.5</c:v>
                </c:pt>
                <c:pt idx="11">
                  <c:v>105.9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990704"/>
        <c:axId val="348991096"/>
      </c:lineChart>
      <c:catAx>
        <c:axId val="348990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48991096"/>
        <c:crosses val="autoZero"/>
        <c:auto val="1"/>
        <c:lblAlgn val="ctr"/>
        <c:lblOffset val="100"/>
        <c:noMultiLvlLbl val="0"/>
      </c:catAx>
      <c:valAx>
        <c:axId val="348991096"/>
        <c:scaling>
          <c:orientation val="minMax"/>
          <c:min val="1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solidFill>
              <a:sysClr val="windowText" lastClr="000000">
                <a:alpha val="37000"/>
              </a:sysClr>
            </a:solidFill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48990704"/>
        <c:crosses val="autoZero"/>
        <c:crossBetween val="between"/>
      </c:valAx>
      <c:spPr>
        <a:ln>
          <a:solidFill>
            <a:schemeClr val="bg1"/>
          </a:solidFill>
        </a:ln>
      </c:spPr>
    </c:plotArea>
    <c:legend>
      <c:legendPos val="b"/>
      <c:layout>
        <c:manualLayout>
          <c:xMode val="edge"/>
          <c:yMode val="edge"/>
          <c:x val="0.1473479352198879"/>
          <c:y val="0.90692593860550041"/>
          <c:w val="0.70530412956022415"/>
          <c:h val="6.988565559739815E-2"/>
        </c:manualLayout>
      </c:layout>
      <c:overlay val="0"/>
      <c:txPr>
        <a:bodyPr/>
        <a:lstStyle/>
        <a:p>
          <a:pPr>
            <a:defRPr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0">
      <a:solidFill>
        <a:schemeClr val="bg1"/>
      </a:solidFill>
    </a:ln>
  </c:sp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721593087380943E-2"/>
          <c:y val="5.978258311255432E-2"/>
          <c:w val="0.94744438546305298"/>
          <c:h val="0.830099781710124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4"/>
            <c:spPr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7399666847199135E-2"/>
                  <c:y val="4.8913022546635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2765014602642946E-2"/>
                  <c:y val="-6.5217363395513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2521449432347062E-2"/>
                  <c:y val="-4.3478242263675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-5.20343190917553E-2"/>
                  <c:y val="4.3478242263675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layout>
                <c:manualLayout>
                  <c:x val="-5.20343190917553E-2"/>
                  <c:y val="-5.978258311255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layout>
                <c:manualLayout>
                  <c:x val="-4.0651811790433826E-2"/>
                  <c:y val="4.3478242263675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8"/>
              <c:layout>
                <c:manualLayout>
                  <c:x val="-2.6017159545877598E-2"/>
                  <c:y val="-5.978258311255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9"/>
              <c:layout>
                <c:manualLayout>
                  <c:x val="-1.9512869659408249E-2"/>
                  <c:y val="3.804346198071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7"/>
              <c:layout>
                <c:manualLayout>
                  <c:x val="-3.7399666847199066E-2"/>
                  <c:y val="-4.8913022546635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5"/>
              <c:layout>
                <c:manualLayout>
                  <c:x val="-1.9512869659408249E-2"/>
                  <c:y val="4.3478242263675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1"/>
              <c:layout>
                <c:manualLayout>
                  <c:x val="-5.8538608978224722E-2"/>
                  <c:y val="-5.978258311255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3"/>
              <c:layout>
                <c:manualLayout>
                  <c:x val="-4.3903956733668523E-2"/>
                  <c:y val="3.804346198071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5"/>
              <c:layout>
                <c:manualLayout>
                  <c:x val="-5.5286464034990018E-2"/>
                  <c:y val="-5.978258311255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6"/>
              <c:layout>
                <c:manualLayout>
                  <c:x val="-4.2277884262051167E-2"/>
                  <c:y val="5.4347802829594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3"/>
              <c:layout>
                <c:manualLayout>
                  <c:x val="-7.1469840848545615E-2"/>
                  <c:y val="-5.43478028295948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4"/>
              <c:layout>
                <c:manualLayout>
                  <c:x val="-4.0574282147315968E-2"/>
                  <c:y val="-0.13043472679102755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solidFill>
                          <a:srgbClr val="FF0000"/>
                        </a:solidFill>
                      </a:rPr>
                      <a:t>3 528.4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none" lIns="38100" tIns="19050" rIns="38100" bIns="19050" anchor="t" anchorCtr="1">
                <a:spAutoFit/>
              </a:bodyPr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Sheet1!$A$2:$A$77</c:f>
              <c:strCache>
                <c:ptCount val="76"/>
                <c:pt idx="0">
                  <c:v>1942</c:v>
                </c:pt>
                <c:pt idx="1">
                  <c:v>1943</c:v>
                </c:pt>
                <c:pt idx="2">
                  <c:v>1944</c:v>
                </c:pt>
                <c:pt idx="3">
                  <c:v>1945</c:v>
                </c:pt>
                <c:pt idx="4">
                  <c:v>1946</c:v>
                </c:pt>
                <c:pt idx="5">
                  <c:v>1947</c:v>
                </c:pt>
                <c:pt idx="6">
                  <c:v>1948</c:v>
                </c:pt>
                <c:pt idx="7">
                  <c:v>1949</c:v>
                </c:pt>
                <c:pt idx="8">
                  <c:v>1950</c:v>
                </c:pt>
                <c:pt idx="9">
                  <c:v>1951</c:v>
                </c:pt>
                <c:pt idx="10">
                  <c:v>1952</c:v>
                </c:pt>
                <c:pt idx="11">
                  <c:v>1953</c:v>
                </c:pt>
                <c:pt idx="12">
                  <c:v>1954</c:v>
                </c:pt>
                <c:pt idx="13">
                  <c:v>1955</c:v>
                </c:pt>
                <c:pt idx="14">
                  <c:v>1956</c:v>
                </c:pt>
                <c:pt idx="15">
                  <c:v>1957</c:v>
                </c:pt>
                <c:pt idx="16">
                  <c:v>1958</c:v>
                </c:pt>
                <c:pt idx="17">
                  <c:v>1959</c:v>
                </c:pt>
                <c:pt idx="18">
                  <c:v>1960</c:v>
                </c:pt>
                <c:pt idx="19">
                  <c:v>1961-XII</c:v>
                </c:pt>
                <c:pt idx="20">
                  <c:v>1962</c:v>
                </c:pt>
                <c:pt idx="21">
                  <c:v>1963</c:v>
                </c:pt>
                <c:pt idx="22">
                  <c:v>1964</c:v>
                </c:pt>
                <c:pt idx="23">
                  <c:v>1965</c:v>
                </c:pt>
                <c:pt idx="24">
                  <c:v>1966</c:v>
                </c:pt>
                <c:pt idx="25">
                  <c:v>1967</c:v>
                </c:pt>
                <c:pt idx="26">
                  <c:v>1968</c:v>
                </c:pt>
                <c:pt idx="27">
                  <c:v>1969</c:v>
                </c:pt>
                <c:pt idx="28">
                  <c:v>1970</c:v>
                </c:pt>
                <c:pt idx="29">
                  <c:v>1971</c:v>
                </c:pt>
                <c:pt idx="30">
                  <c:v>1972</c:v>
                </c:pt>
                <c:pt idx="31">
                  <c:v>1973</c:v>
                </c:pt>
                <c:pt idx="32">
                  <c:v>1974</c:v>
                </c:pt>
                <c:pt idx="33">
                  <c:v>1975</c:v>
                </c:pt>
                <c:pt idx="34">
                  <c:v>1976</c:v>
                </c:pt>
                <c:pt idx="35">
                  <c:v>1977</c:v>
                </c:pt>
                <c:pt idx="36">
                  <c:v>1978</c:v>
                </c:pt>
                <c:pt idx="37">
                  <c:v>1979</c:v>
                </c:pt>
                <c:pt idx="38">
                  <c:v>1980</c:v>
                </c:pt>
                <c:pt idx="39">
                  <c:v>1981</c:v>
                </c:pt>
                <c:pt idx="40">
                  <c:v>1982</c:v>
                </c:pt>
                <c:pt idx="41">
                  <c:v>1983</c:v>
                </c:pt>
                <c:pt idx="42">
                  <c:v>1984</c:v>
                </c:pt>
                <c:pt idx="43">
                  <c:v>1985</c:v>
                </c:pt>
                <c:pt idx="44">
                  <c:v>1986</c:v>
                </c:pt>
                <c:pt idx="45">
                  <c:v>1987</c:v>
                </c:pt>
                <c:pt idx="46">
                  <c:v>1988</c:v>
                </c:pt>
                <c:pt idx="47">
                  <c:v>1989</c:v>
                </c:pt>
                <c:pt idx="48">
                  <c:v>1990</c:v>
                </c:pt>
                <c:pt idx="49">
                  <c:v>1991</c:v>
                </c:pt>
                <c:pt idx="50">
                  <c:v>1992</c:v>
                </c:pt>
                <c:pt idx="51">
                  <c:v>1993</c:v>
                </c:pt>
                <c:pt idx="52">
                  <c:v>1994</c:v>
                </c:pt>
                <c:pt idx="53">
                  <c:v>1995</c:v>
                </c:pt>
                <c:pt idx="54">
                  <c:v>1996</c:v>
                </c:pt>
                <c:pt idx="55">
                  <c:v>1997</c:v>
                </c:pt>
                <c:pt idx="56">
                  <c:v>1998</c:v>
                </c:pt>
                <c:pt idx="57">
                  <c:v>1999</c:v>
                </c:pt>
                <c:pt idx="58">
                  <c:v>2000</c:v>
                </c:pt>
                <c:pt idx="59">
                  <c:v>2001</c:v>
                </c:pt>
                <c:pt idx="60">
                  <c:v>2002</c:v>
                </c:pt>
                <c:pt idx="61">
                  <c:v>2003</c:v>
                </c:pt>
                <c:pt idx="62">
                  <c:v>2004</c:v>
                </c:pt>
                <c:pt idx="63">
                  <c:v>2005</c:v>
                </c:pt>
                <c:pt idx="64">
                  <c:v>2006</c:v>
                </c:pt>
                <c:pt idx="65">
                  <c:v>2007</c:v>
                </c:pt>
                <c:pt idx="66">
                  <c:v>2008</c:v>
                </c:pt>
                <c:pt idx="67">
                  <c:v>2009</c:v>
                </c:pt>
                <c:pt idx="68">
                  <c:v>2010</c:v>
                </c:pt>
                <c:pt idx="69">
                  <c:v>2011</c:v>
                </c:pt>
                <c:pt idx="70">
                  <c:v>2012</c:v>
                </c:pt>
                <c:pt idx="71">
                  <c:v>2013</c:v>
                </c:pt>
                <c:pt idx="72">
                  <c:v>2014</c:v>
                </c:pt>
                <c:pt idx="73">
                  <c:v>2015</c:v>
                </c:pt>
                <c:pt idx="74">
                  <c:v>2016</c:v>
                </c:pt>
                <c:pt idx="75">
                  <c:v>2017</c:v>
                </c:pt>
              </c:strCache>
            </c:strRef>
          </c:cat>
          <c:val>
            <c:numRef>
              <c:f>Sheet1!$B$2:$B$77</c:f>
              <c:numCache>
                <c:formatCode>#\ ##0.0</c:formatCode>
                <c:ptCount val="76"/>
                <c:pt idx="0">
                  <c:v>822.19999999999993</c:v>
                </c:pt>
                <c:pt idx="1">
                  <c:v>855.6</c:v>
                </c:pt>
                <c:pt idx="2">
                  <c:v>963.59999999999991</c:v>
                </c:pt>
                <c:pt idx="3">
                  <c:v>690.69999999999993</c:v>
                </c:pt>
                <c:pt idx="4">
                  <c:v>781.30000000000007</c:v>
                </c:pt>
                <c:pt idx="5">
                  <c:v>797.59999999999991</c:v>
                </c:pt>
                <c:pt idx="6">
                  <c:v>615.50000000000011</c:v>
                </c:pt>
                <c:pt idx="7">
                  <c:v>711</c:v>
                </c:pt>
                <c:pt idx="8">
                  <c:v>780.3</c:v>
                </c:pt>
                <c:pt idx="9">
                  <c:v>896.6</c:v>
                </c:pt>
                <c:pt idx="10">
                  <c:v>1032.9000000000001</c:v>
                </c:pt>
                <c:pt idx="11">
                  <c:v>1163.9000000000001</c:v>
                </c:pt>
                <c:pt idx="12">
                  <c:v>1134.0999999999999</c:v>
                </c:pt>
                <c:pt idx="13">
                  <c:v>1101.5999999999999</c:v>
                </c:pt>
                <c:pt idx="14">
                  <c:v>1164.3999999999999</c:v>
                </c:pt>
                <c:pt idx="15">
                  <c:v>1126.5</c:v>
                </c:pt>
                <c:pt idx="16">
                  <c:v>1126.2</c:v>
                </c:pt>
                <c:pt idx="17">
                  <c:v>1145.8</c:v>
                </c:pt>
                <c:pt idx="18">
                  <c:v>1045.8</c:v>
                </c:pt>
                <c:pt idx="19">
                  <c:v>913.5</c:v>
                </c:pt>
                <c:pt idx="20">
                  <c:v>935.7</c:v>
                </c:pt>
                <c:pt idx="21">
                  <c:v>1029.4000000000001</c:v>
                </c:pt>
                <c:pt idx="22">
                  <c:v>1042</c:v>
                </c:pt>
                <c:pt idx="23">
                  <c:v>1083.7</c:v>
                </c:pt>
                <c:pt idx="24">
                  <c:v>1117.3999999999999</c:v>
                </c:pt>
                <c:pt idx="25">
                  <c:v>906.8</c:v>
                </c:pt>
                <c:pt idx="26">
                  <c:v>981.3</c:v>
                </c:pt>
                <c:pt idx="27">
                  <c:v>985.4</c:v>
                </c:pt>
                <c:pt idx="28">
                  <c:v>1001.4</c:v>
                </c:pt>
                <c:pt idx="29">
                  <c:v>901.50000000000011</c:v>
                </c:pt>
                <c:pt idx="30">
                  <c:v>974.00000000000011</c:v>
                </c:pt>
                <c:pt idx="31">
                  <c:v>1053.6000000000001</c:v>
                </c:pt>
                <c:pt idx="32">
                  <c:v>1068</c:v>
                </c:pt>
                <c:pt idx="33">
                  <c:v>1073.9000000000001</c:v>
                </c:pt>
                <c:pt idx="34">
                  <c:v>1059.1000000000001</c:v>
                </c:pt>
                <c:pt idx="35">
                  <c:v>1087.8999999999999</c:v>
                </c:pt>
                <c:pt idx="36">
                  <c:v>1124.8</c:v>
                </c:pt>
                <c:pt idx="37">
                  <c:v>1162.4000000000001</c:v>
                </c:pt>
                <c:pt idx="38">
                  <c:v>1068.3999999999999</c:v>
                </c:pt>
                <c:pt idx="39">
                  <c:v>1131</c:v>
                </c:pt>
                <c:pt idx="40">
                  <c:v>1035.8000000000002</c:v>
                </c:pt>
                <c:pt idx="41">
                  <c:v>948.19999999999993</c:v>
                </c:pt>
                <c:pt idx="42">
                  <c:v>1007.2</c:v>
                </c:pt>
                <c:pt idx="43">
                  <c:v>1028.0999999999999</c:v>
                </c:pt>
                <c:pt idx="44">
                  <c:v>1032.8</c:v>
                </c:pt>
                <c:pt idx="45">
                  <c:v>916.60000000000014</c:v>
                </c:pt>
                <c:pt idx="46">
                  <c:v>959.19999999999993</c:v>
                </c:pt>
                <c:pt idx="47">
                  <c:v>996.80000000000007</c:v>
                </c:pt>
                <c:pt idx="48">
                  <c:v>1004.6999999999999</c:v>
                </c:pt>
                <c:pt idx="49">
                  <c:v>1035.7</c:v>
                </c:pt>
                <c:pt idx="50">
                  <c:v>1098.6999999999998</c:v>
                </c:pt>
                <c:pt idx="51">
                  <c:v>1133.0999999999999</c:v>
                </c:pt>
                <c:pt idx="52">
                  <c:v>1086.8</c:v>
                </c:pt>
                <c:pt idx="53">
                  <c:v>1015.6</c:v>
                </c:pt>
                <c:pt idx="54">
                  <c:v>1040.8</c:v>
                </c:pt>
                <c:pt idx="55">
                  <c:v>1133.1000000000001</c:v>
                </c:pt>
                <c:pt idx="56">
                  <c:v>1288.3000000000002</c:v>
                </c:pt>
                <c:pt idx="57">
                  <c:v>1450.6000000000001</c:v>
                </c:pt>
                <c:pt idx="58">
                  <c:v>1492.4</c:v>
                </c:pt>
                <c:pt idx="59">
                  <c:v>1429.1000000000001</c:v>
                </c:pt>
                <c:pt idx="60">
                  <c:v>1516.1</c:v>
                </c:pt>
                <c:pt idx="61">
                  <c:v>1622.6000000000001</c:v>
                </c:pt>
                <c:pt idx="62">
                  <c:v>1580</c:v>
                </c:pt>
                <c:pt idx="63">
                  <c:v>1523.1</c:v>
                </c:pt>
                <c:pt idx="64">
                  <c:v>1634.2</c:v>
                </c:pt>
                <c:pt idx="65">
                  <c:v>1709.1999999999998</c:v>
                </c:pt>
                <c:pt idx="66">
                  <c:v>1542.5</c:v>
                </c:pt>
                <c:pt idx="67">
                  <c:v>1789.7</c:v>
                </c:pt>
                <c:pt idx="68">
                  <c:v>1979.9</c:v>
                </c:pt>
                <c:pt idx="69">
                  <c:v>2081.4</c:v>
                </c:pt>
                <c:pt idx="70">
                  <c:v>2280.6</c:v>
                </c:pt>
                <c:pt idx="71">
                  <c:v>2491.4</c:v>
                </c:pt>
                <c:pt idx="72">
                  <c:v>2818.2</c:v>
                </c:pt>
                <c:pt idx="73">
                  <c:v>3070.3</c:v>
                </c:pt>
                <c:pt idx="74">
                  <c:v>3030.4369999999999</c:v>
                </c:pt>
                <c:pt idx="75">
                  <c:v>3527.42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1280048"/>
        <c:axId val="341280440"/>
      </c:lineChart>
      <c:catAx>
        <c:axId val="341280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0" vert="horz" anchor="ctr" anchorCtr="1"/>
          <a:lstStyle/>
          <a:p>
            <a:pPr>
              <a:defRPr sz="800"/>
            </a:pPr>
            <a:endParaRPr lang="en-US"/>
          </a:p>
        </c:txPr>
        <c:crossAx val="341280440"/>
        <c:crosses val="autoZero"/>
        <c:auto val="1"/>
        <c:lblAlgn val="ctr"/>
        <c:lblOffset val="100"/>
        <c:tickMarkSkip val="1"/>
        <c:noMultiLvlLbl val="0"/>
      </c:catAx>
      <c:valAx>
        <c:axId val="341280440"/>
        <c:scaling>
          <c:orientation val="minMax"/>
          <c:max val="3500"/>
          <c:min val="500"/>
        </c:scaling>
        <c:delete val="1"/>
        <c:axPos val="l"/>
        <c:numFmt formatCode="#\ ##0.0" sourceLinked="1"/>
        <c:majorTickMark val="none"/>
        <c:minorTickMark val="none"/>
        <c:tickLblPos val="nextTo"/>
        <c:crossAx val="341280048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3.0303030303030311E-2"/>
          <c:w val="1"/>
          <c:h val="0.70290781834088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Адуу</c:v>
                </c:pt>
                <c:pt idx="1">
                  <c:v>Үхэр</c:v>
                </c:pt>
                <c:pt idx="2">
                  <c:v>Тэмээ</c:v>
                </c:pt>
              </c:strCache>
            </c:strRef>
          </c:cat>
          <c:val>
            <c:numRef>
              <c:f>Sheet1!$B$2:$B$4</c:f>
              <c:numCache>
                <c:formatCode>###0.0</c:formatCode>
                <c:ptCount val="3"/>
                <c:pt idx="0">
                  <c:v>9.1</c:v>
                </c:pt>
                <c:pt idx="1">
                  <c:v>6.9</c:v>
                </c:pt>
                <c:pt idx="2">
                  <c:v>0.27062907498858402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Адуу</c:v>
                </c:pt>
                <c:pt idx="1">
                  <c:v>Үхэр</c:v>
                </c:pt>
                <c:pt idx="2">
                  <c:v>Тэмээ</c:v>
                </c:pt>
              </c:strCache>
            </c:strRef>
          </c:cat>
          <c:val>
            <c:numRef>
              <c:f>Sheet1!$C$2:$C$4</c:f>
              <c:numCache>
                <c:formatCode>###0.0</c:formatCode>
                <c:ptCount val="3"/>
                <c:pt idx="0">
                  <c:v>8.9</c:v>
                </c:pt>
                <c:pt idx="1">
                  <c:v>6.7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axId val="341281616"/>
        <c:axId val="341278088"/>
      </c:barChart>
      <c:catAx>
        <c:axId val="341281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1278088"/>
        <c:crosses val="autoZero"/>
        <c:auto val="1"/>
        <c:lblAlgn val="ctr"/>
        <c:lblOffset val="100"/>
        <c:noMultiLvlLbl val="0"/>
      </c:catAx>
      <c:valAx>
        <c:axId val="341278088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3412816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4504705946528869"/>
          <c:y val="0.87234391155651025"/>
          <c:w val="0.41315635155917274"/>
          <c:h val="9.735305814045974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9.375096495291035E-3"/>
          <c:w val="1"/>
          <c:h val="0.76044734251968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Хонь</c:v>
                </c:pt>
                <c:pt idx="1">
                  <c:v>Ямаа</c:v>
                </c:pt>
              </c:strCache>
            </c:strRef>
          </c:cat>
          <c:val>
            <c:numRef>
              <c:f>Sheet1!$B$2:$B$3</c:f>
              <c:numCache>
                <c:formatCode>###0.0</c:formatCode>
                <c:ptCount val="2"/>
                <c:pt idx="0">
                  <c:v>50.9</c:v>
                </c:pt>
                <c:pt idx="1">
                  <c:v>32.9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Хонь</c:v>
                </c:pt>
                <c:pt idx="1">
                  <c:v>Ямаа</c:v>
                </c:pt>
              </c:strCache>
            </c:strRef>
          </c:cat>
          <c:val>
            <c:numRef>
              <c:f>Sheet1!$C$2:$C$3</c:f>
              <c:numCache>
                <c:formatCode>###0.0</c:formatCode>
                <c:ptCount val="2"/>
                <c:pt idx="0">
                  <c:v>51.4</c:v>
                </c:pt>
                <c:pt idx="1">
                  <c:v>32.700000000000003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axId val="341278872"/>
        <c:axId val="344229016"/>
      </c:barChart>
      <c:catAx>
        <c:axId val="341278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44229016"/>
        <c:crosses val="autoZero"/>
        <c:auto val="1"/>
        <c:lblAlgn val="ctr"/>
        <c:lblOffset val="100"/>
        <c:noMultiLvlLbl val="0"/>
      </c:catAx>
      <c:valAx>
        <c:axId val="344229016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3412788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832234720659918"/>
          <c:y val="0.90551026709896532"/>
          <c:w val="0.44307649043869518"/>
          <c:h val="9.4489732901034421E-2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28354064437598"/>
          <c:y val="4.1534215036039927E-2"/>
          <c:w val="0.76774544486287044"/>
          <c:h val="0.930776308273266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>
                <a:glow rad="127000">
                  <a:schemeClr val="accent5">
                    <a:lumMod val="50000"/>
                  </a:schemeClr>
                </a:glo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ReportMax2!$H$16:$H$20</c:f>
              <c:strCache>
                <c:ptCount val="5"/>
                <c:pt idx="0">
                  <c:v>Да</c:v>
                </c:pt>
                <c:pt idx="1">
                  <c:v>Сб</c:v>
                </c:pt>
                <c:pt idx="2">
                  <c:v>Мх</c:v>
                </c:pt>
                <c:pt idx="3">
                  <c:v>Бу</c:v>
                </c:pt>
                <c:pt idx="4">
                  <c:v>Эц </c:v>
                </c:pt>
              </c:strCache>
            </c:strRef>
          </c:cat>
          <c:val>
            <c:numRef>
              <c:f>ReportMax2!$I$16:$I$20</c:f>
              <c:numCache>
                <c:formatCode>[$-10409]0.0;\(0.0\)</c:formatCode>
                <c:ptCount val="5"/>
                <c:pt idx="0">
                  <c:v>22.6</c:v>
                </c:pt>
                <c:pt idx="1">
                  <c:v>27</c:v>
                </c:pt>
                <c:pt idx="2">
                  <c:v>41.2</c:v>
                </c:pt>
                <c:pt idx="3">
                  <c:v>42.7</c:v>
                </c:pt>
                <c:pt idx="4">
                  <c:v>42.8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4"/>
        <c:axId val="378856232"/>
        <c:axId val="378856624"/>
      </c:barChart>
      <c:catAx>
        <c:axId val="378856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8856624"/>
        <c:crosses val="autoZero"/>
        <c:auto val="1"/>
        <c:lblAlgn val="ctr"/>
        <c:lblOffset val="100"/>
        <c:noMultiLvlLbl val="0"/>
      </c:catAx>
      <c:valAx>
        <c:axId val="378856624"/>
        <c:scaling>
          <c:orientation val="minMax"/>
        </c:scaling>
        <c:delete val="1"/>
        <c:axPos val="b"/>
        <c:numFmt formatCode="[$-10409]0.0;\(0.0\)" sourceLinked="1"/>
        <c:majorTickMark val="none"/>
        <c:minorTickMark val="none"/>
        <c:tickLblPos val="nextTo"/>
        <c:crossAx val="378856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7993319016946"/>
          <c:y val="6.8750000000000019E-2"/>
          <c:w val="0.78992006680983062"/>
          <c:h val="0.86250000000000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30.7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29.1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25.4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20.8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19.7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Бу</c:v>
                </c:pt>
                <c:pt idx="1">
                  <c:v>Мх</c:v>
                </c:pt>
                <c:pt idx="2">
                  <c:v>Эц</c:v>
                </c:pt>
                <c:pt idx="3">
                  <c:v>Бд</c:v>
                </c:pt>
                <c:pt idx="4">
                  <c:v>Да</c:v>
                </c:pt>
              </c:strCache>
            </c:strRef>
          </c:cat>
          <c:val>
            <c:numRef>
              <c:f>Sheet1!$B$2:$B$6</c:f>
              <c:numCache>
                <c:formatCode>###0.0</c:formatCode>
                <c:ptCount val="5"/>
                <c:pt idx="0">
                  <c:v>27.8</c:v>
                </c:pt>
                <c:pt idx="1">
                  <c:v>24.2</c:v>
                </c:pt>
                <c:pt idx="2">
                  <c:v>22.6</c:v>
                </c:pt>
                <c:pt idx="3">
                  <c:v>18.600000000000001</c:v>
                </c:pt>
                <c:pt idx="4">
                  <c:v>17.3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axId val="381241224"/>
        <c:axId val="381241616"/>
      </c:barChart>
      <c:catAx>
        <c:axId val="38124122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B050"/>
                </a:solidFill>
              </a:defRPr>
            </a:pPr>
            <a:endParaRPr lang="en-US"/>
          </a:p>
        </c:txPr>
        <c:crossAx val="381241616"/>
        <c:crosses val="autoZero"/>
        <c:auto val="1"/>
        <c:lblAlgn val="ctr"/>
        <c:lblOffset val="100"/>
        <c:noMultiLvlLbl val="0"/>
      </c:catAx>
      <c:valAx>
        <c:axId val="381241616"/>
        <c:scaling>
          <c:orientation val="minMax"/>
        </c:scaling>
        <c:delete val="1"/>
        <c:axPos val="t"/>
        <c:numFmt formatCode="###0.0" sourceLinked="1"/>
        <c:majorTickMark val="out"/>
        <c:minorTickMark val="none"/>
        <c:tickLblPos val="nextTo"/>
        <c:crossAx val="381241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00183401115931"/>
          <c:y val="7.5652960321457394E-2"/>
          <c:w val="0.80799816598884067"/>
          <c:h val="0.848694079357085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5101673896208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0.9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0.8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Тш</c:v>
                </c:pt>
                <c:pt idx="1">
                  <c:v>Уб</c:v>
                </c:pt>
                <c:pt idx="2">
                  <c:v>Сү</c:v>
                </c:pt>
                <c:pt idx="3">
                  <c:v>Бд</c:v>
                </c:pt>
                <c:pt idx="4">
                  <c:v>Он</c:v>
                </c:pt>
              </c:strCache>
            </c:strRef>
          </c:cat>
          <c:val>
            <c:numRef>
              <c:f>Sheet1!$B$2:$B$6</c:f>
              <c:numCache>
                <c:formatCode>###0.0</c:formatCode>
                <c:ptCount val="5"/>
                <c:pt idx="0">
                  <c:v>1.3</c:v>
                </c:pt>
                <c:pt idx="1">
                  <c:v>1.1000000000000001</c:v>
                </c:pt>
                <c:pt idx="2">
                  <c:v>1.026</c:v>
                </c:pt>
                <c:pt idx="3">
                  <c:v>0.84400000000000019</c:v>
                </c:pt>
                <c:pt idx="4">
                  <c:v>0.71800000000000019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81246712"/>
        <c:axId val="380682208"/>
      </c:barChart>
      <c:catAx>
        <c:axId val="38124671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80682208"/>
        <c:crosses val="autoZero"/>
        <c:auto val="1"/>
        <c:lblAlgn val="ctr"/>
        <c:lblOffset val="100"/>
        <c:noMultiLvlLbl val="0"/>
      </c:catAx>
      <c:valAx>
        <c:axId val="380682208"/>
        <c:scaling>
          <c:orientation val="minMax"/>
        </c:scaling>
        <c:delete val="1"/>
        <c:axPos val="t"/>
        <c:numFmt formatCode="###0.0" sourceLinked="1"/>
        <c:majorTickMark val="out"/>
        <c:minorTickMark val="none"/>
        <c:tickLblPos val="nextTo"/>
        <c:crossAx val="381246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43084906458924"/>
          <c:y val="5.0925925925925923E-2"/>
          <c:w val="0.82015354063420598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AA432"/>
            </a:solidFill>
            <a:ln>
              <a:solidFill>
                <a:srgbClr val="FAA432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ReportMax2!$H$42:$H$46</c:f>
              <c:strCache>
                <c:ptCount val="5"/>
                <c:pt idx="0">
                  <c:v>Тш</c:v>
                </c:pt>
                <c:pt idx="1">
                  <c:v>Он</c:v>
                </c:pt>
                <c:pt idx="2">
                  <c:v>Бу</c:v>
                </c:pt>
                <c:pt idx="3">
                  <c:v>Бд</c:v>
                </c:pt>
                <c:pt idx="4">
                  <c:v>Мх</c:v>
                </c:pt>
              </c:strCache>
            </c:strRef>
          </c:cat>
          <c:val>
            <c:numRef>
              <c:f>ReportMax2!$I$42:$I$46</c:f>
              <c:numCache>
                <c:formatCode>[$-10409]0.0;\(0.0\)</c:formatCode>
                <c:ptCount val="5"/>
                <c:pt idx="0">
                  <c:v>158.80000000000001</c:v>
                </c:pt>
                <c:pt idx="1">
                  <c:v>168.5</c:v>
                </c:pt>
                <c:pt idx="2">
                  <c:v>207.5</c:v>
                </c:pt>
                <c:pt idx="3">
                  <c:v>220.5</c:v>
                </c:pt>
                <c:pt idx="4">
                  <c:v>237.2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80684952"/>
        <c:axId val="380685344"/>
      </c:barChart>
      <c:catAx>
        <c:axId val="380684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0685344"/>
        <c:crosses val="autoZero"/>
        <c:auto val="1"/>
        <c:lblAlgn val="ctr"/>
        <c:lblOffset val="100"/>
        <c:noMultiLvlLbl val="0"/>
      </c:catAx>
      <c:valAx>
        <c:axId val="380685344"/>
        <c:scaling>
          <c:orientation val="minMax"/>
        </c:scaling>
        <c:delete val="1"/>
        <c:axPos val="b"/>
        <c:numFmt formatCode="[$-10409]0.0;\(0.0\)" sourceLinked="1"/>
        <c:majorTickMark val="out"/>
        <c:minorTickMark val="none"/>
        <c:tickLblPos val="nextTo"/>
        <c:crossAx val="380684952"/>
        <c:crosses val="autoZero"/>
        <c:crossBetween val="between"/>
      </c:valAx>
      <c:spPr>
        <a:noFill/>
        <a:ln>
          <a:noFill/>
        </a:ln>
        <a:effectLst>
          <a:innerShdw blurRad="114300">
            <a:prstClr val="black"/>
          </a:innerShdw>
          <a:softEdge rad="12700"/>
        </a:effectLst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87378640776691E-3"/>
          <c:y val="0"/>
          <c:w val="0.96440129449838186"/>
          <c:h val="0.86366284050025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'2016'!$V$60:$Z$60</c:f>
              <c:strCache>
                <c:ptCount val="5"/>
                <c:pt idx="0">
                  <c:v>Хөгжлийн бэрхшээлтэй иргэдийн тоо</c:v>
                </c:pt>
                <c:pt idx="1">
                  <c:v>1 768</c:v>
                </c:pt>
                <c:pt idx="2">
                  <c:v>1 629</c:v>
                </c:pt>
                <c:pt idx="3">
                  <c:v>1 988</c:v>
                </c:pt>
                <c:pt idx="4">
                  <c:v>2 220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'2016'!$AA$59:$AH$59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'2016'!$AA$60:$AH$60</c:f>
              <c:numCache>
                <c:formatCode>#\ ##0</c:formatCode>
                <c:ptCount val="8"/>
                <c:pt idx="0">
                  <c:v>2248</c:v>
                </c:pt>
                <c:pt idx="1">
                  <c:v>2516</c:v>
                </c:pt>
                <c:pt idx="2">
                  <c:v>2599</c:v>
                </c:pt>
                <c:pt idx="3">
                  <c:v>2663</c:v>
                </c:pt>
                <c:pt idx="4">
                  <c:v>2665</c:v>
                </c:pt>
                <c:pt idx="5">
                  <c:v>2696</c:v>
                </c:pt>
                <c:pt idx="6">
                  <c:v>2649</c:v>
                </c:pt>
                <c:pt idx="7">
                  <c:v>2671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1343984"/>
        <c:axId val="211344376"/>
      </c:barChart>
      <c:catAx>
        <c:axId val="21134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344376"/>
        <c:crosses val="autoZero"/>
        <c:auto val="1"/>
        <c:lblAlgn val="ctr"/>
        <c:lblOffset val="100"/>
        <c:noMultiLvlLbl val="0"/>
      </c:catAx>
      <c:valAx>
        <c:axId val="211344376"/>
        <c:scaling>
          <c:orientation val="minMax"/>
        </c:scaling>
        <c:delete val="1"/>
        <c:axPos val="l"/>
        <c:numFmt formatCode="#\ ##0" sourceLinked="1"/>
        <c:majorTickMark val="out"/>
        <c:minorTickMark val="none"/>
        <c:tickLblPos val="nextTo"/>
        <c:crossAx val="2113439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239376"/>
        <c:axId val="210239768"/>
      </c:barChart>
      <c:catAx>
        <c:axId val="210239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239768"/>
        <c:crosses val="autoZero"/>
        <c:auto val="1"/>
        <c:lblAlgn val="ctr"/>
        <c:lblOffset val="100"/>
        <c:noMultiLvlLbl val="0"/>
      </c:catAx>
      <c:valAx>
        <c:axId val="210239768"/>
        <c:scaling>
          <c:orientation val="minMax"/>
        </c:scaling>
        <c:delete val="1"/>
        <c:axPos val="b"/>
        <c:numFmt formatCode="#\ ###.0" sourceLinked="1"/>
        <c:majorTickMark val="none"/>
        <c:minorTickMark val="none"/>
        <c:tickLblPos val="none"/>
        <c:crossAx val="21023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81005663765715"/>
          <c:y val="4.1645101754504858E-2"/>
          <c:w val="0.80194432932725512"/>
          <c:h val="0.944473197660660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E125D8"/>
            </a:solidFill>
            <a:ln>
              <a:noFill/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E125D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ReportMax2!$H$55:$H$59</c:f>
              <c:strCache>
                <c:ptCount val="5"/>
                <c:pt idx="0">
                  <c:v>Тш</c:v>
                </c:pt>
                <c:pt idx="1">
                  <c:v>Эц</c:v>
                </c:pt>
                <c:pt idx="2">
                  <c:v>Бу</c:v>
                </c:pt>
                <c:pt idx="3">
                  <c:v>Бд</c:v>
                </c:pt>
                <c:pt idx="4">
                  <c:v>Мх</c:v>
                </c:pt>
              </c:strCache>
            </c:strRef>
          </c:cat>
          <c:val>
            <c:numRef>
              <c:f>ReportMax2!$I$55:$I$59</c:f>
              <c:numCache>
                <c:formatCode>[$-10409]0.0;\(0.0\)</c:formatCode>
                <c:ptCount val="5"/>
                <c:pt idx="0">
                  <c:v>114.3</c:v>
                </c:pt>
                <c:pt idx="1">
                  <c:v>128.30000000000001</c:v>
                </c:pt>
                <c:pt idx="2">
                  <c:v>129.19999999999999</c:v>
                </c:pt>
                <c:pt idx="3">
                  <c:v>145.1</c:v>
                </c:pt>
                <c:pt idx="4">
                  <c:v>154.80000000000001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2"/>
        <c:axId val="210240552"/>
        <c:axId val="210240944"/>
      </c:barChart>
      <c:catAx>
        <c:axId val="210240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E125D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240944"/>
        <c:crosses val="autoZero"/>
        <c:auto val="1"/>
        <c:lblAlgn val="ctr"/>
        <c:lblOffset val="100"/>
        <c:noMultiLvlLbl val="0"/>
      </c:catAx>
      <c:valAx>
        <c:axId val="210240944"/>
        <c:scaling>
          <c:orientation val="minMax"/>
        </c:scaling>
        <c:delete val="1"/>
        <c:axPos val="b"/>
        <c:numFmt formatCode="[$-10409]0.0;\(0.0\)" sourceLinked="1"/>
        <c:majorTickMark val="none"/>
        <c:minorTickMark val="none"/>
        <c:tickLblPos val="nextTo"/>
        <c:crossAx val="210240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57899258172764"/>
          <c:y val="2.8273041956711945E-2"/>
          <c:w val="0.78307943048599993"/>
          <c:h val="0.84508615770854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Малтай өрх</c:v>
                </c:pt>
              </c:strCache>
            </c:strRef>
          </c:tx>
          <c:spPr>
            <a:pattFill prst="zigZag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woPt" dir="t"/>
            </a:scene3d>
            <a:sp3d prstMaterial="clear">
              <a:bevelT w="63500" h="25400"/>
            </a:sp3d>
          </c:spPr>
          <c:invertIfNegative val="0"/>
          <c:dLbls>
            <c:dLbl>
              <c:idx val="8"/>
              <c:tx>
                <c:rich>
                  <a:bodyPr/>
                  <a:lstStyle/>
                  <a:p>
                    <a:r>
                      <a:rPr lang="en-US" smtClean="0"/>
                      <a:t>10 073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\ 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9075</c:v>
                </c:pt>
                <c:pt idx="1">
                  <c:v>9126</c:v>
                </c:pt>
                <c:pt idx="2">
                  <c:v>9130</c:v>
                </c:pt>
                <c:pt idx="3">
                  <c:v>9209</c:v>
                </c:pt>
                <c:pt idx="4">
                  <c:v>9162</c:v>
                </c:pt>
                <c:pt idx="5">
                  <c:v>9284</c:v>
                </c:pt>
                <c:pt idx="6">
                  <c:v>9492</c:v>
                </c:pt>
                <c:pt idx="7">
                  <c:v>9843</c:v>
                </c:pt>
                <c:pt idx="8">
                  <c:v>10073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Малчин өрх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brightRoom" dir="t"/>
            </a:scene3d>
            <a:sp3d prstMaterial="clear">
              <a:bevelT w="63500" h="25400" prst="angle"/>
              <a:bevelB w="114300" prst="artDeco"/>
            </a:sp3d>
          </c:spPr>
          <c:invertIfNegative val="0"/>
          <c:dLbls>
            <c:dLbl>
              <c:idx val="4"/>
              <c:layout>
                <c:manualLayout>
                  <c:x val="-6.5476194312206774E-3"/>
                  <c:y val="9.82935828673589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mtClean="0"/>
                      <a:t>7 625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\ 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7057</c:v>
                </c:pt>
                <c:pt idx="1">
                  <c:v>6909</c:v>
                </c:pt>
                <c:pt idx="2">
                  <c:v>6834</c:v>
                </c:pt>
                <c:pt idx="3">
                  <c:v>6530</c:v>
                </c:pt>
                <c:pt idx="4">
                  <c:v>6466</c:v>
                </c:pt>
                <c:pt idx="5">
                  <c:v>6552</c:v>
                </c:pt>
                <c:pt idx="6">
                  <c:v>6858</c:v>
                </c:pt>
                <c:pt idx="7">
                  <c:v>7253</c:v>
                </c:pt>
                <c:pt idx="8">
                  <c:v>7625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50"/>
        <c:axId val="380687304"/>
        <c:axId val="380687696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Малчдын тоо</c:v>
                </c:pt>
              </c:strCache>
            </c:strRef>
          </c:tx>
          <c:spPr>
            <a:ln w="28575" cap="rnd">
              <a:solidFill>
                <a:srgbClr val="0000FF"/>
              </a:solidFill>
              <a:headEnd type="oval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1458334004636181E-2"/>
                  <c:y val="-1.2077294685990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916668009272365E-2"/>
                  <c:y val="-3.6232074251588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4553572867077544E-2"/>
                  <c:y val="-3.1400966183574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279763151467204E-2"/>
                  <c:y val="-3.1400966183574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1101192298298202E-2"/>
                  <c:y val="-3.1400966183574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0922750335275385E-2"/>
                  <c:y val="-3.1400966183574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6190477724882692E-2"/>
                  <c:y val="-3.2258064516129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mtClean="0"/>
                      <a:t>14.8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\ 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15.9</c:v>
                </c:pt>
                <c:pt idx="1">
                  <c:v>15.1</c:v>
                </c:pt>
                <c:pt idx="2">
                  <c:v>14.9</c:v>
                </c:pt>
                <c:pt idx="3">
                  <c:v>14</c:v>
                </c:pt>
                <c:pt idx="4">
                  <c:v>13.7</c:v>
                </c:pt>
                <c:pt idx="5">
                  <c:v>13.9</c:v>
                </c:pt>
                <c:pt idx="6">
                  <c:v>14.3</c:v>
                </c:pt>
                <c:pt idx="7">
                  <c:v>14.8</c:v>
                </c:pt>
                <c:pt idx="8">
                  <c:v>14.8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0688480"/>
        <c:axId val="380688088"/>
      </c:lineChart>
      <c:catAx>
        <c:axId val="38068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en-US"/>
          </a:p>
        </c:txPr>
        <c:crossAx val="380687696"/>
        <c:crosses val="autoZero"/>
        <c:auto val="1"/>
        <c:lblAlgn val="ctr"/>
        <c:lblOffset val="100"/>
        <c:noMultiLvlLbl val="0"/>
      </c:catAx>
      <c:valAx>
        <c:axId val="380687696"/>
        <c:scaling>
          <c:orientation val="minMax"/>
          <c:max val="10100"/>
          <c:min val="6000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r>
                  <a:rPr lang="mn-MN">
                    <a:solidFill>
                      <a:srgbClr val="C00000"/>
                    </a:solidFill>
                  </a:rPr>
                  <a:t>Өрх</a:t>
                </a:r>
                <a:endParaRPr lang="en-US">
                  <a:solidFill>
                    <a:srgbClr val="C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9.8214291468310139E-3"/>
              <c:y val="0.43248278747765262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en-US"/>
          </a:p>
        </c:txPr>
        <c:crossAx val="380687304"/>
        <c:crosses val="autoZero"/>
        <c:crossBetween val="between"/>
        <c:majorUnit val="500"/>
      </c:valAx>
      <c:valAx>
        <c:axId val="38068808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80688480"/>
        <c:crosses val="max"/>
        <c:crossBetween val="between"/>
      </c:valAx>
      <c:catAx>
        <c:axId val="380688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0688088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>
              <a:solidFill>
                <a:srgbClr val="C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Төл бойжилт, мян.тол, сумаар, 2017 оны эхний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 дугаар сарын байдлаар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4851583129148134"/>
          <c:y val="0.14305942924373255"/>
          <c:w val="0.63399100792159291"/>
          <c:h val="0.828235550474825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2'!$K$40:$K$52</c:f>
              <c:strCache>
                <c:ptCount val="13"/>
                <c:pt idx="0">
                  <c:v>Наран</c:v>
                </c:pt>
                <c:pt idx="1">
                  <c:v>Асгат</c:v>
                </c:pt>
                <c:pt idx="2">
                  <c:v>Түмэнцогт</c:v>
                </c:pt>
                <c:pt idx="3">
                  <c:v>Халзан</c:v>
                </c:pt>
                <c:pt idx="4">
                  <c:v>Дарьганга</c:v>
                </c:pt>
                <c:pt idx="5">
                  <c:v>Онгон</c:v>
                </c:pt>
                <c:pt idx="6">
                  <c:v>Сүхбаатар</c:v>
                </c:pt>
                <c:pt idx="7">
                  <c:v>Уулбаян</c:v>
                </c:pt>
                <c:pt idx="8">
                  <c:v>Түвшинширээ</c:v>
                </c:pt>
                <c:pt idx="9">
                  <c:v>Эрдэнэцагаан</c:v>
                </c:pt>
                <c:pt idx="10">
                  <c:v>Баяндэлгэр</c:v>
                </c:pt>
                <c:pt idx="11">
                  <c:v>Мөнххаан</c:v>
                </c:pt>
                <c:pt idx="12">
                  <c:v>Баруун-Урт</c:v>
                </c:pt>
              </c:strCache>
            </c:strRef>
          </c:cat>
          <c:val>
            <c:numRef>
              <c:f>'ХАА 1 2'!$L$40:$L$52</c:f>
              <c:numCache>
                <c:formatCode>0.0</c:formatCode>
                <c:ptCount val="13"/>
                <c:pt idx="0">
                  <c:v>44.408000000000001</c:v>
                </c:pt>
                <c:pt idx="1">
                  <c:v>44.98</c:v>
                </c:pt>
                <c:pt idx="2">
                  <c:v>46.396999999999998</c:v>
                </c:pt>
                <c:pt idx="3">
                  <c:v>48.087000000000003</c:v>
                </c:pt>
                <c:pt idx="4">
                  <c:v>65.572999999999993</c:v>
                </c:pt>
                <c:pt idx="5">
                  <c:v>90.545000000000002</c:v>
                </c:pt>
                <c:pt idx="6">
                  <c:v>91.311999999999998</c:v>
                </c:pt>
                <c:pt idx="7">
                  <c:v>93.691999999999993</c:v>
                </c:pt>
                <c:pt idx="8">
                  <c:v>102.74</c:v>
                </c:pt>
                <c:pt idx="9">
                  <c:v>108.82</c:v>
                </c:pt>
                <c:pt idx="10">
                  <c:v>136.71299999999999</c:v>
                </c:pt>
                <c:pt idx="11">
                  <c:v>153.63900000000001</c:v>
                </c:pt>
                <c:pt idx="12">
                  <c:v>162.191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1"/>
        <c:overlap val="-25"/>
        <c:axId val="380689264"/>
        <c:axId val="380689656"/>
      </c:barChart>
      <c:catAx>
        <c:axId val="38068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0689656"/>
        <c:crosses val="autoZero"/>
        <c:auto val="1"/>
        <c:lblAlgn val="ctr"/>
        <c:lblOffset val="100"/>
        <c:noMultiLvlLbl val="0"/>
      </c:catAx>
      <c:valAx>
        <c:axId val="38068965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38068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Төл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бойжилт, таван төрлөөр, мян.тол, 2017 оны эхний 12 дугаар сарын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721613211666094"/>
          <c:y val="3.716757236331374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7219998357740077E-2"/>
          <c:y val="0.20953236479242945"/>
          <c:w val="0.9655597932768567"/>
          <c:h val="0.674134782447968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2'!$R$57:$R$61</c:f>
              <c:strCache>
                <c:ptCount val="5"/>
                <c:pt idx="0">
                  <c:v>Ботго</c:v>
                </c:pt>
                <c:pt idx="1">
                  <c:v>Унага</c:v>
                </c:pt>
                <c:pt idx="2">
                  <c:v>Тугал</c:v>
                </c:pt>
                <c:pt idx="3">
                  <c:v>Хурга</c:v>
                </c:pt>
                <c:pt idx="4">
                  <c:v>Ишиг</c:v>
                </c:pt>
              </c:strCache>
            </c:strRef>
          </c:cat>
          <c:val>
            <c:numRef>
              <c:f>'ХАА 1 2'!$S$57:$S$61</c:f>
              <c:numCache>
                <c:formatCode>0.0</c:formatCode>
                <c:ptCount val="5"/>
                <c:pt idx="0">
                  <c:v>1.409</c:v>
                </c:pt>
                <c:pt idx="1">
                  <c:v>68.951999999999998</c:v>
                </c:pt>
                <c:pt idx="2">
                  <c:v>67.031000000000006</c:v>
                </c:pt>
                <c:pt idx="3">
                  <c:v>643.07899999999995</c:v>
                </c:pt>
                <c:pt idx="4">
                  <c:v>408.62599999999998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378851136"/>
        <c:axId val="378850744"/>
      </c:barChart>
      <c:catAx>
        <c:axId val="3788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378850744"/>
        <c:crosses val="autoZero"/>
        <c:auto val="1"/>
        <c:lblAlgn val="ctr"/>
        <c:lblOffset val="100"/>
        <c:noMultiLvlLbl val="0"/>
      </c:catAx>
      <c:valAx>
        <c:axId val="37885074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3788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Өвчнөөр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хорогдсон малын тоо, жил бүрийн </a:t>
            </a:r>
            <a:r>
              <a:rPr lang="en-U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3333333333333333E-2"/>
          <c:y val="0.20855247161209681"/>
          <c:w val="0.93888888888888988"/>
          <c:h val="0.678091848093208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2'!$L$122:$O$122</c:f>
              <c:strCache>
                <c:ptCount val="4"/>
                <c:pt idx="0">
                  <c:v>2013.I-XII</c:v>
                </c:pt>
                <c:pt idx="1">
                  <c:v>2014.I-XII</c:v>
                </c:pt>
                <c:pt idx="2">
                  <c:v>2015.I-XII</c:v>
                </c:pt>
                <c:pt idx="3">
                  <c:v>2016.I-XII</c:v>
                </c:pt>
              </c:strCache>
            </c:strRef>
          </c:cat>
          <c:val>
            <c:numRef>
              <c:f>'ХАА 1 2'!$L$123:$O$123</c:f>
              <c:numCache>
                <c:formatCode>#\ ##0</c:formatCode>
                <c:ptCount val="4"/>
                <c:pt idx="0">
                  <c:v>1217</c:v>
                </c:pt>
                <c:pt idx="1">
                  <c:v>3079</c:v>
                </c:pt>
                <c:pt idx="2">
                  <c:v>353</c:v>
                </c:pt>
                <c:pt idx="3">
                  <c:v>692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7"/>
        <c:axId val="378849960"/>
        <c:axId val="378854272"/>
      </c:barChart>
      <c:catAx>
        <c:axId val="378849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8854272"/>
        <c:crosses val="autoZero"/>
        <c:auto val="1"/>
        <c:lblAlgn val="ctr"/>
        <c:lblOffset val="100"/>
        <c:noMultiLvlLbl val="0"/>
      </c:catAx>
      <c:valAx>
        <c:axId val="378854272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378849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Том малын зүй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бусын хорогдол, сумдаар, 201</a:t>
            </a:r>
            <a:r>
              <a:rPr lang="en-U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оны 12</a:t>
            </a:r>
            <a:r>
              <a:rPr lang="en-U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458208568999298"/>
          <c:y val="1.36986301369863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580176116377012"/>
          <c:y val="0.13443070669278082"/>
          <c:w val="0.66790720137614368"/>
          <c:h val="0.8516266098127215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2'!$L$75:$L$87</c:f>
              <c:strCache>
                <c:ptCount val="13"/>
                <c:pt idx="0">
                  <c:v>Халзан</c:v>
                </c:pt>
                <c:pt idx="1">
                  <c:v>Онгон</c:v>
                </c:pt>
                <c:pt idx="2">
                  <c:v>Баяндэлгэр</c:v>
                </c:pt>
                <c:pt idx="3">
                  <c:v>Уулбаян</c:v>
                </c:pt>
                <c:pt idx="4">
                  <c:v>Наран</c:v>
                </c:pt>
                <c:pt idx="5">
                  <c:v>Асгат</c:v>
                </c:pt>
                <c:pt idx="6">
                  <c:v>Сүхбаатар</c:v>
                </c:pt>
                <c:pt idx="7">
                  <c:v>Дарьганга</c:v>
                </c:pt>
                <c:pt idx="8">
                  <c:v>Баруун-Урт</c:v>
                </c:pt>
                <c:pt idx="9">
                  <c:v>Эрдэнэцагаан</c:v>
                </c:pt>
                <c:pt idx="10">
                  <c:v>Түвшинширээ</c:v>
                </c:pt>
                <c:pt idx="11">
                  <c:v>Түмэнцогт</c:v>
                </c:pt>
                <c:pt idx="12">
                  <c:v>Мөнххаан</c:v>
                </c:pt>
              </c:strCache>
            </c:strRef>
          </c:cat>
          <c:val>
            <c:numRef>
              <c:f>'ХАА 1 2'!$M$75:$M$87</c:f>
              <c:numCache>
                <c:formatCode>#\ ##0</c:formatCode>
                <c:ptCount val="13"/>
                <c:pt idx="0">
                  <c:v>0</c:v>
                </c:pt>
                <c:pt idx="1">
                  <c:v>38</c:v>
                </c:pt>
                <c:pt idx="2">
                  <c:v>261</c:v>
                </c:pt>
                <c:pt idx="3">
                  <c:v>298</c:v>
                </c:pt>
                <c:pt idx="4">
                  <c:v>376</c:v>
                </c:pt>
                <c:pt idx="5">
                  <c:v>512</c:v>
                </c:pt>
                <c:pt idx="6">
                  <c:v>543</c:v>
                </c:pt>
                <c:pt idx="7">
                  <c:v>607</c:v>
                </c:pt>
                <c:pt idx="8">
                  <c:v>719</c:v>
                </c:pt>
                <c:pt idx="9">
                  <c:v>1207</c:v>
                </c:pt>
                <c:pt idx="10">
                  <c:v>1641</c:v>
                </c:pt>
                <c:pt idx="11">
                  <c:v>1766</c:v>
                </c:pt>
                <c:pt idx="12">
                  <c:v>4973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axId val="378853488"/>
        <c:axId val="378853096"/>
      </c:barChart>
      <c:catAx>
        <c:axId val="378853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8853096"/>
        <c:crosses val="autoZero"/>
        <c:auto val="1"/>
        <c:lblAlgn val="ctr"/>
        <c:lblOffset val="100"/>
        <c:noMultiLvlLbl val="0"/>
      </c:catAx>
      <c:valAx>
        <c:axId val="378853096"/>
        <c:scaling>
          <c:orientation val="minMax"/>
        </c:scaling>
        <c:delete val="1"/>
        <c:axPos val="b"/>
        <c:numFmt formatCode="#\ ##0" sourceLinked="1"/>
        <c:majorTickMark val="none"/>
        <c:minorTickMark val="none"/>
        <c:tickLblPos val="nextTo"/>
        <c:crossAx val="378853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Том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малын зүй бусын хорогдол, мян.тол жил бүрийн эхний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дугаар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525678040244984"/>
          <c:y val="2.777777777777783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0555555555555575E-2"/>
          <c:y val="0.2076997706518921"/>
          <c:w val="0.93888888888888944"/>
          <c:h val="0.690540911911643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555555555555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5.5555555555555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6833E-3"/>
                  <c:y val="-0.351851851851852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185067526416036E-16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2'!$M$101:$P$101</c:f>
              <c:strCache>
                <c:ptCount val="4"/>
                <c:pt idx="0">
                  <c:v>2014.I-ХII</c:v>
                </c:pt>
                <c:pt idx="1">
                  <c:v>2015.I-XII</c:v>
                </c:pt>
                <c:pt idx="2">
                  <c:v>2016.I-XII</c:v>
                </c:pt>
                <c:pt idx="3">
                  <c:v>2017.I-XII</c:v>
                </c:pt>
              </c:strCache>
            </c:strRef>
          </c:cat>
          <c:val>
            <c:numRef>
              <c:f>'ХАА 1 2'!$M$102:$P$102</c:f>
              <c:numCache>
                <c:formatCode>0.0</c:formatCode>
                <c:ptCount val="4"/>
                <c:pt idx="0">
                  <c:v>10.8</c:v>
                </c:pt>
                <c:pt idx="1">
                  <c:v>15.093999999999999</c:v>
                </c:pt>
                <c:pt idx="2">
                  <c:v>185.64599999999999</c:v>
                </c:pt>
                <c:pt idx="3">
                  <c:v>12.941000000000001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8852704"/>
        <c:axId val="378855056"/>
      </c:barChart>
      <c:catAx>
        <c:axId val="37885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8855056"/>
        <c:crosses val="autoZero"/>
        <c:auto val="1"/>
        <c:lblAlgn val="ctr"/>
        <c:lblOffset val="100"/>
        <c:noMultiLvlLbl val="0"/>
      </c:catAx>
      <c:valAx>
        <c:axId val="37885505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7885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latin typeface="Arial" panose="020B0604020202020204" pitchFamily="34" charset="0"/>
                <a:cs typeface="Arial" panose="020B0604020202020204" pitchFamily="34" charset="0"/>
              </a:rPr>
              <a:t>Тариалсан талбай, жил бүрийн 12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>
                <a:latin typeface="Arial" panose="020B0604020202020204" pitchFamily="34" charset="0"/>
                <a:cs typeface="Arial" panose="020B0604020202020204" pitchFamily="34" charset="0"/>
              </a:rPr>
              <a:t>дугаар сарын байдлаар, га-гаар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ХАА6!$V$3</c:f>
              <c:strCache>
                <c:ptCount val="1"/>
                <c:pt idx="0">
                  <c:v>Тариалсан талбай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ХАА6!$W$2:$Z$2</c:f>
              <c:strCache>
                <c:ptCount val="4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  <c:pt idx="3">
                  <c:v>2017.I-XII</c:v>
                </c:pt>
              </c:strCache>
            </c:strRef>
          </c:cat>
          <c:val>
            <c:numRef>
              <c:f>ХАА6!$W$3:$Z$3</c:f>
              <c:numCache>
                <c:formatCode>#\ ##0.0</c:formatCode>
                <c:ptCount val="4"/>
                <c:pt idx="0">
                  <c:v>5818.7</c:v>
                </c:pt>
                <c:pt idx="1">
                  <c:v>14358.6</c:v>
                </c:pt>
                <c:pt idx="2">
                  <c:v>17572.900000000001</c:v>
                </c:pt>
                <c:pt idx="3">
                  <c:v>9219.2000000000007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27"/>
        <c:axId val="378857016"/>
        <c:axId val="378855840"/>
      </c:barChart>
      <c:catAx>
        <c:axId val="378857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8855840"/>
        <c:crosses val="autoZero"/>
        <c:auto val="1"/>
        <c:lblAlgn val="ctr"/>
        <c:lblOffset val="100"/>
        <c:noMultiLvlLbl val="0"/>
      </c:catAx>
      <c:valAx>
        <c:axId val="37885584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378857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 тариа тариалсан </a:t>
            </a:r>
            <a:r>
              <a:rPr lang="mn-MN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талбай, га-гаар, 2017 оны 12 дугаар сарын байдлаар</a:t>
            </a:r>
            <a:endParaRPr lang="mn-MN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493711069346628"/>
          <c:y val="1.56856287116993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183103020747786"/>
          <c:y val="0.24816434915962496"/>
          <c:w val="0.45196582867378415"/>
          <c:h val="0.70056875842690858"/>
        </c:manualLayout>
      </c:layout>
      <c:pieChart>
        <c:varyColors val="1"/>
        <c:ser>
          <c:idx val="0"/>
          <c:order val="0"/>
          <c:tx>
            <c:strRef>
              <c:f>ХАА6!$E$52</c:f>
              <c:strCache>
                <c:ptCount val="1"/>
                <c:pt idx="0">
                  <c:v>Тариалсан талбай га-р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dPt>
          <c:dLbls>
            <c:dLbl>
              <c:idx val="0"/>
              <c:layout>
                <c:manualLayout>
                  <c:x val="0.17401437651990889"/>
                  <c:y val="-3.320289422493026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47331834847881"/>
                      <c:h val="0.14456153727806417"/>
                    </c:manualLayout>
                  </c15:layout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514270810203786E-2"/>
                  <c:y val="4.349941847898802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847571917127843"/>
                      <c:h val="0.1238641813933861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ХАА6!$D$53:$D$55</c:f>
              <c:strCache>
                <c:ptCount val="3"/>
                <c:pt idx="0">
                  <c:v>Буудай</c:v>
                </c:pt>
                <c:pt idx="1">
                  <c:v>Арвай</c:v>
                </c:pt>
                <c:pt idx="2">
                  <c:v>Овъёос</c:v>
                </c:pt>
              </c:strCache>
            </c:strRef>
          </c:cat>
          <c:val>
            <c:numRef>
              <c:f>ХАА6!$E$53:$E$55</c:f>
              <c:numCache>
                <c:formatCode>General</c:formatCode>
                <c:ptCount val="3"/>
                <c:pt idx="0">
                  <c:v>7150</c:v>
                </c:pt>
                <c:pt idx="2" formatCode="_(* #,##0.0_);_(* \(#,##0.0\);_(* &quot;-&quot;?_);_(@_)">
                  <c:v>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777777777777776E-2"/>
          <c:y val="4.1666666666666664E-2"/>
          <c:w val="0.93888888888888888"/>
          <c:h val="0.6872047244094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'2016'!$V$12</c:f>
              <c:strCache>
                <c:ptCount val="1"/>
                <c:pt idx="0">
                  <c:v>Бүтэн өнчин хүүхэд</c:v>
                </c:pt>
              </c:strCache>
            </c:strRef>
          </c:tx>
          <c:spPr>
            <a:solidFill>
              <a:srgbClr val="0F06BA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'2016'!$W$11:$AD$11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'2016'!$W$12:$AD$12</c:f>
              <c:numCache>
                <c:formatCode>General</c:formatCode>
                <c:ptCount val="8"/>
                <c:pt idx="0">
                  <c:v>52</c:v>
                </c:pt>
                <c:pt idx="1">
                  <c:v>53</c:v>
                </c:pt>
                <c:pt idx="2">
                  <c:v>44</c:v>
                </c:pt>
                <c:pt idx="3">
                  <c:v>40</c:v>
                </c:pt>
                <c:pt idx="4">
                  <c:v>41</c:v>
                </c:pt>
                <c:pt idx="5">
                  <c:v>43</c:v>
                </c:pt>
                <c:pt idx="6">
                  <c:v>49</c:v>
                </c:pt>
                <c:pt idx="7">
                  <c:v>32</c:v>
                </c:pt>
              </c:numCache>
            </c:numRef>
          </c:val>
        </c:ser>
        <c:ser>
          <c:idx val="1"/>
          <c:order val="1"/>
          <c:tx>
            <c:strRef>
              <c:f>'2016'!$V$13</c:f>
              <c:strCache>
                <c:ptCount val="1"/>
                <c:pt idx="0">
                  <c:v>Хагас өнчин хүүхэд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'2016'!$W$11:$AD$11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'2016'!$W$13:$AD$13</c:f>
              <c:numCache>
                <c:formatCode>General</c:formatCode>
                <c:ptCount val="8"/>
                <c:pt idx="0">
                  <c:v>775</c:v>
                </c:pt>
                <c:pt idx="1">
                  <c:v>683</c:v>
                </c:pt>
                <c:pt idx="2">
                  <c:v>693</c:v>
                </c:pt>
                <c:pt idx="3">
                  <c:v>652</c:v>
                </c:pt>
                <c:pt idx="4">
                  <c:v>686</c:v>
                </c:pt>
                <c:pt idx="5">
                  <c:v>654</c:v>
                </c:pt>
                <c:pt idx="6">
                  <c:v>690</c:v>
                </c:pt>
                <c:pt idx="7">
                  <c:v>575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4090712"/>
        <c:axId val="214091104"/>
      </c:barChart>
      <c:catAx>
        <c:axId val="214090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091104"/>
        <c:crosses val="autoZero"/>
        <c:auto val="1"/>
        <c:lblAlgn val="ctr"/>
        <c:lblOffset val="100"/>
        <c:noMultiLvlLbl val="0"/>
      </c:catAx>
      <c:valAx>
        <c:axId val="214091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40907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05589118721243"/>
          <c:y val="2.9251220966444932E-2"/>
          <c:w val="0.5314884522680996"/>
          <c:h val="0.970748779033555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ХАА6!$I$39</c:f>
              <c:strCache>
                <c:ptCount val="1"/>
                <c:pt idx="0">
                  <c:v>Тариалсан талбай га-р</c:v>
                </c:pt>
              </c:strCache>
            </c:strRef>
          </c:tx>
          <c:spPr>
            <a:solidFill>
              <a:srgbClr val="00B050"/>
            </a:solidFill>
            <a:ln w="31750"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ХАА6!$H$40:$H$44</c:f>
              <c:strCache>
                <c:ptCount val="5"/>
                <c:pt idx="0">
                  <c:v>Хүнсний ногоо</c:v>
                </c:pt>
                <c:pt idx="1">
                  <c:v>Тэжээлийн ургамал</c:v>
                </c:pt>
                <c:pt idx="2">
                  <c:v>Төмс</c:v>
                </c:pt>
                <c:pt idx="3">
                  <c:v>Техникийн ургамал</c:v>
                </c:pt>
                <c:pt idx="4">
                  <c:v>Үр тариа</c:v>
                </c:pt>
              </c:strCache>
            </c:strRef>
          </c:cat>
          <c:val>
            <c:numRef>
              <c:f>ХАА6!$I$40:$I$44</c:f>
              <c:numCache>
                <c:formatCode>#\ ##0.0</c:formatCode>
                <c:ptCount val="5"/>
                <c:pt idx="0">
                  <c:v>32.803900000000006</c:v>
                </c:pt>
                <c:pt idx="1">
                  <c:v>40</c:v>
                </c:pt>
                <c:pt idx="2">
                  <c:v>65.394000000000005</c:v>
                </c:pt>
                <c:pt idx="3">
                  <c:v>1600</c:v>
                </c:pt>
                <c:pt idx="4">
                  <c:v>7481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2"/>
        <c:overlap val="-16"/>
        <c:axId val="381246320"/>
        <c:axId val="381245928"/>
      </c:barChart>
      <c:catAx>
        <c:axId val="38124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ail"/>
                <a:ea typeface="+mn-ea"/>
                <a:cs typeface="+mn-cs"/>
              </a:defRPr>
            </a:pPr>
            <a:endParaRPr lang="en-US"/>
          </a:p>
        </c:txPr>
        <c:crossAx val="381245928"/>
        <c:crosses val="autoZero"/>
        <c:auto val="1"/>
        <c:lblAlgn val="ctr"/>
        <c:lblOffset val="100"/>
        <c:noMultiLvlLbl val="0"/>
      </c:catAx>
      <c:valAx>
        <c:axId val="38124592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38124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Хүнсний</a:t>
            </a:r>
            <a:r>
              <a:rPr lang="mn-MN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ногоо тариалсан талбай, </a:t>
            </a:r>
            <a:r>
              <a:rPr lang="mn-MN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төрлөөр, 2017 оны 12 дугаар сарын байдлаар</a:t>
            </a:r>
            <a:endParaRPr lang="mn-MN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952744922378292"/>
          <c:y val="3.002730153862054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1890260763481725"/>
          <c:y val="0.10023376710230461"/>
          <c:w val="0.58812170099636485"/>
          <c:h val="0.89547651728626187"/>
        </c:manualLayout>
      </c:layout>
      <c:ofPieChart>
        <c:ofPieType val="pie"/>
        <c:varyColors val="1"/>
        <c:ser>
          <c:idx val="0"/>
          <c:order val="0"/>
          <c:tx>
            <c:strRef>
              <c:f>ХАА6!$E$39</c:f>
              <c:strCache>
                <c:ptCount val="1"/>
                <c:pt idx="0">
                  <c:v>Тариалсан талбай га-р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2939234102813179E-2"/>
                  <c:y val="-4.854687380210252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652786761381825E-2"/>
                  <c:y val="-1.363907123641858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385266168061319E-3"/>
                  <c:y val="-7.80406737811841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9107600822692291E-2"/>
                  <c:y val="-7.774335202637037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8034421638637587E-3"/>
                  <c:y val="3.381709839495240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0007704632220931E-2"/>
                  <c:y val="-0.104820614738912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2556302240378011E-2"/>
                  <c:y val="-2.152955189183162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6588582677165355E-2"/>
                  <c:y val="-5.946157771945183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495550087489064"/>
                  <c:y val="-4.146617089530479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5.6251210904312539E-3"/>
                  <c:y val="4.041401444208249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ХАА6!$D$40:$D$50</c:f>
              <c:strCache>
                <c:ptCount val="11"/>
                <c:pt idx="0">
                  <c:v>байцаа</c:v>
                </c:pt>
                <c:pt idx="1">
                  <c:v>лууван</c:v>
                </c:pt>
                <c:pt idx="2">
                  <c:v>шар манжин</c:v>
                </c:pt>
                <c:pt idx="3">
                  <c:v>улаан манжин</c:v>
                </c:pt>
                <c:pt idx="4">
                  <c:v>сонгино</c:v>
                </c:pt>
                <c:pt idx="5">
                  <c:v>сармис</c:v>
                </c:pt>
                <c:pt idx="6">
                  <c:v>өргөст хэмх</c:v>
                </c:pt>
                <c:pt idx="7">
                  <c:v>улаан лооль</c:v>
                </c:pt>
                <c:pt idx="8">
                  <c:v>тарвас</c:v>
                </c:pt>
                <c:pt idx="9">
                  <c:v>чинжүү</c:v>
                </c:pt>
                <c:pt idx="10">
                  <c:v>бусад</c:v>
                </c:pt>
              </c:strCache>
            </c:strRef>
          </c:cat>
          <c:val>
            <c:numRef>
              <c:f>ХАА6!$E$40:$E$50</c:f>
              <c:numCache>
                <c:formatCode>0.00</c:formatCode>
                <c:ptCount val="11"/>
                <c:pt idx="0">
                  <c:v>3.28</c:v>
                </c:pt>
                <c:pt idx="1">
                  <c:v>6.35</c:v>
                </c:pt>
                <c:pt idx="2">
                  <c:v>4.3499999999999996</c:v>
                </c:pt>
                <c:pt idx="3">
                  <c:v>3.73</c:v>
                </c:pt>
                <c:pt idx="4">
                  <c:v>7.22</c:v>
                </c:pt>
                <c:pt idx="5">
                  <c:v>0.14000000000000001</c:v>
                </c:pt>
                <c:pt idx="6">
                  <c:v>2.72</c:v>
                </c:pt>
                <c:pt idx="7">
                  <c:v>1.46</c:v>
                </c:pt>
                <c:pt idx="8">
                  <c:v>1.39</c:v>
                </c:pt>
                <c:pt idx="9">
                  <c:v>0.36</c:v>
                </c:pt>
                <c:pt idx="10">
                  <c:v>1.75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605780447897836"/>
          <c:y val="3.9133464482529266E-2"/>
          <c:w val="0.57829131094046915"/>
          <c:h val="0.9273235659610172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'XAA8'!$J$89:$J$97</c:f>
              <c:strCache>
                <c:ptCount val="9"/>
                <c:pt idx="0">
                  <c:v>Тэжээлийн ургамал</c:v>
                </c:pt>
                <c:pt idx="1">
                  <c:v>Бэлтгэсэн дарш</c:v>
                </c:pt>
                <c:pt idx="2">
                  <c:v>Бэлтгэсэн гар тэжээл</c:v>
                </c:pt>
                <c:pt idx="3">
                  <c:v>Хүнсний ногоо</c:v>
                </c:pt>
                <c:pt idx="4">
                  <c:v>Төмс</c:v>
                </c:pt>
                <c:pt idx="5">
                  <c:v>Техникийн ургамал</c:v>
                </c:pt>
                <c:pt idx="6">
                  <c:v>Үр тариа</c:v>
                </c:pt>
                <c:pt idx="7">
                  <c:v>Бэлтгэсэн хужир шүү</c:v>
                </c:pt>
                <c:pt idx="8">
                  <c:v>Бэлтгэсэн өвс</c:v>
                </c:pt>
              </c:strCache>
            </c:strRef>
          </c:cat>
          <c:val>
            <c:numRef>
              <c:f>'XAA8'!$K$89:$K$97</c:f>
              <c:numCache>
                <c:formatCode>#\ ##0.0</c:formatCode>
                <c:ptCount val="9"/>
                <c:pt idx="0">
                  <c:v>0</c:v>
                </c:pt>
                <c:pt idx="1">
                  <c:v>11</c:v>
                </c:pt>
                <c:pt idx="2">
                  <c:v>237.1</c:v>
                </c:pt>
                <c:pt idx="3" formatCode="0.0">
                  <c:v>255.9</c:v>
                </c:pt>
                <c:pt idx="4">
                  <c:v>572.4</c:v>
                </c:pt>
                <c:pt idx="5">
                  <c:v>590</c:v>
                </c:pt>
                <c:pt idx="6">
                  <c:v>1894.5</c:v>
                </c:pt>
                <c:pt idx="7">
                  <c:v>7919.7</c:v>
                </c:pt>
                <c:pt idx="8">
                  <c:v>27891.1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axId val="341475616"/>
        <c:axId val="341478752"/>
      </c:barChart>
      <c:catAx>
        <c:axId val="341475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1478752"/>
        <c:crosses val="autoZero"/>
        <c:auto val="1"/>
        <c:lblAlgn val="ctr"/>
        <c:lblOffset val="100"/>
        <c:noMultiLvlLbl val="0"/>
      </c:catAx>
      <c:valAx>
        <c:axId val="34147875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34147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mn-MN" sz="1200" b="1" dirty="0">
                <a:latin typeface="Arial" pitchFamily="34" charset="0"/>
                <a:cs typeface="Arial" pitchFamily="34" charset="0"/>
              </a:rPr>
              <a:t>Ургац</a:t>
            </a:r>
            <a:r>
              <a:rPr lang="mn-MN" sz="1200" b="1" baseline="0" dirty="0">
                <a:latin typeface="Arial" pitchFamily="34" charset="0"/>
                <a:cs typeface="Arial" pitchFamily="34" charset="0"/>
              </a:rPr>
              <a:t> хураалт, тн-оор, 2017 оны эхний </a:t>
            </a:r>
            <a:r>
              <a:rPr lang="mn-MN" sz="1200" b="1" baseline="0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mn-MN" sz="1200" b="1" baseline="0" dirty="0">
                <a:latin typeface="Arial" pitchFamily="34" charset="0"/>
                <a:cs typeface="Arial" pitchFamily="34" charset="0"/>
              </a:rPr>
              <a:t>сарын байдлаар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9.1449948517199217E-2"/>
          <c:y val="1.45182852143482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449340831023248"/>
          <c:y val="0.10607751531058618"/>
          <c:w val="0.6111862623238602"/>
          <c:h val="0.8670153980752406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'XAA8'!$A$75:$A$87</c:f>
              <c:strCache>
                <c:ptCount val="13"/>
                <c:pt idx="0">
                  <c:v>Халзан</c:v>
                </c:pt>
                <c:pt idx="1">
                  <c:v>Баяндэлгэр</c:v>
                </c:pt>
                <c:pt idx="2">
                  <c:v>Онгон</c:v>
                </c:pt>
                <c:pt idx="3">
                  <c:v>Наран</c:v>
                </c:pt>
                <c:pt idx="4">
                  <c:v>Уулбаян</c:v>
                </c:pt>
                <c:pt idx="5">
                  <c:v>Түвшинширээ</c:v>
                </c:pt>
                <c:pt idx="6">
                  <c:v>Асгат</c:v>
                </c:pt>
                <c:pt idx="7">
                  <c:v>Мөнххаан</c:v>
                </c:pt>
                <c:pt idx="8">
                  <c:v>Дарьганга</c:v>
                </c:pt>
                <c:pt idx="9">
                  <c:v>Эрдэнэцагаан</c:v>
                </c:pt>
                <c:pt idx="10">
                  <c:v>Баруун-Урт</c:v>
                </c:pt>
                <c:pt idx="11">
                  <c:v>Түмэнцогт</c:v>
                </c:pt>
                <c:pt idx="12">
                  <c:v>Сүхбаатар</c:v>
                </c:pt>
              </c:strCache>
            </c:strRef>
          </c:cat>
          <c:val>
            <c:numRef>
              <c:f>'XAA8'!$B$75:$B$87</c:f>
              <c:numCache>
                <c:formatCode>#\ ##0.0</c:formatCode>
                <c:ptCount val="13"/>
                <c:pt idx="0">
                  <c:v>7</c:v>
                </c:pt>
                <c:pt idx="1">
                  <c:v>22.299999999999997</c:v>
                </c:pt>
                <c:pt idx="2">
                  <c:v>29.4</c:v>
                </c:pt>
                <c:pt idx="3">
                  <c:v>29.72</c:v>
                </c:pt>
                <c:pt idx="4">
                  <c:v>37.4</c:v>
                </c:pt>
                <c:pt idx="5">
                  <c:v>41.870000000000005</c:v>
                </c:pt>
                <c:pt idx="6">
                  <c:v>43</c:v>
                </c:pt>
                <c:pt idx="7">
                  <c:v>57.8</c:v>
                </c:pt>
                <c:pt idx="8">
                  <c:v>59.26</c:v>
                </c:pt>
                <c:pt idx="9">
                  <c:v>86.6</c:v>
                </c:pt>
                <c:pt idx="10">
                  <c:v>332.48500000000001</c:v>
                </c:pt>
                <c:pt idx="11">
                  <c:v>660</c:v>
                </c:pt>
                <c:pt idx="12">
                  <c:v>1316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axId val="338882432"/>
        <c:axId val="215580584"/>
      </c:barChart>
      <c:catAx>
        <c:axId val="338882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5580584"/>
        <c:crosses val="autoZero"/>
        <c:auto val="1"/>
        <c:lblAlgn val="ctr"/>
        <c:lblOffset val="100"/>
        <c:noMultiLvlLbl val="0"/>
      </c:catAx>
      <c:valAx>
        <c:axId val="21558058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33888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472831853465127E-2"/>
          <c:y val="3.9154022223009823E-2"/>
          <c:w val="0.98552716814653474"/>
          <c:h val="0.73551559094223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Sheet1!$B$14</c:f>
              <c:strCache>
                <c:ptCount val="1"/>
                <c:pt idx="0">
                  <c:v>Тээсэн ачаа 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Sheet1!$C$13:$F$13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Sheet1!$C$14:$F$14</c:f>
              <c:numCache>
                <c:formatCode>General</c:formatCode>
                <c:ptCount val="4"/>
                <c:pt idx="0">
                  <c:v>174.6</c:v>
                </c:pt>
                <c:pt idx="1">
                  <c:v>180.4</c:v>
                </c:pt>
                <c:pt idx="2">
                  <c:v>230.8</c:v>
                </c:pt>
                <c:pt idx="3">
                  <c:v>171.1</c:v>
                </c:pt>
              </c:numCache>
            </c:numRef>
          </c:val>
        </c:ser>
        <c:ser>
          <c:idx val="1"/>
          <c:order val="1"/>
          <c:tx>
            <c:strRef>
              <c:f>Sheet1!$B$15</c:f>
              <c:strCache>
                <c:ptCount val="1"/>
                <c:pt idx="0">
                  <c:v>Зорчигч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Sheet1!$C$13:$F$13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Sheet1!$C$15:$F$15</c:f>
              <c:numCache>
                <c:formatCode>General</c:formatCode>
                <c:ptCount val="4"/>
                <c:pt idx="0">
                  <c:v>57.7</c:v>
                </c:pt>
                <c:pt idx="1">
                  <c:v>52.2</c:v>
                </c:pt>
                <c:pt idx="2">
                  <c:v>44.6</c:v>
                </c:pt>
                <c:pt idx="3">
                  <c:v>42.1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axId val="215581760"/>
        <c:axId val="215582152"/>
      </c:barChart>
      <c:catAx>
        <c:axId val="215581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5582152"/>
        <c:crosses val="autoZero"/>
        <c:auto val="1"/>
        <c:lblAlgn val="ctr"/>
        <c:lblOffset val="100"/>
        <c:noMultiLvlLbl val="0"/>
      </c:catAx>
      <c:valAx>
        <c:axId val="215582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5581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91402012248469"/>
          <c:y val="0.87548054705237188"/>
          <c:w val="0.55919313210848642"/>
          <c:h val="9.2616984009257733E-2"/>
        </c:manualLayout>
      </c:layout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040803966842046E-3"/>
          <c:y val="5.1400554097404488E-2"/>
          <c:w val="0.99537801930019643"/>
          <c:h val="0.72946303203766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Sheet1!$G$13</c:f>
              <c:strCache>
                <c:ptCount val="1"/>
                <c:pt idx="0">
                  <c:v>Ачаа эргэлт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numFmt formatCode="##\ ###.0" sourceLinked="0"/>
            <c:spPr>
              <a:ln>
                <a:noFill/>
              </a:ln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Sheet1!$H$12:$K$12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Sheet1!$H$13:$K$13</c:f>
              <c:numCache>
                <c:formatCode>0.0</c:formatCode>
                <c:ptCount val="4"/>
                <c:pt idx="0">
                  <c:v>43128.7</c:v>
                </c:pt>
                <c:pt idx="1">
                  <c:v>42506</c:v>
                </c:pt>
                <c:pt idx="2">
                  <c:v>49530.6</c:v>
                </c:pt>
                <c:pt idx="3" formatCode="General">
                  <c:v>45116.1</c:v>
                </c:pt>
              </c:numCache>
            </c:numRef>
          </c:val>
        </c:ser>
        <c:ser>
          <c:idx val="1"/>
          <c:order val="1"/>
          <c:tx>
            <c:strRef>
              <c:f>Sheet1!$G$14</c:f>
              <c:strCache>
                <c:ptCount val="1"/>
                <c:pt idx="0">
                  <c:v>Зорчигч эргэлт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#\ ###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Sheet1!$H$12:$K$12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Sheet1!$H$14:$K$14</c:f>
              <c:numCache>
                <c:formatCode>0.0</c:formatCode>
                <c:ptCount val="4"/>
                <c:pt idx="0">
                  <c:v>29595.599999999999</c:v>
                </c:pt>
                <c:pt idx="1">
                  <c:v>29927</c:v>
                </c:pt>
                <c:pt idx="2">
                  <c:v>20191</c:v>
                </c:pt>
                <c:pt idx="3" formatCode="General">
                  <c:v>22461.8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215582936"/>
        <c:axId val="215583328"/>
      </c:barChart>
      <c:catAx>
        <c:axId val="215582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5583328"/>
        <c:crosses val="autoZero"/>
        <c:auto val="1"/>
        <c:lblAlgn val="ctr"/>
        <c:lblOffset val="100"/>
        <c:noMultiLvlLbl val="0"/>
      </c:catAx>
      <c:valAx>
        <c:axId val="21558332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15582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3807084152004451"/>
          <c:y val="0.86451881180844059"/>
          <c:w val="0.65359580052493438"/>
          <c:h val="0.13525727956401476"/>
        </c:manualLayout>
      </c:layout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111111111109E-2"/>
          <c:y val="0.16912037037037039"/>
          <c:w val="0.93888888888888888"/>
          <c:h val="0.548014522410488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holboo!$K$3</c:f>
              <c:strCache>
                <c:ptCount val="1"/>
                <c:pt idx="0">
                  <c:v>Нийт орлого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holboo!$L$2:$N$2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holboo!$L$3:$N$3</c:f>
              <c:numCache>
                <c:formatCode>#\ ##0.0</c:formatCode>
                <c:ptCount val="3"/>
                <c:pt idx="0">
                  <c:v>470</c:v>
                </c:pt>
                <c:pt idx="1">
                  <c:v>483</c:v>
                </c:pt>
                <c:pt idx="2">
                  <c:v>584.29999999999995</c:v>
                </c:pt>
              </c:numCache>
            </c:numRef>
          </c:val>
        </c:ser>
        <c:ser>
          <c:idx val="1"/>
          <c:order val="1"/>
          <c:tx>
            <c:strRef>
              <c:f>holboo!$K$4</c:f>
              <c:strCache>
                <c:ptCount val="1"/>
                <c:pt idx="0">
                  <c:v>Үүнээс: Хүн амын орлого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holboo!$L$2:$N$2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holboo!$L$4:$N$4</c:f>
              <c:numCache>
                <c:formatCode>#\ ##0.0</c:formatCode>
                <c:ptCount val="3"/>
                <c:pt idx="0">
                  <c:v>113.4</c:v>
                </c:pt>
                <c:pt idx="1">
                  <c:v>92.4</c:v>
                </c:pt>
                <c:pt idx="2">
                  <c:v>122.2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5584112"/>
        <c:axId val="215584504"/>
      </c:barChart>
      <c:lineChart>
        <c:grouping val="standard"/>
        <c:varyColors val="0"/>
        <c:ser>
          <c:idx val="2"/>
          <c:order val="2"/>
          <c:tx>
            <c:strRef>
              <c:f>holboo!$K$5</c:f>
              <c:strCache>
                <c:ptCount val="1"/>
                <c:pt idx="0">
                  <c:v>Телефон цэг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9525">
                <a:solidFill>
                  <a:srgbClr val="0070C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-2.7777777777777779E-3"/>
                  <c:y val="-6.0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222222222222221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holboo!$L$2:$N$2</c:f>
              <c:strCache>
                <c:ptCount val="3"/>
                <c:pt idx="0">
                  <c:v>2015.I-XII</c:v>
                </c:pt>
                <c:pt idx="1">
                  <c:v>2016.I-XII</c:v>
                </c:pt>
                <c:pt idx="2">
                  <c:v>2017.I-XII</c:v>
                </c:pt>
              </c:strCache>
            </c:strRef>
          </c:cat>
          <c:val>
            <c:numRef>
              <c:f>holboo!$L$5:$N$5</c:f>
              <c:numCache>
                <c:formatCode>#\ ##0</c:formatCode>
                <c:ptCount val="3"/>
                <c:pt idx="0">
                  <c:v>570</c:v>
                </c:pt>
                <c:pt idx="1">
                  <c:v>557</c:v>
                </c:pt>
                <c:pt idx="2">
                  <c:v>514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584112"/>
        <c:axId val="215584504"/>
      </c:lineChart>
      <c:catAx>
        <c:axId val="21558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5584504"/>
        <c:crosses val="autoZero"/>
        <c:auto val="1"/>
        <c:lblAlgn val="ctr"/>
        <c:lblOffset val="100"/>
        <c:noMultiLvlLbl val="0"/>
      </c:catAx>
      <c:valAx>
        <c:axId val="21558450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1558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59772628996089"/>
          <c:y val="0.853727398658501"/>
          <c:w val="0.67080454742007822"/>
          <c:h val="0.146272601341498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[2]Sheet1!$A$5</c:f>
              <c:strCache>
                <c:ptCount val="1"/>
                <c:pt idx="0">
                  <c:v>Барилга угсралт, их засварын ажил</c:v>
                </c:pt>
              </c:strCache>
            </c:strRef>
          </c:tx>
          <c:spPr>
            <a:ln>
              <a:solidFill>
                <a:srgbClr val="C21029"/>
              </a:solidFill>
            </a:ln>
          </c:spPr>
          <c:marker>
            <c:spPr>
              <a:solidFill>
                <a:srgbClr val="C21029"/>
              </a:solidFill>
            </c:spPr>
          </c:marker>
          <c:dLbls>
            <c:dLbl>
              <c:idx val="0"/>
              <c:layout>
                <c:manualLayout>
                  <c:x val="-2.9697637795275591E-2"/>
                  <c:y val="-4.2327990251218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153280839895013E-2"/>
                  <c:y val="-4.3650871766029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2088582677165354E-2"/>
                  <c:y val="-4.265865204349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7819971870604827E-2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[2]Sheet1!$C$4:$F$4</c:f>
              <c:strCache>
                <c:ptCount val="4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  <c:pt idx="3">
                  <c:v>2017.I-XII</c:v>
                </c:pt>
              </c:strCache>
            </c:strRef>
          </c:cat>
          <c:val>
            <c:numRef>
              <c:f>[2]Sheet1!$C$5:$F$5</c:f>
              <c:numCache>
                <c:formatCode>General</c:formatCode>
                <c:ptCount val="4"/>
                <c:pt idx="0">
                  <c:v>104.3</c:v>
                </c:pt>
                <c:pt idx="1">
                  <c:v>42.4</c:v>
                </c:pt>
                <c:pt idx="2">
                  <c:v>17.399999999999999</c:v>
                </c:pt>
                <c:pt idx="3">
                  <c:v>7.9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[2]Sheet1!$A$6</c:f>
              <c:strCache>
                <c:ptCount val="1"/>
                <c:pt idx="0">
                  <c:v>Үүнээс: Орон нутгийн барилгын байгууллага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</c:spPr>
          </c:marker>
          <c:dLbls>
            <c:dLbl>
              <c:idx val="0"/>
              <c:layout>
                <c:manualLayout>
                  <c:x val="-2.9739972094566278E-2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527427821522311E-2"/>
                  <c:y val="-2.7447037870266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162992125984251E-2"/>
                  <c:y val="-1.8518466441694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2201181102362203E-2"/>
                  <c:y val="2.6124390701162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[2]Sheet1!$C$4:$F$4</c:f>
              <c:strCache>
                <c:ptCount val="4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  <c:pt idx="3">
                  <c:v>2017.I-XII</c:v>
                </c:pt>
              </c:strCache>
            </c:strRef>
          </c:cat>
          <c:val>
            <c:numRef>
              <c:f>[2]Sheet1!$C$6:$F$6</c:f>
              <c:numCache>
                <c:formatCode>General</c:formatCode>
                <c:ptCount val="4"/>
                <c:pt idx="0">
                  <c:v>8.4</c:v>
                </c:pt>
                <c:pt idx="1">
                  <c:v>5.7</c:v>
                </c:pt>
                <c:pt idx="2">
                  <c:v>6.6</c:v>
                </c:pt>
                <c:pt idx="3">
                  <c:v>2.7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[2]Sheet1!$A$7</c:f>
              <c:strCache>
                <c:ptCount val="1"/>
                <c:pt idx="0">
                  <c:v>              Бусад барилгын байгууллага</c:v>
                </c:pt>
              </c:strCache>
            </c:strRef>
          </c:tx>
          <c:spPr>
            <a:ln>
              <a:solidFill>
                <a:srgbClr val="412BE1"/>
              </a:solidFill>
            </a:ln>
          </c:spPr>
          <c:marker>
            <c:spPr>
              <a:solidFill>
                <a:srgbClr val="412BE1"/>
              </a:solidFill>
            </c:spPr>
          </c:marker>
          <c:dLbls>
            <c:dLbl>
              <c:idx val="0"/>
              <c:layout>
                <c:manualLayout>
                  <c:x val="-5.1146456692913386E-2"/>
                  <c:y val="3.1746109861267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471653543307087E-2"/>
                  <c:y val="2.7777699662542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983725082691809E-2"/>
                  <c:y val="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[2]Sheet1!$C$4:$F$4</c:f>
              <c:strCache>
                <c:ptCount val="4"/>
                <c:pt idx="0">
                  <c:v>2014.I-XII</c:v>
                </c:pt>
                <c:pt idx="1">
                  <c:v>2015.I-XII</c:v>
                </c:pt>
                <c:pt idx="2">
                  <c:v>2016.I-XII</c:v>
                </c:pt>
                <c:pt idx="3">
                  <c:v>2017.I-XII</c:v>
                </c:pt>
              </c:strCache>
            </c:strRef>
          </c:cat>
          <c:val>
            <c:numRef>
              <c:f>[2]Sheet1!$C$7:$F$7</c:f>
              <c:numCache>
                <c:formatCode>General</c:formatCode>
                <c:ptCount val="4"/>
                <c:pt idx="0">
                  <c:v>95.899999999999991</c:v>
                </c:pt>
                <c:pt idx="1">
                  <c:v>36.699999999999996</c:v>
                </c:pt>
                <c:pt idx="2">
                  <c:v>10.799999999999999</c:v>
                </c:pt>
                <c:pt idx="3">
                  <c:v>5.2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350872"/>
        <c:axId val="210241336"/>
      </c:lineChart>
      <c:catAx>
        <c:axId val="147350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10241336"/>
        <c:crosses val="autoZero"/>
        <c:auto val="1"/>
        <c:lblAlgn val="ctr"/>
        <c:lblOffset val="100"/>
        <c:noMultiLvlLbl val="0"/>
      </c:catAx>
      <c:valAx>
        <c:axId val="210241336"/>
        <c:scaling>
          <c:orientation val="minMax"/>
          <c:max val="120"/>
          <c:min val="2"/>
        </c:scaling>
        <c:delete val="1"/>
        <c:axPos val="l"/>
        <c:numFmt formatCode="General" sourceLinked="1"/>
        <c:majorTickMark val="none"/>
        <c:minorTickMark val="none"/>
        <c:tickLblPos val="nextTo"/>
        <c:crossAx val="147350872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2.0008267716535428E-2"/>
          <c:y val="0.87897075365579302"/>
          <c:w val="0.92831679790026245"/>
          <c:h val="0.10317210348706411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777777777777779E-3"/>
          <c:y val="1.8518518518518517E-2"/>
          <c:w val="0.95920885466940653"/>
          <c:h val="0.75400663458734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'2016'!$V$37</c:f>
              <c:strCache>
                <c:ptCount val="1"/>
                <c:pt idx="0">
                  <c:v>Өрх толгойлсон эх/ эцэг гишүүдийн тоо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3 129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3 940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3 765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3 231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3 203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3 233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3 209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'2016'!$W$36:$AD$36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'2016'!$W$37:$AD$37</c:f>
              <c:numCache>
                <c:formatCode>#\ ##0</c:formatCode>
                <c:ptCount val="8"/>
                <c:pt idx="0">
                  <c:v>3129</c:v>
                </c:pt>
                <c:pt idx="1">
                  <c:v>3940</c:v>
                </c:pt>
                <c:pt idx="2">
                  <c:v>3765</c:v>
                </c:pt>
                <c:pt idx="3">
                  <c:v>3231</c:v>
                </c:pt>
                <c:pt idx="4">
                  <c:v>3203</c:v>
                </c:pt>
                <c:pt idx="5">
                  <c:v>3233</c:v>
                </c:pt>
                <c:pt idx="6">
                  <c:v>3209</c:v>
                </c:pt>
                <c:pt idx="7">
                  <c:v>3300</c:v>
                </c:pt>
              </c:numCache>
            </c:numRef>
          </c:val>
        </c:ser>
        <c:ser>
          <c:idx val="1"/>
          <c:order val="1"/>
          <c:tx>
            <c:strRef>
              <c:f>'2016'!$V$38</c:f>
              <c:strCache>
                <c:ptCount val="1"/>
                <c:pt idx="0">
                  <c:v>Үүнээс: Эмэгтэй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111111111111112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1 845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888888888888888E-2"/>
                  <c:y val="4.6296296296296719E-3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2 118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666447944006998E-2"/>
                  <c:y val="1.3888888888888931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2 216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111111111111112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2 206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666666666666666E-2"/>
                  <c:y val="-4.2437781360066642E-17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2 125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6666666666666566E-2"/>
                  <c:y val="4.6296296296296294E-3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2 310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9444444444444445E-2"/>
                  <c:y val="-4.2437781360066642E-17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2 402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9444444444444344E-2"/>
                  <c:y val="-4.2437781360066642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'2016'!$W$36:$AD$36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'2016'!$W$38:$AD$38</c:f>
              <c:numCache>
                <c:formatCode>#\ ##0</c:formatCode>
                <c:ptCount val="8"/>
                <c:pt idx="0">
                  <c:v>1845</c:v>
                </c:pt>
                <c:pt idx="1">
                  <c:v>2118</c:v>
                </c:pt>
                <c:pt idx="2">
                  <c:v>2216</c:v>
                </c:pt>
                <c:pt idx="3">
                  <c:v>2206</c:v>
                </c:pt>
                <c:pt idx="4">
                  <c:v>2125</c:v>
                </c:pt>
                <c:pt idx="5">
                  <c:v>2310</c:v>
                </c:pt>
                <c:pt idx="6">
                  <c:v>2402</c:v>
                </c:pt>
                <c:pt idx="7">
                  <c:v>2408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4091888"/>
        <c:axId val="214092280"/>
      </c:barChart>
      <c:catAx>
        <c:axId val="21409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4092280"/>
        <c:crosses val="autoZero"/>
        <c:auto val="1"/>
        <c:lblAlgn val="ctr"/>
        <c:lblOffset val="100"/>
        <c:noMultiLvlLbl val="0"/>
      </c:catAx>
      <c:valAx>
        <c:axId val="214092280"/>
        <c:scaling>
          <c:orientation val="minMax"/>
        </c:scaling>
        <c:delete val="1"/>
        <c:axPos val="l"/>
        <c:numFmt formatCode="#\ ##0" sourceLinked="1"/>
        <c:majorTickMark val="out"/>
        <c:minorTickMark val="none"/>
        <c:tickLblPos val="nextTo"/>
        <c:crossAx val="214091888"/>
        <c:crosses val="autoZero"/>
        <c:crossBetween val="between"/>
        <c:majorUnit val="1000"/>
      </c:valAx>
    </c:plotArea>
    <c:legend>
      <c:legendPos val="b"/>
      <c:layout/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75228842663323E-2"/>
          <c:y val="6.2836461725965562E-2"/>
          <c:w val="0.96604938271604934"/>
          <c:h val="0.8211976720323254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 w="9525">
                <a:solidFill>
                  <a:srgbClr val="3719A7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3167929439877956E-2"/>
                  <c:y val="-6.372357415994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4909705226393508E-2"/>
                  <c:y val="-5.5854716272040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60490088297834"/>
                      <c:h val="0.1023812044558332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4.8000174156367301E-2"/>
                  <c:y val="-7.467248842564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9623400810552762E-2"/>
                  <c:y val="-5.0978859327952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6054105136301139E-2"/>
                  <c:y val="-7.9408103330535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8320298119976436E-2"/>
                  <c:y val="-8.2787961563144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7053140096618428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0917874396135338E-2"/>
                  <c:y val="-5.5555555555555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8985507246376812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7053140096618359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7053140096618498E-2"/>
                  <c:y val="-5.5555555555555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8985507246376812E-2"/>
                  <c:y val="-6.018518518518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'2017'!$Y$5:$AF$5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'2017'!$Y$6:$AF$6</c:f>
              <c:numCache>
                <c:formatCode>General</c:formatCode>
                <c:ptCount val="8"/>
                <c:pt idx="0">
                  <c:v>4.4000000000000004</c:v>
                </c:pt>
                <c:pt idx="1">
                  <c:v>5.5</c:v>
                </c:pt>
                <c:pt idx="2">
                  <c:v>6.5</c:v>
                </c:pt>
                <c:pt idx="3">
                  <c:v>7.8</c:v>
                </c:pt>
                <c:pt idx="4">
                  <c:v>7.5</c:v>
                </c:pt>
                <c:pt idx="5">
                  <c:v>7.7</c:v>
                </c:pt>
                <c:pt idx="6">
                  <c:v>6.3</c:v>
                </c:pt>
                <c:pt idx="7">
                  <c:v>5.4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93064"/>
        <c:axId val="214093456"/>
      </c:lineChart>
      <c:catAx>
        <c:axId val="214093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4093456"/>
        <c:crosses val="autoZero"/>
        <c:auto val="1"/>
        <c:lblAlgn val="ctr"/>
        <c:lblOffset val="100"/>
        <c:noMultiLvlLbl val="0"/>
      </c:catAx>
      <c:valAx>
        <c:axId val="214093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4093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37969135444939E-3"/>
          <c:y val="0"/>
          <c:w val="0.99254620308645547"/>
          <c:h val="0.8843840223097112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rgbClr val="FF33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6750347744056453E-2"/>
                  <c:y val="-8.0953912658034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2983727443263975E-2"/>
                  <c:y val="-8.0953912658034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6750347744056446E-2"/>
                  <c:y val="-6.2272240506180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0516968044848924E-2"/>
                  <c:y val="-6.2272240506180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2983727443263975E-2"/>
                  <c:y val="-4.9817792404944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3633657894452796E-2"/>
                  <c:y val="-8.0953912658034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6100417292867737E-2"/>
                  <c:y val="-8.0953912658034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'2017'!$A$24:$H$24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'2017'!$A$25:$H$25</c:f>
              <c:numCache>
                <c:formatCode>General</c:formatCode>
                <c:ptCount val="8"/>
                <c:pt idx="0">
                  <c:v>0.4</c:v>
                </c:pt>
                <c:pt idx="1">
                  <c:v>0.6</c:v>
                </c:pt>
                <c:pt idx="2">
                  <c:v>0.5</c:v>
                </c:pt>
                <c:pt idx="3">
                  <c:v>0.6</c:v>
                </c:pt>
                <c:pt idx="4">
                  <c:v>0.8</c:v>
                </c:pt>
                <c:pt idx="5">
                  <c:v>0.7</c:v>
                </c:pt>
                <c:pt idx="6">
                  <c:v>0.7</c:v>
                </c:pt>
                <c:pt idx="7">
                  <c:v>1.1000000000000001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94240"/>
        <c:axId val="338880864"/>
      </c:lineChart>
      <c:catAx>
        <c:axId val="21409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8880864"/>
        <c:crosses val="autoZero"/>
        <c:auto val="1"/>
        <c:lblAlgn val="ctr"/>
        <c:lblOffset val="100"/>
        <c:noMultiLvlLbl val="0"/>
      </c:catAx>
      <c:valAx>
        <c:axId val="338880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409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274.7</a:t>
          </a:r>
        </a:p>
        <a:p>
          <a:r>
            <a:rPr lang="mn-MN" sz="1200" b="1" dirty="0" smtClean="0">
              <a:latin typeface="Arial" pitchFamily="34" charset="0"/>
              <a:cs typeface="Arial" pitchFamily="34" charset="0"/>
            </a:rPr>
            <a:t> </a:t>
          </a:r>
          <a:endParaRPr lang="en-US" sz="1200" b="1" dirty="0"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mn-MN" sz="12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315.6</a:t>
          </a:r>
          <a:endParaRPr lang="en-US" sz="1200" b="1" i="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2857" custLinFactNeighborX="-44643" custLinFactNeighborY="-7143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57C649-331D-4712-9467-A01FE4BD93AE}" type="presOf" srcId="{EC592E08-09AA-4F12-804B-39D90CE5CE94}" destId="{D1912CF3-2905-4969-A915-32B7AD1E3BBA}" srcOrd="0" destOrd="0" presId="urn:microsoft.com/office/officeart/2005/8/layout/arrow2"/>
    <dgm:cxn modelId="{03786131-F66B-4E9F-86A3-24F6CC14D8E7}" type="presOf" srcId="{A0E90193-D3B5-4517-92F5-A7D6798999FB}" destId="{6252CB48-6C5F-46E9-943E-6E025E15A46D}" srcOrd="0" destOrd="0" presId="urn:microsoft.com/office/officeart/2005/8/layout/arrow2"/>
    <dgm:cxn modelId="{BDD429C6-CBB9-4134-9991-20AAA50984EC}" type="presOf" srcId="{0DAA601A-C80C-437B-B111-FA120CE45348}" destId="{AD21D87E-9D30-4CBE-AC19-207F985D9D09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15FB70E4-87C1-49C6-96A5-666D160A16B2}" type="presParOf" srcId="{6252CB48-6C5F-46E9-943E-6E025E15A46D}" destId="{101DB3A2-F7E0-4FF1-975D-A36B85664807}" srcOrd="0" destOrd="0" presId="urn:microsoft.com/office/officeart/2005/8/layout/arrow2"/>
    <dgm:cxn modelId="{E8DD9DFD-21BB-4511-9CEE-E83901B96994}" type="presParOf" srcId="{6252CB48-6C5F-46E9-943E-6E025E15A46D}" destId="{E202EDEA-CF2B-40F3-875A-B6E1CE071879}" srcOrd="1" destOrd="0" presId="urn:microsoft.com/office/officeart/2005/8/layout/arrow2"/>
    <dgm:cxn modelId="{3D1A3F5C-895D-4337-9334-B839A1B2333A}" type="presParOf" srcId="{E202EDEA-CF2B-40F3-875A-B6E1CE071879}" destId="{0F4F2D77-C207-4DBD-9225-AEB187478B26}" srcOrd="0" destOrd="0" presId="urn:microsoft.com/office/officeart/2005/8/layout/arrow2"/>
    <dgm:cxn modelId="{24C0C163-9ADE-48B4-9DA9-4804E0DC7349}" type="presParOf" srcId="{E202EDEA-CF2B-40F3-875A-B6E1CE071879}" destId="{D1912CF3-2905-4969-A915-32B7AD1E3BBA}" srcOrd="1" destOrd="0" presId="urn:microsoft.com/office/officeart/2005/8/layout/arrow2"/>
    <dgm:cxn modelId="{9EE5F211-3706-40AC-AEE6-FA04E203B911}" type="presParOf" srcId="{E202EDEA-CF2B-40F3-875A-B6E1CE071879}" destId="{AE3C55F0-F885-494C-B800-482FFE1F9977}" srcOrd="2" destOrd="0" presId="urn:microsoft.com/office/officeart/2005/8/layout/arrow2"/>
    <dgm:cxn modelId="{6C46B061-DAD1-484D-B485-B613272F5170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</a:t>
          </a:r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542.2</a:t>
          </a:r>
          <a:endParaRPr lang="en-US" sz="1200" b="1" dirty="0"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</a:t>
          </a:r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815.3</a:t>
          </a:r>
          <a:endParaRPr lang="en-US" sz="1200" b="1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62500" custLinFactNeighborX="-17361" custLinFactNeighborY="-16667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 custScaleX="1564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X="155385" custLinFactNeighborX="40000" custLinFactNeighborY="-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43D6D-F104-46E9-BBB5-E3777A73C844}" type="presOf" srcId="{0DAA601A-C80C-437B-B111-FA120CE45348}" destId="{AD21D87E-9D30-4CBE-AC19-207F985D9D09}" srcOrd="0" destOrd="0" presId="urn:microsoft.com/office/officeart/2005/8/layout/arrow2"/>
    <dgm:cxn modelId="{2F256622-A2A7-4863-A596-6489D5DB7E1C}" type="presOf" srcId="{EC592E08-09AA-4F12-804B-39D90CE5CE94}" destId="{D1912CF3-2905-4969-A915-32B7AD1E3BBA}" srcOrd="0" destOrd="0" presId="urn:microsoft.com/office/officeart/2005/8/layout/arrow2"/>
    <dgm:cxn modelId="{CC563F1B-3EF2-46B4-9EDE-6C0149DB9143}" type="presOf" srcId="{A0E90193-D3B5-4517-92F5-A7D6798999FB}" destId="{6252CB48-6C5F-46E9-943E-6E025E15A46D}" srcOrd="0" destOrd="0" presId="urn:microsoft.com/office/officeart/2005/8/layout/arrow2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8ED14DC2-7C46-459F-928D-90175E1347D8}" type="presParOf" srcId="{6252CB48-6C5F-46E9-943E-6E025E15A46D}" destId="{101DB3A2-F7E0-4FF1-975D-A36B85664807}" srcOrd="0" destOrd="0" presId="urn:microsoft.com/office/officeart/2005/8/layout/arrow2"/>
    <dgm:cxn modelId="{0CC58B51-35D2-4AB9-800E-CA472F96706C}" type="presParOf" srcId="{6252CB48-6C5F-46E9-943E-6E025E15A46D}" destId="{E202EDEA-CF2B-40F3-875A-B6E1CE071879}" srcOrd="1" destOrd="0" presId="urn:microsoft.com/office/officeart/2005/8/layout/arrow2"/>
    <dgm:cxn modelId="{40395C5F-A244-4C0A-86B9-DF7877479325}" type="presParOf" srcId="{E202EDEA-CF2B-40F3-875A-B6E1CE071879}" destId="{0F4F2D77-C207-4DBD-9225-AEB187478B26}" srcOrd="0" destOrd="0" presId="urn:microsoft.com/office/officeart/2005/8/layout/arrow2"/>
    <dgm:cxn modelId="{07E49106-C5A7-4511-9594-716F85943A85}" type="presParOf" srcId="{E202EDEA-CF2B-40F3-875A-B6E1CE071879}" destId="{D1912CF3-2905-4969-A915-32B7AD1E3BBA}" srcOrd="1" destOrd="0" presId="urn:microsoft.com/office/officeart/2005/8/layout/arrow2"/>
    <dgm:cxn modelId="{A2BC2F2F-9669-4CB0-B0BB-49645337E78C}" type="presParOf" srcId="{E202EDEA-CF2B-40F3-875A-B6E1CE071879}" destId="{AE3C55F0-F885-494C-B800-482FFE1F9977}" srcOrd="2" destOrd="0" presId="urn:microsoft.com/office/officeart/2005/8/layout/arrow2"/>
    <dgm:cxn modelId="{A362EFD8-E607-47FD-A097-E46A6558102C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209.3</a:t>
          </a:r>
        </a:p>
        <a:p>
          <a:r>
            <a:rPr lang="mn-MN" sz="1200" b="1" dirty="0" smtClean="0">
              <a:latin typeface="Arial" pitchFamily="34" charset="0"/>
              <a:cs typeface="Arial" pitchFamily="34" charset="0"/>
            </a:rPr>
            <a:t> </a:t>
          </a:r>
          <a:endParaRPr lang="en-US" sz="1200" b="1" dirty="0"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mn-MN" sz="12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236.8</a:t>
          </a:r>
          <a:endParaRPr lang="en-US" sz="1200" b="1" i="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2857" custLinFactNeighborX="-44643" custLinFactNeighborY="-7143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B808A8-B212-4C1A-A5F2-B32D3F65FC1B}" type="presOf" srcId="{0DAA601A-C80C-437B-B111-FA120CE45348}" destId="{AD21D87E-9D30-4CBE-AC19-207F985D9D09}" srcOrd="0" destOrd="0" presId="urn:microsoft.com/office/officeart/2005/8/layout/arrow2"/>
    <dgm:cxn modelId="{368ADD4D-C853-4638-94F6-B169817E3373}" type="presOf" srcId="{A0E90193-D3B5-4517-92F5-A7D6798999FB}" destId="{6252CB48-6C5F-46E9-943E-6E025E15A46D}" srcOrd="0" destOrd="0" presId="urn:microsoft.com/office/officeart/2005/8/layout/arrow2"/>
    <dgm:cxn modelId="{74B88097-B1C8-4C84-841A-ACCA79A29A61}" type="presOf" srcId="{EC592E08-09AA-4F12-804B-39D90CE5CE94}" destId="{D1912CF3-2905-4969-A915-32B7AD1E3BBA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2EB2ED0D-DF0B-4B7E-8934-548868CF61B0}" type="presParOf" srcId="{6252CB48-6C5F-46E9-943E-6E025E15A46D}" destId="{101DB3A2-F7E0-4FF1-975D-A36B85664807}" srcOrd="0" destOrd="0" presId="urn:microsoft.com/office/officeart/2005/8/layout/arrow2"/>
    <dgm:cxn modelId="{71A0FAAE-CDF7-4C2C-A9C5-5D99E540DE1F}" type="presParOf" srcId="{6252CB48-6C5F-46E9-943E-6E025E15A46D}" destId="{E202EDEA-CF2B-40F3-875A-B6E1CE071879}" srcOrd="1" destOrd="0" presId="urn:microsoft.com/office/officeart/2005/8/layout/arrow2"/>
    <dgm:cxn modelId="{A7AAAA2A-C617-4960-BAB6-DBF5507FB4F0}" type="presParOf" srcId="{E202EDEA-CF2B-40F3-875A-B6E1CE071879}" destId="{0F4F2D77-C207-4DBD-9225-AEB187478B26}" srcOrd="0" destOrd="0" presId="urn:microsoft.com/office/officeart/2005/8/layout/arrow2"/>
    <dgm:cxn modelId="{C60C1E89-1285-4228-820B-E018F3B4B30D}" type="presParOf" srcId="{E202EDEA-CF2B-40F3-875A-B6E1CE071879}" destId="{D1912CF3-2905-4969-A915-32B7AD1E3BBA}" srcOrd="1" destOrd="0" presId="urn:microsoft.com/office/officeart/2005/8/layout/arrow2"/>
    <dgm:cxn modelId="{223DE082-FE0F-45B5-80BC-490165484868}" type="presParOf" srcId="{E202EDEA-CF2B-40F3-875A-B6E1CE071879}" destId="{AE3C55F0-F885-494C-B800-482FFE1F9977}" srcOrd="2" destOrd="0" presId="urn:microsoft.com/office/officeart/2005/8/layout/arrow2"/>
    <dgm:cxn modelId="{BD0D4B1F-DD59-4264-AD5B-B76C7F5C96D3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7.9</a:t>
          </a:r>
        </a:p>
        <a:p>
          <a:r>
            <a:rPr lang="mn-MN" sz="1200" b="1" dirty="0" smtClean="0">
              <a:latin typeface="Arial" pitchFamily="34" charset="0"/>
              <a:cs typeface="Arial" pitchFamily="34" charset="0"/>
            </a:rPr>
            <a:t> </a:t>
          </a:r>
          <a:endParaRPr lang="en-US" sz="1200" b="1" dirty="0"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mn-MN" sz="12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8.3</a:t>
          </a:r>
          <a:endParaRPr lang="en-US" sz="1200" b="1" i="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2857" custLinFactNeighborX="-44643" custLinFactNeighborY="-7143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7A3F03-DEFC-4C73-BB3E-C7192FB95499}" type="presOf" srcId="{0DAA601A-C80C-437B-B111-FA120CE45348}" destId="{AD21D87E-9D30-4CBE-AC19-207F985D9D09}" srcOrd="0" destOrd="0" presId="urn:microsoft.com/office/officeart/2005/8/layout/arrow2"/>
    <dgm:cxn modelId="{9E92FA2B-94C1-4E2E-B043-083A72DA2FBE}" type="presOf" srcId="{A0E90193-D3B5-4517-92F5-A7D6798999FB}" destId="{6252CB48-6C5F-46E9-943E-6E025E15A46D}" srcOrd="0" destOrd="0" presId="urn:microsoft.com/office/officeart/2005/8/layout/arrow2"/>
    <dgm:cxn modelId="{7F178BB2-B910-4E92-BFDE-BA7B5D5DDC84}" type="presOf" srcId="{EC592E08-09AA-4F12-804B-39D90CE5CE94}" destId="{D1912CF3-2905-4969-A915-32B7AD1E3BBA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EF8753A9-4B82-4DFE-95EE-4F993102D2B3}" type="presParOf" srcId="{6252CB48-6C5F-46E9-943E-6E025E15A46D}" destId="{101DB3A2-F7E0-4FF1-975D-A36B85664807}" srcOrd="0" destOrd="0" presId="urn:microsoft.com/office/officeart/2005/8/layout/arrow2"/>
    <dgm:cxn modelId="{CC9353BA-8509-4881-8C2C-8F7E21801BBE}" type="presParOf" srcId="{6252CB48-6C5F-46E9-943E-6E025E15A46D}" destId="{E202EDEA-CF2B-40F3-875A-B6E1CE071879}" srcOrd="1" destOrd="0" presId="urn:microsoft.com/office/officeart/2005/8/layout/arrow2"/>
    <dgm:cxn modelId="{3F704B90-99CE-49EF-97C5-7168174D0278}" type="presParOf" srcId="{E202EDEA-CF2B-40F3-875A-B6E1CE071879}" destId="{0F4F2D77-C207-4DBD-9225-AEB187478B26}" srcOrd="0" destOrd="0" presId="urn:microsoft.com/office/officeart/2005/8/layout/arrow2"/>
    <dgm:cxn modelId="{FD18C5D5-35B1-412D-B716-EB32A44D561A}" type="presParOf" srcId="{E202EDEA-CF2B-40F3-875A-B6E1CE071879}" destId="{D1912CF3-2905-4969-A915-32B7AD1E3BBA}" srcOrd="1" destOrd="0" presId="urn:microsoft.com/office/officeart/2005/8/layout/arrow2"/>
    <dgm:cxn modelId="{66D7A945-D115-444D-A160-1FB12549F3E9}" type="presParOf" srcId="{E202EDEA-CF2B-40F3-875A-B6E1CE071879}" destId="{AE3C55F0-F885-494C-B800-482FFE1F9977}" srcOrd="2" destOrd="0" presId="urn:microsoft.com/office/officeart/2005/8/layout/arrow2"/>
    <dgm:cxn modelId="{4D8DFABF-F543-45E3-9F29-7502595A4EE4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996.4</a:t>
          </a:r>
          <a:endParaRPr lang="en-US" sz="1200" b="1" dirty="0"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</a:t>
          </a:r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152.3</a:t>
          </a:r>
          <a:endParaRPr lang="en-US" sz="1200" b="1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62500" custLinFactNeighborX="-17361" custLinFactNeighborY="-16667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 custScaleX="1564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X="155385" custLinFactNeighborX="40000" custLinFactNeighborY="-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84DAD1-3C14-4E5D-B2F6-397132666F4B}" type="presOf" srcId="{A0E90193-D3B5-4517-92F5-A7D6798999FB}" destId="{6252CB48-6C5F-46E9-943E-6E025E15A46D}" srcOrd="0" destOrd="0" presId="urn:microsoft.com/office/officeart/2005/8/layout/arrow2"/>
    <dgm:cxn modelId="{86D2E7B1-072B-4695-9F9A-9F84FF151A90}" type="presOf" srcId="{EC592E08-09AA-4F12-804B-39D90CE5CE94}" destId="{D1912CF3-2905-4969-A915-32B7AD1E3BBA}" srcOrd="0" destOrd="0" presId="urn:microsoft.com/office/officeart/2005/8/layout/arrow2"/>
    <dgm:cxn modelId="{7A1388E8-608D-43D5-83E6-23DA0EEA08AA}" type="presOf" srcId="{0DAA601A-C80C-437B-B111-FA120CE45348}" destId="{AD21D87E-9D30-4CBE-AC19-207F985D9D09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6D40EFCC-8BC5-438C-BC83-67C13FA1A456}" type="presParOf" srcId="{6252CB48-6C5F-46E9-943E-6E025E15A46D}" destId="{101DB3A2-F7E0-4FF1-975D-A36B85664807}" srcOrd="0" destOrd="0" presId="urn:microsoft.com/office/officeart/2005/8/layout/arrow2"/>
    <dgm:cxn modelId="{8BDC525A-ECD1-476E-855A-26D394BAF226}" type="presParOf" srcId="{6252CB48-6C5F-46E9-943E-6E025E15A46D}" destId="{E202EDEA-CF2B-40F3-875A-B6E1CE071879}" srcOrd="1" destOrd="0" presId="urn:microsoft.com/office/officeart/2005/8/layout/arrow2"/>
    <dgm:cxn modelId="{FDC6F915-1BAF-4A43-A474-CD245F283E8E}" type="presParOf" srcId="{E202EDEA-CF2B-40F3-875A-B6E1CE071879}" destId="{0F4F2D77-C207-4DBD-9225-AEB187478B26}" srcOrd="0" destOrd="0" presId="urn:microsoft.com/office/officeart/2005/8/layout/arrow2"/>
    <dgm:cxn modelId="{E47D5F10-E859-44B8-94C9-3C20449B83EA}" type="presParOf" srcId="{E202EDEA-CF2B-40F3-875A-B6E1CE071879}" destId="{D1912CF3-2905-4969-A915-32B7AD1E3BBA}" srcOrd="1" destOrd="0" presId="urn:microsoft.com/office/officeart/2005/8/layout/arrow2"/>
    <dgm:cxn modelId="{DBF2CEFA-F05D-4FBB-9D70-AB933CEF0622}" type="presParOf" srcId="{E202EDEA-CF2B-40F3-875A-B6E1CE071879}" destId="{AE3C55F0-F885-494C-B800-482FFE1F9977}" srcOrd="2" destOrd="0" presId="urn:microsoft.com/office/officeart/2005/8/layout/arrow2"/>
    <dgm:cxn modelId="{2730F425-2D47-48E2-97A8-3B80C39277E3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0.19018</cdr:x>
      <cdr:y>0.10362</cdr:y>
    </cdr:from>
    <cdr:to>
      <cdr:x>0.36816</cdr:x>
      <cdr:y>0.21227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32814" y="290693"/>
          <a:ext cx="6858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0.20995</cdr:x>
      <cdr:y>0.15795</cdr:y>
    </cdr:from>
    <cdr:to>
      <cdr:x>0.34838</cdr:x>
      <cdr:y>0.2666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09014" y="443093"/>
          <a:ext cx="533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0.95089</cdr:x>
      <cdr:y>0.31884</cdr:y>
    </cdr:from>
    <cdr:to>
      <cdr:x>0.98036</cdr:x>
      <cdr:y>0.68116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77545" y="1676400"/>
          <a:ext cx="228644" cy="190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pPr algn="ctr"/>
          <a:r>
            <a:rPr lang="mn-MN" sz="12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Малчид, мянган хүн</a:t>
          </a:r>
          <a:endParaRPr lang="en-US" sz="1200" b="1" dirty="0">
            <a:solidFill>
              <a:srgbClr val="0000FF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1557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626" y="0"/>
            <a:ext cx="2919565" cy="491557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F80F982B-83AF-40CD-90B8-E18C5CDF810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8081"/>
            <a:ext cx="2919565" cy="491557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626" y="9308081"/>
            <a:ext cx="2919565" cy="491557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317FD4F1-891D-4150-AED3-FD42529B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52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89982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89982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F88B784E-A2BF-4D71-A415-967645F3890A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0" tIns="45345" rIns="90690" bIns="453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54829"/>
            <a:ext cx="5388610" cy="4409838"/>
          </a:xfrm>
          <a:prstGeom prst="rect">
            <a:avLst/>
          </a:prstGeom>
        </p:spPr>
        <p:txBody>
          <a:bodyPr vert="horz" lIns="90690" tIns="45345" rIns="90690" bIns="4534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07956"/>
            <a:ext cx="2918830" cy="489982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07956"/>
            <a:ext cx="2918830" cy="489982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12D7C092-82CC-417A-ADAE-E71E1AEBA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0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02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22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2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22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18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7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54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47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3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7E5C23B-B713-4208-9CAF-1784A814566C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9786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22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3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4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2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22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2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chart" Target="../charts/char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0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18" Type="http://schemas.openxmlformats.org/officeDocument/2006/relationships/diagramData" Target="../diagrams/data3.xml"/><Relationship Id="rId26" Type="http://schemas.openxmlformats.org/officeDocument/2006/relationships/diagramColors" Target="../diagrams/colors4.xml"/><Relationship Id="rId3" Type="http://schemas.openxmlformats.org/officeDocument/2006/relationships/image" Target="../media/image21.jpeg"/><Relationship Id="rId21" Type="http://schemas.openxmlformats.org/officeDocument/2006/relationships/diagramColors" Target="../diagrams/colors3.xml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25.jpeg"/><Relationship Id="rId25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jpeg"/><Relationship Id="rId20" Type="http://schemas.openxmlformats.org/officeDocument/2006/relationships/diagramQuickStyle" Target="../diagrams/quickStyle3.xml"/><Relationship Id="rId29" Type="http://schemas.openxmlformats.org/officeDocument/2006/relationships/diagramLayout" Target="../diagrams/layout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24" Type="http://schemas.openxmlformats.org/officeDocument/2006/relationships/diagramLayout" Target="../diagrams/layout4.xml"/><Relationship Id="rId32" Type="http://schemas.microsoft.com/office/2007/relationships/diagramDrawing" Target="../diagrams/drawing5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23" Type="http://schemas.openxmlformats.org/officeDocument/2006/relationships/diagramData" Target="../diagrams/data4.xml"/><Relationship Id="rId28" Type="http://schemas.openxmlformats.org/officeDocument/2006/relationships/diagramData" Target="../diagrams/data5.xml"/><Relationship Id="rId10" Type="http://schemas.openxmlformats.org/officeDocument/2006/relationships/image" Target="../media/image23.jpeg"/><Relationship Id="rId19" Type="http://schemas.openxmlformats.org/officeDocument/2006/relationships/diagramLayout" Target="../diagrams/layout3.xml"/><Relationship Id="rId31" Type="http://schemas.openxmlformats.org/officeDocument/2006/relationships/diagramColors" Target="../diagrams/colors5.xml"/><Relationship Id="rId4" Type="http://schemas.openxmlformats.org/officeDocument/2006/relationships/diagramData" Target="../diagrams/data1.xml"/><Relationship Id="rId9" Type="http://schemas.openxmlformats.org/officeDocument/2006/relationships/image" Target="../media/image22.jpeg"/><Relationship Id="rId14" Type="http://schemas.openxmlformats.org/officeDocument/2006/relationships/diagramColors" Target="../diagrams/colors2.xml"/><Relationship Id="rId22" Type="http://schemas.microsoft.com/office/2007/relationships/diagramDrawing" Target="../diagrams/drawing3.xml"/><Relationship Id="rId27" Type="http://schemas.microsoft.com/office/2007/relationships/diagramDrawing" Target="../diagrams/drawing4.xml"/><Relationship Id="rId30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1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4.xml"/><Relationship Id="rId3" Type="http://schemas.openxmlformats.org/officeDocument/2006/relationships/image" Target="../media/image36.png"/><Relationship Id="rId7" Type="http://schemas.openxmlformats.org/officeDocument/2006/relationships/chart" Target="../charts/chart5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chart" Target="../charts/char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1.xml"/><Relationship Id="rId5" Type="http://schemas.openxmlformats.org/officeDocument/2006/relationships/chart" Target="../charts/chart60.xml"/><Relationship Id="rId4" Type="http://schemas.openxmlformats.org/officeDocument/2006/relationships/chart" Target="../charts/char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6.xml"/><Relationship Id="rId5" Type="http://schemas.openxmlformats.org/officeDocument/2006/relationships/chart" Target="../charts/chart65.xml"/><Relationship Id="rId4" Type="http://schemas.openxmlformats.org/officeDocument/2006/relationships/chart" Target="../charts/chart6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image" Target="../media/image5.png"/><Relationship Id="rId4" Type="http://schemas.openxmlformats.org/officeDocument/2006/relationships/chart" Target="../charts/char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image" Target="../media/image7.jpeg"/><Relationship Id="rId4" Type="http://schemas.openxmlformats.org/officeDocument/2006/relationships/chart" Target="../charts/char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90600" y="990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9260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ӨРХ, ХҮН АМЫН ТОО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85800" y="533400"/>
            <a:ext cx="8001000" cy="40011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Өрх, хүн амын тоо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4390" y="3429000"/>
            <a:ext cx="308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амын нас, хүйсний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суварга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3429000"/>
            <a:ext cx="308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амын тоо, насны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бүлгээр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03263" y="3276600"/>
            <a:ext cx="7983537" cy="1792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57750" y="3276600"/>
            <a:ext cx="19050" cy="32766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71" y="3080749"/>
            <a:ext cx="537129" cy="537129"/>
          </a:xfrm>
          <a:prstGeom prst="rect">
            <a:avLst/>
          </a:prstGeom>
        </p:spPr>
      </p:pic>
      <p:graphicFrame>
        <p:nvGraphicFramePr>
          <p:cNvPr id="20" name="Chart 19"/>
          <p:cNvGraphicFramePr>
            <a:graphicFrameLocks/>
          </p:cNvGraphicFramePr>
          <p:nvPr>
            <p:extLst/>
          </p:nvPr>
        </p:nvGraphicFramePr>
        <p:xfrm>
          <a:off x="685800" y="1295400"/>
          <a:ext cx="8001000" cy="1862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/>
          </p:nvPr>
        </p:nvGraphicFramePr>
        <p:xfrm>
          <a:off x="4958862" y="3859526"/>
          <a:ext cx="3727938" cy="2846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/>
          </p:nvPr>
        </p:nvGraphicFramePr>
        <p:xfrm>
          <a:off x="714986" y="3747907"/>
          <a:ext cx="3853285" cy="2805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9200" y="3866806"/>
            <a:ext cx="1225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Эрэгтэй</a:t>
            </a:r>
            <a:endParaRPr lang="en-US" sz="1200" dirty="0">
              <a:ln w="0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89838" y="3895573"/>
            <a:ext cx="814754" cy="27699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n-MN" sz="1200" b="0" cap="none" spc="0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Эмэгтэй</a:t>
            </a:r>
            <a:endParaRPr lang="en-US" sz="1200" b="0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Эрүүл мэнд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24400" y="1219200"/>
            <a:ext cx="19050" cy="28194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Chart 14"/>
          <p:cNvGraphicFramePr/>
          <p:nvPr/>
        </p:nvGraphicFramePr>
        <p:xfrm>
          <a:off x="914400" y="1143000"/>
          <a:ext cx="37338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4876800" y="1143000"/>
          <a:ext cx="40386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990600" y="4267200"/>
          <a:ext cx="76962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123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С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оёл, урлаг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24400" y="1219200"/>
            <a:ext cx="19050" cy="28194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672439" y="1760443"/>
          <a:ext cx="3899561" cy="1971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48740" y="1122272"/>
            <a:ext cx="2016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Урлагийн үзүүлэлтүүд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4913194" y="1678675"/>
          <a:ext cx="3945717" cy="2186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52527" y="1128757"/>
            <a:ext cx="1867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Музейн үзүүлэлтүүд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925195" y="4567048"/>
          <a:ext cx="7680960" cy="2107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39" descr="Description: \\KHAD\Users\Public\2014 on_taniltsuulga\MCCT_Medeelel_Alban_toot_2013.12.13\Information logo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0110" y="3634767"/>
            <a:ext cx="5397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50092" y="4144449"/>
            <a:ext cx="364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Номын сангийн үзүүлэлтүүд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83302" y="1066800"/>
            <a:ext cx="3651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Газар өмчлөх өргөдөл гаргасан иргэдийн тоо, өссөн дүнгээр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81587" y="1066800"/>
            <a:ext cx="367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Засаг даргын шийдвэр гарсан иргэдийн тоо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 өссөн дүнгээр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cxnSp>
        <p:nvCxnSpPr>
          <p:cNvPr id="9" name="Straight Connector 8"/>
          <p:cNvCxnSpPr>
            <a:stCxn id="4" idx="2"/>
          </p:cNvCxnSpPr>
          <p:nvPr/>
        </p:nvCxnSpPr>
        <p:spPr>
          <a:xfrm>
            <a:off x="4753639" y="1410652"/>
            <a:ext cx="46961" cy="2852083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escription: \\KHAD\Users\Public\2014 on_taniltsuulga\MCCT_Medeelel_Alban_toot_2013.12.13\Information logo\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14" y="936307"/>
            <a:ext cx="425450" cy="4743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78024" y="514350"/>
            <a:ext cx="8008776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Газар өмчлөл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83302" y="4724400"/>
            <a:ext cx="807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2003 оноос өссөн дүнгээр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10368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 газар өмчлөх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өргөдөл гаргаснаас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9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783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иргэнд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85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 га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mn-MN" dirty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газрыг </a:t>
            </a:r>
            <a:r>
              <a:rPr lang="mn-MN" dirty="0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Засаг </a:t>
            </a:r>
            <a:r>
              <a:rPr lang="mn-MN" dirty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даргын шийдвэрээр өмчлүүлсэн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байна.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mn-MN" dirty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Х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арин аж ахуйн зориулалтаар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25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иргэнд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2.54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га газрыг олгосон байна.</a:t>
            </a:r>
            <a:endParaRPr kumimoji="0" lang="mn-MN" sz="2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83302" y="5867400"/>
            <a:ext cx="8077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201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онд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9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12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 газар өмчлөх өргөдөл гаргасны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736</a:t>
            </a: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нь шинээр,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Засаг даргын шийдвэрээр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82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иргэнд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65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88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га 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газрыг өмчлүүлсэн. Үүний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612</a:t>
            </a:r>
            <a:r>
              <a:rPr kumimoji="0" lang="mn-MN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иргэн нь шинээр авч байна </a:t>
            </a:r>
            <a:endParaRPr kumimoji="0" lang="mn-MN" sz="2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783302" y="1528465"/>
          <a:ext cx="3832258" cy="317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4868862" y="1552932"/>
          <a:ext cx="3817938" cy="317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985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78486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Гэмт хэрэг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14400" y="4267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99410" y="1097280"/>
            <a:ext cx="11112" cy="3200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29" y="3939540"/>
            <a:ext cx="46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685800" y="1097280"/>
          <a:ext cx="3934837" cy="284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4789295" y="1160557"/>
          <a:ext cx="4023907" cy="277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0015177"/>
              </p:ext>
            </p:extLst>
          </p:nvPr>
        </p:nvGraphicFramePr>
        <p:xfrm>
          <a:off x="819150" y="4435381"/>
          <a:ext cx="7867650" cy="2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886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79248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Гэмт хэрэг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1453356" y="3880644"/>
            <a:ext cx="5486400" cy="1111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191000" y="2895600"/>
            <a:ext cx="441960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357687" y="1108292"/>
            <a:ext cx="419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Tahoma" pitchFamily="34" charset="0"/>
              </a:rPr>
              <a:t>Сэжигтэн яллагчдын тоо, жил бүрийн эхний 12  </a:t>
            </a:r>
            <a:r>
              <a:rPr lang="mn-M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Tahoma" pitchFamily="34" charset="0"/>
              </a:rPr>
              <a:t>сарын </a:t>
            </a:r>
            <a:r>
              <a:rPr lang="mn-M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Tahoma" pitchFamily="34" charset="0"/>
              </a:rPr>
              <a:t>байдлаар</a:t>
            </a:r>
            <a:endParaRPr lang="en-US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Tahoma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728684" y="1061318"/>
          <a:ext cx="3343275" cy="5568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317840" y="1574677"/>
          <a:ext cx="4292760" cy="120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281396" y="2950368"/>
          <a:ext cx="4329203" cy="3679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31" y="2667000"/>
            <a:ext cx="46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15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</a:t>
            </a:r>
            <a:r>
              <a:rPr lang="en-US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4267200"/>
            <a:ext cx="80772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914900" y="4267200"/>
            <a:ext cx="0" cy="21336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056063"/>
            <a:ext cx="4730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708957"/>
              </p:ext>
            </p:extLst>
          </p:nvPr>
        </p:nvGraphicFramePr>
        <p:xfrm>
          <a:off x="838200" y="914401"/>
          <a:ext cx="7696199" cy="3092450"/>
        </p:xfrm>
        <a:graphic>
          <a:graphicData uri="http://schemas.openxmlformats.org/drawingml/2006/table">
            <a:tbl>
              <a:tblPr/>
              <a:tblGrid>
                <a:gridCol w="1302566"/>
                <a:gridCol w="1071793"/>
                <a:gridCol w="156343"/>
                <a:gridCol w="836824"/>
                <a:gridCol w="84188"/>
                <a:gridCol w="1006937"/>
                <a:gridCol w="1228136"/>
                <a:gridCol w="781278"/>
                <a:gridCol w="245641"/>
                <a:gridCol w="982493"/>
              </a:tblGrid>
              <a:tr h="345132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              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                    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ÇÝÝË, ÕÀÄÃÀËÀÌÆÈÉÍ ¯ËÄÝÃÄÝË.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áàíêóóäààð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ñàðûí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ýöýñò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ñàÿ.òºã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Mon" panose="020B0500000000000000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6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123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Банк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Зээлийн өрийн үлдэгдэл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Хадгаламжийн</a:t>
                      </a:r>
                      <a:r>
                        <a:rPr lang="mn-MN" sz="12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үлдэгдэл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92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2015.XII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2017.XII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2015.XII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2017.XII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</a:tr>
              <a:tr h="2802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ÕÀÀÍ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59 166.5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63 903.6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69 867.7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15 571.8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26 971.9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32 693.2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1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ÕÀÑ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4 923.1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4 607.2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5 787.5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3 828.8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4 655.7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5 529.9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  <a:tr h="293123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Голомт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4 539.9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4 167.5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7 120.9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1 190.0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1 840.2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2 679.1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123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Төрийн банк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24 131.3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26 146.9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31 968.3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11 877.0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13 363.7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14 943.3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  <a:tr h="293123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Капитал банк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457200"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080.8</a:t>
                      </a:r>
                      <a:endParaRPr lang="mn-MN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561.5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-457200" algn="r" fontAlgn="ctr"/>
                      <a:endParaRPr lang="mn-MN" sz="1200" b="1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312.7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206.7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267.0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705.8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778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Дүн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   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93 841.6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99 386.7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115 057.1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32 674.3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47 098.5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56 551.4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877981" y="4282190"/>
          <a:ext cx="4000500" cy="219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951320" y="4310087"/>
          <a:ext cx="3800475" cy="2014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417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Улсын нэгдсэн төсөв</a:t>
            </a:r>
          </a:p>
        </p:txBody>
      </p:sp>
      <p:pic>
        <p:nvPicPr>
          <p:cNvPr id="14339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990600" y="3775869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rot="5400000">
            <a:off x="3467894" y="5108575"/>
            <a:ext cx="2667000" cy="158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1055688" y="910046"/>
          <a:ext cx="7478711" cy="286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082878"/>
              </p:ext>
            </p:extLst>
          </p:nvPr>
        </p:nvGraphicFramePr>
        <p:xfrm>
          <a:off x="1055688" y="3799817"/>
          <a:ext cx="3744912" cy="2643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394641"/>
              </p:ext>
            </p:extLst>
          </p:nvPr>
        </p:nvGraphicFramePr>
        <p:xfrm>
          <a:off x="4800600" y="3775867"/>
          <a:ext cx="3886200" cy="266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1350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11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Хэрэглээний үнийн индекс</a:t>
            </a:r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055688" y="11430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19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990600" y="3993413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62200" y="936171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 Mon" panose="020B0500000000000000" pitchFamily="34" charset="0"/>
              </a:rPr>
              <a:t> </a:t>
            </a:r>
            <a:r>
              <a:rPr lang="mn-MN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Хэрэглээний үнийн индекс  /өмнөх оны 12 сар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=100%/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131888" y="4024426"/>
          <a:ext cx="7402512" cy="237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1131889" y="946151"/>
          <a:ext cx="7326312" cy="2940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246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28894563"/>
              </p:ext>
            </p:extLst>
          </p:nvPr>
        </p:nvGraphicFramePr>
        <p:xfrm>
          <a:off x="838200" y="1047749"/>
          <a:ext cx="8138160" cy="2336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6800" y="3429000"/>
            <a:ext cx="7721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Малын тоо, толгойн хүрсэн дээд түвшин, төрөл, мян.толгой</a:t>
            </a:r>
            <a:endParaRPr lang="en-US" b="1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D:\infografic file\infografic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81" y="3821269"/>
            <a:ext cx="1828800" cy="1483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infografic file\infografic\phoca_thumb_l_827700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45" y="3821270"/>
            <a:ext cx="1828800" cy="143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infografic file\infografic\01_732e14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81" y="5304511"/>
            <a:ext cx="1828800" cy="107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infografic file\infografic\10050500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45" y="4598878"/>
            <a:ext cx="1838036" cy="1268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43000" y="432395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2017 он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315.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6)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D:\infografic file\infografic\index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45" y="5267680"/>
            <a:ext cx="1828800" cy="1111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73018" y="5629419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2017 он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181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mn-MN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3)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0" y="41865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1953</a:t>
            </a:r>
            <a:r>
              <a:rPr lang="mn-MN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он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(40.4)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564642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2017 он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236.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8)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5200" y="440992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mn-MN" sz="12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он</a:t>
            </a:r>
          </a:p>
          <a:p>
            <a:pPr algn="ctr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(1</a:t>
            </a:r>
            <a:r>
              <a:rPr lang="mn-MN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152.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4)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838200" y="990599"/>
            <a:ext cx="8138160" cy="76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62000" y="3429000"/>
            <a:ext cx="838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43000" y="11430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Малын тоо 201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онд 3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527.4</a:t>
            </a: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мянган толгой болж, хамгийн дээд хэмжээндээ хүрлээ.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685800" y="990600"/>
            <a:ext cx="76809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123086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Мал сүргийн  бүтэц, 201</a:t>
            </a:r>
            <a:r>
              <a:rPr lang="mn-MN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онтой харьцуулснаар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62000" y="4724400"/>
            <a:ext cx="80772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4971871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mn-MN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 тооллогын 201</a:t>
            </a:r>
            <a:r>
              <a:rPr lang="mn-MN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оны дүнгээр сүрэгт хонь эзлэх хувь </a:t>
            </a:r>
            <a:r>
              <a:rPr lang="mn-MN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пунктээр өсч, </a:t>
            </a:r>
            <a:r>
              <a:rPr lang="mn-MN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тэмээ, ямаа, адуу, үхрийн эзлэх хувь </a:t>
            </a:r>
            <a:r>
              <a:rPr lang="mn-MN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0.1-0.2 пунктээр буурсан</a:t>
            </a:r>
            <a:r>
              <a:rPr lang="mn-MN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байна. 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3677337"/>
              </p:ext>
            </p:extLst>
          </p:nvPr>
        </p:nvGraphicFramePr>
        <p:xfrm>
          <a:off x="1447800" y="2133600"/>
          <a:ext cx="3813048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035011430"/>
              </p:ext>
            </p:extLst>
          </p:nvPr>
        </p:nvGraphicFramePr>
        <p:xfrm>
          <a:off x="5562600" y="1981200"/>
          <a:ext cx="2667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535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10668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ӨРХ, ХҮН АМЫН ТОО, сумаар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3900" y="5892225"/>
            <a:ext cx="7962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Сүхбаатар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аймаг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 эцэст 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8.0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мянган өрх, 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мянган хүн амтай болж урьд оноос өрх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хувь буюу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444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хувь буюу 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 тус өслөө. 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85800" y="533400"/>
            <a:ext cx="8001000" cy="40011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Өрх, хүн амын тоо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0"/>
          <a:stretch/>
        </p:blipFill>
        <p:spPr>
          <a:xfrm>
            <a:off x="734008" y="1427527"/>
            <a:ext cx="7952792" cy="42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382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838200" y="990599"/>
            <a:ext cx="8138160" cy="76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10668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МАЛЫН ТОО, мян.тол, сумаар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98710" y="1905000"/>
            <a:ext cx="18719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 тооллогын дүнгээр 201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жилийн эцэст малын тоо 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.4</a:t>
            </a: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мянган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толгойд хүрч, өмнөх оныхоос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мянган толгой буюу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mn-M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mn-M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хувиар өссөн байна. Манай аймаг нийслэл, 21 аймгийн дотор 10-рт орж байна.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3" cstate="print"/>
          <a:srcRect l="20652" t="5829" r="21799" b="3441"/>
          <a:stretch/>
        </p:blipFill>
        <p:spPr>
          <a:xfrm>
            <a:off x="859930" y="1558747"/>
            <a:ext cx="6057900" cy="474454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835399" y="431202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95033" y="2489397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62225" y="2743845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53553" y="3641199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891082" y="3976784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829904" y="3131115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660280" y="3430912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809333" y="4604282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300079" y="5035103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067300" y="3995671"/>
            <a:ext cx="981492" cy="510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3" cstate="print"/>
          <a:srcRect l="856" t="82971" r="87060" b="1419"/>
          <a:stretch/>
        </p:blipFill>
        <p:spPr>
          <a:xfrm>
            <a:off x="4945657" y="1711402"/>
            <a:ext cx="1779484" cy="124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533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0" y="914400"/>
            <a:ext cx="81381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0" y="9144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Малын тоо 5 төрөл дээр өсөв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066800" y="1219200"/>
            <a:ext cx="70866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encrypted-tbn2.gstatic.com/images?q=tbn:ANd9GcSBnF4o2p1xHNpuys8eVxcYb-Ukv--AyMXxp5wgTQjSi-huLm1o"/>
          <p:cNvPicPr>
            <a:picLocks noChangeAspect="1" noChangeArrowheads="1"/>
          </p:cNvPicPr>
          <p:nvPr/>
        </p:nvPicPr>
        <p:blipFill>
          <a:blip r:embed="rId3" cstate="print"/>
          <a:srcRect b="5598"/>
          <a:stretch>
            <a:fillRect/>
          </a:stretch>
        </p:blipFill>
        <p:spPr bwMode="auto">
          <a:xfrm>
            <a:off x="990600" y="1295400"/>
            <a:ext cx="1524000" cy="1063625"/>
          </a:xfrm>
          <a:prstGeom prst="rect">
            <a:avLst/>
          </a:prstGeom>
          <a:noFill/>
        </p:spPr>
      </p:pic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412788671"/>
              </p:ext>
            </p:extLst>
          </p:nvPr>
        </p:nvGraphicFramePr>
        <p:xfrm>
          <a:off x="3276600" y="1371600"/>
          <a:ext cx="27432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114800" y="13716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2017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00400" y="16002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67400" y="1447800"/>
            <a:ext cx="2956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 мян.тол буюу 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өссөн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s://encrypted-tbn1.gstatic.com/images?q=tbn:ANd9GcSpR_INJN_11CPqMTI0m3xaQzansiqWQwAcyJVbom5kUwbxjEu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2438400"/>
            <a:ext cx="1524000" cy="1066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867400" y="2438400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мян.тол буюу 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mn-MN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өссөн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https://encrypted-tbn3.gstatic.com/images?q=tbn:ANd9GcT4PMqbHqbubERrROL9APYy1teut4OkUUswW-jHYkvh4-9RQQh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3505200"/>
            <a:ext cx="1600200" cy="112205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867400" y="353300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мян.тол буюу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өссөн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4214946717"/>
              </p:ext>
            </p:extLst>
          </p:nvPr>
        </p:nvGraphicFramePr>
        <p:xfrm>
          <a:off x="2743200" y="4495800"/>
          <a:ext cx="2971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038600" y="44958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2017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4200" y="48006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irc_mi" descr="http://www.bolod.mn/Upload/news/%D1%8F%D0%BC%D0%B0%D0%B0.jpe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14400" y="5867400"/>
            <a:ext cx="1600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 descr="http://www.medee.mn/pic/322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14400" y="4724400"/>
            <a:ext cx="1600200" cy="106680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791200" y="46482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273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 мян.тол буюу 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өссөн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1200" y="56388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155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мян.тол буюу 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mn-MN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хувиар өссөн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5" name="Diagram 44"/>
          <p:cNvGraphicFramePr/>
          <p:nvPr>
            <p:extLst>
              <p:ext uri="{D42A27DB-BD31-4B8C-83A1-F6EECF244321}">
                <p14:modId xmlns:p14="http://schemas.microsoft.com/office/powerpoint/2010/main" val="883820564"/>
              </p:ext>
            </p:extLst>
          </p:nvPr>
        </p:nvGraphicFramePr>
        <p:xfrm>
          <a:off x="3200400" y="2362200"/>
          <a:ext cx="27432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4038600" y="236915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2017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29000" y="27710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9" name="Diagram 48"/>
          <p:cNvGraphicFramePr/>
          <p:nvPr>
            <p:extLst>
              <p:ext uri="{D42A27DB-BD31-4B8C-83A1-F6EECF244321}">
                <p14:modId xmlns:p14="http://schemas.microsoft.com/office/powerpoint/2010/main" val="3995915877"/>
              </p:ext>
            </p:extLst>
          </p:nvPr>
        </p:nvGraphicFramePr>
        <p:xfrm>
          <a:off x="3352800" y="3352800"/>
          <a:ext cx="27432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191000" y="335975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2017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581400" y="37616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2" name="Diagram 51"/>
          <p:cNvGraphicFramePr/>
          <p:nvPr>
            <p:extLst>
              <p:ext uri="{D42A27DB-BD31-4B8C-83A1-F6EECF244321}">
                <p14:modId xmlns:p14="http://schemas.microsoft.com/office/powerpoint/2010/main" val="157367928"/>
              </p:ext>
            </p:extLst>
          </p:nvPr>
        </p:nvGraphicFramePr>
        <p:xfrm>
          <a:off x="2743200" y="5486400"/>
          <a:ext cx="2971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4038600" y="54864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2017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24200" y="57912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685800" y="990600"/>
            <a:ext cx="76809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668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Малын тоо сумаар, мян.толгой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9753C415-C417-4BCC-AE23-B67F29C37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449892"/>
              </p:ext>
            </p:extLst>
          </p:nvPr>
        </p:nvGraphicFramePr>
        <p:xfrm>
          <a:off x="1066799" y="1507037"/>
          <a:ext cx="7391401" cy="4588960"/>
        </p:xfrm>
        <a:graphic>
          <a:graphicData uri="http://schemas.openxmlformats.org/drawingml/2006/table">
            <a:tbl>
              <a:tblPr/>
              <a:tblGrid>
                <a:gridCol w="1691494">
                  <a:extLst>
                    <a:ext uri="{9D8B030D-6E8A-4147-A177-3AD203B41FA5}">
                      <a16:colId xmlns:a16="http://schemas.microsoft.com/office/drawing/2014/main" xmlns="" val="3954741299"/>
                    </a:ext>
                  </a:extLst>
                </a:gridCol>
                <a:gridCol w="1009210">
                  <a:extLst>
                    <a:ext uri="{9D8B030D-6E8A-4147-A177-3AD203B41FA5}">
                      <a16:colId xmlns:a16="http://schemas.microsoft.com/office/drawing/2014/main" xmlns="" val="2530836041"/>
                    </a:ext>
                  </a:extLst>
                </a:gridCol>
                <a:gridCol w="909711">
                  <a:extLst>
                    <a:ext uri="{9D8B030D-6E8A-4147-A177-3AD203B41FA5}">
                      <a16:colId xmlns:a16="http://schemas.microsoft.com/office/drawing/2014/main" xmlns="" val="344787789"/>
                    </a:ext>
                  </a:extLst>
                </a:gridCol>
                <a:gridCol w="909711">
                  <a:extLst>
                    <a:ext uri="{9D8B030D-6E8A-4147-A177-3AD203B41FA5}">
                      <a16:colId xmlns:a16="http://schemas.microsoft.com/office/drawing/2014/main" xmlns="" val="62300220"/>
                    </a:ext>
                  </a:extLst>
                </a:gridCol>
                <a:gridCol w="852855">
                  <a:extLst>
                    <a:ext uri="{9D8B030D-6E8A-4147-A177-3AD203B41FA5}">
                      <a16:colId xmlns:a16="http://schemas.microsoft.com/office/drawing/2014/main" xmlns="" val="1376744101"/>
                    </a:ext>
                  </a:extLst>
                </a:gridCol>
                <a:gridCol w="1009210">
                  <a:extLst>
                    <a:ext uri="{9D8B030D-6E8A-4147-A177-3AD203B41FA5}">
                      <a16:colId xmlns:a16="http://schemas.microsoft.com/office/drawing/2014/main" xmlns="" val="1784842144"/>
                    </a:ext>
                  </a:extLst>
                </a:gridCol>
                <a:gridCol w="1009210">
                  <a:extLst>
                    <a:ext uri="{9D8B030D-6E8A-4147-A177-3AD203B41FA5}">
                      <a16:colId xmlns:a16="http://schemas.microsoft.com/office/drawing/2014/main" xmlns="" val="3850756143"/>
                    </a:ext>
                  </a:extLst>
                </a:gridCol>
              </a:tblGrid>
              <a:tr h="350334"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Сум</a:t>
                      </a:r>
                      <a:endParaRPr lang="mn-MN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Бүгд</a:t>
                      </a: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Тэмээ</a:t>
                      </a:r>
                      <a:endParaRPr lang="mn-MN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Адуу</a:t>
                      </a:r>
                      <a:endParaRPr lang="mn-MN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Үхэр</a:t>
                      </a:r>
                      <a:endParaRPr lang="mn-MN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Хонь</a:t>
                      </a: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Ямаа</a:t>
                      </a: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5653675"/>
                  </a:ext>
                </a:extLst>
              </a:tr>
              <a:tr h="35441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Нийт</a:t>
                      </a: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</a:t>
                      </a:r>
                      <a:r>
                        <a:rPr lang="mn-M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8.3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315.</a:t>
                      </a:r>
                      <a:r>
                        <a:rPr lang="mn-M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236.</a:t>
                      </a:r>
                      <a:r>
                        <a:rPr lang="mn-M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81</a:t>
                      </a:r>
                      <a:r>
                        <a:rPr lang="mn-M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152.</a:t>
                      </a:r>
                      <a:r>
                        <a:rPr lang="mn-M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061978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Баруун-Урт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410.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207.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129.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4181367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Асгат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6334480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407.5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0.9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220.5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145.1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5313226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Дарьганга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213.6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22.6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19.7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107.7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63.4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8188926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Мөнххаан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0.7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237.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154.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3463781"/>
                  </a:ext>
                </a:extLst>
              </a:tr>
              <a:tr h="35441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Наран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9.8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10.9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69.8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38.4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1131553"/>
                  </a:ext>
                </a:extLst>
              </a:tr>
              <a:tr h="35441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Онгон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287.0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19.0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168.5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79.7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9187381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Сүхбаатар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286.2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18.4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158.0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81.7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841810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Түвшинширээ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306.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158.</a:t>
                      </a:r>
                      <a:r>
                        <a:rPr lang="mn-MN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en-US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114.3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7076309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Түмэнцогт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126.4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54.4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42.7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712140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Уулбаян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255.1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18.6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143.9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78.6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8482912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Халзан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161.3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15.6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89.1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45.2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1606171"/>
                  </a:ext>
                </a:extLst>
              </a:tr>
              <a:tr h="288671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Эрдэнэцагаан</a:t>
                      </a:r>
                      <a:endParaRPr lang="mn-M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55" marR="8555" marT="855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320.3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0.7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42.8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25.4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123.1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128.3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800396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5BD74C-6BD4-49A3-94B4-534AE8874B80}"/>
              </a:ext>
            </a:extLst>
          </p:cNvPr>
          <p:cNvSpPr txBox="1"/>
          <p:nvPr/>
        </p:nvSpPr>
        <p:spPr>
          <a:xfrm>
            <a:off x="1541829" y="6311399"/>
            <a:ext cx="541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050" dirty="0">
                <a:latin typeface="Arial" pitchFamily="34" charset="0"/>
                <a:cs typeface="Arial" pitchFamily="34" charset="0"/>
              </a:rPr>
              <a:t> Улаан өнгөөр тэмдэглэсэн </a:t>
            </a:r>
            <a:r>
              <a:rPr lang="mn-MN" sz="1050" dirty="0" smtClean="0">
                <a:latin typeface="Arial" pitchFamily="34" charset="0"/>
                <a:cs typeface="Arial" pitchFamily="34" charset="0"/>
              </a:rPr>
              <a:t>сум малын </a:t>
            </a:r>
            <a:r>
              <a:rPr lang="mn-MN" sz="1050" dirty="0">
                <a:latin typeface="Arial" pitchFamily="34" charset="0"/>
                <a:cs typeface="Arial" pitchFamily="34" charset="0"/>
              </a:rPr>
              <a:t>тоо өмнөх оноос </a:t>
            </a:r>
            <a:r>
              <a:rPr lang="mn-MN" sz="1050" dirty="0" smtClean="0">
                <a:latin typeface="Arial" pitchFamily="34" charset="0"/>
                <a:cs typeface="Arial" pitchFamily="34" charset="0"/>
              </a:rPr>
              <a:t>түвшинд байгаа.  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58EC33E-3457-43A6-955F-A76A3D9BD839}"/>
              </a:ext>
            </a:extLst>
          </p:cNvPr>
          <p:cNvSpPr/>
          <p:nvPr/>
        </p:nvSpPr>
        <p:spPr>
          <a:xfrm>
            <a:off x="1371600" y="6314607"/>
            <a:ext cx="170229" cy="16628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685800" y="990600"/>
            <a:ext cx="76809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94096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Адууны тоо, сумаар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2800" y="2514600"/>
            <a:ext cx="14992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адуугаараа </a:t>
            </a:r>
            <a:r>
              <a:rPr lang="mn-M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53200" y="4048125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адуутай сум мян.тол: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 cstate="print"/>
          <a:srcRect l="21801" t="5196" r="21782" b="3711"/>
          <a:stretch/>
        </p:blipFill>
        <p:spPr>
          <a:xfrm>
            <a:off x="926387" y="1740534"/>
            <a:ext cx="5398213" cy="461581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3" cstate="print"/>
          <a:srcRect l="784" t="83748" r="88704" b="1582"/>
          <a:stretch/>
        </p:blipFill>
        <p:spPr>
          <a:xfrm>
            <a:off x="4542462" y="1923782"/>
            <a:ext cx="1790700" cy="1219200"/>
          </a:xfrm>
          <a:prstGeom prst="rect">
            <a:avLst/>
          </a:prstGeom>
        </p:spPr>
      </p:pic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0735355"/>
              </p:ext>
            </p:extLst>
          </p:nvPr>
        </p:nvGraphicFramePr>
        <p:xfrm>
          <a:off x="6210300" y="4571345"/>
          <a:ext cx="2628900" cy="1834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86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685800" y="990600"/>
            <a:ext cx="76809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4769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Үхрийн тоо, сумаар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4042075847"/>
              </p:ext>
            </p:extLst>
          </p:nvPr>
        </p:nvGraphicFramePr>
        <p:xfrm>
          <a:off x="6376292" y="4598173"/>
          <a:ext cx="2714625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6705600" y="4124980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үхэртэй сум мян.тол: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2514600"/>
            <a:ext cx="16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үхрээр </a:t>
            </a:r>
            <a:r>
              <a:rPr lang="mn-M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4" cstate="print"/>
          <a:srcRect l="22379" t="7317" r="22305" b="3658"/>
          <a:stretch/>
        </p:blipFill>
        <p:spPr>
          <a:xfrm>
            <a:off x="914400" y="1638236"/>
            <a:ext cx="5270108" cy="4965764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4" cstate="print"/>
          <a:srcRect l="799" t="83745" r="88311" b="1475"/>
          <a:stretch/>
        </p:blipFill>
        <p:spPr>
          <a:xfrm>
            <a:off x="4616254" y="1889124"/>
            <a:ext cx="1828800" cy="125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685800" y="990600"/>
            <a:ext cx="76809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143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Тэмээний тоо, сумаар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548105030"/>
              </p:ext>
            </p:extLst>
          </p:nvPr>
        </p:nvGraphicFramePr>
        <p:xfrm>
          <a:off x="6477000" y="4561165"/>
          <a:ext cx="2846085" cy="206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3"/>
          <p:cNvSpPr/>
          <p:nvPr/>
        </p:nvSpPr>
        <p:spPr>
          <a:xfrm>
            <a:off x="6858000" y="3893403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6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тэмээтэй сум мян.тол: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2800" y="25146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тэмээгээр </a:t>
            </a:r>
            <a:r>
              <a:rPr lang="mn-M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4" cstate="print"/>
          <a:srcRect l="21753" t="6281" r="21554" b="2658"/>
          <a:stretch/>
        </p:blipFill>
        <p:spPr>
          <a:xfrm>
            <a:off x="914400" y="1752600"/>
            <a:ext cx="5562600" cy="480060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4" cstate="print"/>
          <a:srcRect l="853" t="83269" r="88649" b="1302"/>
          <a:stretch/>
        </p:blipFill>
        <p:spPr>
          <a:xfrm>
            <a:off x="4704441" y="1918765"/>
            <a:ext cx="1738312" cy="12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8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685800" y="990600"/>
            <a:ext cx="76809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143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Хонины тоо, сумаар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629400" y="4201180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хоньтой сум мян.тол: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2514600"/>
            <a:ext cx="167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хониор </a:t>
            </a:r>
            <a:r>
              <a:rPr lang="mn-M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3" cstate="print"/>
          <a:srcRect l="22613" t="7415" r="22257" b="3327"/>
          <a:stretch/>
        </p:blipFill>
        <p:spPr>
          <a:xfrm>
            <a:off x="914400" y="1676400"/>
            <a:ext cx="5562600" cy="4953000"/>
          </a:xfrm>
          <a:prstGeom prst="rect">
            <a:avLst/>
          </a:prstGeom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397547"/>
              </p:ext>
            </p:extLst>
          </p:nvPr>
        </p:nvGraphicFramePr>
        <p:xfrm>
          <a:off x="6248399" y="4724400"/>
          <a:ext cx="2870771" cy="179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15"/>
          <p:cNvPicPr/>
          <p:nvPr/>
        </p:nvPicPr>
        <p:blipFill rotWithShape="1">
          <a:blip r:embed="rId3" cstate="print"/>
          <a:srcRect l="708" t="83228" r="87444" b="1608"/>
          <a:stretch/>
        </p:blipFill>
        <p:spPr>
          <a:xfrm>
            <a:off x="4624120" y="1905001"/>
            <a:ext cx="1968464" cy="118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685800" y="990600"/>
            <a:ext cx="76809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143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Ямааны тоо, аймгаар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524000"/>
            <a:ext cx="7239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189137"/>
              </p:ext>
            </p:extLst>
          </p:nvPr>
        </p:nvGraphicFramePr>
        <p:xfrm>
          <a:off x="5867400" y="4572000"/>
          <a:ext cx="3028666" cy="2012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6553200" y="420118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олон ямаатай сум мян.тол: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2514600"/>
            <a:ext cx="152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Улсад ямаагаар </a:t>
            </a:r>
            <a:r>
              <a:rPr lang="mn-M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13-рт</a:t>
            </a:r>
            <a:r>
              <a:rPr lang="mn-MN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ордог.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4" cstate="print"/>
          <a:srcRect l="21512" t="6904" r="21776" b="4255"/>
          <a:stretch/>
        </p:blipFill>
        <p:spPr>
          <a:xfrm>
            <a:off x="914400" y="1676401"/>
            <a:ext cx="5314666" cy="490855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4" cstate="print"/>
          <a:srcRect l="657" t="83228" r="87050" b="1436"/>
          <a:stretch/>
        </p:blipFill>
        <p:spPr>
          <a:xfrm>
            <a:off x="4498882" y="1869992"/>
            <a:ext cx="1752600" cy="1173727"/>
          </a:xfrm>
          <a:prstGeom prst="rect">
            <a:avLst/>
          </a:prstGeom>
        </p:spPr>
      </p:pic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3718254"/>
              </p:ext>
            </p:extLst>
          </p:nvPr>
        </p:nvGraphicFramePr>
        <p:xfrm>
          <a:off x="6096000" y="4726950"/>
          <a:ext cx="2895600" cy="180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613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u="sng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Mon" pitchFamily="34" charset="0"/>
              </a:rPr>
              <a:t>Хамгийн олон малтай баг, сумд, малын тоогоор</a:t>
            </a:r>
            <a:endParaRPr lang="en-US" u="sng" dirty="0" smtClean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Mon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995615"/>
              </p:ext>
            </p:extLst>
          </p:nvPr>
        </p:nvGraphicFramePr>
        <p:xfrm>
          <a:off x="1066800" y="1524000"/>
          <a:ext cx="7010399" cy="1600199"/>
        </p:xfrm>
        <a:graphic>
          <a:graphicData uri="http://schemas.openxmlformats.org/drawingml/2006/table">
            <a:tbl>
              <a:tblPr/>
              <a:tblGrid>
                <a:gridCol w="405923"/>
                <a:gridCol w="1338449"/>
                <a:gridCol w="702137"/>
                <a:gridCol w="702137"/>
                <a:gridCol w="362039"/>
                <a:gridCol w="1217769"/>
                <a:gridCol w="877671"/>
                <a:gridCol w="702137"/>
                <a:gridCol w="702137"/>
              </a:tblGrid>
              <a:tr h="3012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Мөнххаан</a:t>
                      </a:r>
                      <a:r>
                        <a:rPr lang="mn-MN" sz="1400" b="0" i="0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81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29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Баруун-Урт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410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.6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9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407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105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9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Эрдэнэцагаан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320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Онгон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103.0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3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Түвшинширээ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306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Сүхбаатар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102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53616" y="11430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Нийт малын тоо, мянган толгой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1307" y="3471446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Тэмээний тоо, мянган толгой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39136"/>
              </p:ext>
            </p:extLst>
          </p:nvPr>
        </p:nvGraphicFramePr>
        <p:xfrm>
          <a:off x="1066798" y="3843754"/>
          <a:ext cx="7010400" cy="1642647"/>
        </p:xfrm>
        <a:graphic>
          <a:graphicData uri="http://schemas.openxmlformats.org/drawingml/2006/table">
            <a:tbl>
              <a:tblPr/>
              <a:tblGrid>
                <a:gridCol w="426804"/>
                <a:gridCol w="1407301"/>
                <a:gridCol w="377631"/>
                <a:gridCol w="912466"/>
                <a:gridCol w="206453"/>
                <a:gridCol w="1393747"/>
                <a:gridCol w="809486"/>
                <a:gridCol w="738256"/>
                <a:gridCol w="738256"/>
              </a:tblGrid>
              <a:tr h="3008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Түвшинширээ 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1.3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Сүхбаатар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2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Уулбаян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Түвшинширээ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0.5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Сүхбаатар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Уулбаян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0.9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Баяндэлгэр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5-р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0.4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Онгон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0.3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0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u="sng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Mon" pitchFamily="34" charset="0"/>
              </a:rPr>
              <a:t>Хамгийн олон малтай баг, сумд, малын тоогоор</a:t>
            </a:r>
            <a:endParaRPr lang="en-US" u="sng" dirty="0" smtClean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Mon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89738"/>
              </p:ext>
            </p:extLst>
          </p:nvPr>
        </p:nvGraphicFramePr>
        <p:xfrm>
          <a:off x="1066800" y="1600200"/>
          <a:ext cx="7010399" cy="1600201"/>
        </p:xfrm>
        <a:graphic>
          <a:graphicData uri="http://schemas.openxmlformats.org/drawingml/2006/table">
            <a:tbl>
              <a:tblPr/>
              <a:tblGrid>
                <a:gridCol w="405923"/>
                <a:gridCol w="1338449"/>
                <a:gridCol w="702137"/>
                <a:gridCol w="702137"/>
                <a:gridCol w="362039"/>
                <a:gridCol w="1442315"/>
                <a:gridCol w="762000"/>
                <a:gridCol w="593262"/>
                <a:gridCol w="702137"/>
              </a:tblGrid>
              <a:tr h="32760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Эрдэнэцагаан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6.3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4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Баруун-Урт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42.7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12.6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Мөнххаан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41.2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Түмэнцогт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9.6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Сүхбаатар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Эрдэнэцагаан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9.3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Дарьганга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Сүхбаатар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9.0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53616" y="12192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Адууны тоо, мянган толгой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3616" y="35052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Үхрийн тоо, мянган толгой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663436"/>
              </p:ext>
            </p:extLst>
          </p:nvPr>
        </p:nvGraphicFramePr>
        <p:xfrm>
          <a:off x="1066800" y="3843754"/>
          <a:ext cx="7010399" cy="1566447"/>
        </p:xfrm>
        <a:graphic>
          <a:graphicData uri="http://schemas.openxmlformats.org/drawingml/2006/table">
            <a:tbl>
              <a:tblPr/>
              <a:tblGrid>
                <a:gridCol w="405923"/>
                <a:gridCol w="1338449"/>
                <a:gridCol w="702137"/>
                <a:gridCol w="702137"/>
                <a:gridCol w="362039"/>
                <a:gridCol w="1217769"/>
                <a:gridCol w="877671"/>
                <a:gridCol w="702137"/>
                <a:gridCol w="702137"/>
              </a:tblGrid>
              <a:tr h="29735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Баруун-Урт 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30.7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20.1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9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Мөнххаан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7.3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Эрдэнэцагаан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6.7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Онгон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баг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6.4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0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Дарьганга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9.7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Дарьганга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6.3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115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94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5029200"/>
            <a:ext cx="81534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62000" y="4921984"/>
            <a:ext cx="8077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201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онд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779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хүн шилжин ирж,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626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хүн шилжин явсан нь урьд оноос шилжиж ирэгсэд 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15.9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хувь буюу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107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хүнээр </a:t>
            </a:r>
            <a:r>
              <a:rPr lang="mn-MN" sz="2000" dirty="0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өсч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шилжин явагсад </a:t>
            </a:r>
            <a:r>
              <a:rPr lang="mn-MN" sz="2000" dirty="0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9.0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хувь буюу</a:t>
            </a:r>
            <a:r>
              <a:rPr kumimoji="0" lang="mn-MN" sz="2000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mn-MN" sz="2000" dirty="0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46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хүнээр </a:t>
            </a:r>
            <a:r>
              <a:rPr lang="mn-MN" sz="2000" dirty="0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буурчээ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Шилжин ирэгсдээс 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58.2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хувь, шилжин явагсдын 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61.7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хувь нь Улаанбаатар хот болон аймаг хооронд шилжилт хөдөлгөөнд оролцсон байна.</a:t>
            </a:r>
            <a:endParaRPr kumimoji="0" lang="mn-MN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11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Шилжилт хөдөлгөөн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461409"/>
              </p:ext>
            </p:extLst>
          </p:nvPr>
        </p:nvGraphicFramePr>
        <p:xfrm>
          <a:off x="838200" y="1032789"/>
          <a:ext cx="7848600" cy="3767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90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u="sng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Mon" pitchFamily="34" charset="0"/>
              </a:rPr>
              <a:t>Хамгийн олон малтай баг, сумд, малын тоогоор</a:t>
            </a:r>
            <a:endParaRPr lang="en-US" u="sng" dirty="0" smtClean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Mon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3616" y="12192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Хонины тоо, мянган толгой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3616" y="35052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Ямааны тоо, мянган толгой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327028"/>
              </p:ext>
            </p:extLst>
          </p:nvPr>
        </p:nvGraphicFramePr>
        <p:xfrm>
          <a:off x="1066800" y="3843754"/>
          <a:ext cx="7086600" cy="1718844"/>
        </p:xfrm>
        <a:graphic>
          <a:graphicData uri="http://schemas.openxmlformats.org/drawingml/2006/table">
            <a:tbl>
              <a:tblPr/>
              <a:tblGrid>
                <a:gridCol w="424892"/>
                <a:gridCol w="1400995"/>
                <a:gridCol w="734948"/>
                <a:gridCol w="734948"/>
                <a:gridCol w="378957"/>
                <a:gridCol w="1274676"/>
                <a:gridCol w="918685"/>
                <a:gridCol w="483551"/>
                <a:gridCol w="734948"/>
              </a:tblGrid>
              <a:tr h="32628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Мөнххаан 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88.6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4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6.4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114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Баруун-Урт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129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Баяндэлгэр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5.6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124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Эрдэнэцагаан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3.6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53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34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Түвшинширээ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33.0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67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634938"/>
              </p:ext>
            </p:extLst>
          </p:nvPr>
        </p:nvGraphicFramePr>
        <p:xfrm>
          <a:off x="1066800" y="1600200"/>
          <a:ext cx="7010399" cy="1600201"/>
        </p:xfrm>
        <a:graphic>
          <a:graphicData uri="http://schemas.openxmlformats.org/drawingml/2006/table">
            <a:tbl>
              <a:tblPr/>
              <a:tblGrid>
                <a:gridCol w="405923"/>
                <a:gridCol w="1338449"/>
                <a:gridCol w="702137"/>
                <a:gridCol w="702137"/>
                <a:gridCol w="362039"/>
                <a:gridCol w="1217769"/>
                <a:gridCol w="877671"/>
                <a:gridCol w="702137"/>
                <a:gridCol w="702137"/>
              </a:tblGrid>
              <a:tr h="2986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Сумын түвшин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Багийн түвшин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Тоо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Улсад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Мөнххаан 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237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Баруун-Урт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8-р баг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</a:t>
                      </a:r>
                      <a:r>
                        <a:rPr lang="en-US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0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Баяндэлгэр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220.5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Онгон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1-р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баг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61.9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0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Баруун-Урт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207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Сүхбаатар</a:t>
                      </a:r>
                      <a:r>
                        <a:rPr lang="mn-MN" sz="1400" b="0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61.5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0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Онгон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168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Мөнххаан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58.4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0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Түвшинширээ</a:t>
                      </a:r>
                      <a:endParaRPr lang="mn-MN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mn-MN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Баяндэлгэр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4-р баг</a:t>
                      </a:r>
                      <a:endParaRPr lang="mn-MN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mn-MN" sz="1400" b="0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57.5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382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УРЬДЧИЛСАН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838200" y="990599"/>
            <a:ext cx="81381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11430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1000-аас дээш толгой малтай  өрхийн тоо, байршлаар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98710" y="1905000"/>
            <a:ext cx="187193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Мянгаас дээш мал тоолуулсан өрх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718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болж урьд оноос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өрхөөр өссөн байна.</a:t>
            </a:r>
            <a:r>
              <a:rPr lang="mn-MN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Үүний дотор 1000-1499 малтай өрх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1500-2000 малтай өрх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2001-ээс дээш малтай өрх 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mn-MN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болж өслөө.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/>
          <a:srcRect l="23785" t="7411" r="22629" b="4529"/>
          <a:stretch/>
        </p:blipFill>
        <p:spPr>
          <a:xfrm>
            <a:off x="952072" y="1649792"/>
            <a:ext cx="6058328" cy="47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00" y="1676400"/>
            <a:ext cx="7772400" cy="4800600"/>
            <a:chOff x="914400" y="1219200"/>
            <a:chExt cx="7772400" cy="5257800"/>
          </a:xfrm>
        </p:grpSpPr>
        <p:pic>
          <p:nvPicPr>
            <p:cNvPr id="2051" name="Picture 3" descr="D:\infografic file\infografic\1038_4194648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640" y="1219200"/>
              <a:ext cx="3566160" cy="23774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infografic file\infografic\5f5vg6mj085ic352mnmin64fbb.jp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1" y="1219200"/>
              <a:ext cx="4223533" cy="23774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D:\infografic file\infografic\fffffff.jp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595281"/>
              <a:ext cx="7772400" cy="28817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914400" y="1143000"/>
            <a:ext cx="7721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МАЛТАЙ, МАЛЧИН ӨРХ, МАЛЧДЫН ТОО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868288656"/>
              </p:ext>
            </p:extLst>
          </p:nvPr>
        </p:nvGraphicFramePr>
        <p:xfrm>
          <a:off x="928255" y="1676400"/>
          <a:ext cx="7758545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6096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 ТООЛЛОГЫН УРЬДЧИЛСАН ДҮН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838200" y="990599"/>
            <a:ext cx="8138160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 bwMode="auto">
          <a:xfrm>
            <a:off x="4162072" y="4181065"/>
            <a:ext cx="806280" cy="1152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71" y="4834977"/>
            <a:ext cx="817450" cy="1261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4889" b="1327"/>
          <a:stretch/>
        </p:blipFill>
        <p:spPr bwMode="auto">
          <a:xfrm>
            <a:off x="5998249" y="4181065"/>
            <a:ext cx="775311" cy="114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13339" r="14085"/>
          <a:stretch/>
        </p:blipFill>
        <p:spPr bwMode="auto">
          <a:xfrm>
            <a:off x="6921998" y="4834977"/>
            <a:ext cx="756969" cy="1261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8" name="Straight Connector 17"/>
          <p:cNvCxnSpPr/>
          <p:nvPr/>
        </p:nvCxnSpPr>
        <p:spPr>
          <a:xfrm>
            <a:off x="3978304" y="1204983"/>
            <a:ext cx="2" cy="542441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57" y="4181065"/>
            <a:ext cx="863543" cy="1289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733646" y="1138566"/>
          <a:ext cx="3152775" cy="5490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077469" y="1138566"/>
          <a:ext cx="4685531" cy="2900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9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07" y="107795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70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09511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78304" y="1204983"/>
            <a:ext cx="2" cy="542441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210307" y="3829635"/>
            <a:ext cx="4419598" cy="362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122687" y="3939697"/>
          <a:ext cx="4572624" cy="268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762000" y="1143281"/>
          <a:ext cx="3118279" cy="5486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4089980" y="1143281"/>
          <a:ext cx="4605332" cy="2579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12" y="359015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1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17283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724400" y="1201488"/>
            <a:ext cx="0" cy="541020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5717" y="3642404"/>
            <a:ext cx="8048898" cy="28293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818596" y="1062239"/>
          <a:ext cx="3805280" cy="2443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865176" y="1075440"/>
          <a:ext cx="3765028" cy="242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839895" y="4206626"/>
          <a:ext cx="3763856" cy="2405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711200" y="3744961"/>
            <a:ext cx="3651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Tahoma" pitchFamily="34" charset="0"/>
              </a:rPr>
              <a:t>Тариалсан талбай, төрлөөр, 2017 оны 12 дугаар сарын байдлаар</a:t>
            </a:r>
            <a:endParaRPr lang="en-US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Tahoma" pitchFamily="34" charset="0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/>
          </p:nvPr>
        </p:nvGraphicFramePr>
        <p:xfrm>
          <a:off x="4798942" y="3744961"/>
          <a:ext cx="4268858" cy="296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3438371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3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0" y="1104900"/>
            <a:ext cx="0" cy="541020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69925" y="3898900"/>
            <a:ext cx="4648200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1219200" y="1166813"/>
            <a:ext cx="354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mn-M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Ургац хураалт, хадлан тэжээл, тн-оор, жил бүрийн 12 дугаар сарын байдлаар</a:t>
            </a:r>
            <a:endParaRPr lang="en-US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82637" y="1628478"/>
          <a:ext cx="4330700" cy="2085082"/>
        </p:xfrm>
        <a:graphic>
          <a:graphicData uri="http://schemas.openxmlformats.org/drawingml/2006/table">
            <a:tbl>
              <a:tblPr/>
              <a:tblGrid>
                <a:gridCol w="1893237"/>
                <a:gridCol w="576752"/>
                <a:gridCol w="633574"/>
                <a:gridCol w="602323"/>
                <a:gridCol w="624814"/>
              </a:tblGrid>
              <a:tr h="2765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</a:t>
                      </a:r>
                      <a:r>
                        <a:rPr lang="mn-MN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</a:t>
                      </a:r>
                      <a:r>
                        <a:rPr lang="mn-MN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16672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Үр</a:t>
                      </a:r>
                      <a:r>
                        <a:rPr lang="mn-MN" sz="10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тариа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3965.0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mn-MN" sz="10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003.3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1 820.6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1 894.5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8524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Төмс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713.6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601.0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18524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Хүнсний ногоо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352.0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237.1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245.8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5.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8524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Техникийн</a:t>
                      </a:r>
                      <a:r>
                        <a:rPr lang="mn-MN" sz="10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ургамал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1 350.0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975.0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380.0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590.0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34079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Тэжээлийн</a:t>
                      </a:r>
                      <a:r>
                        <a:rPr lang="mn-MN" sz="10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ургамал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207.0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4079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Бэлтгэсэн өвс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12 883.0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19 914.0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49 236.0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27 891.1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34079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Бэлтгэсэн гар тэжээл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250.5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298.9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229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37.1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4079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Бэлтгэсэн хужир шүү</a:t>
                      </a:r>
                      <a:endParaRPr lang="mn-MN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4 331.4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5 247.0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3 732.4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919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r>
                        <a:rPr lang="mn-MN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228725" y="3898900"/>
            <a:ext cx="354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mn-M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Ургац хураалт, хадлан тэжээл, тн-оор, жил бүрийн 1</a:t>
            </a:r>
            <a:r>
              <a:rPr lang="en-US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2 </a:t>
            </a:r>
            <a:r>
              <a:rPr lang="mn-M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дугаар сарын байдлаар</a:t>
            </a:r>
            <a:endParaRPr lang="en-US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766072" y="4385051"/>
          <a:ext cx="4437753" cy="2271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5464176" y="1109025"/>
          <a:ext cx="3225349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7" y="36576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22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pic>
        <p:nvPicPr>
          <p:cNvPr id="5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5800" y="525463"/>
            <a:ext cx="8458200" cy="369332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636838" y="947738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200" b="1" dirty="0" smtClean="0">
                <a:latin typeface="Arial" charset="0"/>
              </a:rPr>
              <a:t>АЖ ҮЙЛДВЭРИЙН САЛБАРЫН НИЙТ </a:t>
            </a:r>
            <a:r>
              <a:rPr lang="mn-MN" altLang="en-US" sz="1200" b="1" dirty="0" smtClean="0">
                <a:latin typeface="Arial" charset="0"/>
              </a:rPr>
              <a:t>БҮТЭЭГДЭХҮҮН, </a:t>
            </a:r>
            <a:endParaRPr lang="en-US" altLang="en-US" sz="1200" b="1" dirty="0">
              <a:latin typeface="Arial" charset="0"/>
            </a:endParaRPr>
          </a:p>
          <a:p>
            <a:pPr algn="ctr"/>
            <a:r>
              <a:rPr lang="mn-MN" altLang="en-US" sz="1200" b="1" dirty="0" smtClean="0">
                <a:latin typeface="Arial" charset="0"/>
              </a:rPr>
              <a:t>20</a:t>
            </a:r>
            <a:r>
              <a:rPr lang="en-US" altLang="en-US" sz="1200" b="1" dirty="0" smtClean="0">
                <a:latin typeface="Arial" charset="0"/>
              </a:rPr>
              <a:t>10</a:t>
            </a:r>
            <a:r>
              <a:rPr lang="mn-MN" altLang="en-US" sz="1200" b="1" dirty="0" smtClean="0">
                <a:latin typeface="Arial" charset="0"/>
              </a:rPr>
              <a:t> </a:t>
            </a:r>
            <a:r>
              <a:rPr lang="mn-MN" altLang="en-US" sz="1200" b="1" dirty="0">
                <a:latin typeface="Arial" charset="0"/>
              </a:rPr>
              <a:t>оны зэрэгцүүлэх үнээр</a:t>
            </a:r>
            <a:r>
              <a:rPr lang="en-US" altLang="en-US" sz="1200" b="1" dirty="0">
                <a:latin typeface="Arial" charset="0"/>
              </a:rPr>
              <a:t>, </a:t>
            </a:r>
            <a:r>
              <a:rPr lang="mn-MN" altLang="en-US" sz="1200" b="1" dirty="0" smtClean="0">
                <a:latin typeface="Arial" charset="0"/>
              </a:rPr>
              <a:t>сая </a:t>
            </a:r>
            <a:r>
              <a:rPr lang="mn-MN" altLang="en-US" sz="1200" b="1" dirty="0">
                <a:latin typeface="Arial" charset="0"/>
              </a:rPr>
              <a:t>төг</a:t>
            </a:r>
            <a:endParaRPr lang="en-US" altLang="en-US" sz="1200" dirty="0"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90600" y="3810000"/>
            <a:ext cx="73914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295400" y="1447800"/>
          <a:ext cx="7239000" cy="2070442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3657801"/>
                <a:gridCol w="1295199"/>
                <a:gridCol w="1143000"/>
                <a:gridCol w="1143000"/>
              </a:tblGrid>
              <a:tr h="3798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Аж үйлдвэрийн салбар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 I-XII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2017 I-XII</a:t>
                      </a: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1" i="0" u="sng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>
                    <a:solidFill>
                      <a:srgbClr val="92D050"/>
                    </a:solidFill>
                  </a:tcPr>
                </a:tc>
              </a:tr>
              <a:tr h="379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>
                    <a:solidFill>
                      <a:srgbClr val="92D050"/>
                    </a:solidFill>
                  </a:tcPr>
                </a:tc>
              </a:tr>
              <a:tr h="21101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Нийт дүн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43 734.8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50 794.2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116.1414</a:t>
                      </a:r>
                    </a:p>
                  </a:txBody>
                  <a:tcPr marL="9525" marR="9525" marT="9525" marB="0" anchor="ctr"/>
                </a:tc>
              </a:tr>
              <a:tr h="358726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Уул уурхай, олборлох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39 370.2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46 480.1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118.0592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79363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Боловсруулах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1 255.5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1 113.5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88.6897</a:t>
                      </a:r>
                    </a:p>
                  </a:txBody>
                  <a:tcPr marL="9525" marR="9525" marT="9525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Цахилгаан, дулааны эрчим хүч үйлдвэрлэл, усан хангамж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3 109.1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3 200.6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102.9422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8171873" y="1676400"/>
            <a:ext cx="1905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27432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 sz="1000"/>
            </a:pPr>
            <a:r>
              <a:rPr lang="mn-MN" sz="13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9794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438400" y="3810000"/>
            <a:ext cx="5562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 smtClean="0">
                <a:latin typeface="Arial" charset="0"/>
              </a:rPr>
              <a:t>АЖ ҮЙЛДВЭРИЙН </a:t>
            </a:r>
            <a:r>
              <a:rPr lang="mn-MN" altLang="en-US" sz="1200" b="1" dirty="0" smtClean="0">
                <a:latin typeface="Arial" charset="0"/>
              </a:rPr>
              <a:t>БОРЛУУЛСАН БҮТЭЭГДЭХҮҮН, оны үнээр</a:t>
            </a:r>
            <a:r>
              <a:rPr lang="en-US" altLang="en-US" sz="1200" b="1" dirty="0" smtClean="0">
                <a:latin typeface="Arial" charset="0"/>
              </a:rPr>
              <a:t>, </a:t>
            </a:r>
            <a:r>
              <a:rPr lang="mn-MN" altLang="en-US" sz="1200" b="1" dirty="0" smtClean="0">
                <a:latin typeface="Arial" charset="0"/>
              </a:rPr>
              <a:t>сая төг</a:t>
            </a:r>
            <a:endParaRPr lang="en-US" altLang="en-US" sz="1200" dirty="0">
              <a:latin typeface="Arial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295400" y="4191000"/>
          <a:ext cx="7239000" cy="2070442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3657801"/>
                <a:gridCol w="1371399"/>
                <a:gridCol w="1143000"/>
                <a:gridCol w="1066800"/>
              </a:tblGrid>
              <a:tr h="3798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Аж үйлдвэрийн салбар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 I-XII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2017 I-XII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1" i="0" u="sng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>
                    <a:solidFill>
                      <a:srgbClr val="92D050"/>
                    </a:solidFill>
                  </a:tcPr>
                </a:tc>
              </a:tr>
              <a:tr h="379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>
                    <a:solidFill>
                      <a:srgbClr val="92D050"/>
                    </a:solidFill>
                  </a:tcPr>
                </a:tc>
              </a:tr>
              <a:tr h="21101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Нийт дүн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152 739.1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223 060.9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146.0</a:t>
                      </a:r>
                    </a:p>
                  </a:txBody>
                  <a:tcPr marL="9525" marR="9525" marT="9525" marB="0" anchor="ctr"/>
                </a:tc>
              </a:tr>
              <a:tr h="358726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Уул уурхай, олборлох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140 370.1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210 951.1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150.3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79363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Боловсруулах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2 711.3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2 128.8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78.5</a:t>
                      </a:r>
                    </a:p>
                  </a:txBody>
                  <a:tcPr marL="9525" marR="9525" marT="9525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Цахилгаан, дулааны эрчим хүч үйлдвэрлэл, усан хангамж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9 657.7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9 981.0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103.3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8191500" y="4419600"/>
            <a:ext cx="1905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27432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 sz="1000"/>
            </a:pPr>
            <a:r>
              <a:rPr lang="mn-MN" sz="13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121715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17283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</a:t>
            </a:r>
            <a:r>
              <a:rPr lang="mn-MN" sz="2000" b="1" dirty="0" smtClean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Тээвэр, барилга </a:t>
            </a:r>
            <a:endParaRPr lang="mn-MN" sz="2000" b="1" dirty="0">
              <a:solidFill>
                <a:prstClr val="whit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24400" y="533400"/>
            <a:ext cx="0" cy="308696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5717" y="3642404"/>
            <a:ext cx="8048898" cy="28293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95400" y="925513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Тээврээр зорчигчид, тээсэн ачаа жил бүрийн эцсийн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5455" y="925512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Зорчигч эргэлт, ачаа эргэлт  жил бүрийн эцсийн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\\KHAD\Users\Public\MCCT_Medeelel_Alban_toot_2013.12.13\Information logo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84" y="3400088"/>
            <a:ext cx="484632" cy="4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48000" y="386709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Шуудан, холбоо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823201" y="1387176"/>
          <a:ext cx="3581400" cy="2295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4770166" y="1407209"/>
          <a:ext cx="3932917" cy="207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17376"/>
              </p:ext>
            </p:extLst>
          </p:nvPr>
        </p:nvGraphicFramePr>
        <p:xfrm>
          <a:off x="719668" y="4320447"/>
          <a:ext cx="7955280" cy="228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183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017283" cy="400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Б</a:t>
            </a:r>
            <a:r>
              <a:rPr lang="mn-MN" sz="2000" b="1" dirty="0" smtClean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арилга </a:t>
            </a:r>
            <a:endParaRPr lang="mn-MN" sz="2000" b="1" dirty="0">
              <a:solidFill>
                <a:prstClr val="whit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7" name="Picture 3" descr="\\KHAD\Users\Public\MCCT_Medeelel_Alban_toot_2013.12.13\Information logo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5" y="1216090"/>
            <a:ext cx="484632" cy="4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33600" y="1219200"/>
            <a:ext cx="4819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Барилга угсралт, их засварын ажил, тэрбум төг.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1066800" y="2057400"/>
          <a:ext cx="7620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669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01000" cy="808038"/>
          </a:xfrm>
        </p:spPr>
        <p:txBody>
          <a:bodyPr>
            <a:normAutofit/>
          </a:bodyPr>
          <a:lstStyle/>
          <a:p>
            <a:pPr algn="l"/>
            <a:r>
              <a:rPr lang="mn-MN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НИЙГМИЙН ЗАРИМ ҮЗҮҮЛЭЛТҮҮД: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7800" y="1447800"/>
            <a:ext cx="2362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Өнчин хүүхдийн тоо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53000" y="1447800"/>
            <a:ext cx="3505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Өрх толгойлсон гишүүдийн тоо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4191000"/>
            <a:ext cx="3505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95600" y="41910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Хөгжлийн бэрхшээлтэй иргэдий тоо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838200" y="4678362"/>
          <a:ext cx="7848600" cy="186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742609"/>
              </p:ext>
            </p:extLst>
          </p:nvPr>
        </p:nvGraphicFramePr>
        <p:xfrm>
          <a:off x="830424" y="1828800"/>
          <a:ext cx="3512976" cy="2255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855610"/>
              </p:ext>
            </p:extLst>
          </p:nvPr>
        </p:nvGraphicFramePr>
        <p:xfrm>
          <a:off x="4572000" y="1699418"/>
          <a:ext cx="4114799" cy="2385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93896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2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90600" y="1219200"/>
            <a:ext cx="3124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600" b="1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Гэрлэлт /1000 хүнд ноогдох/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1219200"/>
            <a:ext cx="3124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600" b="1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Цуцлалт /1000 хүнд ноогдох/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0" y="4191000"/>
            <a:ext cx="3124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600" b="1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Үрчлэлт /1000 хүнд ноогдох/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11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амын ердийн хөдөлгөөн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03263" y="4079998"/>
            <a:ext cx="7983537" cy="1792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19600" y="803398"/>
            <a:ext cx="19050" cy="32766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85" y="3653871"/>
            <a:ext cx="537129" cy="537129"/>
          </a:xfrm>
          <a:prstGeom prst="rect">
            <a:avLst/>
          </a:prstGeom>
        </p:spPr>
      </p:pic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</p:nvPr>
        </p:nvGraphicFramePr>
        <p:xfrm>
          <a:off x="703262" y="1606570"/>
          <a:ext cx="3582987" cy="199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4535764" y="1614439"/>
          <a:ext cx="4074836" cy="2039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/>
        </p:nvGraphicFramePr>
        <p:xfrm>
          <a:off x="705782" y="4602225"/>
          <a:ext cx="7981018" cy="202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- Хөдөлмөр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4114800"/>
            <a:ext cx="7924800" cy="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990600"/>
            <a:ext cx="0" cy="304800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723900" y="990600"/>
            <a:ext cx="4076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altLang="en-US" sz="1200" b="1" dirty="0">
                <a:latin typeface="Arial" charset="0"/>
                <a:cs typeface="Tahoma" pitchFamily="34" charset="0"/>
              </a:rPr>
              <a:t>Хөдөлмөрийн хэлтэст шинээр бүртгүүлсэн болон ажилд зуучлагдан орсон иргэд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жил бүрийн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 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           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эхний 12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сарын байдлаар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4933950" y="990600"/>
            <a:ext cx="419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altLang="en-US" sz="1200" b="1" dirty="0">
                <a:latin typeface="Arial" charset="0"/>
                <a:cs typeface="Tahoma" pitchFamily="34" charset="0"/>
              </a:rPr>
              <a:t>Бүртгэлтэй ажилгүй иргэд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боловсролын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түвшингээр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201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7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 оны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12 дугаар сарын 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эцэст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pic>
        <p:nvPicPr>
          <p:cNvPr id="5128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734667" y="1664345"/>
          <a:ext cx="4135516" cy="2221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5043272" y="1447801"/>
          <a:ext cx="3876675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723900" y="4343400"/>
          <a:ext cx="81153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591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8077200" cy="40011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 – Нийгмийн даатгал, халамж</a:t>
            </a:r>
          </a:p>
        </p:txBody>
      </p:sp>
      <p:pic>
        <p:nvPicPr>
          <p:cNvPr id="5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90600" y="3993413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990600" y="1162110"/>
            <a:ext cx="1" cy="531489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066006" y="968252"/>
          <a:ext cx="7392194" cy="301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990600" y="4010966"/>
          <a:ext cx="7467599" cy="2389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61112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Боловсрол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03263" y="3943628"/>
            <a:ext cx="7983537" cy="1792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76800" y="1371600"/>
            <a:ext cx="19050" cy="5542059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2480" y="1005696"/>
            <a:ext cx="393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Сургуулийн өмнөх боловсролд хамрагдагсад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5502" y="1068372"/>
            <a:ext cx="2365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1-р ангид элссэн сурагчид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8175219"/>
              </p:ext>
            </p:extLst>
          </p:nvPr>
        </p:nvGraphicFramePr>
        <p:xfrm>
          <a:off x="792480" y="1561454"/>
          <a:ext cx="3931920" cy="237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820258"/>
              </p:ext>
            </p:extLst>
          </p:nvPr>
        </p:nvGraphicFramePr>
        <p:xfrm>
          <a:off x="4743734" y="1587873"/>
          <a:ext cx="438912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527487"/>
              </p:ext>
            </p:extLst>
          </p:nvPr>
        </p:nvGraphicFramePr>
        <p:xfrm>
          <a:off x="696036" y="4408228"/>
          <a:ext cx="4518900" cy="220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99580" y="4031311"/>
            <a:ext cx="275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/>
              <a:t>ЕБС-д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суралцагчдын</a:t>
            </a:r>
            <a:r>
              <a:rPr lang="mn-MN" dirty="0" smtClean="0"/>
              <a:t> тоо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51402" y="4056291"/>
            <a:ext cx="2380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МСҮТ-д суралцагсдын тоо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0" descr="\\KHAD\Users\Public\2014 on_taniltsuulga\MCCT_Medeelel_Alban_toot_2013.12.13\Information logo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4298" y="3572009"/>
            <a:ext cx="77483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4401087"/>
              </p:ext>
            </p:extLst>
          </p:nvPr>
        </p:nvGraphicFramePr>
        <p:xfrm>
          <a:off x="5063319" y="4421875"/>
          <a:ext cx="3708950" cy="2557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357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0010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боловсрол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5600" y="990600"/>
            <a:ext cx="2423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dirty="0" smtClean="0">
                <a:latin typeface="Arial" pitchFamily="34" charset="0"/>
                <a:cs typeface="Arial" pitchFamily="34" charset="0"/>
              </a:rPr>
              <a:t>ЕБС-ийг төгсөгчдийн тоо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419100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dirty="0" smtClean="0">
                <a:latin typeface="Arial" pitchFamily="34" charset="0"/>
                <a:cs typeface="Arial" pitchFamily="34" charset="0"/>
              </a:rPr>
              <a:t>МСҮТ-ийг төгсөгчдийн тоо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144168"/>
              </p:ext>
            </p:extLst>
          </p:nvPr>
        </p:nvGraphicFramePr>
        <p:xfrm>
          <a:off x="840475" y="1438277"/>
          <a:ext cx="786384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989146"/>
              </p:ext>
            </p:extLst>
          </p:nvPr>
        </p:nvGraphicFramePr>
        <p:xfrm>
          <a:off x="1114795" y="4563252"/>
          <a:ext cx="7315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50" descr="\\KHAD\Users\Public\2014 on_taniltsuulga\MCCT_Medeelel_Alban_toot_2013.12.13\Information logo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337" y="3657599"/>
            <a:ext cx="581125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37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4165</TotalTime>
  <Words>2553</Words>
  <Application>Microsoft Office PowerPoint</Application>
  <PresentationFormat>On-screen Show (4:3)</PresentationFormat>
  <Paragraphs>919</Paragraphs>
  <Slides>40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Mon</vt:lpstr>
      <vt:lpstr>Arial Unicode MS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НИЙГМИЙН ЗАРИМ ҮЗҮҮЛЭЛТҮҮД:</vt:lpstr>
      <vt:lpstr>PowerPoint Presentation</vt:lpstr>
      <vt:lpstr>PowerPoint Presentation</vt:lpstr>
      <vt:lpstr>ХҮН АМ, НИЙГМИЙН ҮЗҮҮЛЭЛТ – Нийгмийн даатгал, халамж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Erdenebat</dc:creator>
  <cp:lastModifiedBy>Azjargal_Ts</cp:lastModifiedBy>
  <cp:revision>319</cp:revision>
  <cp:lastPrinted>2018-01-12T14:04:01Z</cp:lastPrinted>
  <dcterms:created xsi:type="dcterms:W3CDTF">2006-08-16T00:00:00Z</dcterms:created>
  <dcterms:modified xsi:type="dcterms:W3CDTF">2018-01-19T03:22:11Z</dcterms:modified>
</cp:coreProperties>
</file>