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theme/themeOverride3.xml" ContentType="application/vnd.openxmlformats-officedocument.themeOverr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DF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1%20sar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4sar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4sar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4sar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an-undrakh-s\eruul%20mend,%20une,%20gemt%20hereg_5.xlsx" TargetMode="External"/><Relationship Id="rId1" Type="http://schemas.openxmlformats.org/officeDocument/2006/relationships/themeOverride" Target="../theme/themeOverride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an-undrakh-s\eruul%20mend,%20une,%20gemt%20hereg_5.xlsx" TargetMode="External"/><Relationship Id="rId1" Type="http://schemas.openxmlformats.org/officeDocument/2006/relationships/themeOverride" Target="../theme/themeOverride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an-undrakh-s\eruul%20mend,%20une,%20gemt%20hereg_5.xlsx" TargetMode="External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1%20sar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9-r%20sar\gemt%20hereg_b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9-r%20sar\gemt%20hereg_b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9-r%20sar\gemt%20hereg_b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1%20sar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10-r%20sar\gemt%20hereg_b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10-r%20sar\gemt%20hereg_b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10-r%20sar\gemt%20hereg_b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10-r%20sar\gemt%20hereg_b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10-r%20sar\gemt%20hereg_b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10-r%20sar\gemt%20hereg_b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2-r%20sar\eruul%20mend,%20une,%20gemt%20hereg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11-r%20sar\gemt%20hereg_b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2-r%20sar\eruul%20mend,%20une,%20gemt%20here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2%20sa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3sa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3sar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3s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>
                <a:latin typeface="Arial" pitchFamily="34" charset="0"/>
                <a:cs typeface="Arial" pitchFamily="34" charset="0"/>
              </a:rPr>
              <a:t>Гэмт</a:t>
            </a:r>
            <a:r>
              <a:rPr lang="mn-MN" sz="1100" baseline="0">
                <a:latin typeface="Arial" pitchFamily="34" charset="0"/>
                <a:cs typeface="Arial" pitchFamily="34" charset="0"/>
              </a:rPr>
              <a:t> хэргийн улмаас гэмтсэн, нас барсан хүний тоо, жил бүрийн эхний </a:t>
            </a:r>
            <a:r>
              <a:rPr lang="en-US" sz="1100" baseline="0">
                <a:latin typeface="Arial" pitchFamily="34" charset="0"/>
                <a:cs typeface="Arial" pitchFamily="34" charset="0"/>
              </a:rPr>
              <a:t>1</a:t>
            </a:r>
            <a:r>
              <a:rPr lang="mn-MN" sz="1100" baseline="0">
                <a:latin typeface="Arial" pitchFamily="34" charset="0"/>
                <a:cs typeface="Arial" pitchFamily="34" charset="0"/>
              </a:rPr>
              <a:t> сарын байдлаар</a:t>
            </a:r>
            <a:endParaRPr lang="en-US" sz="11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hereg1'!$A$12</c:f>
              <c:strCache>
                <c:ptCount val="1"/>
                <c:pt idx="0">
                  <c:v>Гэмтсэн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hereg1'!$B$11:$D$11</c:f>
              <c:strCache>
                <c:ptCount val="3"/>
                <c:pt idx="0">
                  <c:v>2012.I</c:v>
                </c:pt>
                <c:pt idx="1">
                  <c:v>2013.I</c:v>
                </c:pt>
                <c:pt idx="2">
                  <c:v>2014.I</c:v>
                </c:pt>
              </c:strCache>
            </c:strRef>
          </c:cat>
          <c:val>
            <c:numRef>
              <c:f>'gemt hereg1'!$B$12:$D$12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21</c:v>
                </c:pt>
              </c:numCache>
            </c:numRef>
          </c:val>
        </c:ser>
        <c:ser>
          <c:idx val="1"/>
          <c:order val="1"/>
          <c:tx>
            <c:strRef>
              <c:f>'gemt hereg1'!$A$13</c:f>
              <c:strCache>
                <c:ptCount val="1"/>
                <c:pt idx="0">
                  <c:v>Нас барсан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hereg1'!$B$11:$D$11</c:f>
              <c:strCache>
                <c:ptCount val="3"/>
                <c:pt idx="0">
                  <c:v>2012.I</c:v>
                </c:pt>
                <c:pt idx="1">
                  <c:v>2013.I</c:v>
                </c:pt>
                <c:pt idx="2">
                  <c:v>2014.I</c:v>
                </c:pt>
              </c:strCache>
            </c:strRef>
          </c:cat>
          <c:val>
            <c:numRef>
              <c:f>'gemt hereg1'!$B$13:$D$13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80291072"/>
        <c:axId val="335209984"/>
      </c:barChart>
      <c:catAx>
        <c:axId val="18029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35209984"/>
        <c:crosses val="autoZero"/>
        <c:auto val="1"/>
        <c:lblAlgn val="ctr"/>
        <c:lblOffset val="100"/>
        <c:noMultiLvlLbl val="0"/>
      </c:catAx>
      <c:valAx>
        <c:axId val="33520998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802910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>
                <a:latin typeface="Arial" pitchFamily="34" charset="0"/>
                <a:cs typeface="Arial" pitchFamily="34" charset="0"/>
              </a:rPr>
              <a:t>Гэмт</a:t>
            </a:r>
            <a:r>
              <a:rPr lang="mn-MN" sz="1100" baseline="0">
                <a:latin typeface="Arial" pitchFamily="34" charset="0"/>
                <a:cs typeface="Arial" pitchFamily="34" charset="0"/>
              </a:rPr>
              <a:t> хэргийн улмаас гэмтсэн, нас барсан хүний тоо, жил бүрийн эхний </a:t>
            </a:r>
            <a:r>
              <a:rPr lang="en-US" sz="1100" baseline="0">
                <a:latin typeface="Arial" pitchFamily="34" charset="0"/>
                <a:cs typeface="Arial" pitchFamily="34" charset="0"/>
              </a:rPr>
              <a:t>4</a:t>
            </a:r>
            <a:r>
              <a:rPr lang="mn-MN" sz="1100" baseline="0">
                <a:latin typeface="Arial" pitchFamily="34" charset="0"/>
                <a:cs typeface="Arial" pitchFamily="34" charset="0"/>
              </a:rPr>
              <a:t> сарын байдлаар</a:t>
            </a:r>
            <a:endParaRPr lang="en-US" sz="11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hereg1'!$A$12</c:f>
              <c:strCache>
                <c:ptCount val="1"/>
                <c:pt idx="0">
                  <c:v>Гэмтсэн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hereg1'!$B$11:$D$11</c:f>
              <c:strCache>
                <c:ptCount val="3"/>
                <c:pt idx="0">
                  <c:v>2012.I-IV</c:v>
                </c:pt>
                <c:pt idx="1">
                  <c:v>2013.I-IV</c:v>
                </c:pt>
                <c:pt idx="2">
                  <c:v>2014.I-IV</c:v>
                </c:pt>
              </c:strCache>
            </c:strRef>
          </c:cat>
          <c:val>
            <c:numRef>
              <c:f>'gemt hereg1'!$B$12:$D$12</c:f>
              <c:numCache>
                <c:formatCode>General</c:formatCode>
                <c:ptCount val="3"/>
                <c:pt idx="0">
                  <c:v>23</c:v>
                </c:pt>
                <c:pt idx="1">
                  <c:v>38</c:v>
                </c:pt>
                <c:pt idx="2">
                  <c:v>53</c:v>
                </c:pt>
              </c:numCache>
            </c:numRef>
          </c:val>
        </c:ser>
        <c:ser>
          <c:idx val="1"/>
          <c:order val="1"/>
          <c:tx>
            <c:strRef>
              <c:f>'gemt hereg1'!$A$13</c:f>
              <c:strCache>
                <c:ptCount val="1"/>
                <c:pt idx="0">
                  <c:v>Нас барсан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hereg1'!$B$11:$D$11</c:f>
              <c:strCache>
                <c:ptCount val="3"/>
                <c:pt idx="0">
                  <c:v>2012.I-IV</c:v>
                </c:pt>
                <c:pt idx="1">
                  <c:v>2013.I-IV</c:v>
                </c:pt>
                <c:pt idx="2">
                  <c:v>2014.I-IV</c:v>
                </c:pt>
              </c:strCache>
            </c:strRef>
          </c:cat>
          <c:val>
            <c:numRef>
              <c:f>'gemt hereg1'!$B$13:$D$13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3446016"/>
        <c:axId val="123447552"/>
      </c:barChart>
      <c:catAx>
        <c:axId val="12344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3447552"/>
        <c:crosses val="autoZero"/>
        <c:auto val="1"/>
        <c:lblAlgn val="ctr"/>
        <c:lblOffset val="100"/>
        <c:noMultiLvlLbl val="0"/>
      </c:catAx>
      <c:valAx>
        <c:axId val="123447552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234460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Гэмт хэргийн улмаас учирсан хохирлын хэмжээ, жил бүрийн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4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 сарын байдлаар, </a:t>
            </a:r>
            <a:r>
              <a:rPr lang="mn-MN" sz="1100" baseline="0" dirty="0">
                <a:latin typeface="Arial" pitchFamily="34" charset="0"/>
                <a:cs typeface="Arial" pitchFamily="34" charset="0"/>
              </a:rPr>
              <a:t> сая</a:t>
            </a:r>
            <a:r>
              <a:rPr lang="en-US" sz="11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100" baseline="0" dirty="0" smtClean="0">
                <a:latin typeface="Arial" pitchFamily="34" charset="0"/>
                <a:cs typeface="Arial" pitchFamily="34" charset="0"/>
              </a:rPr>
              <a:t>төгрөг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hereg1'!$A$6:$B$6</c:f>
              <c:strCache>
                <c:ptCount val="1"/>
                <c:pt idx="0">
                  <c:v>Нийт хохирол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128.9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hereg1'!$C$5:$E$5</c:f>
              <c:strCache>
                <c:ptCount val="3"/>
                <c:pt idx="0">
                  <c:v>2012.I-IV</c:v>
                </c:pt>
                <c:pt idx="1">
                  <c:v>2013.I-IV</c:v>
                </c:pt>
                <c:pt idx="2">
                  <c:v>2014.I-IV</c:v>
                </c:pt>
              </c:strCache>
            </c:strRef>
          </c:cat>
          <c:val>
            <c:numRef>
              <c:f>'gemt hereg1'!$C$6:$E$6</c:f>
              <c:numCache>
                <c:formatCode>General</c:formatCode>
                <c:ptCount val="3"/>
                <c:pt idx="0">
                  <c:v>53.4</c:v>
                </c:pt>
                <c:pt idx="1">
                  <c:v>223.9</c:v>
                </c:pt>
                <c:pt idx="2">
                  <c:v>128.9</c:v>
                </c:pt>
              </c:numCache>
            </c:numRef>
          </c:val>
        </c:ser>
        <c:ser>
          <c:idx val="1"/>
          <c:order val="1"/>
          <c:tx>
            <c:strRef>
              <c:f>'gemt hereg1'!$A$7:$B$7</c:f>
              <c:strCache>
                <c:ptCount val="1"/>
                <c:pt idx="0">
                  <c:v>Нөхөн төлүүлсэн хохирол /хувь/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43.0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hereg1'!$C$5:$E$5</c:f>
              <c:strCache>
                <c:ptCount val="3"/>
                <c:pt idx="0">
                  <c:v>2012.I-IV</c:v>
                </c:pt>
                <c:pt idx="1">
                  <c:v>2013.I-IV</c:v>
                </c:pt>
                <c:pt idx="2">
                  <c:v>2014.I-IV</c:v>
                </c:pt>
              </c:strCache>
            </c:strRef>
          </c:cat>
          <c:val>
            <c:numRef>
              <c:f>'gemt hereg1'!$C$7:$E$7</c:f>
              <c:numCache>
                <c:formatCode>General</c:formatCode>
                <c:ptCount val="3"/>
                <c:pt idx="0" formatCode="0.0">
                  <c:v>50.4</c:v>
                </c:pt>
                <c:pt idx="1">
                  <c:v>70.599999999999994</c:v>
                </c:pt>
                <c:pt idx="2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3"/>
        <c:axId val="91717632"/>
        <c:axId val="91719168"/>
      </c:barChart>
      <c:catAx>
        <c:axId val="9171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1719168"/>
        <c:crosses val="autoZero"/>
        <c:auto val="1"/>
        <c:lblAlgn val="ctr"/>
        <c:lblOffset val="100"/>
        <c:noMultiLvlLbl val="0"/>
      </c:catAx>
      <c:valAx>
        <c:axId val="9171916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91717632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Бүртгэгдсэн гэмт хэргийн тоо, жил бүрийн эхний </a:t>
            </a:r>
            <a:r>
              <a:rPr lang="en-US" sz="1100">
                <a:latin typeface="Arial" pitchFamily="34" charset="0"/>
                <a:cs typeface="Arial" pitchFamily="34" charset="0"/>
              </a:rPr>
              <a:t>4</a:t>
            </a:r>
            <a:r>
              <a:rPr lang="mn-MN" sz="1100">
                <a:latin typeface="Arial" pitchFamily="34" charset="0"/>
                <a:cs typeface="Arial" pitchFamily="34" charset="0"/>
              </a:rPr>
              <a:t> сарын байдлаар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hereg1'!$A$30:$C$30</c:f>
              <c:strCache>
                <c:ptCount val="1"/>
                <c:pt idx="0">
                  <c:v>Бүртгэгдсэн гэмт хэргийн тоо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129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hereg1'!$D$29:$N$29</c:f>
              <c:strCache>
                <c:ptCount val="11"/>
                <c:pt idx="0">
                  <c:v>2004.I-IV</c:v>
                </c:pt>
                <c:pt idx="1">
                  <c:v>2005.I-IV</c:v>
                </c:pt>
                <c:pt idx="2">
                  <c:v>2006.I-IV</c:v>
                </c:pt>
                <c:pt idx="3">
                  <c:v>2007.I-IV</c:v>
                </c:pt>
                <c:pt idx="4">
                  <c:v>2008.I-IV</c:v>
                </c:pt>
                <c:pt idx="5">
                  <c:v>2009.I-IV</c:v>
                </c:pt>
                <c:pt idx="6">
                  <c:v>2010.I-IV</c:v>
                </c:pt>
                <c:pt idx="7">
                  <c:v>2011.I-IV</c:v>
                </c:pt>
                <c:pt idx="8">
                  <c:v>2012.I-IV</c:v>
                </c:pt>
                <c:pt idx="9">
                  <c:v>2013.I-IV</c:v>
                </c:pt>
                <c:pt idx="10">
                  <c:v>2014.I-IV</c:v>
                </c:pt>
              </c:strCache>
            </c:strRef>
          </c:cat>
          <c:val>
            <c:numRef>
              <c:f>'gemt hereg1'!$D$30:$N$30</c:f>
              <c:numCache>
                <c:formatCode>General</c:formatCode>
                <c:ptCount val="11"/>
                <c:pt idx="0">
                  <c:v>58</c:v>
                </c:pt>
                <c:pt idx="1">
                  <c:v>65</c:v>
                </c:pt>
                <c:pt idx="2">
                  <c:v>57</c:v>
                </c:pt>
                <c:pt idx="3">
                  <c:v>75</c:v>
                </c:pt>
                <c:pt idx="4">
                  <c:v>53</c:v>
                </c:pt>
                <c:pt idx="5">
                  <c:v>68</c:v>
                </c:pt>
                <c:pt idx="6">
                  <c:v>56</c:v>
                </c:pt>
                <c:pt idx="7">
                  <c:v>73</c:v>
                </c:pt>
                <c:pt idx="8">
                  <c:v>75</c:v>
                </c:pt>
                <c:pt idx="9">
                  <c:v>103</c:v>
                </c:pt>
                <c:pt idx="10">
                  <c:v>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25"/>
        <c:axId val="122214656"/>
        <c:axId val="122216448"/>
      </c:barChart>
      <c:catAx>
        <c:axId val="12221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2216448"/>
        <c:crosses val="autoZero"/>
        <c:auto val="1"/>
        <c:lblAlgn val="ctr"/>
        <c:lblOffset val="100"/>
        <c:noMultiLvlLbl val="0"/>
      </c:catAx>
      <c:valAx>
        <c:axId val="12221644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22214656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/>
            </a:pPr>
            <a:r>
              <a:rPr lang="mn-MN" sz="1100" b="1" dirty="0"/>
              <a:t>Гэмт хэргийн улмаас гэмтсэн, нас барсан хүний тоо, жил бүрийн </a:t>
            </a:r>
            <a:r>
              <a:rPr lang="mn-MN" sz="1100" b="1" dirty="0" smtClean="0"/>
              <a:t>5</a:t>
            </a:r>
            <a:r>
              <a:rPr lang="mn-MN" sz="1100" b="1" baseline="0" dirty="0" smtClean="0"/>
              <a:t> сарын эцсийн </a:t>
            </a:r>
            <a:r>
              <a:rPr lang="mn-MN" sz="1100" b="1" dirty="0" smtClean="0"/>
              <a:t>байдлаар</a:t>
            </a:r>
            <a:endParaRPr lang="mn-MN" sz="1100" b="1" dirty="0"/>
          </a:p>
        </c:rich>
      </c:tx>
      <c:layout>
        <c:manualLayout>
          <c:xMode val="edge"/>
          <c:yMode val="edge"/>
          <c:x val="0.1388888888888889"/>
          <c:y val="4.477611940298509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7464940668824167E-2"/>
          <c:y val="0.30856443393006644"/>
          <c:w val="0.90507011866235154"/>
          <c:h val="0.4458086461165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hereg1'!$G$75</c:f>
              <c:strCache>
                <c:ptCount val="1"/>
                <c:pt idx="0">
                  <c:v>Гэмтсэн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hereg1'!$H$74:$J$74</c:f>
              <c:strCache>
                <c:ptCount val="3"/>
                <c:pt idx="0">
                  <c:v>2012.V</c:v>
                </c:pt>
                <c:pt idx="1">
                  <c:v>2013.V</c:v>
                </c:pt>
                <c:pt idx="2">
                  <c:v>2014.V</c:v>
                </c:pt>
              </c:strCache>
            </c:strRef>
          </c:cat>
          <c:val>
            <c:numRef>
              <c:f>'gemt hereg1'!$H$75:$J$75</c:f>
              <c:numCache>
                <c:formatCode>General</c:formatCode>
                <c:ptCount val="3"/>
                <c:pt idx="0">
                  <c:v>31</c:v>
                </c:pt>
                <c:pt idx="1">
                  <c:v>47</c:v>
                </c:pt>
                <c:pt idx="2">
                  <c:v>67</c:v>
                </c:pt>
              </c:numCache>
            </c:numRef>
          </c:val>
        </c:ser>
        <c:ser>
          <c:idx val="1"/>
          <c:order val="1"/>
          <c:tx>
            <c:strRef>
              <c:f>'gemt hereg1'!$G$76</c:f>
              <c:strCache>
                <c:ptCount val="1"/>
                <c:pt idx="0">
                  <c:v>Нас барсан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hereg1'!$H$74:$J$74</c:f>
              <c:strCache>
                <c:ptCount val="3"/>
                <c:pt idx="0">
                  <c:v>2012.V</c:v>
                </c:pt>
                <c:pt idx="1">
                  <c:v>2013.V</c:v>
                </c:pt>
                <c:pt idx="2">
                  <c:v>2014.V</c:v>
                </c:pt>
              </c:strCache>
            </c:strRef>
          </c:cat>
          <c:val>
            <c:numRef>
              <c:f>'gemt hereg1'!$H$76:$J$76</c:f>
              <c:numCache>
                <c:formatCode>General</c:formatCode>
                <c:ptCount val="3"/>
                <c:pt idx="0">
                  <c:v>13</c:v>
                </c:pt>
                <c:pt idx="1">
                  <c:v>11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3"/>
        <c:axId val="93192960"/>
        <c:axId val="93194496"/>
      </c:barChart>
      <c:catAx>
        <c:axId val="9319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3194496"/>
        <c:crosses val="autoZero"/>
        <c:auto val="1"/>
        <c:lblAlgn val="ctr"/>
        <c:lblOffset val="100"/>
        <c:noMultiLvlLbl val="0"/>
      </c:catAx>
      <c:valAx>
        <c:axId val="93194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31929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5877284207398604"/>
          <c:y val="0.87810859580052492"/>
          <c:w val="0.48245455429182482"/>
          <c:h val="9.689139603818175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r>
              <a:rPr lang="mn-MN" sz="1100" baseline="0" dirty="0">
                <a:solidFill>
                  <a:schemeClr val="tx1"/>
                </a:solidFill>
                <a:latin typeface="Arial" pitchFamily="34" charset="0"/>
              </a:rPr>
              <a:t>Бүртгэгдсэн гэмт хэргийн тоо, </a:t>
            </a:r>
            <a:r>
              <a:rPr lang="mn-MN" sz="1100" baseline="0" dirty="0" smtClean="0">
                <a:solidFill>
                  <a:schemeClr val="tx1"/>
                </a:solidFill>
                <a:latin typeface="Arial" pitchFamily="34" charset="0"/>
              </a:rPr>
              <a:t>жил бүрийн 5 сарын эцсийн </a:t>
            </a:r>
            <a:r>
              <a:rPr lang="mn-MN" sz="1100" baseline="0" dirty="0">
                <a:solidFill>
                  <a:schemeClr val="tx1"/>
                </a:solidFill>
                <a:latin typeface="Arial" pitchFamily="34" charset="0"/>
              </a:rPr>
              <a:t>байдлаар</a:t>
            </a:r>
          </a:p>
        </c:rich>
      </c:tx>
      <c:layout>
        <c:manualLayout>
          <c:xMode val="edge"/>
          <c:yMode val="edge"/>
          <c:x val="0.22049078934577623"/>
          <c:y val="4.543622386965651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975308641975391E-2"/>
          <c:y val="0.2176666666666667"/>
          <c:w val="0.98056065908428058"/>
          <c:h val="0.622088713910761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hereg1'!$C$111</c:f>
              <c:strCache>
                <c:ptCount val="1"/>
                <c:pt idx="0">
                  <c:v>Гэмт хэргийн тоо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hereg1'!$D$110:$N$110</c:f>
              <c:strCache>
                <c:ptCount val="11"/>
                <c:pt idx="0">
                  <c:v>2004.I-V</c:v>
                </c:pt>
                <c:pt idx="1">
                  <c:v>2005.I-V</c:v>
                </c:pt>
                <c:pt idx="2">
                  <c:v>2006.I-V</c:v>
                </c:pt>
                <c:pt idx="3">
                  <c:v>2007.I-V</c:v>
                </c:pt>
                <c:pt idx="4">
                  <c:v>2008.I-V</c:v>
                </c:pt>
                <c:pt idx="5">
                  <c:v>2009.I-V</c:v>
                </c:pt>
                <c:pt idx="6">
                  <c:v>2010.I-V</c:v>
                </c:pt>
                <c:pt idx="7">
                  <c:v>2011.I-V</c:v>
                </c:pt>
                <c:pt idx="8">
                  <c:v>2012.I-V</c:v>
                </c:pt>
                <c:pt idx="9">
                  <c:v>2013.I-V</c:v>
                </c:pt>
                <c:pt idx="10">
                  <c:v>2014.I-V</c:v>
                </c:pt>
              </c:strCache>
            </c:strRef>
          </c:cat>
          <c:val>
            <c:numRef>
              <c:f>'gemt hereg1'!$D$111:$N$111</c:f>
              <c:numCache>
                <c:formatCode>General</c:formatCode>
                <c:ptCount val="11"/>
                <c:pt idx="0">
                  <c:v>68</c:v>
                </c:pt>
                <c:pt idx="1">
                  <c:v>66</c:v>
                </c:pt>
                <c:pt idx="2">
                  <c:v>67</c:v>
                </c:pt>
                <c:pt idx="3">
                  <c:v>105</c:v>
                </c:pt>
                <c:pt idx="4">
                  <c:v>82</c:v>
                </c:pt>
                <c:pt idx="5">
                  <c:v>89</c:v>
                </c:pt>
                <c:pt idx="6">
                  <c:v>75</c:v>
                </c:pt>
                <c:pt idx="7">
                  <c:v>96</c:v>
                </c:pt>
                <c:pt idx="8">
                  <c:v>98</c:v>
                </c:pt>
                <c:pt idx="9">
                  <c:v>123</c:v>
                </c:pt>
                <c:pt idx="10">
                  <c:v>151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7"/>
        <c:overlap val="-25"/>
        <c:axId val="93719552"/>
        <c:axId val="123323136"/>
      </c:barChart>
      <c:catAx>
        <c:axId val="9371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aseline="0">
                <a:latin typeface="Arial" pitchFamily="34" charset="0"/>
              </a:defRPr>
            </a:pPr>
            <a:endParaRPr lang="en-US"/>
          </a:p>
        </c:txPr>
        <c:crossAx val="123323136"/>
        <c:crosses val="autoZero"/>
        <c:auto val="1"/>
        <c:lblAlgn val="ctr"/>
        <c:lblOffset val="100"/>
        <c:noMultiLvlLbl val="0"/>
      </c:catAx>
      <c:valAx>
        <c:axId val="123323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37195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/>
            </a:pPr>
            <a:r>
              <a:rPr lang="mn-MN" sz="1100" b="1" dirty="0"/>
              <a:t>Гэмт хэргийн улмаас учирсан хохирлын хэмжээ 5 сарын</a:t>
            </a:r>
            <a:r>
              <a:rPr lang="mn-MN" sz="1100" b="1" baseline="0" dirty="0"/>
              <a:t> байдлаар, сая төг.</a:t>
            </a:r>
            <a:endParaRPr lang="mn-MN" sz="1100" b="1" dirty="0"/>
          </a:p>
        </c:rich>
      </c:tx>
      <c:layout>
        <c:manualLayout>
          <c:xMode val="edge"/>
          <c:yMode val="edge"/>
          <c:x val="0.15337423312883441"/>
          <c:y val="4.201680672268907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6413648293963211E-2"/>
          <c:y val="0.30263579635327048"/>
          <c:w val="0.87043635170603295"/>
          <c:h val="0.459827413659626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hereg1'!$G$97</c:f>
              <c:strCache>
                <c:ptCount val="1"/>
                <c:pt idx="0">
                  <c:v>Нийт хохирол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hereg1'!$H$96:$J$96</c:f>
              <c:strCache>
                <c:ptCount val="3"/>
                <c:pt idx="0">
                  <c:v>2012.V</c:v>
                </c:pt>
                <c:pt idx="1">
                  <c:v>2013.V</c:v>
                </c:pt>
                <c:pt idx="2">
                  <c:v>2014.V</c:v>
                </c:pt>
              </c:strCache>
            </c:strRef>
          </c:cat>
          <c:val>
            <c:numRef>
              <c:f>'gemt hereg1'!$H$97:$J$97</c:f>
              <c:numCache>
                <c:formatCode>General</c:formatCode>
                <c:ptCount val="3"/>
                <c:pt idx="0">
                  <c:v>147.19999999999999</c:v>
                </c:pt>
                <c:pt idx="1">
                  <c:v>343.7</c:v>
                </c:pt>
                <c:pt idx="2">
                  <c:v>178.3</c:v>
                </c:pt>
              </c:numCache>
            </c:numRef>
          </c:val>
        </c:ser>
        <c:ser>
          <c:idx val="1"/>
          <c:order val="1"/>
          <c:tx>
            <c:strRef>
              <c:f>'gemt hereg1'!$G$98</c:f>
              <c:strCache>
                <c:ptCount val="1"/>
                <c:pt idx="0">
                  <c:v>Нөхөн төлүүлсэн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hereg1'!$H$96:$J$96</c:f>
              <c:strCache>
                <c:ptCount val="3"/>
                <c:pt idx="0">
                  <c:v>2012.V</c:v>
                </c:pt>
                <c:pt idx="1">
                  <c:v>2013.V</c:v>
                </c:pt>
                <c:pt idx="2">
                  <c:v>2014.V</c:v>
                </c:pt>
              </c:strCache>
            </c:strRef>
          </c:cat>
          <c:val>
            <c:numRef>
              <c:f>'gemt hereg1'!$H$98:$J$98</c:f>
              <c:numCache>
                <c:formatCode>General</c:formatCode>
                <c:ptCount val="3"/>
                <c:pt idx="0">
                  <c:v>76.8</c:v>
                </c:pt>
                <c:pt idx="1">
                  <c:v>83</c:v>
                </c:pt>
                <c:pt idx="2" formatCode="0.0">
                  <c:v>66.599999999999994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3"/>
        <c:axId val="123804288"/>
        <c:axId val="123892096"/>
      </c:barChart>
      <c:catAx>
        <c:axId val="12380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23892096"/>
        <c:crosses val="autoZero"/>
        <c:auto val="1"/>
        <c:lblAlgn val="ctr"/>
        <c:lblOffset val="100"/>
        <c:noMultiLvlLbl val="0"/>
      </c:catAx>
      <c:valAx>
        <c:axId val="123892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38042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 dirty="0" smtClean="0">
                <a:latin typeface="Arial" pitchFamily="34" charset="0"/>
                <a:cs typeface="Arial" pitchFamily="34" charset="0"/>
              </a:rPr>
              <a:t>Гэмт хэргийн улмаас учирсан хохирлын хэмжээ, жил бүрийн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эхний</a:t>
            </a:r>
            <a:r>
              <a:rPr lang="mn-MN" sz="11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100" baseline="0" dirty="0" smtClean="0">
                <a:latin typeface="Arial" pitchFamily="34" charset="0"/>
                <a:cs typeface="Arial" pitchFamily="34" charset="0"/>
              </a:rPr>
              <a:t>дугаар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 сарын байдлаар, </a:t>
            </a:r>
            <a:r>
              <a:rPr lang="mn-MN" sz="1100" baseline="0" dirty="0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11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100" baseline="0" dirty="0" smtClean="0">
                <a:latin typeface="Arial" pitchFamily="34" charset="0"/>
                <a:cs typeface="Arial" pitchFamily="34" charset="0"/>
              </a:rPr>
              <a:t> төгрөг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hereg1'!$A$6:$B$6</c:f>
              <c:strCache>
                <c:ptCount val="2"/>
                <c:pt idx="0">
                  <c:v>Нийт хохирол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231.2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hereg1'!$C$5:$E$5</c:f>
              <c:strCache>
                <c:ptCount val="3"/>
                <c:pt idx="0">
                  <c:v>2012.I-VI</c:v>
                </c:pt>
                <c:pt idx="1">
                  <c:v>2013.I-VI</c:v>
                </c:pt>
                <c:pt idx="2">
                  <c:v>2014.I-VI</c:v>
                </c:pt>
              </c:strCache>
            </c:strRef>
          </c:cat>
          <c:val>
            <c:numRef>
              <c:f>'gemt hereg1'!$C$6:$E$6</c:f>
              <c:numCache>
                <c:formatCode>General</c:formatCode>
                <c:ptCount val="3"/>
                <c:pt idx="0">
                  <c:v>149.80000000000001</c:v>
                </c:pt>
                <c:pt idx="1">
                  <c:v>367.1</c:v>
                </c:pt>
                <c:pt idx="2">
                  <c:v>231.2</c:v>
                </c:pt>
              </c:numCache>
            </c:numRef>
          </c:val>
        </c:ser>
        <c:ser>
          <c:idx val="1"/>
          <c:order val="1"/>
          <c:tx>
            <c:strRef>
              <c:f>'gemt hereg1'!$A$7:$B$7</c:f>
              <c:strCache>
                <c:ptCount val="2"/>
                <c:pt idx="0">
                  <c:v>Нөхөн төлүүлсэн хохирол /хувь/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83.7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hereg1'!$C$5:$E$5</c:f>
              <c:strCache>
                <c:ptCount val="3"/>
                <c:pt idx="0">
                  <c:v>2012.I-VI</c:v>
                </c:pt>
                <c:pt idx="1">
                  <c:v>2013.I-VI</c:v>
                </c:pt>
                <c:pt idx="2">
                  <c:v>2014.I-VI</c:v>
                </c:pt>
              </c:strCache>
            </c:strRef>
          </c:cat>
          <c:val>
            <c:numRef>
              <c:f>'gemt hereg1'!$C$7:$E$7</c:f>
              <c:numCache>
                <c:formatCode>General</c:formatCode>
                <c:ptCount val="3"/>
                <c:pt idx="0" formatCode="0.0">
                  <c:v>98.7</c:v>
                </c:pt>
                <c:pt idx="1">
                  <c:v>83.7</c:v>
                </c:pt>
                <c:pt idx="2">
                  <c:v>83.7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3"/>
        <c:axId val="127833984"/>
        <c:axId val="127835520"/>
      </c:barChart>
      <c:catAx>
        <c:axId val="12783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7835520"/>
        <c:crosses val="autoZero"/>
        <c:auto val="1"/>
        <c:lblAlgn val="ctr"/>
        <c:lblOffset val="100"/>
        <c:noMultiLvlLbl val="0"/>
      </c:catAx>
      <c:valAx>
        <c:axId val="12783552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27833984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>
                <a:latin typeface="Arial" pitchFamily="34" charset="0"/>
                <a:cs typeface="Arial" pitchFamily="34" charset="0"/>
              </a:rPr>
              <a:t>Гэмт</a:t>
            </a:r>
            <a:r>
              <a:rPr lang="mn-MN" sz="1100" baseline="0">
                <a:latin typeface="Arial" pitchFamily="34" charset="0"/>
                <a:cs typeface="Arial" pitchFamily="34" charset="0"/>
              </a:rPr>
              <a:t> хэргийн улмаас гэмтсэн, нас барсан хүний тоо, жил бүрийн эхний 6 дугаар сарын байдлаар</a:t>
            </a:r>
            <a:endParaRPr lang="en-US" sz="11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0619345859429367E-2"/>
          <c:y val="0.23368176538908247"/>
          <c:w val="0.93876130828114124"/>
          <c:h val="0.57224176246261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hereg1'!$A$12</c:f>
              <c:strCache>
                <c:ptCount val="1"/>
                <c:pt idx="0">
                  <c:v>Гэмтсэн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hereg1'!$B$11:$D$11</c:f>
              <c:strCache>
                <c:ptCount val="3"/>
                <c:pt idx="0">
                  <c:v>2012.I-VI</c:v>
                </c:pt>
                <c:pt idx="1">
                  <c:v>2013.I-VI</c:v>
                </c:pt>
                <c:pt idx="2">
                  <c:v>2014.I-VI</c:v>
                </c:pt>
              </c:strCache>
            </c:strRef>
          </c:cat>
          <c:val>
            <c:numRef>
              <c:f>'gemt hereg1'!$B$12:$D$12</c:f>
              <c:numCache>
                <c:formatCode>General</c:formatCode>
                <c:ptCount val="3"/>
                <c:pt idx="0">
                  <c:v>39</c:v>
                </c:pt>
                <c:pt idx="1">
                  <c:v>62</c:v>
                </c:pt>
                <c:pt idx="2">
                  <c:v>75</c:v>
                </c:pt>
              </c:numCache>
            </c:numRef>
          </c:val>
        </c:ser>
        <c:ser>
          <c:idx val="1"/>
          <c:order val="1"/>
          <c:tx>
            <c:strRef>
              <c:f>'gemt hereg1'!$A$13</c:f>
              <c:strCache>
                <c:ptCount val="1"/>
                <c:pt idx="0">
                  <c:v>Нас барсан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hereg1'!$B$11:$D$11</c:f>
              <c:strCache>
                <c:ptCount val="3"/>
                <c:pt idx="0">
                  <c:v>2012.I-VI</c:v>
                </c:pt>
                <c:pt idx="1">
                  <c:v>2013.I-VI</c:v>
                </c:pt>
                <c:pt idx="2">
                  <c:v>2014.I-VI</c:v>
                </c:pt>
              </c:strCache>
            </c:strRef>
          </c:cat>
          <c:val>
            <c:numRef>
              <c:f>'gemt hereg1'!$B$13:$D$13</c:f>
              <c:numCache>
                <c:formatCode>General</c:formatCode>
                <c:ptCount val="3"/>
                <c:pt idx="0">
                  <c:v>18</c:v>
                </c:pt>
                <c:pt idx="1">
                  <c:v>13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4480256"/>
        <c:axId val="134481792"/>
      </c:barChart>
      <c:catAx>
        <c:axId val="13448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4481792"/>
        <c:crosses val="autoZero"/>
        <c:auto val="1"/>
        <c:lblAlgn val="ctr"/>
        <c:lblOffset val="100"/>
        <c:noMultiLvlLbl val="0"/>
      </c:catAx>
      <c:valAx>
        <c:axId val="134481792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344802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Бүртгэгдсэн гэмт хэргийн тоо, жил бүрийн эхний </a:t>
            </a:r>
            <a:r>
              <a:rPr lang="en-US" sz="1100">
                <a:latin typeface="Arial" pitchFamily="34" charset="0"/>
                <a:cs typeface="Arial" pitchFamily="34" charset="0"/>
              </a:rPr>
              <a:t>6</a:t>
            </a:r>
            <a:r>
              <a:rPr lang="en-US" sz="1100" baseline="0">
                <a:latin typeface="Arial" pitchFamily="34" charset="0"/>
                <a:cs typeface="Arial" pitchFamily="34" charset="0"/>
              </a:rPr>
              <a:t> </a:t>
            </a:r>
            <a:r>
              <a:rPr lang="mn-MN" sz="1100" baseline="0">
                <a:latin typeface="Arial" pitchFamily="34" charset="0"/>
                <a:cs typeface="Arial" pitchFamily="34" charset="0"/>
              </a:rPr>
              <a:t>дугаар</a:t>
            </a:r>
            <a:r>
              <a:rPr lang="mn-MN" sz="1100">
                <a:latin typeface="Arial" pitchFamily="34" charset="0"/>
                <a:cs typeface="Arial" pitchFamily="34" charset="0"/>
              </a:rPr>
              <a:t> сарын байдлаар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hereg1'!$A$30:$C$30</c:f>
              <c:strCache>
                <c:ptCount val="3"/>
                <c:pt idx="0">
                  <c:v>Бүртгэгдсэн гэмт хэргийн тоо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129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hereg1'!$D$29:$N$29</c:f>
              <c:strCache>
                <c:ptCount val="11"/>
                <c:pt idx="0">
                  <c:v>2004.I-VI</c:v>
                </c:pt>
                <c:pt idx="1">
                  <c:v>2005.I-VI</c:v>
                </c:pt>
                <c:pt idx="2">
                  <c:v>2006.I-VI</c:v>
                </c:pt>
                <c:pt idx="3">
                  <c:v>2007.I-VI</c:v>
                </c:pt>
                <c:pt idx="4">
                  <c:v>2008.I-VI</c:v>
                </c:pt>
                <c:pt idx="5">
                  <c:v>2009.I-VI</c:v>
                </c:pt>
                <c:pt idx="6">
                  <c:v>2010.I-VI</c:v>
                </c:pt>
                <c:pt idx="7">
                  <c:v>2011.I-VI</c:v>
                </c:pt>
                <c:pt idx="8">
                  <c:v>2012.I-VI</c:v>
                </c:pt>
                <c:pt idx="9">
                  <c:v>2013.I-VI</c:v>
                </c:pt>
                <c:pt idx="10">
                  <c:v>2014.I-VI</c:v>
                </c:pt>
              </c:strCache>
            </c:strRef>
          </c:cat>
          <c:val>
            <c:numRef>
              <c:f>'gemt hereg1'!$D$30:$N$30</c:f>
              <c:numCache>
                <c:formatCode>General</c:formatCode>
                <c:ptCount val="11"/>
                <c:pt idx="0">
                  <c:v>76</c:v>
                </c:pt>
                <c:pt idx="1">
                  <c:v>78</c:v>
                </c:pt>
                <c:pt idx="2">
                  <c:v>78</c:v>
                </c:pt>
                <c:pt idx="3">
                  <c:v>120</c:v>
                </c:pt>
                <c:pt idx="4">
                  <c:v>95</c:v>
                </c:pt>
                <c:pt idx="5">
                  <c:v>99</c:v>
                </c:pt>
                <c:pt idx="6">
                  <c:v>85</c:v>
                </c:pt>
                <c:pt idx="7">
                  <c:v>104</c:v>
                </c:pt>
                <c:pt idx="8">
                  <c:v>117</c:v>
                </c:pt>
                <c:pt idx="9">
                  <c:v>142</c:v>
                </c:pt>
                <c:pt idx="10">
                  <c:v>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25"/>
        <c:axId val="175954560"/>
        <c:axId val="177598848"/>
      </c:barChart>
      <c:catAx>
        <c:axId val="17595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7598848"/>
        <c:crosses val="autoZero"/>
        <c:auto val="1"/>
        <c:lblAlgn val="ctr"/>
        <c:lblOffset val="100"/>
        <c:noMultiLvlLbl val="0"/>
      </c:catAx>
      <c:valAx>
        <c:axId val="17759884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75954560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Гэмт хэргийн улмаас учирсан хохирлын хэмжээ, жил бүрийн 7 сарын байдлаар, </a:t>
            </a:r>
            <a:r>
              <a:rPr lang="mn-MN" sz="1100" baseline="0" dirty="0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1100" baseline="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mn-MN" sz="11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100" baseline="0" dirty="0">
                <a:latin typeface="Arial" pitchFamily="34" charset="0"/>
                <a:cs typeface="Arial" pitchFamily="34" charset="0"/>
              </a:rPr>
              <a:t>төгрөг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SURGALTIIN!$A$6:$B$6</c:f>
              <c:strCache>
                <c:ptCount val="2"/>
                <c:pt idx="0">
                  <c:v>Нийт хохирол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SURGALTIIN!$C$5:$E$5</c:f>
              <c:strCache>
                <c:ptCount val="3"/>
                <c:pt idx="0">
                  <c:v>2012.I-VII</c:v>
                </c:pt>
                <c:pt idx="1">
                  <c:v>2013.I-VII</c:v>
                </c:pt>
                <c:pt idx="2">
                  <c:v>2014.I-VII</c:v>
                </c:pt>
              </c:strCache>
            </c:strRef>
          </c:cat>
          <c:val>
            <c:numRef>
              <c:f>SURGALTIIN!$C$6:$E$6</c:f>
              <c:numCache>
                <c:formatCode>General</c:formatCode>
                <c:ptCount val="3"/>
                <c:pt idx="0">
                  <c:v>174.3</c:v>
                </c:pt>
                <c:pt idx="1">
                  <c:v>373.2</c:v>
                </c:pt>
                <c:pt idx="2" formatCode="0.0">
                  <c:v>258</c:v>
                </c:pt>
              </c:numCache>
            </c:numRef>
          </c:val>
        </c:ser>
        <c:ser>
          <c:idx val="1"/>
          <c:order val="1"/>
          <c:tx>
            <c:strRef>
              <c:f>SURGALTIIN!$A$7:$B$7</c:f>
              <c:strCache>
                <c:ptCount val="2"/>
                <c:pt idx="0">
                  <c:v>Нөхөн төлүүлсэн хохирол /хувь/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SURGALTIIN!$C$5:$E$5</c:f>
              <c:strCache>
                <c:ptCount val="3"/>
                <c:pt idx="0">
                  <c:v>2012.I-VII</c:v>
                </c:pt>
                <c:pt idx="1">
                  <c:v>2013.I-VII</c:v>
                </c:pt>
                <c:pt idx="2">
                  <c:v>2014.I-VII</c:v>
                </c:pt>
              </c:strCache>
            </c:strRef>
          </c:cat>
          <c:val>
            <c:numRef>
              <c:f>SURGALTIIN!$C$7:$E$7</c:f>
              <c:numCache>
                <c:formatCode>General</c:formatCode>
                <c:ptCount val="3"/>
                <c:pt idx="0">
                  <c:v>63.2</c:v>
                </c:pt>
                <c:pt idx="1">
                  <c:v>83.6</c:v>
                </c:pt>
                <c:pt idx="2" formatCode="0.0">
                  <c:v>84.1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3"/>
        <c:axId val="175666304"/>
        <c:axId val="175667840"/>
      </c:barChart>
      <c:catAx>
        <c:axId val="17566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5667840"/>
        <c:crosses val="autoZero"/>
        <c:auto val="1"/>
        <c:lblAlgn val="ctr"/>
        <c:lblOffset val="100"/>
        <c:noMultiLvlLbl val="0"/>
      </c:catAx>
      <c:valAx>
        <c:axId val="17566784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75666304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Бүртгэгдсэн гэмт хэргийн тоо, жил бүрийн эхний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сарын байдлаар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hereg1'!$A$30:$C$30</c:f>
              <c:strCache>
                <c:ptCount val="1"/>
                <c:pt idx="0">
                  <c:v>Бүртгэгдсэн гэмт хэргийн тоо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57</a:t>
                    </a:r>
                    <a:endParaRPr lang="en-US" dirty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hereg1'!$D$29:$N$29</c:f>
              <c:strCache>
                <c:ptCount val="11"/>
                <c:pt idx="0">
                  <c:v>2004.I</c:v>
                </c:pt>
                <c:pt idx="1">
                  <c:v>2005.I</c:v>
                </c:pt>
                <c:pt idx="2">
                  <c:v>2006.I</c:v>
                </c:pt>
                <c:pt idx="3">
                  <c:v>2007.I</c:v>
                </c:pt>
                <c:pt idx="4">
                  <c:v>2008.I</c:v>
                </c:pt>
                <c:pt idx="5">
                  <c:v>2009.I</c:v>
                </c:pt>
                <c:pt idx="6">
                  <c:v>2010.I</c:v>
                </c:pt>
                <c:pt idx="7">
                  <c:v>2011.I</c:v>
                </c:pt>
                <c:pt idx="8">
                  <c:v>2012.I</c:v>
                </c:pt>
                <c:pt idx="9">
                  <c:v>2013.I</c:v>
                </c:pt>
                <c:pt idx="10">
                  <c:v>2014.I</c:v>
                </c:pt>
              </c:strCache>
            </c:strRef>
          </c:cat>
          <c:val>
            <c:numRef>
              <c:f>'gemt hereg1'!$D$30:$N$30</c:f>
              <c:numCache>
                <c:formatCode>General</c:formatCode>
                <c:ptCount val="11"/>
                <c:pt idx="0">
                  <c:v>14</c:v>
                </c:pt>
                <c:pt idx="1">
                  <c:v>20</c:v>
                </c:pt>
                <c:pt idx="2">
                  <c:v>25</c:v>
                </c:pt>
                <c:pt idx="3">
                  <c:v>29</c:v>
                </c:pt>
                <c:pt idx="4">
                  <c:v>13</c:v>
                </c:pt>
                <c:pt idx="5">
                  <c:v>15</c:v>
                </c:pt>
                <c:pt idx="6">
                  <c:v>14</c:v>
                </c:pt>
                <c:pt idx="7">
                  <c:v>12</c:v>
                </c:pt>
                <c:pt idx="8">
                  <c:v>23</c:v>
                </c:pt>
                <c:pt idx="9">
                  <c:v>32</c:v>
                </c:pt>
                <c:pt idx="10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25"/>
        <c:axId val="65936384"/>
        <c:axId val="65950464"/>
      </c:barChart>
      <c:catAx>
        <c:axId val="6593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5950464"/>
        <c:crosses val="autoZero"/>
        <c:auto val="1"/>
        <c:lblAlgn val="ctr"/>
        <c:lblOffset val="100"/>
        <c:noMultiLvlLbl val="0"/>
      </c:catAx>
      <c:valAx>
        <c:axId val="6595046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65936384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>
                <a:latin typeface="Arial" pitchFamily="34" charset="0"/>
                <a:cs typeface="Arial" pitchFamily="34" charset="0"/>
              </a:rPr>
              <a:t>Гэмт</a:t>
            </a:r>
            <a:r>
              <a:rPr lang="mn-MN" sz="1100" baseline="0">
                <a:latin typeface="Arial" pitchFamily="34" charset="0"/>
                <a:cs typeface="Arial" pitchFamily="34" charset="0"/>
              </a:rPr>
              <a:t> хэргийн улмаас гэмтсэн, нас барсан хүний тоо, жил бүрийн эхний 7 сарын байдлаар</a:t>
            </a:r>
            <a:endParaRPr lang="en-US" sz="11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SURGALTIIN!$A$12</c:f>
              <c:strCache>
                <c:ptCount val="1"/>
                <c:pt idx="0">
                  <c:v>Гэмтсэн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SURGALTIIN!$B$11:$D$11</c:f>
              <c:strCache>
                <c:ptCount val="3"/>
                <c:pt idx="0">
                  <c:v>2012.I-VII</c:v>
                </c:pt>
                <c:pt idx="1">
                  <c:v>2013.I-VII</c:v>
                </c:pt>
                <c:pt idx="2">
                  <c:v>2014.I-VII</c:v>
                </c:pt>
              </c:strCache>
            </c:strRef>
          </c:cat>
          <c:val>
            <c:numRef>
              <c:f>SURGALTIIN!$B$12:$D$12</c:f>
              <c:numCache>
                <c:formatCode>General</c:formatCode>
                <c:ptCount val="3"/>
                <c:pt idx="0">
                  <c:v>41</c:v>
                </c:pt>
                <c:pt idx="1">
                  <c:v>71</c:v>
                </c:pt>
                <c:pt idx="2">
                  <c:v>88</c:v>
                </c:pt>
              </c:numCache>
            </c:numRef>
          </c:val>
        </c:ser>
        <c:ser>
          <c:idx val="1"/>
          <c:order val="1"/>
          <c:tx>
            <c:strRef>
              <c:f>SURGALTIIN!$A$13</c:f>
              <c:strCache>
                <c:ptCount val="1"/>
                <c:pt idx="0">
                  <c:v>Нас барсан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SURGALTIIN!$B$11:$D$11</c:f>
              <c:strCache>
                <c:ptCount val="3"/>
                <c:pt idx="0">
                  <c:v>2012.I-VII</c:v>
                </c:pt>
                <c:pt idx="1">
                  <c:v>2013.I-VII</c:v>
                </c:pt>
                <c:pt idx="2">
                  <c:v>2014.I-VII</c:v>
                </c:pt>
              </c:strCache>
            </c:strRef>
          </c:cat>
          <c:val>
            <c:numRef>
              <c:f>SURGALTIIN!$B$13:$D$13</c:f>
              <c:numCache>
                <c:formatCode>General</c:formatCode>
                <c:ptCount val="3"/>
                <c:pt idx="0">
                  <c:v>22</c:v>
                </c:pt>
                <c:pt idx="1">
                  <c:v>15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42147584"/>
        <c:axId val="142149120"/>
      </c:barChart>
      <c:catAx>
        <c:axId val="14214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2149120"/>
        <c:crosses val="autoZero"/>
        <c:auto val="1"/>
        <c:lblAlgn val="ctr"/>
        <c:lblOffset val="100"/>
        <c:noMultiLvlLbl val="0"/>
      </c:catAx>
      <c:valAx>
        <c:axId val="14214912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421475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Бүртгэгдсэн гэмт хэргийн тоо, жил бүрийн эхний </a:t>
            </a:r>
            <a:r>
              <a:rPr lang="en-US" sz="1100">
                <a:latin typeface="Arial" pitchFamily="34" charset="0"/>
                <a:cs typeface="Arial" pitchFamily="34" charset="0"/>
              </a:rPr>
              <a:t>7</a:t>
            </a:r>
            <a:r>
              <a:rPr lang="mn-MN" sz="1100">
                <a:latin typeface="Arial" pitchFamily="34" charset="0"/>
                <a:cs typeface="Arial" pitchFamily="34" charset="0"/>
              </a:rPr>
              <a:t> сарын байдлаар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SURGALTIIN!$A$30:$C$30</c:f>
              <c:strCache>
                <c:ptCount val="3"/>
                <c:pt idx="0">
                  <c:v>Бүртгэгдсэн гэмт хэргийн тоо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1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SURGALTIIN!$D$29:$N$29</c:f>
              <c:strCache>
                <c:ptCount val="11"/>
                <c:pt idx="0">
                  <c:v>2004.I-VII</c:v>
                </c:pt>
                <c:pt idx="1">
                  <c:v>2005.I-VII</c:v>
                </c:pt>
                <c:pt idx="2">
                  <c:v>2006.I-VII</c:v>
                </c:pt>
                <c:pt idx="3">
                  <c:v>2007.I-VII</c:v>
                </c:pt>
                <c:pt idx="4">
                  <c:v>2008.I-VII</c:v>
                </c:pt>
                <c:pt idx="5">
                  <c:v>2009.I-VII</c:v>
                </c:pt>
                <c:pt idx="6">
                  <c:v>2010.I-VII</c:v>
                </c:pt>
                <c:pt idx="7">
                  <c:v>2011.I-VII</c:v>
                </c:pt>
                <c:pt idx="8">
                  <c:v>2012.I-VII</c:v>
                </c:pt>
                <c:pt idx="9">
                  <c:v>2013.I-VII</c:v>
                </c:pt>
                <c:pt idx="10">
                  <c:v>2014.I-VII</c:v>
                </c:pt>
              </c:strCache>
            </c:strRef>
          </c:cat>
          <c:val>
            <c:numRef>
              <c:f>SURGALTIIN!$D$30:$N$30</c:f>
              <c:numCache>
                <c:formatCode>General</c:formatCode>
                <c:ptCount val="11"/>
                <c:pt idx="0">
                  <c:v>85</c:v>
                </c:pt>
                <c:pt idx="1">
                  <c:v>84</c:v>
                </c:pt>
                <c:pt idx="2">
                  <c:v>97</c:v>
                </c:pt>
                <c:pt idx="3">
                  <c:v>133</c:v>
                </c:pt>
                <c:pt idx="4">
                  <c:v>105</c:v>
                </c:pt>
                <c:pt idx="5">
                  <c:v>107</c:v>
                </c:pt>
                <c:pt idx="6">
                  <c:v>104</c:v>
                </c:pt>
                <c:pt idx="7">
                  <c:v>128</c:v>
                </c:pt>
                <c:pt idx="8">
                  <c:v>136</c:v>
                </c:pt>
                <c:pt idx="9">
                  <c:v>165</c:v>
                </c:pt>
                <c:pt idx="10">
                  <c:v>198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25"/>
        <c:axId val="144181120"/>
        <c:axId val="144182656"/>
      </c:barChart>
      <c:catAx>
        <c:axId val="14418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4182656"/>
        <c:crosses val="autoZero"/>
        <c:auto val="1"/>
        <c:lblAlgn val="ctr"/>
        <c:lblOffset val="100"/>
        <c:noMultiLvlLbl val="0"/>
      </c:catAx>
      <c:valAx>
        <c:axId val="14418265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44181120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Гэмт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 хэргийн улмаас гэмтсэн, нас барсан хүний тоо, жил бүрийн эхний 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mn-MN" sz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сарын байдлаар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SURGALTIIN!$A$12</c:f>
              <c:strCache>
                <c:ptCount val="1"/>
                <c:pt idx="0">
                  <c:v>Гэмтсэн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SURGALTIIN!$B$11:$D$11</c:f>
              <c:strCache>
                <c:ptCount val="3"/>
                <c:pt idx="0">
                  <c:v>2012.I-VIII</c:v>
                </c:pt>
                <c:pt idx="1">
                  <c:v>2013.I-VIII</c:v>
                </c:pt>
                <c:pt idx="2">
                  <c:v>2014.I-VIII</c:v>
                </c:pt>
              </c:strCache>
            </c:strRef>
          </c:cat>
          <c:val>
            <c:numRef>
              <c:f>SURGALTIIN!$B$12:$D$12</c:f>
              <c:numCache>
                <c:formatCode>General</c:formatCode>
                <c:ptCount val="3"/>
                <c:pt idx="0">
                  <c:v>49</c:v>
                </c:pt>
                <c:pt idx="1">
                  <c:v>82</c:v>
                </c:pt>
                <c:pt idx="2">
                  <c:v>96</c:v>
                </c:pt>
              </c:numCache>
            </c:numRef>
          </c:val>
        </c:ser>
        <c:ser>
          <c:idx val="1"/>
          <c:order val="1"/>
          <c:tx>
            <c:strRef>
              <c:f>SURGALTIIN!$A$13</c:f>
              <c:strCache>
                <c:ptCount val="1"/>
                <c:pt idx="0">
                  <c:v>Нас барсан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SURGALTIIN!$B$11:$D$11</c:f>
              <c:strCache>
                <c:ptCount val="3"/>
                <c:pt idx="0">
                  <c:v>2012.I-VIII</c:v>
                </c:pt>
                <c:pt idx="1">
                  <c:v>2013.I-VIII</c:v>
                </c:pt>
                <c:pt idx="2">
                  <c:v>2014.I-VIII</c:v>
                </c:pt>
              </c:strCache>
            </c:strRef>
          </c:cat>
          <c:val>
            <c:numRef>
              <c:f>SURGALTIIN!$B$13:$D$13</c:f>
              <c:numCache>
                <c:formatCode>General</c:formatCode>
                <c:ptCount val="3"/>
                <c:pt idx="0">
                  <c:v>31</c:v>
                </c:pt>
                <c:pt idx="1">
                  <c:v>20</c:v>
                </c:pt>
                <c:pt idx="2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07341440"/>
        <c:axId val="207342976"/>
      </c:barChart>
      <c:catAx>
        <c:axId val="20734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07342976"/>
        <c:crosses val="autoZero"/>
        <c:auto val="1"/>
        <c:lblAlgn val="ctr"/>
        <c:lblOffset val="100"/>
        <c:noMultiLvlLbl val="0"/>
      </c:catAx>
      <c:valAx>
        <c:axId val="20734297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073414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Гэмт хэргийн улмаас учирсан хохирлын хэмжээ, жил бүрийн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сарын байдлаар, </a:t>
            </a:r>
            <a:r>
              <a:rPr lang="mn-MN" sz="1100" baseline="0" dirty="0">
                <a:latin typeface="Arial" pitchFamily="34" charset="0"/>
                <a:cs typeface="Arial" pitchFamily="34" charset="0"/>
              </a:rPr>
              <a:t> сая</a:t>
            </a:r>
            <a:r>
              <a:rPr lang="en-US" sz="1100" baseline="0" dirty="0">
                <a:latin typeface="Arial" pitchFamily="34" charset="0"/>
                <a:cs typeface="Arial" pitchFamily="34" charset="0"/>
              </a:rPr>
              <a:t>   </a:t>
            </a:r>
            <a:r>
              <a:rPr lang="mn-MN" sz="1100" baseline="0" dirty="0">
                <a:latin typeface="Arial" pitchFamily="34" charset="0"/>
                <a:cs typeface="Arial" pitchFamily="34" charset="0"/>
              </a:rPr>
              <a:t> төгрөг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SURGALTIIN!$A$6:$B$6</c:f>
              <c:strCache>
                <c:ptCount val="2"/>
                <c:pt idx="0">
                  <c:v>Нийт хохирол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SURGALTIIN!$C$5:$E$5</c:f>
              <c:strCache>
                <c:ptCount val="3"/>
                <c:pt idx="0">
                  <c:v>2012.I-VIII</c:v>
                </c:pt>
                <c:pt idx="1">
                  <c:v>2013.I-VIII</c:v>
                </c:pt>
                <c:pt idx="2">
                  <c:v>2014.I-VIII</c:v>
                </c:pt>
              </c:strCache>
            </c:strRef>
          </c:cat>
          <c:val>
            <c:numRef>
              <c:f>SURGALTIIN!$C$6:$E$6</c:f>
              <c:numCache>
                <c:formatCode>General</c:formatCode>
                <c:ptCount val="3"/>
                <c:pt idx="0">
                  <c:v>152.30000000000001</c:v>
                </c:pt>
                <c:pt idx="1">
                  <c:v>374.6</c:v>
                </c:pt>
                <c:pt idx="2" formatCode="0.0">
                  <c:v>260.89999999999986</c:v>
                </c:pt>
              </c:numCache>
            </c:numRef>
          </c:val>
        </c:ser>
        <c:ser>
          <c:idx val="1"/>
          <c:order val="1"/>
          <c:tx>
            <c:strRef>
              <c:f>SURGALTIIN!$A$7:$B$7</c:f>
              <c:strCache>
                <c:ptCount val="2"/>
                <c:pt idx="0">
                  <c:v>Нөхөн төлүүлсэн хохирол /хувь/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SURGALTIIN!$C$5:$E$5</c:f>
              <c:strCache>
                <c:ptCount val="3"/>
                <c:pt idx="0">
                  <c:v>2012.I-VIII</c:v>
                </c:pt>
                <c:pt idx="1">
                  <c:v>2013.I-VIII</c:v>
                </c:pt>
                <c:pt idx="2">
                  <c:v>2014.I-VIII</c:v>
                </c:pt>
              </c:strCache>
            </c:strRef>
          </c:cat>
          <c:val>
            <c:numRef>
              <c:f>SURGALTIIN!$C$7:$E$7</c:f>
              <c:numCache>
                <c:formatCode>General</c:formatCode>
                <c:ptCount val="3"/>
                <c:pt idx="0">
                  <c:v>98.8</c:v>
                </c:pt>
                <c:pt idx="1">
                  <c:v>83.5</c:v>
                </c:pt>
                <c:pt idx="2" formatCode="0.0">
                  <c:v>84.4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3"/>
        <c:axId val="202202496"/>
        <c:axId val="202228864"/>
      </c:barChart>
      <c:catAx>
        <c:axId val="20220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02228864"/>
        <c:crosses val="autoZero"/>
        <c:auto val="1"/>
        <c:lblAlgn val="ctr"/>
        <c:lblOffset val="100"/>
        <c:noMultiLvlLbl val="0"/>
      </c:catAx>
      <c:valAx>
        <c:axId val="20222886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02202496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mn-MN" sz="1400">
                <a:latin typeface="Arial" pitchFamily="34" charset="0"/>
                <a:cs typeface="Arial" pitchFamily="34" charset="0"/>
              </a:rPr>
              <a:t>Бүртгэгдсэн гэмт хэргийн тоо, жил бүрийн эхний </a:t>
            </a:r>
            <a:r>
              <a:rPr lang="en-US" sz="1400">
                <a:latin typeface="Arial" pitchFamily="34" charset="0"/>
                <a:cs typeface="Arial" pitchFamily="34" charset="0"/>
              </a:rPr>
              <a:t>8</a:t>
            </a:r>
            <a:r>
              <a:rPr lang="mn-MN" sz="1400">
                <a:latin typeface="Arial" pitchFamily="34" charset="0"/>
                <a:cs typeface="Arial" pitchFamily="34" charset="0"/>
              </a:rPr>
              <a:t> сарын байдлаар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SURGALTIIN!$A$30:$C$30</c:f>
              <c:strCache>
                <c:ptCount val="3"/>
                <c:pt idx="0">
                  <c:v>Бүртгэгдсэн гэмт хэргийн тоо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SURGALTIIN!$D$29:$N$29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SURGALTIIN!$D$30:$N$30</c:f>
              <c:numCache>
                <c:formatCode>General</c:formatCode>
                <c:ptCount val="11"/>
                <c:pt idx="0">
                  <c:v>105</c:v>
                </c:pt>
                <c:pt idx="1">
                  <c:v>94</c:v>
                </c:pt>
                <c:pt idx="2">
                  <c:v>105</c:v>
                </c:pt>
                <c:pt idx="3">
                  <c:v>147</c:v>
                </c:pt>
                <c:pt idx="4">
                  <c:v>120</c:v>
                </c:pt>
                <c:pt idx="5">
                  <c:v>118</c:v>
                </c:pt>
                <c:pt idx="6">
                  <c:v>104</c:v>
                </c:pt>
                <c:pt idx="7">
                  <c:v>146</c:v>
                </c:pt>
                <c:pt idx="8">
                  <c:v>160</c:v>
                </c:pt>
                <c:pt idx="9">
                  <c:v>195</c:v>
                </c:pt>
                <c:pt idx="10">
                  <c:v>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25"/>
        <c:axId val="207464704"/>
        <c:axId val="207466496"/>
      </c:barChart>
      <c:catAx>
        <c:axId val="20746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07466496"/>
        <c:crosses val="autoZero"/>
        <c:auto val="1"/>
        <c:lblAlgn val="ctr"/>
        <c:lblOffset val="100"/>
        <c:noMultiLvlLbl val="0"/>
      </c:catAx>
      <c:valAx>
        <c:axId val="20746649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07464704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улмаас гэмтсэн, нас барсан хүний тоо, жил бүрийн эхний 9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0784329934058329"/>
          <c:y val="2.252252252252253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hereg1'!$G$3</c:f>
              <c:strCache>
                <c:ptCount val="1"/>
                <c:pt idx="0">
                  <c:v>Гэмтэж осолдсон хүн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2012.I-IX</c:v>
                </c:pt>
                <c:pt idx="1">
                  <c:v>2013.I-IX</c:v>
                </c:pt>
                <c:pt idx="2">
                  <c:v>2014.I-IX</c:v>
                </c:pt>
              </c:strCache>
            </c:strRef>
          </c:cat>
          <c:val>
            <c:numRef>
              <c:f>'gemt hereg1'!$H$3:$J$3</c:f>
              <c:numCache>
                <c:formatCode>General</c:formatCode>
                <c:ptCount val="3"/>
                <c:pt idx="0">
                  <c:v>52</c:v>
                </c:pt>
                <c:pt idx="1">
                  <c:v>92</c:v>
                </c:pt>
                <c:pt idx="2">
                  <c:v>107</c:v>
                </c:pt>
              </c:numCache>
            </c:numRef>
          </c:val>
        </c:ser>
        <c:ser>
          <c:idx val="1"/>
          <c:order val="1"/>
          <c:tx>
            <c:strRef>
              <c:f>'gemt hereg1'!$G$4</c:f>
              <c:strCache>
                <c:ptCount val="1"/>
                <c:pt idx="0">
                  <c:v>Нас барсан хүн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2012.I-IX</c:v>
                </c:pt>
                <c:pt idx="1">
                  <c:v>2013.I-IX</c:v>
                </c:pt>
                <c:pt idx="2">
                  <c:v>2014.I-IX</c:v>
                </c:pt>
              </c:strCache>
            </c:strRef>
          </c:cat>
          <c:val>
            <c:numRef>
              <c:f>'gemt hereg1'!$H$4:$J$4</c:f>
              <c:numCache>
                <c:formatCode>General</c:formatCode>
                <c:ptCount val="3"/>
                <c:pt idx="0">
                  <c:v>32</c:v>
                </c:pt>
                <c:pt idx="1">
                  <c:v>25</c:v>
                </c:pt>
                <c:pt idx="2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27"/>
        <c:axId val="175341952"/>
        <c:axId val="175343488"/>
      </c:barChart>
      <c:catAx>
        <c:axId val="17534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343488"/>
        <c:crosses val="autoZero"/>
        <c:auto val="1"/>
        <c:lblAlgn val="ctr"/>
        <c:lblOffset val="100"/>
        <c:noMultiLvlLbl val="0"/>
      </c:catAx>
      <c:valAx>
        <c:axId val="175343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534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Бүртгэ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гдсэн гэмт хэргийн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тоо, жил бүрийн </a:t>
            </a:r>
            <a:endParaRPr lang="mn-MN" sz="1200" b="1" i="0" u="none" strike="noStrike" baseline="0">
              <a:solidFill>
                <a:srgbClr val="424242"/>
              </a:solidFill>
              <a:latin typeface="Arial"/>
              <a:cs typeface="Arial"/>
            </a:endParaRP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эхний 9 дугаар сарын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байдлаар </a:t>
            </a:r>
          </a:p>
        </c:rich>
      </c:tx>
      <c:layout>
        <c:manualLayout>
          <c:xMode val="edge"/>
          <c:yMode val="edge"/>
          <c:x val="0.26757892475716766"/>
          <c:y val="3.242350761518134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35E-2"/>
          <c:y val="0.18097222222222234"/>
          <c:w val="0.96882748848742473"/>
          <c:h val="0.720887649460484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slaid!$B$3:$L$3</c:f>
              <c:numCache>
                <c:formatCode>0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slaid!$B$4:$L$4</c:f>
              <c:numCache>
                <c:formatCode>0</c:formatCode>
                <c:ptCount val="11"/>
                <c:pt idx="0">
                  <c:v>118</c:v>
                </c:pt>
                <c:pt idx="1">
                  <c:v>109</c:v>
                </c:pt>
                <c:pt idx="2">
                  <c:v>125</c:v>
                </c:pt>
                <c:pt idx="3">
                  <c:v>161</c:v>
                </c:pt>
                <c:pt idx="4">
                  <c:v>129</c:v>
                </c:pt>
                <c:pt idx="5">
                  <c:v>144</c:v>
                </c:pt>
                <c:pt idx="6">
                  <c:v>120</c:v>
                </c:pt>
                <c:pt idx="7">
                  <c:v>169</c:v>
                </c:pt>
                <c:pt idx="8">
                  <c:v>176</c:v>
                </c:pt>
                <c:pt idx="9" formatCode="General">
                  <c:v>224</c:v>
                </c:pt>
                <c:pt idx="10" formatCode="General">
                  <c:v>237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175848064"/>
        <c:axId val="184123776"/>
      </c:barChart>
      <c:catAx>
        <c:axId val="17584806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4123776"/>
        <c:crosses val="autoZero"/>
        <c:auto val="1"/>
        <c:lblAlgn val="ctr"/>
        <c:lblOffset val="100"/>
        <c:noMultiLvlLbl val="0"/>
      </c:catAx>
      <c:valAx>
        <c:axId val="184123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175848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хэргийн  улмаас учирсан хохирлын хэмжээ, жил бүрийн 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эхний 9 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байдлаар, сая төгрөг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4591194968553458E-2"/>
          <c:y val="0.27664432148684132"/>
          <c:w val="0.93081761006289343"/>
          <c:h val="0.50561608852947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hereg1'!$G$22</c:f>
              <c:strCache>
                <c:ptCount val="1"/>
                <c:pt idx="0">
                  <c:v>Нийт хохирол /сая төгрөг/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2012.I-IX</c:v>
                </c:pt>
                <c:pt idx="1">
                  <c:v>2013.I-IX</c:v>
                </c:pt>
                <c:pt idx="2">
                  <c:v>2014.I-IX</c:v>
                </c:pt>
              </c:strCache>
            </c:strRef>
          </c:cat>
          <c:val>
            <c:numRef>
              <c:f>'gemt hereg1'!$H$22:$J$22</c:f>
              <c:numCache>
                <c:formatCode>General</c:formatCode>
                <c:ptCount val="3"/>
                <c:pt idx="0">
                  <c:v>179.6</c:v>
                </c:pt>
                <c:pt idx="1">
                  <c:v>431.3</c:v>
                </c:pt>
                <c:pt idx="2" formatCode="0.0">
                  <c:v>333.2</c:v>
                </c:pt>
              </c:numCache>
            </c:numRef>
          </c:val>
        </c:ser>
        <c:ser>
          <c:idx val="1"/>
          <c:order val="1"/>
          <c:tx>
            <c:strRef>
              <c:f>'gemt hereg1'!$G$23</c:f>
              <c:strCache>
                <c:ptCount val="1"/>
                <c:pt idx="0">
                  <c:v>Нөхөн төлүүлсэн хохирол /хувь/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2012.I-IX</c:v>
                </c:pt>
                <c:pt idx="1">
                  <c:v>2013.I-IX</c:v>
                </c:pt>
                <c:pt idx="2">
                  <c:v>2014.I-IX</c:v>
                </c:pt>
              </c:strCache>
            </c:strRef>
          </c:cat>
          <c:val>
            <c:numRef>
              <c:f>'gemt hereg1'!$H$23:$J$23</c:f>
              <c:numCache>
                <c:formatCode>General</c:formatCode>
                <c:ptCount val="3"/>
                <c:pt idx="0">
                  <c:v>166.6</c:v>
                </c:pt>
                <c:pt idx="1">
                  <c:v>83.5</c:v>
                </c:pt>
                <c:pt idx="2" formatCode="0.0">
                  <c:v>72.900000000000006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184231424"/>
        <c:axId val="184232960"/>
      </c:barChart>
      <c:catAx>
        <c:axId val="18423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4232960"/>
        <c:crosses val="autoZero"/>
        <c:auto val="1"/>
        <c:lblAlgn val="ctr"/>
        <c:lblOffset val="100"/>
        <c:noMultiLvlLbl val="0"/>
      </c:catAx>
      <c:valAx>
        <c:axId val="184232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423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343584410439284E-2"/>
          <c:y val="0.89357451940129107"/>
          <c:w val="0.95873421482692034"/>
          <c:h val="7.93984535716819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хэргийн тоо, сумдаар, 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2014 оны эхний 9 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499966827085972"/>
          <c:y val="1.343570091424478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8911919573523132"/>
          <c:y val="0.11401937808926348"/>
          <c:w val="0.66547313164801813"/>
          <c:h val="0.856735050622794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hereg1'!$O$3:$O$15</c:f>
              <c:strCache>
                <c:ptCount val="13"/>
                <c:pt idx="0">
                  <c:v>Түвшинширээ</c:v>
                </c:pt>
                <c:pt idx="1">
                  <c:v>Уулбаян</c:v>
                </c:pt>
                <c:pt idx="2">
                  <c:v>Баяндэлгэр</c:v>
                </c:pt>
                <c:pt idx="3">
                  <c:v>Наран</c:v>
                </c:pt>
                <c:pt idx="4">
                  <c:v>Онгон</c:v>
                </c:pt>
                <c:pt idx="5">
                  <c:v>Эрдэнэцагаан</c:v>
                </c:pt>
                <c:pt idx="6">
                  <c:v>Асгат</c:v>
                </c:pt>
                <c:pt idx="7">
                  <c:v>Дарьганга</c:v>
                </c:pt>
                <c:pt idx="8">
                  <c:v>Түмэнцогт</c:v>
                </c:pt>
                <c:pt idx="9">
                  <c:v>Сүхбаатар</c:v>
                </c:pt>
                <c:pt idx="10">
                  <c:v>Мөнххаан</c:v>
                </c:pt>
                <c:pt idx="11">
                  <c:v>Халзан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hereg1'!$P$3:$P$15</c:f>
              <c:numCache>
                <c:formatCode>General</c:formatCode>
                <c:ptCount val="13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7</c:v>
                </c:pt>
                <c:pt idx="7">
                  <c:v>7</c:v>
                </c:pt>
                <c:pt idx="8">
                  <c:v>11</c:v>
                </c:pt>
                <c:pt idx="9">
                  <c:v>12</c:v>
                </c:pt>
                <c:pt idx="10">
                  <c:v>17</c:v>
                </c:pt>
                <c:pt idx="11">
                  <c:v>33</c:v>
                </c:pt>
                <c:pt idx="12">
                  <c:v>127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84112640"/>
        <c:axId val="184114176"/>
      </c:barChart>
      <c:catAx>
        <c:axId val="184112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4114176"/>
        <c:crosses val="autoZero"/>
        <c:auto val="1"/>
        <c:lblAlgn val="ctr"/>
        <c:lblOffset val="100"/>
        <c:noMultiLvlLbl val="0"/>
      </c:catAx>
      <c:valAx>
        <c:axId val="184114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411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333339492564756E-2"/>
          <c:y val="8.1708732248119198E-2"/>
          <c:w val="0.94133332101487055"/>
          <c:h val="0.78265154810743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hereg2'!$G$24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hereg2'!$H$23:$J$23</c:f>
              <c:strCache>
                <c:ptCount val="3"/>
                <c:pt idx="0">
                  <c:v>2012.I-IX</c:v>
                </c:pt>
                <c:pt idx="1">
                  <c:v>2013.I-IX</c:v>
                </c:pt>
                <c:pt idx="2">
                  <c:v>2014.I-IX</c:v>
                </c:pt>
              </c:strCache>
            </c:strRef>
          </c:cat>
          <c:val>
            <c:numRef>
              <c:f>'gemt hereg2'!$H$24:$J$24</c:f>
              <c:numCache>
                <c:formatCode>General</c:formatCode>
                <c:ptCount val="3"/>
                <c:pt idx="0">
                  <c:v>142</c:v>
                </c:pt>
                <c:pt idx="1">
                  <c:v>233</c:v>
                </c:pt>
                <c:pt idx="2">
                  <c:v>240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83561344"/>
        <c:axId val="283595904"/>
      </c:barChart>
      <c:catAx>
        <c:axId val="28356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83595904"/>
        <c:crosses val="autoZero"/>
        <c:auto val="1"/>
        <c:lblAlgn val="ctr"/>
        <c:lblOffset val="100"/>
        <c:noMultiLvlLbl val="0"/>
      </c:catAx>
      <c:valAx>
        <c:axId val="283595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356134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Гэмт хэргийн улмаас учирсан хохирлын хэмжээ, жил бүрийн </a:t>
            </a:r>
            <a:r>
              <a:rPr lang="en-US" sz="1100">
                <a:latin typeface="Arial" pitchFamily="34" charset="0"/>
                <a:cs typeface="Arial" pitchFamily="34" charset="0"/>
              </a:rPr>
              <a:t>1</a:t>
            </a:r>
            <a:r>
              <a:rPr lang="mn-MN" sz="1100">
                <a:latin typeface="Arial" pitchFamily="34" charset="0"/>
                <a:cs typeface="Arial" pitchFamily="34" charset="0"/>
              </a:rPr>
              <a:t> сарын байдлаар, </a:t>
            </a:r>
            <a:r>
              <a:rPr lang="mn-MN" sz="1100" baseline="0">
                <a:latin typeface="Arial" pitchFamily="34" charset="0"/>
                <a:cs typeface="Arial" pitchFamily="34" charset="0"/>
              </a:rPr>
              <a:t> сая</a:t>
            </a:r>
            <a:r>
              <a:rPr lang="en-US" sz="1100" baseline="0">
                <a:latin typeface="Arial" pitchFamily="34" charset="0"/>
                <a:cs typeface="Arial" pitchFamily="34" charset="0"/>
              </a:rPr>
              <a:t>   </a:t>
            </a:r>
            <a:r>
              <a:rPr lang="mn-MN" sz="1100" baseline="0">
                <a:latin typeface="Arial" pitchFamily="34" charset="0"/>
                <a:cs typeface="Arial" pitchFamily="34" charset="0"/>
              </a:rPr>
              <a:t> төгрөг</a:t>
            </a:r>
            <a:endParaRPr lang="en-US" sz="11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hereg1'!$A$6:$B$6</c:f>
              <c:strCache>
                <c:ptCount val="1"/>
                <c:pt idx="0">
                  <c:v>Нийт хохирол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31.1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hereg1'!$C$5:$E$5</c:f>
              <c:strCache>
                <c:ptCount val="3"/>
                <c:pt idx="0">
                  <c:v>2012.I</c:v>
                </c:pt>
                <c:pt idx="1">
                  <c:v>2013.I</c:v>
                </c:pt>
                <c:pt idx="2">
                  <c:v>2014.I</c:v>
                </c:pt>
              </c:strCache>
            </c:strRef>
          </c:cat>
          <c:val>
            <c:numRef>
              <c:f>'gemt hereg1'!$C$6:$E$6</c:f>
              <c:numCache>
                <c:formatCode>General</c:formatCode>
                <c:ptCount val="3"/>
                <c:pt idx="0">
                  <c:v>5.8</c:v>
                </c:pt>
                <c:pt idx="1">
                  <c:v>7.7</c:v>
                </c:pt>
                <c:pt idx="2">
                  <c:v>31.1</c:v>
                </c:pt>
              </c:numCache>
            </c:numRef>
          </c:val>
        </c:ser>
        <c:ser>
          <c:idx val="1"/>
          <c:order val="1"/>
          <c:tx>
            <c:strRef>
              <c:f>'gemt hereg1'!$A$7:$B$7</c:f>
              <c:strCache>
                <c:ptCount val="1"/>
                <c:pt idx="0">
                  <c:v>Нөхөн төлүүлсэн хохирлын хувь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12.5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hereg1'!$C$5:$E$5</c:f>
              <c:strCache>
                <c:ptCount val="3"/>
                <c:pt idx="0">
                  <c:v>2012.I</c:v>
                </c:pt>
                <c:pt idx="1">
                  <c:v>2013.I</c:v>
                </c:pt>
                <c:pt idx="2">
                  <c:v>2014.I</c:v>
                </c:pt>
              </c:strCache>
            </c:strRef>
          </c:cat>
          <c:val>
            <c:numRef>
              <c:f>'gemt hereg1'!$C$7:$E$7</c:f>
              <c:numCache>
                <c:formatCode>General</c:formatCode>
                <c:ptCount val="3"/>
                <c:pt idx="0" formatCode="0.0">
                  <c:v>37</c:v>
                </c:pt>
                <c:pt idx="1">
                  <c:v>16.3</c:v>
                </c:pt>
                <c:pt idx="2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3"/>
        <c:axId val="66803584"/>
        <c:axId val="66805120"/>
      </c:barChart>
      <c:catAx>
        <c:axId val="6680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6805120"/>
        <c:crosses val="autoZero"/>
        <c:auto val="1"/>
        <c:lblAlgn val="ctr"/>
        <c:lblOffset val="100"/>
        <c:noMultiLvlLbl val="0"/>
      </c:catAx>
      <c:valAx>
        <c:axId val="6680512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66803584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Сэжигтэн,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яллагдагчийн тоо, сумаар, 2014 оны 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эхний 9 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525035097135891"/>
          <c:y val="0.12462148903851049"/>
          <c:w val="0.74092557015405724"/>
          <c:h val="0.835616270374887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hereg2'!$G$2:$G$14</c:f>
              <c:strCache>
                <c:ptCount val="13"/>
                <c:pt idx="0">
                  <c:v>Түвшинширээ</c:v>
                </c:pt>
                <c:pt idx="1">
                  <c:v>Халзан</c:v>
                </c:pt>
                <c:pt idx="2">
                  <c:v>Баяндэлгэр</c:v>
                </c:pt>
                <c:pt idx="3">
                  <c:v>Наран</c:v>
                </c:pt>
                <c:pt idx="4">
                  <c:v>Түмэнцогт</c:v>
                </c:pt>
                <c:pt idx="5">
                  <c:v>Дарьганга</c:v>
                </c:pt>
                <c:pt idx="6">
                  <c:v>Онгон</c:v>
                </c:pt>
                <c:pt idx="7">
                  <c:v>Асгат</c:v>
                </c:pt>
                <c:pt idx="8">
                  <c:v>Уулбаян</c:v>
                </c:pt>
                <c:pt idx="9">
                  <c:v>Сүхбаатар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hereg2'!$H$2:$H$14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10</c:v>
                </c:pt>
                <c:pt idx="9">
                  <c:v>14</c:v>
                </c:pt>
                <c:pt idx="10">
                  <c:v>17</c:v>
                </c:pt>
                <c:pt idx="11">
                  <c:v>35</c:v>
                </c:pt>
                <c:pt idx="12">
                  <c:v>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84210304"/>
        <c:axId val="284211840"/>
      </c:barChart>
      <c:catAx>
        <c:axId val="284210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4211840"/>
        <c:crosses val="autoZero"/>
        <c:auto val="1"/>
        <c:lblAlgn val="ctr"/>
        <c:lblOffset val="100"/>
        <c:noMultiLvlLbl val="0"/>
      </c:catAx>
      <c:valAx>
        <c:axId val="284211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421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 dirty="0" err="1">
                <a:solidFill>
                  <a:schemeClr val="tx1"/>
                </a:solidFill>
                <a:latin typeface="Arial"/>
                <a:cs typeface="Arial"/>
              </a:rPr>
              <a:t>Бүртгэ</a:t>
            </a:r>
            <a:r>
              <a:rPr lang="mn-MN" sz="1200" b="1" i="0" u="none" strike="noStrike" baseline="0" dirty="0">
                <a:solidFill>
                  <a:schemeClr val="tx1"/>
                </a:solidFill>
                <a:latin typeface="Arial"/>
                <a:cs typeface="Arial"/>
              </a:rPr>
              <a:t>гдсэн гэмт хэргийн</a:t>
            </a:r>
            <a:r>
              <a:rPr lang="en-US" sz="1200" b="1" i="0" u="none" strike="noStrike" baseline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 dirty="0" err="1">
                <a:solidFill>
                  <a:schemeClr val="tx1"/>
                </a:solidFill>
                <a:latin typeface="Arial"/>
                <a:cs typeface="Arial"/>
              </a:rPr>
              <a:t>тоо</a:t>
            </a:r>
            <a:r>
              <a:rPr lang="en-US" sz="1200" b="1" i="0" u="none" strike="noStrike" baseline="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1200" b="1" i="0" u="none" strike="noStrike" baseline="0" dirty="0" err="1">
                <a:solidFill>
                  <a:schemeClr val="tx1"/>
                </a:solidFill>
                <a:latin typeface="Arial"/>
                <a:cs typeface="Arial"/>
              </a:rPr>
              <a:t>жил</a:t>
            </a:r>
            <a:r>
              <a:rPr lang="en-US" sz="1200" b="1" i="0" u="none" strike="noStrike" baseline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 dirty="0" err="1">
                <a:solidFill>
                  <a:schemeClr val="tx1"/>
                </a:solidFill>
                <a:latin typeface="Arial"/>
                <a:cs typeface="Arial"/>
              </a:rPr>
              <a:t>бүрийн</a:t>
            </a:r>
            <a:r>
              <a:rPr lang="en-US" sz="1200" b="1" i="0" u="none" strike="noStrike" baseline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mn-MN" sz="1200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 sz="12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 dirty="0" err="1">
                <a:solidFill>
                  <a:schemeClr val="tx1"/>
                </a:solidFill>
                <a:latin typeface="Arial"/>
                <a:cs typeface="Arial"/>
              </a:rPr>
              <a:t>эхний</a:t>
            </a:r>
            <a:r>
              <a:rPr lang="en-US" sz="1200" b="1" i="0" u="none" strike="noStrike" baseline="0" dirty="0">
                <a:solidFill>
                  <a:schemeClr val="tx1"/>
                </a:solidFill>
                <a:latin typeface="Arial"/>
                <a:cs typeface="Arial"/>
              </a:rPr>
              <a:t> 10 </a:t>
            </a:r>
            <a:r>
              <a:rPr lang="en-US" sz="1200" b="1" i="0" u="none" strike="noStrike" baseline="0" dirty="0" err="1">
                <a:solidFill>
                  <a:schemeClr val="tx1"/>
                </a:solidFill>
                <a:latin typeface="Arial"/>
                <a:cs typeface="Arial"/>
              </a:rPr>
              <a:t>дугаар</a:t>
            </a:r>
            <a:r>
              <a:rPr lang="en-US" sz="1200" b="1" i="0" u="none" strike="noStrike" baseline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 dirty="0" err="1">
                <a:solidFill>
                  <a:schemeClr val="tx1"/>
                </a:solidFill>
                <a:latin typeface="Arial"/>
                <a:cs typeface="Arial"/>
              </a:rPr>
              <a:t>сарын</a:t>
            </a:r>
            <a:r>
              <a:rPr lang="mn-MN" sz="1200" b="1" i="0" u="none" strike="noStrike" baseline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 dirty="0" err="1">
                <a:solidFill>
                  <a:schemeClr val="tx1"/>
                </a:solidFill>
                <a:latin typeface="Arial"/>
                <a:cs typeface="Arial"/>
              </a:rPr>
              <a:t>байдлаар</a:t>
            </a:r>
            <a:r>
              <a:rPr lang="en-US" sz="1200" b="1" i="0" u="none" strike="noStrike" baseline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</c:rich>
      </c:tx>
      <c:layout>
        <c:manualLayout>
          <c:xMode val="edge"/>
          <c:yMode val="edge"/>
          <c:x val="0.26757892475716782"/>
          <c:y val="3.242350761518139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00400071349E-2"/>
          <c:y val="0.12888902559055118"/>
          <c:w val="0.96882748848742473"/>
          <c:h val="0.720887649460485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Arial" pitchFamily="34" charset="0"/>
                    <a:ea typeface="Calibri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slaid!$B$3:$L$3</c:f>
              <c:numCache>
                <c:formatCode>0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slaid!$B$4:$L$4</c:f>
              <c:numCache>
                <c:formatCode>0</c:formatCode>
                <c:ptCount val="11"/>
                <c:pt idx="0">
                  <c:v>112</c:v>
                </c:pt>
                <c:pt idx="1">
                  <c:v>129</c:v>
                </c:pt>
                <c:pt idx="2">
                  <c:v>143</c:v>
                </c:pt>
                <c:pt idx="3">
                  <c:v>179</c:v>
                </c:pt>
                <c:pt idx="4">
                  <c:v>154</c:v>
                </c:pt>
                <c:pt idx="5">
                  <c:v>172</c:v>
                </c:pt>
                <c:pt idx="6">
                  <c:v>143</c:v>
                </c:pt>
                <c:pt idx="7">
                  <c:v>188</c:v>
                </c:pt>
                <c:pt idx="8">
                  <c:v>204</c:v>
                </c:pt>
                <c:pt idx="9" formatCode="General">
                  <c:v>263</c:v>
                </c:pt>
                <c:pt idx="10" formatCode="General">
                  <c:v>283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411512192"/>
        <c:axId val="411530368"/>
      </c:barChart>
      <c:catAx>
        <c:axId val="41151219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11530368"/>
        <c:crosses val="autoZero"/>
        <c:auto val="1"/>
        <c:lblAlgn val="ctr"/>
        <c:lblOffset val="100"/>
        <c:noMultiLvlLbl val="0"/>
      </c:catAx>
      <c:valAx>
        <c:axId val="411530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4115121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хэргийн улмаас гэмтсэн, нас барсан хүний тоо, жил бүрийн эхний </a:t>
            </a:r>
            <a:r>
              <a:rPr lang="en-US" sz="1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6424300087489088"/>
          <c:y val="2.777777777777783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hereg1'!$G$3</c:f>
              <c:strCache>
                <c:ptCount val="1"/>
                <c:pt idx="0">
                  <c:v>Гэмтэж осолдсон хүн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2012.I-X</c:v>
                </c:pt>
                <c:pt idx="1">
                  <c:v>2013.I-X</c:v>
                </c:pt>
                <c:pt idx="2">
                  <c:v>2014.I-X</c:v>
                </c:pt>
              </c:strCache>
            </c:strRef>
          </c:cat>
          <c:val>
            <c:numRef>
              <c:f>'gemt hereg1'!$H$3:$J$3</c:f>
              <c:numCache>
                <c:formatCode>General</c:formatCode>
                <c:ptCount val="3"/>
                <c:pt idx="0">
                  <c:v>62</c:v>
                </c:pt>
                <c:pt idx="1">
                  <c:v>110</c:v>
                </c:pt>
                <c:pt idx="2">
                  <c:v>126</c:v>
                </c:pt>
              </c:numCache>
            </c:numRef>
          </c:val>
        </c:ser>
        <c:ser>
          <c:idx val="1"/>
          <c:order val="1"/>
          <c:tx>
            <c:strRef>
              <c:f>'gemt hereg1'!$G$4</c:f>
              <c:strCache>
                <c:ptCount val="1"/>
                <c:pt idx="0">
                  <c:v>Нас барсан хүн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2012.I-X</c:v>
                </c:pt>
                <c:pt idx="1">
                  <c:v>2013.I-X</c:v>
                </c:pt>
                <c:pt idx="2">
                  <c:v>2014.I-X</c:v>
                </c:pt>
              </c:strCache>
            </c:strRef>
          </c:cat>
          <c:val>
            <c:numRef>
              <c:f>'gemt hereg1'!$H$4:$J$4</c:f>
              <c:numCache>
                <c:formatCode>General</c:formatCode>
                <c:ptCount val="3"/>
                <c:pt idx="0">
                  <c:v>38</c:v>
                </c:pt>
                <c:pt idx="1">
                  <c:v>28</c:v>
                </c:pt>
                <c:pt idx="2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5016448"/>
        <c:axId val="421066624"/>
      </c:barChart>
      <c:catAx>
        <c:axId val="41501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1066624"/>
        <c:crosses val="autoZero"/>
        <c:auto val="1"/>
        <c:lblAlgn val="ctr"/>
        <c:lblOffset val="100"/>
        <c:noMultiLvlLbl val="0"/>
      </c:catAx>
      <c:valAx>
        <c:axId val="421066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501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хэргийн  улмаас учирсан хохирлын хэмжээ, жил бүрийн </a:t>
            </a:r>
            <a:r>
              <a:rPr lang="mn-MN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эхний </a:t>
            </a:r>
            <a:r>
              <a:rPr lang="en-US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mn-MN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сарын байдлаар, сая төгрөг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hereg1'!$G$22</c:f>
              <c:strCache>
                <c:ptCount val="1"/>
                <c:pt idx="0">
                  <c:v>Нийт хохирол /сая төгрөг/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2012.I-X</c:v>
                </c:pt>
                <c:pt idx="1">
                  <c:v>2013.I-X</c:v>
                </c:pt>
                <c:pt idx="2">
                  <c:v>2014.I-X</c:v>
                </c:pt>
              </c:strCache>
            </c:strRef>
          </c:cat>
          <c:val>
            <c:numRef>
              <c:f>'gemt hereg1'!$H$22:$J$22</c:f>
              <c:numCache>
                <c:formatCode>General</c:formatCode>
                <c:ptCount val="3"/>
                <c:pt idx="0">
                  <c:v>179.6</c:v>
                </c:pt>
                <c:pt idx="1">
                  <c:v>431.3</c:v>
                </c:pt>
                <c:pt idx="2" formatCode="0.0">
                  <c:v>417.8</c:v>
                </c:pt>
              </c:numCache>
            </c:numRef>
          </c:val>
        </c:ser>
        <c:ser>
          <c:idx val="1"/>
          <c:order val="1"/>
          <c:tx>
            <c:strRef>
              <c:f>'gemt hereg1'!$G$23</c:f>
              <c:strCache>
                <c:ptCount val="1"/>
                <c:pt idx="0">
                  <c:v>Нөхөн төлүүлсэн хохирол /хувь/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2012.I-X</c:v>
                </c:pt>
                <c:pt idx="1">
                  <c:v>2013.I-X</c:v>
                </c:pt>
                <c:pt idx="2">
                  <c:v>2014.I-X</c:v>
                </c:pt>
              </c:strCache>
            </c:strRef>
          </c:cat>
          <c:val>
            <c:numRef>
              <c:f>'gemt hereg1'!$H$23:$J$23</c:f>
              <c:numCache>
                <c:formatCode>General</c:formatCode>
                <c:ptCount val="3"/>
                <c:pt idx="0">
                  <c:v>166.6</c:v>
                </c:pt>
                <c:pt idx="1">
                  <c:v>83.5</c:v>
                </c:pt>
                <c:pt idx="2" formatCode="0.0">
                  <c:v>78.3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6778368"/>
        <c:axId val="336779904"/>
      </c:barChart>
      <c:catAx>
        <c:axId val="33677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336779904"/>
        <c:crosses val="autoZero"/>
        <c:auto val="1"/>
        <c:lblAlgn val="ctr"/>
        <c:lblOffset val="100"/>
        <c:noMultiLvlLbl val="0"/>
      </c:catAx>
      <c:valAx>
        <c:axId val="336779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677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хэргийн тоо, сумдаар, жил бүрийн эхний </a:t>
            </a:r>
            <a:r>
              <a:rPr lang="en-US" sz="1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mn-MN" sz="1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8911923161307634"/>
          <c:y val="0.16328353628347411"/>
          <c:w val="0.66547313164801913"/>
          <c:h val="0.8074708763564829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hereg1'!$O$1:$O$13</c:f>
              <c:strCache>
                <c:ptCount val="13"/>
                <c:pt idx="0">
                  <c:v>Түвшинширээ</c:v>
                </c:pt>
                <c:pt idx="1">
                  <c:v>Халзан</c:v>
                </c:pt>
                <c:pt idx="2">
                  <c:v>Наран</c:v>
                </c:pt>
                <c:pt idx="3">
                  <c:v>Түмэнцогт</c:v>
                </c:pt>
                <c:pt idx="4">
                  <c:v>Баяндэлгэр</c:v>
                </c:pt>
                <c:pt idx="5">
                  <c:v>Онгон</c:v>
                </c:pt>
                <c:pt idx="6">
                  <c:v>Дарьганга</c:v>
                </c:pt>
                <c:pt idx="7">
                  <c:v>Асгат</c:v>
                </c:pt>
                <c:pt idx="8">
                  <c:v>Уулбаян</c:v>
                </c:pt>
                <c:pt idx="9">
                  <c:v>Сүхбаатар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hereg1'!$P$1:$P$13</c:f>
              <c:numCache>
                <c:formatCode>General</c:formatCode>
                <c:ptCount val="13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12</c:v>
                </c:pt>
                <c:pt idx="9">
                  <c:v>15</c:v>
                </c:pt>
                <c:pt idx="10">
                  <c:v>19</c:v>
                </c:pt>
                <c:pt idx="11">
                  <c:v>43</c:v>
                </c:pt>
                <c:pt idx="12">
                  <c:v>148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1440640"/>
        <c:axId val="411442176"/>
      </c:barChart>
      <c:catAx>
        <c:axId val="411440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411442176"/>
        <c:crosses val="autoZero"/>
        <c:auto val="1"/>
        <c:lblAlgn val="ctr"/>
        <c:lblOffset val="100"/>
        <c:noMultiLvlLbl val="0"/>
      </c:catAx>
      <c:valAx>
        <c:axId val="411442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144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9333339492564805E-2"/>
          <c:y val="7.2082018628537914E-2"/>
          <c:w val="0.94133332101487055"/>
          <c:h val="0.68269919438091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hereg2'!$G$24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hereg2'!$H$23:$J$23</c:f>
              <c:strCache>
                <c:ptCount val="3"/>
                <c:pt idx="0">
                  <c:v>2012.I-X</c:v>
                </c:pt>
                <c:pt idx="1">
                  <c:v>2013.I-X</c:v>
                </c:pt>
                <c:pt idx="2">
                  <c:v>2014.I-X</c:v>
                </c:pt>
              </c:strCache>
            </c:strRef>
          </c:cat>
          <c:val>
            <c:numRef>
              <c:f>'gemt hereg2'!$H$24:$J$24</c:f>
              <c:numCache>
                <c:formatCode>General</c:formatCode>
                <c:ptCount val="3"/>
                <c:pt idx="0">
                  <c:v>166</c:v>
                </c:pt>
                <c:pt idx="1">
                  <c:v>267</c:v>
                </c:pt>
                <c:pt idx="2">
                  <c:v>272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11471232"/>
        <c:axId val="411477120"/>
      </c:barChart>
      <c:catAx>
        <c:axId val="41147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11477120"/>
        <c:crosses val="autoZero"/>
        <c:auto val="1"/>
        <c:lblAlgn val="ctr"/>
        <c:lblOffset val="100"/>
        <c:noMultiLvlLbl val="0"/>
      </c:catAx>
      <c:valAx>
        <c:axId val="4114771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1147123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Сэжигтэн,</a:t>
            </a:r>
            <a:r>
              <a:rPr lang="mn-MN" sz="12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яллагдагчийн тоо, сумаар, 2014 оны </a:t>
            </a:r>
            <a:r>
              <a:rPr lang="mn-MN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сарын </a:t>
            </a:r>
            <a:r>
              <a:rPr lang="mn-MN" sz="12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байдлаар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hereg2'!$G$2:$G$14</c:f>
              <c:strCache>
                <c:ptCount val="13"/>
                <c:pt idx="0">
                  <c:v>Түвшинширээ</c:v>
                </c:pt>
                <c:pt idx="1">
                  <c:v>Халзан</c:v>
                </c:pt>
                <c:pt idx="2">
                  <c:v>Наран</c:v>
                </c:pt>
                <c:pt idx="3">
                  <c:v>Түмэнцогт</c:v>
                </c:pt>
                <c:pt idx="4">
                  <c:v>Дарьганга</c:v>
                </c:pt>
                <c:pt idx="5">
                  <c:v>Онгон</c:v>
                </c:pt>
                <c:pt idx="6">
                  <c:v>Баяндэлгэр</c:v>
                </c:pt>
                <c:pt idx="7">
                  <c:v>Асгат</c:v>
                </c:pt>
                <c:pt idx="8">
                  <c:v>Уулбаян</c:v>
                </c:pt>
                <c:pt idx="9">
                  <c:v>Сүхбаатар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hereg2'!$H$2:$H$14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11</c:v>
                </c:pt>
                <c:pt idx="9">
                  <c:v>14</c:v>
                </c:pt>
                <c:pt idx="10">
                  <c:v>18</c:v>
                </c:pt>
                <c:pt idx="11">
                  <c:v>42</c:v>
                </c:pt>
                <c:pt idx="12">
                  <c:v>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axId val="411501696"/>
        <c:axId val="411503232"/>
      </c:barChart>
      <c:catAx>
        <c:axId val="41150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411503232"/>
        <c:crosses val="autoZero"/>
        <c:auto val="1"/>
        <c:lblAlgn val="ctr"/>
        <c:lblOffset val="100"/>
        <c:noMultiLvlLbl val="0"/>
      </c:catAx>
      <c:valAx>
        <c:axId val="411503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150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улмаас гэмтсэн, нас барсан хүний тоо, жил бүрийн эхний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6424300087489083"/>
          <c:y val="2.777777777777782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hereg1'!$G$3</c:f>
              <c:strCache>
                <c:ptCount val="1"/>
                <c:pt idx="0">
                  <c:v>Гэмтэж осолдсон хүн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2012.I-XI</c:v>
                </c:pt>
                <c:pt idx="1">
                  <c:v>2013.I-XI</c:v>
                </c:pt>
                <c:pt idx="2">
                  <c:v>2014.I-XI</c:v>
                </c:pt>
              </c:strCache>
            </c:strRef>
          </c:cat>
          <c:val>
            <c:numRef>
              <c:f>'gemt hereg1'!$H$3:$J$3</c:f>
              <c:numCache>
                <c:formatCode>General</c:formatCode>
                <c:ptCount val="3"/>
                <c:pt idx="0">
                  <c:v>68</c:v>
                </c:pt>
                <c:pt idx="1">
                  <c:v>120</c:v>
                </c:pt>
                <c:pt idx="2">
                  <c:v>149</c:v>
                </c:pt>
              </c:numCache>
            </c:numRef>
          </c:val>
        </c:ser>
        <c:ser>
          <c:idx val="1"/>
          <c:order val="1"/>
          <c:tx>
            <c:strRef>
              <c:f>'gemt hereg1'!$G$4</c:f>
              <c:strCache>
                <c:ptCount val="1"/>
                <c:pt idx="0">
                  <c:v>Нас барсан хүн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2012.I-XI</c:v>
                </c:pt>
                <c:pt idx="1">
                  <c:v>2013.I-XI</c:v>
                </c:pt>
                <c:pt idx="2">
                  <c:v>2014.I-XI</c:v>
                </c:pt>
              </c:strCache>
            </c:strRef>
          </c:cat>
          <c:val>
            <c:numRef>
              <c:f>'gemt hereg1'!$H$4:$J$4</c:f>
              <c:numCache>
                <c:formatCode>General</c:formatCode>
                <c:ptCount val="3"/>
                <c:pt idx="0">
                  <c:v>40</c:v>
                </c:pt>
                <c:pt idx="1">
                  <c:v>31</c:v>
                </c:pt>
                <c:pt idx="2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6065280"/>
        <c:axId val="412812416"/>
      </c:barChart>
      <c:catAx>
        <c:axId val="42606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2812416"/>
        <c:crosses val="autoZero"/>
        <c:auto val="1"/>
        <c:lblAlgn val="ctr"/>
        <c:lblOffset val="100"/>
        <c:noMultiLvlLbl val="0"/>
      </c:catAx>
      <c:valAx>
        <c:axId val="412812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2606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 улмаас учирсан хохирлын хэмжээ, жил бүрийн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сарын байдлаар, сая төгрөг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hereg1'!$G$22</c:f>
              <c:strCache>
                <c:ptCount val="1"/>
                <c:pt idx="0">
                  <c:v>Нийт хохирол /сая төгрөг/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2012.I-XI</c:v>
                </c:pt>
                <c:pt idx="1">
                  <c:v>2013.I-XI</c:v>
                </c:pt>
                <c:pt idx="2">
                  <c:v>2014.I-XI</c:v>
                </c:pt>
              </c:strCache>
            </c:strRef>
          </c:cat>
          <c:val>
            <c:numRef>
              <c:f>'gemt hereg1'!$H$22:$J$22</c:f>
              <c:numCache>
                <c:formatCode>0.0</c:formatCode>
                <c:ptCount val="3"/>
                <c:pt idx="0">
                  <c:v>188.2</c:v>
                </c:pt>
                <c:pt idx="1">
                  <c:v>557.9</c:v>
                </c:pt>
                <c:pt idx="2">
                  <c:v>630.5</c:v>
                </c:pt>
              </c:numCache>
            </c:numRef>
          </c:val>
        </c:ser>
        <c:ser>
          <c:idx val="1"/>
          <c:order val="1"/>
          <c:tx>
            <c:strRef>
              <c:f>'gemt hereg1'!$G$23</c:f>
              <c:strCache>
                <c:ptCount val="1"/>
                <c:pt idx="0">
                  <c:v>Нөхөн төлүүлсэн хохирол /хувь/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2012.I-XI</c:v>
                </c:pt>
                <c:pt idx="1">
                  <c:v>2013.I-XI</c:v>
                </c:pt>
                <c:pt idx="2">
                  <c:v>2014.I-XI</c:v>
                </c:pt>
              </c:strCache>
            </c:strRef>
          </c:cat>
          <c:val>
            <c:numRef>
              <c:f>'gemt hereg1'!$H$23:$J$23</c:f>
              <c:numCache>
                <c:formatCode>0.0</c:formatCode>
                <c:ptCount val="3"/>
                <c:pt idx="0">
                  <c:v>175.3</c:v>
                </c:pt>
                <c:pt idx="1">
                  <c:v>77</c:v>
                </c:pt>
                <c:pt idx="2">
                  <c:v>79.099999999999994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1630208"/>
        <c:axId val="412889472"/>
      </c:barChart>
      <c:catAx>
        <c:axId val="41163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889472"/>
        <c:crosses val="autoZero"/>
        <c:auto val="1"/>
        <c:lblAlgn val="ctr"/>
        <c:lblOffset val="100"/>
        <c:noMultiLvlLbl val="0"/>
      </c:catAx>
      <c:valAx>
        <c:axId val="41288947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1163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Бүртгэ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гдсэн гэмт хэргийн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тоо, жил бүрийн </a:t>
            </a:r>
            <a:endParaRPr lang="mn-MN" sz="1200" b="1" i="0" u="none" strike="noStrike" baseline="0">
              <a:solidFill>
                <a:srgbClr val="424242"/>
              </a:solidFill>
              <a:latin typeface="Arial"/>
              <a:cs typeface="Arial"/>
            </a:endParaRP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эхний 11 дугаар сарын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байдлаар </a:t>
            </a:r>
          </a:p>
        </c:rich>
      </c:tx>
      <c:layout>
        <c:manualLayout>
          <c:xMode val="edge"/>
          <c:yMode val="edge"/>
          <c:x val="0.26757892475716782"/>
          <c:y val="3.242350761518139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62E-2"/>
          <c:y val="0.18097222222222256"/>
          <c:w val="0.96882748848742473"/>
          <c:h val="0.720887649460485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slaid!$B$3:$L$3</c:f>
              <c:numCache>
                <c:formatCode>0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slaid!$B$4:$L$4</c:f>
              <c:numCache>
                <c:formatCode>0</c:formatCode>
                <c:ptCount val="11"/>
                <c:pt idx="0">
                  <c:v>130</c:v>
                </c:pt>
                <c:pt idx="1">
                  <c:v>146</c:v>
                </c:pt>
                <c:pt idx="2">
                  <c:v>146</c:v>
                </c:pt>
                <c:pt idx="3">
                  <c:v>201</c:v>
                </c:pt>
                <c:pt idx="4">
                  <c:v>165</c:v>
                </c:pt>
                <c:pt idx="5">
                  <c:v>191</c:v>
                </c:pt>
                <c:pt idx="6">
                  <c:v>168</c:v>
                </c:pt>
                <c:pt idx="7">
                  <c:v>219</c:v>
                </c:pt>
                <c:pt idx="8">
                  <c:v>231</c:v>
                </c:pt>
                <c:pt idx="9" formatCode="General">
                  <c:v>295</c:v>
                </c:pt>
                <c:pt idx="10" formatCode="General">
                  <c:v>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413000832"/>
        <c:axId val="413002368"/>
      </c:barChart>
      <c:catAx>
        <c:axId val="41300083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13002368"/>
        <c:crosses val="autoZero"/>
        <c:auto val="1"/>
        <c:lblAlgn val="ctr"/>
        <c:lblOffset val="100"/>
        <c:noMultiLvlLbl val="0"/>
      </c:catAx>
      <c:valAx>
        <c:axId val="413002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413000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Бүртгэгдсэн гэмт хэргийн тоо, жил бүрийн эхний 2 сарын байдлаар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hereg1'!$G$40:$I$40</c:f>
              <c:strCache>
                <c:ptCount val="1"/>
                <c:pt idx="0">
                  <c:v>Бүртгэгдсэн гэмт хэргийн тоо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78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hereg1'!$J$39:$T$39</c:f>
              <c:strCache>
                <c:ptCount val="11"/>
                <c:pt idx="0">
                  <c:v>2004.I-II</c:v>
                </c:pt>
                <c:pt idx="1">
                  <c:v>2005.I-II</c:v>
                </c:pt>
                <c:pt idx="2">
                  <c:v>2006.I-II</c:v>
                </c:pt>
                <c:pt idx="3">
                  <c:v>2007.I-II</c:v>
                </c:pt>
                <c:pt idx="4">
                  <c:v>2008.I-II</c:v>
                </c:pt>
                <c:pt idx="5">
                  <c:v>2009.I-II</c:v>
                </c:pt>
                <c:pt idx="6">
                  <c:v>2010.I-II</c:v>
                </c:pt>
                <c:pt idx="7">
                  <c:v>2011.I-II</c:v>
                </c:pt>
                <c:pt idx="8">
                  <c:v>2012.I-II</c:v>
                </c:pt>
                <c:pt idx="9">
                  <c:v>2013.I-II</c:v>
                </c:pt>
                <c:pt idx="10">
                  <c:v>2014.I-II</c:v>
                </c:pt>
              </c:strCache>
            </c:strRef>
          </c:cat>
          <c:val>
            <c:numRef>
              <c:f>'gemt hereg1'!$J$40:$T$40</c:f>
              <c:numCache>
                <c:formatCode>General</c:formatCode>
                <c:ptCount val="11"/>
                <c:pt idx="0">
                  <c:v>28</c:v>
                </c:pt>
                <c:pt idx="1">
                  <c:v>36</c:v>
                </c:pt>
                <c:pt idx="2">
                  <c:v>36</c:v>
                </c:pt>
                <c:pt idx="3">
                  <c:v>40</c:v>
                </c:pt>
                <c:pt idx="4">
                  <c:v>28</c:v>
                </c:pt>
                <c:pt idx="5">
                  <c:v>37</c:v>
                </c:pt>
                <c:pt idx="6">
                  <c:v>25</c:v>
                </c:pt>
                <c:pt idx="7">
                  <c:v>22</c:v>
                </c:pt>
                <c:pt idx="8">
                  <c:v>34</c:v>
                </c:pt>
                <c:pt idx="9">
                  <c:v>53</c:v>
                </c:pt>
                <c:pt idx="10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25"/>
        <c:axId val="44983808"/>
        <c:axId val="44985344"/>
      </c:barChart>
      <c:catAx>
        <c:axId val="4498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4985344"/>
        <c:crosses val="autoZero"/>
        <c:auto val="1"/>
        <c:lblAlgn val="ctr"/>
        <c:lblOffset val="100"/>
        <c:noMultiLvlLbl val="0"/>
      </c:catAx>
      <c:valAx>
        <c:axId val="4498534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44983808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тоо, сумдаар, жил бүрийн эхний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8911923161307634"/>
          <c:y val="0.16328353628347411"/>
          <c:w val="0.66547313164801913"/>
          <c:h val="0.8074708763564829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hereg1'!$O$1:$O$13</c:f>
              <c:strCache>
                <c:ptCount val="13"/>
                <c:pt idx="0">
                  <c:v>Түвшинширээ</c:v>
                </c:pt>
                <c:pt idx="1">
                  <c:v>Халзан</c:v>
                </c:pt>
                <c:pt idx="2">
                  <c:v>Наран</c:v>
                </c:pt>
                <c:pt idx="3">
                  <c:v>Онгон</c:v>
                </c:pt>
                <c:pt idx="4">
                  <c:v>Баяндэлгэр</c:v>
                </c:pt>
                <c:pt idx="5">
                  <c:v>Дарьганга</c:v>
                </c:pt>
                <c:pt idx="6">
                  <c:v>Түмэнцогт</c:v>
                </c:pt>
                <c:pt idx="7">
                  <c:v>Асгат</c:v>
                </c:pt>
                <c:pt idx="8">
                  <c:v>Уулбаян</c:v>
                </c:pt>
                <c:pt idx="9">
                  <c:v>Сүхбаатар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hereg1'!$P$1:$P$13</c:f>
              <c:numCache>
                <c:formatCode>General</c:formatCode>
                <c:ptCount val="13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10</c:v>
                </c:pt>
                <c:pt idx="8">
                  <c:v>13</c:v>
                </c:pt>
                <c:pt idx="9">
                  <c:v>15</c:v>
                </c:pt>
                <c:pt idx="10">
                  <c:v>21</c:v>
                </c:pt>
                <c:pt idx="11">
                  <c:v>40</c:v>
                </c:pt>
                <c:pt idx="12">
                  <c:v>167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6079360"/>
        <c:axId val="426080896"/>
      </c:barChart>
      <c:catAx>
        <c:axId val="426079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080896"/>
        <c:crosses val="autoZero"/>
        <c:auto val="1"/>
        <c:lblAlgn val="ctr"/>
        <c:lblOffset val="100"/>
        <c:noMultiLvlLbl val="0"/>
      </c:catAx>
      <c:valAx>
        <c:axId val="4260808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607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9333339492564805E-2"/>
          <c:y val="7.2082018628537914E-2"/>
          <c:w val="0.94133332101487055"/>
          <c:h val="0.72681056096767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hereg2'!$G$24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hereg2'!$H$23:$J$23</c:f>
              <c:strCache>
                <c:ptCount val="3"/>
                <c:pt idx="0">
                  <c:v>2012.I-XI</c:v>
                </c:pt>
                <c:pt idx="1">
                  <c:v>2013.I-XI</c:v>
                </c:pt>
                <c:pt idx="2">
                  <c:v>2014.I-XI</c:v>
                </c:pt>
              </c:strCache>
            </c:strRef>
          </c:cat>
          <c:val>
            <c:numRef>
              <c:f>'gemt hereg2'!$H$24:$J$24</c:f>
              <c:numCache>
                <c:formatCode>General</c:formatCode>
                <c:ptCount val="3"/>
                <c:pt idx="0">
                  <c:v>191</c:v>
                </c:pt>
                <c:pt idx="1">
                  <c:v>300</c:v>
                </c:pt>
                <c:pt idx="2">
                  <c:v>316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26142720"/>
        <c:axId val="426173184"/>
      </c:barChart>
      <c:catAx>
        <c:axId val="42614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26173184"/>
        <c:crosses val="autoZero"/>
        <c:auto val="1"/>
        <c:lblAlgn val="ctr"/>
        <c:lblOffset val="100"/>
        <c:noMultiLvlLbl val="0"/>
      </c:catAx>
      <c:valAx>
        <c:axId val="426173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614272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>
                <a:latin typeface="Arial" panose="020B0604020202020204" pitchFamily="34" charset="0"/>
                <a:cs typeface="Arial" panose="020B0604020202020204" pitchFamily="34" charset="0"/>
              </a:rPr>
              <a:t>Сэжигтэн,</a:t>
            </a:r>
            <a:r>
              <a:rPr lang="mn-MN" sz="1200" baseline="0">
                <a:latin typeface="Arial" panose="020B0604020202020204" pitchFamily="34" charset="0"/>
                <a:cs typeface="Arial" panose="020B0604020202020204" pitchFamily="34" charset="0"/>
              </a:rPr>
              <a:t> яллагдагчийн тоо, сумаар, 2014 оны </a:t>
            </a:r>
            <a:r>
              <a:rPr lang="en-US" sz="1200" baseline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mn-MN" sz="1200" baseline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hereg2'!$G$2:$G$14</c:f>
              <c:strCache>
                <c:ptCount val="13"/>
                <c:pt idx="0">
                  <c:v>Халзан</c:v>
                </c:pt>
                <c:pt idx="1">
                  <c:v>Түвшинширээ</c:v>
                </c:pt>
                <c:pt idx="2">
                  <c:v>Наран</c:v>
                </c:pt>
                <c:pt idx="3">
                  <c:v>Түмэнцогт</c:v>
                </c:pt>
                <c:pt idx="4">
                  <c:v>Дарьганга</c:v>
                </c:pt>
                <c:pt idx="5">
                  <c:v>Баяндэлгэр</c:v>
                </c:pt>
                <c:pt idx="6">
                  <c:v>Онгон</c:v>
                </c:pt>
                <c:pt idx="7">
                  <c:v>Асгат</c:v>
                </c:pt>
                <c:pt idx="8">
                  <c:v>Уулбаян</c:v>
                </c:pt>
                <c:pt idx="9">
                  <c:v>Сүхбаатар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hereg2'!$H$2:$H$14</c:f>
              <c:numCache>
                <c:formatCode>General</c:formatCode>
                <c:ptCount val="13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8</c:v>
                </c:pt>
                <c:pt idx="7">
                  <c:v>10</c:v>
                </c:pt>
                <c:pt idx="8">
                  <c:v>12</c:v>
                </c:pt>
                <c:pt idx="9">
                  <c:v>17</c:v>
                </c:pt>
                <c:pt idx="10">
                  <c:v>23</c:v>
                </c:pt>
                <c:pt idx="11">
                  <c:v>48</c:v>
                </c:pt>
                <c:pt idx="12">
                  <c:v>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axId val="427418368"/>
        <c:axId val="427419904"/>
      </c:barChart>
      <c:catAx>
        <c:axId val="427418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419904"/>
        <c:crosses val="autoZero"/>
        <c:auto val="1"/>
        <c:lblAlgn val="ctr"/>
        <c:lblOffset val="100"/>
        <c:noMultiLvlLbl val="0"/>
      </c:catAx>
      <c:valAx>
        <c:axId val="427419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741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>
                <a:latin typeface="Arial" pitchFamily="34" charset="0"/>
                <a:cs typeface="Arial" pitchFamily="34" charset="0"/>
              </a:rPr>
              <a:t>Гэмт</a:t>
            </a:r>
            <a:r>
              <a:rPr lang="mn-MN" sz="1100" baseline="0">
                <a:latin typeface="Arial" pitchFamily="34" charset="0"/>
                <a:cs typeface="Arial" pitchFamily="34" charset="0"/>
              </a:rPr>
              <a:t> хэргийн улмаас гэмтсэн, нас барсан хүний тоо, жил бүрийн эхний 2 сарын байдлаар</a:t>
            </a:r>
            <a:endParaRPr lang="en-US" sz="11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hereg1'!$G$22</c:f>
              <c:strCache>
                <c:ptCount val="1"/>
                <c:pt idx="0">
                  <c:v>Гэмтсэн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2012.I-II</c:v>
                </c:pt>
                <c:pt idx="1">
                  <c:v>2013.I-II</c:v>
                </c:pt>
                <c:pt idx="2">
                  <c:v>2014.I-II</c:v>
                </c:pt>
              </c:strCache>
            </c:strRef>
          </c:cat>
          <c:val>
            <c:numRef>
              <c:f>'gemt hereg1'!$H$22:$J$22</c:f>
              <c:numCache>
                <c:formatCode>General</c:formatCode>
                <c:ptCount val="3"/>
                <c:pt idx="0">
                  <c:v>8</c:v>
                </c:pt>
                <c:pt idx="1">
                  <c:v>18</c:v>
                </c:pt>
                <c:pt idx="2">
                  <c:v>32</c:v>
                </c:pt>
              </c:numCache>
            </c:numRef>
          </c:val>
        </c:ser>
        <c:ser>
          <c:idx val="1"/>
          <c:order val="1"/>
          <c:tx>
            <c:strRef>
              <c:f>'gemt hereg1'!$G$23</c:f>
              <c:strCache>
                <c:ptCount val="1"/>
                <c:pt idx="0">
                  <c:v>Нас барсан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2012.I-II</c:v>
                </c:pt>
                <c:pt idx="1">
                  <c:v>2013.I-II</c:v>
                </c:pt>
                <c:pt idx="2">
                  <c:v>2014.I-II</c:v>
                </c:pt>
              </c:strCache>
            </c:strRef>
          </c:cat>
          <c:val>
            <c:numRef>
              <c:f>'gemt hereg1'!$H$23:$J$23</c:f>
              <c:numCache>
                <c:formatCode>General</c:formatCode>
                <c:ptCount val="3"/>
                <c:pt idx="0">
                  <c:v>7</c:v>
                </c:pt>
                <c:pt idx="1">
                  <c:v>1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5177856"/>
        <c:axId val="45183744"/>
      </c:barChart>
      <c:catAx>
        <c:axId val="4517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5183744"/>
        <c:crosses val="autoZero"/>
        <c:auto val="1"/>
        <c:lblAlgn val="ctr"/>
        <c:lblOffset val="100"/>
        <c:noMultiLvlLbl val="0"/>
      </c:catAx>
      <c:valAx>
        <c:axId val="4518374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451778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Гэмт хэргийн улмаас учирсан хохирлын хэмжээ, жил бүрийн 2 сарын байдлаар, </a:t>
            </a:r>
            <a:r>
              <a:rPr lang="mn-MN" sz="1100" baseline="0">
                <a:latin typeface="Arial" pitchFamily="34" charset="0"/>
                <a:cs typeface="Arial" pitchFamily="34" charset="0"/>
              </a:rPr>
              <a:t> сая төгрөг</a:t>
            </a:r>
            <a:endParaRPr lang="en-US" sz="11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hereg1'!$A$7:$B$7</c:f>
              <c:strCache>
                <c:ptCount val="1"/>
                <c:pt idx="0">
                  <c:v>Нийт хохирол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71.2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hereg1'!$C$6:$E$6</c:f>
              <c:strCache>
                <c:ptCount val="3"/>
                <c:pt idx="0">
                  <c:v>2012.I-II</c:v>
                </c:pt>
                <c:pt idx="1">
                  <c:v>2013.I-II</c:v>
                </c:pt>
                <c:pt idx="2">
                  <c:v>2014.I-II</c:v>
                </c:pt>
              </c:strCache>
            </c:strRef>
          </c:cat>
          <c:val>
            <c:numRef>
              <c:f>'gemt hereg1'!$C$7:$E$7</c:f>
              <c:numCache>
                <c:formatCode>General</c:formatCode>
                <c:ptCount val="3"/>
                <c:pt idx="0">
                  <c:v>9.7000000000000011</c:v>
                </c:pt>
                <c:pt idx="1">
                  <c:v>9.9</c:v>
                </c:pt>
                <c:pt idx="2">
                  <c:v>71.2</c:v>
                </c:pt>
              </c:numCache>
            </c:numRef>
          </c:val>
        </c:ser>
        <c:ser>
          <c:idx val="1"/>
          <c:order val="1"/>
          <c:tx>
            <c:strRef>
              <c:f>'gemt hereg1'!$A$8:$B$8</c:f>
              <c:strCache>
                <c:ptCount val="1"/>
                <c:pt idx="0">
                  <c:v>Нөхөн төлүүлсэн хохиролын хувь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44.5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hereg1'!$C$6:$E$6</c:f>
              <c:strCache>
                <c:ptCount val="3"/>
                <c:pt idx="0">
                  <c:v>2012.I-II</c:v>
                </c:pt>
                <c:pt idx="1">
                  <c:v>2013.I-II</c:v>
                </c:pt>
                <c:pt idx="2">
                  <c:v>2014.I-II</c:v>
                </c:pt>
              </c:strCache>
            </c:strRef>
          </c:cat>
          <c:val>
            <c:numRef>
              <c:f>'gemt hereg1'!$C$8:$E$8</c:f>
              <c:numCache>
                <c:formatCode>General</c:formatCode>
                <c:ptCount val="3"/>
                <c:pt idx="0">
                  <c:v>71.900000000000006</c:v>
                </c:pt>
                <c:pt idx="1">
                  <c:v>35.300000000000004</c:v>
                </c:pt>
                <c:pt idx="2">
                  <c:v>44.5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3"/>
        <c:axId val="65806720"/>
        <c:axId val="65808256"/>
      </c:barChart>
      <c:catAx>
        <c:axId val="6580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5808256"/>
        <c:crosses val="autoZero"/>
        <c:auto val="1"/>
        <c:lblAlgn val="ctr"/>
        <c:lblOffset val="100"/>
        <c:noMultiLvlLbl val="0"/>
      </c:catAx>
      <c:valAx>
        <c:axId val="6580825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65806720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>
                <a:latin typeface="Arial" pitchFamily="34" charset="0"/>
                <a:cs typeface="Arial" pitchFamily="34" charset="0"/>
              </a:rPr>
              <a:t>Гэмт</a:t>
            </a:r>
            <a:r>
              <a:rPr lang="mn-MN" sz="1100" baseline="0">
                <a:latin typeface="Arial" pitchFamily="34" charset="0"/>
                <a:cs typeface="Arial" pitchFamily="34" charset="0"/>
              </a:rPr>
              <a:t> хэргийн улмаас гэмтсэн, нас барсан хүний тоо, жил бүрийн эхний </a:t>
            </a:r>
            <a:r>
              <a:rPr lang="en-US" sz="1100" baseline="0">
                <a:latin typeface="Arial" pitchFamily="34" charset="0"/>
                <a:cs typeface="Arial" pitchFamily="34" charset="0"/>
              </a:rPr>
              <a:t>3</a:t>
            </a:r>
            <a:r>
              <a:rPr lang="mn-MN" sz="1100" baseline="0">
                <a:latin typeface="Arial" pitchFamily="34" charset="0"/>
                <a:cs typeface="Arial" pitchFamily="34" charset="0"/>
              </a:rPr>
              <a:t> сарын байдлаар</a:t>
            </a:r>
            <a:endParaRPr lang="en-US" sz="11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hereg1'!$A$12</c:f>
              <c:strCache>
                <c:ptCount val="1"/>
                <c:pt idx="0">
                  <c:v>Гэмтсэн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hereg1'!$B$11:$D$11</c:f>
              <c:strCache>
                <c:ptCount val="3"/>
                <c:pt idx="0">
                  <c:v>2012.I-III</c:v>
                </c:pt>
                <c:pt idx="1">
                  <c:v>2013.I-III</c:v>
                </c:pt>
                <c:pt idx="2">
                  <c:v>2014.I-III</c:v>
                </c:pt>
              </c:strCache>
            </c:strRef>
          </c:cat>
          <c:val>
            <c:numRef>
              <c:f>'gemt hereg1'!$B$12:$D$12</c:f>
              <c:numCache>
                <c:formatCode>General</c:formatCode>
                <c:ptCount val="3"/>
                <c:pt idx="0">
                  <c:v>15</c:v>
                </c:pt>
                <c:pt idx="1">
                  <c:v>26</c:v>
                </c:pt>
                <c:pt idx="2">
                  <c:v>44</c:v>
                </c:pt>
              </c:numCache>
            </c:numRef>
          </c:val>
        </c:ser>
        <c:ser>
          <c:idx val="1"/>
          <c:order val="1"/>
          <c:tx>
            <c:strRef>
              <c:f>'gemt hereg1'!$A$13</c:f>
              <c:strCache>
                <c:ptCount val="1"/>
                <c:pt idx="0">
                  <c:v>Нас барсан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hereg1'!$B$11:$D$11</c:f>
              <c:strCache>
                <c:ptCount val="3"/>
                <c:pt idx="0">
                  <c:v>2012.I-III</c:v>
                </c:pt>
                <c:pt idx="1">
                  <c:v>2013.I-III</c:v>
                </c:pt>
                <c:pt idx="2">
                  <c:v>2014.I-III</c:v>
                </c:pt>
              </c:strCache>
            </c:strRef>
          </c:cat>
          <c:val>
            <c:numRef>
              <c:f>'gemt hereg1'!$B$13:$D$13</c:f>
              <c:numCache>
                <c:formatCode>General</c:formatCode>
                <c:ptCount val="3"/>
                <c:pt idx="0">
                  <c:v>7</c:v>
                </c:pt>
                <c:pt idx="1">
                  <c:v>5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3828608"/>
        <c:axId val="67273088"/>
      </c:barChart>
      <c:catAx>
        <c:axId val="9382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7273088"/>
        <c:crosses val="autoZero"/>
        <c:auto val="1"/>
        <c:lblAlgn val="ctr"/>
        <c:lblOffset val="100"/>
        <c:noMultiLvlLbl val="0"/>
      </c:catAx>
      <c:valAx>
        <c:axId val="6727308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938286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Бүртгэгдсэн гэмт хэргийн тоо, жил бүрийн эхний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сарын байдлаар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hereg1'!$A$30:$C$30</c:f>
              <c:strCache>
                <c:ptCount val="1"/>
                <c:pt idx="0">
                  <c:v>Бүртгэгдсэн гэмт хэргийн тоо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105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hereg1'!$D$29:$N$29</c:f>
              <c:strCache>
                <c:ptCount val="11"/>
                <c:pt idx="0">
                  <c:v>2004.I-III</c:v>
                </c:pt>
                <c:pt idx="1">
                  <c:v>2005.I-III</c:v>
                </c:pt>
                <c:pt idx="2">
                  <c:v>2006.I-III</c:v>
                </c:pt>
                <c:pt idx="3">
                  <c:v>2007.I-III</c:v>
                </c:pt>
                <c:pt idx="4">
                  <c:v>2008.I-III</c:v>
                </c:pt>
                <c:pt idx="5">
                  <c:v>2009.I-III</c:v>
                </c:pt>
                <c:pt idx="6">
                  <c:v>2010.I-III</c:v>
                </c:pt>
                <c:pt idx="7">
                  <c:v>2011.I-III</c:v>
                </c:pt>
                <c:pt idx="8">
                  <c:v>2012.I-III</c:v>
                </c:pt>
                <c:pt idx="9">
                  <c:v>2013.I-III</c:v>
                </c:pt>
                <c:pt idx="10">
                  <c:v>2014.I-III</c:v>
                </c:pt>
              </c:strCache>
            </c:strRef>
          </c:cat>
          <c:val>
            <c:numRef>
              <c:f>'gemt hereg1'!$D$30:$N$30</c:f>
              <c:numCache>
                <c:formatCode>General</c:formatCode>
                <c:ptCount val="11"/>
                <c:pt idx="0">
                  <c:v>35</c:v>
                </c:pt>
                <c:pt idx="1">
                  <c:v>43</c:v>
                </c:pt>
                <c:pt idx="2">
                  <c:v>36</c:v>
                </c:pt>
                <c:pt idx="3">
                  <c:v>64</c:v>
                </c:pt>
                <c:pt idx="4">
                  <c:v>39</c:v>
                </c:pt>
                <c:pt idx="5">
                  <c:v>52</c:v>
                </c:pt>
                <c:pt idx="6">
                  <c:v>46</c:v>
                </c:pt>
                <c:pt idx="7">
                  <c:v>39</c:v>
                </c:pt>
                <c:pt idx="8">
                  <c:v>49</c:v>
                </c:pt>
                <c:pt idx="9">
                  <c:v>79</c:v>
                </c:pt>
                <c:pt idx="10">
                  <c:v>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25"/>
        <c:axId val="90969216"/>
        <c:axId val="90970752"/>
      </c:barChart>
      <c:catAx>
        <c:axId val="9096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0970752"/>
        <c:crosses val="autoZero"/>
        <c:auto val="1"/>
        <c:lblAlgn val="ctr"/>
        <c:lblOffset val="100"/>
        <c:noMultiLvlLbl val="0"/>
      </c:catAx>
      <c:valAx>
        <c:axId val="90970752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90969216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Гэмт хэргийн улмаас учирсан хохирлын хэмжээ, жил бүрийн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3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 сарын байдлаар, </a:t>
            </a:r>
            <a:r>
              <a:rPr lang="mn-MN" sz="1100" baseline="0" dirty="0">
                <a:latin typeface="Arial" pitchFamily="34" charset="0"/>
                <a:cs typeface="Arial" pitchFamily="34" charset="0"/>
              </a:rPr>
              <a:t> сая</a:t>
            </a:r>
            <a:r>
              <a:rPr lang="en-US" sz="1100" baseline="0" dirty="0">
                <a:latin typeface="Arial" pitchFamily="34" charset="0"/>
                <a:cs typeface="Arial" pitchFamily="34" charset="0"/>
              </a:rPr>
              <a:t>   </a:t>
            </a:r>
            <a:r>
              <a:rPr lang="mn-MN" sz="1100" baseline="0" dirty="0">
                <a:latin typeface="Arial" pitchFamily="34" charset="0"/>
                <a:cs typeface="Arial" pitchFamily="34" charset="0"/>
              </a:rPr>
              <a:t> төгрөг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hereg1'!$A$6:$B$6</c:f>
              <c:strCache>
                <c:ptCount val="1"/>
                <c:pt idx="0">
                  <c:v>Нийт хохирол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92.3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hereg1'!$C$5:$E$5</c:f>
              <c:strCache>
                <c:ptCount val="3"/>
                <c:pt idx="0">
                  <c:v>2012.I-III</c:v>
                </c:pt>
                <c:pt idx="1">
                  <c:v>2013.I-III</c:v>
                </c:pt>
                <c:pt idx="2">
                  <c:v>2014.I-III</c:v>
                </c:pt>
              </c:strCache>
            </c:strRef>
          </c:cat>
          <c:val>
            <c:numRef>
              <c:f>'gemt hereg1'!$C$6:$E$6</c:f>
              <c:numCache>
                <c:formatCode>General</c:formatCode>
                <c:ptCount val="3"/>
                <c:pt idx="0">
                  <c:v>18.7</c:v>
                </c:pt>
                <c:pt idx="1">
                  <c:v>16.100000000000001</c:v>
                </c:pt>
                <c:pt idx="2">
                  <c:v>92.3</c:v>
                </c:pt>
              </c:numCache>
            </c:numRef>
          </c:val>
        </c:ser>
        <c:ser>
          <c:idx val="1"/>
          <c:order val="1"/>
          <c:tx>
            <c:strRef>
              <c:f>'gemt hereg1'!$A$7:$B$7</c:f>
              <c:strCache>
                <c:ptCount val="1"/>
                <c:pt idx="0">
                  <c:v>Нөхөн төлүүлсэн хохирол /хувь/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49.1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hereg1'!$C$5:$E$5</c:f>
              <c:strCache>
                <c:ptCount val="3"/>
                <c:pt idx="0">
                  <c:v>2012.I-III</c:v>
                </c:pt>
                <c:pt idx="1">
                  <c:v>2013.I-III</c:v>
                </c:pt>
                <c:pt idx="2">
                  <c:v>2014.I-III</c:v>
                </c:pt>
              </c:strCache>
            </c:strRef>
          </c:cat>
          <c:val>
            <c:numRef>
              <c:f>'gemt hereg1'!$C$7:$E$7</c:f>
              <c:numCache>
                <c:formatCode>General</c:formatCode>
                <c:ptCount val="3"/>
                <c:pt idx="0" formatCode="0.0">
                  <c:v>83.3</c:v>
                </c:pt>
                <c:pt idx="1">
                  <c:v>63.5</c:v>
                </c:pt>
                <c:pt idx="2">
                  <c:v>49.1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3"/>
        <c:axId val="92700672"/>
        <c:axId val="92702208"/>
      </c:barChart>
      <c:catAx>
        <c:axId val="9270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2702208"/>
        <c:crosses val="autoZero"/>
        <c:auto val="1"/>
        <c:lblAlgn val="ctr"/>
        <c:lblOffset val="100"/>
        <c:noMultiLvlLbl val="0"/>
      </c:catAx>
      <c:valAx>
        <c:axId val="9270220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92700672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E9677-9ED2-434C-BED1-8D238ECCF923}" type="datetimeFigureOut">
              <a:rPr lang="en-US" smtClean="0"/>
              <a:t>01/11/2015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1B53-1AE6-4B79-83B7-4C1BB9BCD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9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7E1D-4B3E-4DFD-82C8-1EE3A4C7C6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6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6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2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212.mn/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www.facebook.com/statistiv" TargetMode="External"/><Relationship Id="rId4" Type="http://schemas.openxmlformats.org/officeDocument/2006/relationships/hyperlink" Target="http://sukhbaatar.nso.m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647652"/>
            <a:ext cx="63246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СҮХБААТАР АЙМГИЙН </a:t>
            </a:r>
            <a:r>
              <a:rPr lang="mn-MN" sz="3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ГЭМТ ХЭРГИЙН ТАЛААРХ</a:t>
            </a:r>
            <a:r>
              <a:rPr lang="mn-MN" sz="3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3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ИНФОГРАФИК</a:t>
            </a:r>
          </a:p>
        </p:txBody>
      </p:sp>
      <p:pic>
        <p:nvPicPr>
          <p:cNvPr id="1026" name="Picture 2" descr="D:\albanii holbogdoltoi zurag\USH bolon aimgiin temdeg, logo\a-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63" y="882077"/>
            <a:ext cx="115143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albanii holbogdoltoi zurag\USH bolon aimgiin temdeg, logo\logo s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45" y="882077"/>
            <a:ext cx="109274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KHAD\Users\Public\2014 on_taniltsuulga\MCCT_Medeelel_Alban_toot_2013.12.13\Information logo\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infografic file\embelem\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2754339"/>
            <a:ext cx="15113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2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986111"/>
              </p:ext>
            </p:extLst>
          </p:nvPr>
        </p:nvGraphicFramePr>
        <p:xfrm>
          <a:off x="703263" y="1167882"/>
          <a:ext cx="4173537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322838"/>
              </p:ext>
            </p:extLst>
          </p:nvPr>
        </p:nvGraphicFramePr>
        <p:xfrm>
          <a:off x="703263" y="4343399"/>
          <a:ext cx="8288337" cy="2419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066097"/>
              </p:ext>
            </p:extLst>
          </p:nvPr>
        </p:nvGraphicFramePr>
        <p:xfrm>
          <a:off x="4970106" y="1143000"/>
          <a:ext cx="4038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47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453356" y="3880644"/>
            <a:ext cx="5486400" cy="1111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91000" y="2895600"/>
            <a:ext cx="44196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719499"/>
              </p:ext>
            </p:extLst>
          </p:nvPr>
        </p:nvGraphicFramePr>
        <p:xfrm>
          <a:off x="723479" y="1110343"/>
          <a:ext cx="3391321" cy="5671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62024"/>
              </p:ext>
            </p:extLst>
          </p:nvPr>
        </p:nvGraphicFramePr>
        <p:xfrm>
          <a:off x="4343400" y="1523999"/>
          <a:ext cx="4495800" cy="1295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72000" y="1103312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Сэжигтэн яллагчдын тоо, жил бүрийн эхний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9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сарын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60962"/>
              </p:ext>
            </p:extLst>
          </p:nvPr>
        </p:nvGraphicFramePr>
        <p:xfrm>
          <a:off x="4422207" y="2949019"/>
          <a:ext cx="4264593" cy="3832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31" y="26670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5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838200" y="4419600"/>
          <a:ext cx="7848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838200" y="1143000"/>
          <a:ext cx="3962400" cy="288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5100917" y="1143000"/>
          <a:ext cx="3814483" cy="280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221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453356" y="3880644"/>
            <a:ext cx="5486400" cy="1111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91000" y="2895600"/>
            <a:ext cx="44196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72000" y="1103312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Сэжигтэн яллагчдын тоо, жил бүрийн эхний 10 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сарын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31" y="26670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/>
          <p:nvPr/>
        </p:nvGraphicFramePr>
        <p:xfrm>
          <a:off x="788894" y="1143000"/>
          <a:ext cx="3076575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132656928"/>
              </p:ext>
            </p:extLst>
          </p:nvPr>
        </p:nvGraphicFramePr>
        <p:xfrm>
          <a:off x="4356846" y="1600200"/>
          <a:ext cx="4178953" cy="1214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4495800" y="3007659"/>
          <a:ext cx="3904129" cy="3545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84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828120"/>
              </p:ext>
            </p:extLst>
          </p:nvPr>
        </p:nvGraphicFramePr>
        <p:xfrm>
          <a:off x="703263" y="1143000"/>
          <a:ext cx="4173537" cy="279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912864"/>
              </p:ext>
            </p:extLst>
          </p:nvPr>
        </p:nvGraphicFramePr>
        <p:xfrm>
          <a:off x="5005389" y="1157288"/>
          <a:ext cx="3986212" cy="280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019412"/>
              </p:ext>
            </p:extLst>
          </p:nvPr>
        </p:nvGraphicFramePr>
        <p:xfrm>
          <a:off x="762000" y="4371975"/>
          <a:ext cx="8077200" cy="240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2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453356" y="3880644"/>
            <a:ext cx="5486400" cy="1111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91000" y="2895600"/>
            <a:ext cx="44196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72000" y="1103759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Сэжигтэн яллагчдын тоо, жил бүрийн эхний 11 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сарын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31" y="26670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704428"/>
              </p:ext>
            </p:extLst>
          </p:nvPr>
        </p:nvGraphicFramePr>
        <p:xfrm>
          <a:off x="762000" y="1061324"/>
          <a:ext cx="3209131" cy="5568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434376"/>
              </p:ext>
            </p:extLst>
          </p:nvPr>
        </p:nvGraphicFramePr>
        <p:xfrm>
          <a:off x="4295775" y="1565424"/>
          <a:ext cx="4467225" cy="125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765449"/>
              </p:ext>
            </p:extLst>
          </p:nvPr>
        </p:nvGraphicFramePr>
        <p:xfrm>
          <a:off x="4521523" y="2971801"/>
          <a:ext cx="4089077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374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NSO\Monstat App Project\1212_bann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9" b="12980"/>
          <a:stretch/>
        </p:blipFill>
        <p:spPr bwMode="auto">
          <a:xfrm>
            <a:off x="736600" y="625548"/>
            <a:ext cx="7950200" cy="181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60400" y="2209800"/>
            <a:ext cx="8331200" cy="42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n-MN" sz="3200" dirty="0" smtClean="0">
                <a:latin typeface="Arial" pitchFamily="34" charset="0"/>
                <a:cs typeface="Arial" pitchFamily="34" charset="0"/>
              </a:rPr>
              <a:t>Үндэсний статистикийн хороо 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http://www.nso.mn </a:t>
            </a:r>
            <a:endParaRPr lang="mn-MN" sz="3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mn-MN" sz="3200" dirty="0" smtClean="0">
                <a:latin typeface="Arial" pitchFamily="34" charset="0"/>
                <a:cs typeface="Arial" pitchFamily="34" charset="0"/>
              </a:rPr>
              <a:t>Статистикийн нэгдсэн сан</a:t>
            </a:r>
            <a:br>
              <a:rPr lang="mn-MN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en-US" sz="3200" u="sng" dirty="0" smtClean="0">
                <a:latin typeface="Arial" pitchFamily="34" charset="0"/>
                <a:cs typeface="Arial" pitchFamily="34" charset="0"/>
                <a:hlinkClick r:id="rId3"/>
              </a:rPr>
              <a:t>www.</a:t>
            </a:r>
            <a:r>
              <a:rPr lang="mn-MN" sz="3200" u="sng" dirty="0">
                <a:latin typeface="Arial" pitchFamily="34" charset="0"/>
                <a:cs typeface="Arial" pitchFamily="34" charset="0"/>
                <a:hlinkClick r:id="rId3"/>
              </a:rPr>
              <a:t>121</a:t>
            </a:r>
            <a:r>
              <a:rPr lang="en-US" sz="3200" u="sng" dirty="0" smtClean="0">
                <a:latin typeface="Arial" pitchFamily="34" charset="0"/>
                <a:cs typeface="Arial" pitchFamily="34" charset="0"/>
                <a:hlinkClick r:id="rId3"/>
              </a:rPr>
              <a:t>2.mn</a:t>
            </a: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 </a:t>
            </a:r>
            <a:endParaRPr lang="mn-MN" sz="3200" u="sng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mn-MN" sz="3200" dirty="0" smtClean="0">
                <a:latin typeface="Arial" pitchFamily="34" charset="0"/>
                <a:cs typeface="Arial" pitchFamily="34" charset="0"/>
              </a:rPr>
              <a:t>Сүхбаатар аймгийн Статистикийн хэлтэс</a:t>
            </a:r>
          </a:p>
          <a:p>
            <a:pPr algn="l"/>
            <a:r>
              <a:rPr lang="en-US" sz="3200" u="sng" dirty="0" smtClean="0">
                <a:latin typeface="Arial" pitchFamily="34" charset="0"/>
                <a:cs typeface="Arial" pitchFamily="34" charset="0"/>
                <a:hlinkClick r:id="rId4"/>
              </a:rPr>
              <a:t>http://sukhbaatar.nso.mn</a:t>
            </a:r>
            <a:endParaRPr lang="mn-MN" sz="3200" u="sng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mn-MN" sz="3200" dirty="0">
                <a:latin typeface="Arial" pitchFamily="34" charset="0"/>
                <a:cs typeface="Arial" pitchFamily="34" charset="0"/>
              </a:rPr>
              <a:t>Сүхбаатар аймгийн Статистикийн 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хэлтсийн хуудас</a:t>
            </a:r>
            <a:endParaRPr lang="mn-MN" sz="3200" u="sng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3200" u="sng" dirty="0" smtClean="0">
                <a:latin typeface="Arial" pitchFamily="34" charset="0"/>
                <a:cs typeface="Arial" pitchFamily="34" charset="0"/>
                <a:hlinkClick r:id="rId5"/>
              </a:rPr>
              <a:t>http</a:t>
            </a:r>
            <a:r>
              <a:rPr lang="en-US" sz="3200" u="sng" dirty="0">
                <a:latin typeface="Arial" pitchFamily="34" charset="0"/>
                <a:cs typeface="Arial" pitchFamily="34" charset="0"/>
                <a:hlinkClick r:id="rId5"/>
              </a:rPr>
              <a:t>s</a:t>
            </a:r>
            <a:r>
              <a:rPr lang="en-US" sz="3200" u="sng" dirty="0" smtClean="0">
                <a:latin typeface="Arial" pitchFamily="34" charset="0"/>
                <a:cs typeface="Arial" pitchFamily="34" charset="0"/>
                <a:hlinkClick r:id="rId5"/>
              </a:rPr>
              <a:t>://www.facebook.com/statistic</a:t>
            </a:r>
            <a:endParaRPr lang="en-US" sz="32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nso_logo.jpg"/>
          <p:cNvPicPr>
            <a:picLocks noChangeAspect="1"/>
          </p:cNvPicPr>
          <p:nvPr/>
        </p:nvPicPr>
        <p:blipFill>
          <a:blip r:embed="rId6" cstate="print"/>
          <a:srcRect l="24696" t="16194" r="24291" b="17409"/>
          <a:stretch>
            <a:fillRect/>
          </a:stretch>
        </p:blipFill>
        <p:spPr>
          <a:xfrm>
            <a:off x="3886200" y="152400"/>
            <a:ext cx="381000" cy="371929"/>
          </a:xfrm>
          <a:prstGeom prst="rect">
            <a:avLst/>
          </a:prstGeom>
        </p:spPr>
      </p:pic>
      <p:pic>
        <p:nvPicPr>
          <p:cNvPr id="9" name="Picture 2" descr="E:\albanii holbogdoltoi zurag\USH bolon aimgiin temdeg, logo\a-emble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2800" y="88900"/>
            <a:ext cx="546400" cy="52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030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" name="Chart 10"/>
          <p:cNvGraphicFramePr/>
          <p:nvPr/>
        </p:nvGraphicFramePr>
        <p:xfrm>
          <a:off x="914400" y="1143000"/>
          <a:ext cx="3886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914400" y="4419600"/>
          <a:ext cx="76962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5105400" y="1143000"/>
          <a:ext cx="381000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257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3" name="Chart 12"/>
          <p:cNvGraphicFramePr/>
          <p:nvPr/>
        </p:nvGraphicFramePr>
        <p:xfrm>
          <a:off x="762000" y="4495800"/>
          <a:ext cx="81534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762000" y="1143000"/>
          <a:ext cx="4038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5105400" y="1143000"/>
          <a:ext cx="3886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122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2" name="Chart 11"/>
          <p:cNvGraphicFramePr/>
          <p:nvPr/>
        </p:nvGraphicFramePr>
        <p:xfrm>
          <a:off x="762001" y="1219200"/>
          <a:ext cx="403860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990600" y="4419600"/>
          <a:ext cx="7772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5011271" y="1219200"/>
          <a:ext cx="382793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8933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" name="Chart 10"/>
          <p:cNvGraphicFramePr/>
          <p:nvPr/>
        </p:nvGraphicFramePr>
        <p:xfrm>
          <a:off x="762000" y="1219200"/>
          <a:ext cx="4105275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5105400" y="1219200"/>
          <a:ext cx="388620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914400" y="4419600"/>
          <a:ext cx="77724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311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838200" y="1143000"/>
          <a:ext cx="4038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762000" y="4495800"/>
          <a:ext cx="8229600" cy="160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5029200" y="1219200"/>
          <a:ext cx="3810000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8179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327134"/>
              </p:ext>
            </p:extLst>
          </p:nvPr>
        </p:nvGraphicFramePr>
        <p:xfrm>
          <a:off x="4941888" y="1160106"/>
          <a:ext cx="4125912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832815"/>
              </p:ext>
            </p:extLst>
          </p:nvPr>
        </p:nvGraphicFramePr>
        <p:xfrm>
          <a:off x="685800" y="1206954"/>
          <a:ext cx="425301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078058"/>
              </p:ext>
            </p:extLst>
          </p:nvPr>
        </p:nvGraphicFramePr>
        <p:xfrm>
          <a:off x="685800" y="4438261"/>
          <a:ext cx="80772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084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797762"/>
              </p:ext>
            </p:extLst>
          </p:nvPr>
        </p:nvGraphicFramePr>
        <p:xfrm>
          <a:off x="4953000" y="1155441"/>
          <a:ext cx="411480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300889"/>
              </p:ext>
            </p:extLst>
          </p:nvPr>
        </p:nvGraphicFramePr>
        <p:xfrm>
          <a:off x="640670" y="1143000"/>
          <a:ext cx="4290332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171095"/>
              </p:ext>
            </p:extLst>
          </p:nvPr>
        </p:nvGraphicFramePr>
        <p:xfrm>
          <a:off x="685800" y="4419600"/>
          <a:ext cx="82296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7115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070194"/>
              </p:ext>
            </p:extLst>
          </p:nvPr>
        </p:nvGraphicFramePr>
        <p:xfrm>
          <a:off x="706373" y="1143000"/>
          <a:ext cx="4170427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126097"/>
              </p:ext>
            </p:extLst>
          </p:nvPr>
        </p:nvGraphicFramePr>
        <p:xfrm>
          <a:off x="5029200" y="1143000"/>
          <a:ext cx="403860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413836"/>
              </p:ext>
            </p:extLst>
          </p:nvPr>
        </p:nvGraphicFramePr>
        <p:xfrm>
          <a:off x="685800" y="4419600"/>
          <a:ext cx="82296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264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822</Words>
  <Application>Microsoft Office PowerPoint</Application>
  <PresentationFormat>On-screen Show (4:3)</PresentationFormat>
  <Paragraphs>186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Erdenebat</dc:creator>
  <cp:lastModifiedBy>Bataa</cp:lastModifiedBy>
  <cp:revision>116</cp:revision>
  <cp:lastPrinted>2015-01-09T11:31:00Z</cp:lastPrinted>
  <dcterms:created xsi:type="dcterms:W3CDTF">2006-08-16T00:00:00Z</dcterms:created>
  <dcterms:modified xsi:type="dcterms:W3CDTF">2015-01-11T09:24:20Z</dcterms:modified>
</cp:coreProperties>
</file>