
<file path=[Content_Types].xml><?xml version="1.0" encoding="utf-8"?>
<Types xmlns="http://schemas.openxmlformats.org/package/2006/content-types">
  <Default Extension="jfif" ContentType="image/jpeg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86" r:id="rId3"/>
    <p:sldId id="257" r:id="rId4"/>
    <p:sldId id="258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8D156E-035B-4BB5-AB71-019C81B84B6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B946E9C-F80D-4DBC-81EB-CE2B80D1176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E1A4C3E-4F7E-418F-88FE-32C2B8E68C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A446F-3449-4D56-8763-BD71A6BE81BB}" type="datetimeFigureOut">
              <a:rPr lang="en-US" smtClean="0"/>
              <a:t>5/29/2020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85DB066-6EB5-460F-A9A4-D577A910EA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7BCF15-7DEB-4286-B73E-6F59FCC431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76B4C-92C6-40CB-A3CA-1BDA16577E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2307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45B1C9-4AC3-4C6A-BFC5-EFC52CA372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BEF8187-D863-4A6C-83B7-4871C08A7F3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ADA0777-8CEC-4939-B23F-1EECC42B02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A446F-3449-4D56-8763-BD71A6BE81BB}" type="datetimeFigureOut">
              <a:rPr lang="en-US" smtClean="0"/>
              <a:t>5/29/2020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DD28995-33C5-4650-A148-1E7E8D6879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13A795C-C8FE-41F7-BE92-6AF0C54F41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76B4C-92C6-40CB-A3CA-1BDA16577E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0603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0CD2D29-C4C3-4767-84F8-53BA1B5B2AC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33B1210-2216-4338-AF5E-F3892EE5B4F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6F06750-1608-4875-8523-B3186FC585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A446F-3449-4D56-8763-BD71A6BE81BB}" type="datetimeFigureOut">
              <a:rPr lang="en-US" smtClean="0"/>
              <a:t>5/29/2020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7F60FD-C5CC-437D-887B-367C1FE3B4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D4E086F-8C36-493C-98A1-742935667C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76B4C-92C6-40CB-A3CA-1BDA16577E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03874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DC118C-2F8E-4EDB-B0D8-C153304978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675E4F-5A7E-480B-B89D-3CB83BC8D22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7808E4-4B01-43A8-B6CB-D230FBACE5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A446F-3449-4D56-8763-BD71A6BE81BB}" type="datetimeFigureOut">
              <a:rPr lang="en-US" smtClean="0"/>
              <a:t>5/29/2020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E75CE3E-957D-4EC9-9DAB-8B8FAF96AC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B6F82C7-CC5E-4ED3-A9E7-D55B5FCB0F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76B4C-92C6-40CB-A3CA-1BDA16577E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16013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5536D8-D451-4B07-8BBC-403F667CA7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FCE1B38-D576-4EF8-8F65-740B557B6E3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5E1A198-E1D3-4F17-9C26-5CAE8AFC6E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A446F-3449-4D56-8763-BD71A6BE81BB}" type="datetimeFigureOut">
              <a:rPr lang="en-US" smtClean="0"/>
              <a:t>5/29/2020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CA8B2D9-FCAC-4E8B-8F71-6083F38896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64C8DC8-73B0-4237-94CD-8C43DDF690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76B4C-92C6-40CB-A3CA-1BDA16577E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78315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C93079-DC06-4FF3-A299-DD5F65227B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01D9B5-00A8-466D-B244-6E0FCF228B8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86CB24E-1694-4905-AB15-AE220C33EA0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32DB3BA-B5E0-468B-AC01-16E4A7F6A1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A446F-3449-4D56-8763-BD71A6BE81BB}" type="datetimeFigureOut">
              <a:rPr lang="en-US" smtClean="0"/>
              <a:t>5/29/2020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482EC19-31CC-4DBF-A552-32035F0049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8184DC8-5B95-4D95-BE1B-7F2F80CF4E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76B4C-92C6-40CB-A3CA-1BDA16577E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84709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26860B-00C1-4726-9C7C-AAB511BA99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1069632-3BA3-4AAD-9CA9-CBA7547553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F1A2AF1-4034-4EC6-9D1C-D459B22AA84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9670521-B007-4E23-8E33-0B8655E0ECE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4A80338-F556-4BFD-BDF9-5BF808167DF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3D5625A-B4A2-4124-9D11-3CB09555A4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A446F-3449-4D56-8763-BD71A6BE81BB}" type="datetimeFigureOut">
              <a:rPr lang="en-US" smtClean="0"/>
              <a:t>5/29/2020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B0867BC-4200-477A-9815-430E8D9310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3B35B1D-2E98-4D51-8CC6-F3D7E03687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76B4C-92C6-40CB-A3CA-1BDA16577E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16110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B65CB3-0D40-4BA1-A3CA-A3E929A78B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0979C6A-A449-4310-8785-5A46388772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A446F-3449-4D56-8763-BD71A6BE81BB}" type="datetimeFigureOut">
              <a:rPr lang="en-US" smtClean="0"/>
              <a:t>5/29/2020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6C820A9-15D0-4BD3-84BB-25FCC65D83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7E58BEF-6416-4FE0-83A0-4CF3B9CCA9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76B4C-92C6-40CB-A3CA-1BDA16577E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58864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03164D9-7F46-4F2E-A378-B440438D79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A446F-3449-4D56-8763-BD71A6BE81BB}" type="datetimeFigureOut">
              <a:rPr lang="en-US" smtClean="0"/>
              <a:t>5/29/2020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9487E0C-AEA5-40E1-9D0B-F7BC6FB0A0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11B329C-0FE2-4DAA-B486-6106985212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76B4C-92C6-40CB-A3CA-1BDA16577E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83482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5186FE-FD64-408C-9CFF-9219EA317E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873C4F-2E25-4BE3-94FA-C6236092C1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3B75130-11EE-4884-B4DB-3E2083DA794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9867B93-3361-41ED-A1F8-CCB58D7330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A446F-3449-4D56-8763-BD71A6BE81BB}" type="datetimeFigureOut">
              <a:rPr lang="en-US" smtClean="0"/>
              <a:t>5/29/2020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CAD35D3-DA64-441A-85CB-B5C0341C51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6CE3FF9-79A1-4950-A026-3D5700F4E3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76B4C-92C6-40CB-A3CA-1BDA16577E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15926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52BD53-A2CF-4C92-9FF0-F99C7413E6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C9429B0-F7B3-4397-B83D-CECCBE84240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E218195-2B5A-4067-A4FA-E9C50C6BB39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E9F422B-976F-4049-80E2-42EDEE9306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A446F-3449-4D56-8763-BD71A6BE81BB}" type="datetimeFigureOut">
              <a:rPr lang="en-US" smtClean="0"/>
              <a:t>5/29/2020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D7A7A2C-790A-4917-BD28-46D9F97222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4BD563A-E43F-4C79-8890-2275FC6447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76B4C-92C6-40CB-A3CA-1BDA16577E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9986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19675CC-B9FC-4AD9-9D93-085C80B968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6C93268-BC3E-43B9-A5EA-B684C47F6D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E41E110-37CF-4B23-B1DE-ADCC14E43FD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5A446F-3449-4D56-8763-BD71A6BE81BB}" type="datetimeFigureOut">
              <a:rPr lang="en-US" smtClean="0"/>
              <a:t>5/29/2020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29DF10D-0586-4921-B56B-94015797A3F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02D4AB-3568-4CD3-A73A-37187B043B7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D76B4C-92C6-40CB-A3CA-1BDA16577E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53248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fi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.png"/><Relationship Id="rId5" Type="http://schemas.openxmlformats.org/officeDocument/2006/relationships/image" Target="../media/image10.png"/><Relationship Id="rId4" Type="http://schemas.openxmlformats.org/officeDocument/2006/relationships/image" Target="../media/image9.jfi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1212.mn/" TargetMode="External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.png"/><Relationship Id="rId5" Type="http://schemas.openxmlformats.org/officeDocument/2006/relationships/hyperlink" Target="https://www.facebook.com/statistiv" TargetMode="External"/><Relationship Id="rId4" Type="http://schemas.openxmlformats.org/officeDocument/2006/relationships/hyperlink" Target="http://sukhbaatar.nso.mn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3E5BC9-599A-4775-BBDC-AA5C1CBBCCE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972499" y="278833"/>
            <a:ext cx="9040536" cy="402669"/>
          </a:xfrm>
        </p:spPr>
        <p:txBody>
          <a:bodyPr>
            <a:normAutofit/>
          </a:bodyPr>
          <a:lstStyle/>
          <a:p>
            <a:pPr algn="r"/>
            <a:r>
              <a:rPr lang="mn-MN" sz="16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СҮХБААТАР АЙМГИЙН СТАТИСТИКИЙН ХЭЛТЭС</a:t>
            </a:r>
            <a:endParaRPr lang="en-US" sz="1600" dirty="0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1684F260-6811-45AE-AF50-C20452D911CA}"/>
              </a:ext>
            </a:extLst>
          </p:cNvPr>
          <p:cNvCxnSpPr>
            <a:cxnSpLocks/>
          </p:cNvCxnSpPr>
          <p:nvPr/>
        </p:nvCxnSpPr>
        <p:spPr>
          <a:xfrm flipH="1">
            <a:off x="1524000" y="647946"/>
            <a:ext cx="1048903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8">
            <a:extLst>
              <a:ext uri="{FF2B5EF4-FFF2-40B4-BE49-F238E27FC236}">
                <a16:creationId xmlns:a16="http://schemas.microsoft.com/office/drawing/2014/main" id="{F43047A5-FE98-45C8-B7A3-1BDD254DA1D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501" y="68776"/>
            <a:ext cx="1322947" cy="1158340"/>
          </a:xfrm>
          <a:prstGeom prst="rect">
            <a:avLst/>
          </a:prstGeom>
        </p:spPr>
      </p:pic>
      <p:sp>
        <p:nvSpPr>
          <p:cNvPr id="10" name="Title 1">
            <a:extLst>
              <a:ext uri="{FF2B5EF4-FFF2-40B4-BE49-F238E27FC236}">
                <a16:creationId xmlns:a16="http://schemas.microsoft.com/office/drawing/2014/main" id="{4C90D931-475C-4EDC-A4CA-AEFE977C20F5}"/>
              </a:ext>
            </a:extLst>
          </p:cNvPr>
          <p:cNvSpPr txBox="1">
            <a:spLocks/>
          </p:cNvSpPr>
          <p:nvPr/>
        </p:nvSpPr>
        <p:spPr>
          <a:xfrm>
            <a:off x="2972499" y="6340248"/>
            <a:ext cx="9144000" cy="47783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n-US" sz="16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www.sukhbaatar@nso.mn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F9E644B9-21A0-41F7-AB59-D9AC293D5410}"/>
              </a:ext>
            </a:extLst>
          </p:cNvPr>
          <p:cNvSpPr txBox="1"/>
          <p:nvPr/>
        </p:nvSpPr>
        <p:spPr>
          <a:xfrm>
            <a:off x="2807137" y="2580006"/>
            <a:ext cx="6324600" cy="20005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mn-MN" sz="31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СҮХБААТАР АЙМГИЙН НИЙГМИЙН ДААТГАЛ ХАЛАМЖИЙН ТАЛААРХ ИНФОГРАФИК</a:t>
            </a:r>
          </a:p>
        </p:txBody>
      </p:sp>
      <p:pic>
        <p:nvPicPr>
          <p:cNvPr id="12" name="Picture 11" descr="D:\infografic file\embelem\6.jpg">
            <a:extLst>
              <a:ext uri="{FF2B5EF4-FFF2-40B4-BE49-F238E27FC236}">
                <a16:creationId xmlns:a16="http://schemas.microsoft.com/office/drawing/2014/main" id="{EA8EBAA2-7CB5-4492-BE28-722FBE5A756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5324" y="2580006"/>
            <a:ext cx="1801813" cy="18018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5AA1834E-FF90-49C4-B110-46E6A146B96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31737" y="2368536"/>
            <a:ext cx="2258156" cy="22511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02660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9" descr="C:\Documents and Settings\AZAA\Desktop\embelem\6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79210" y="615174"/>
            <a:ext cx="838199" cy="838199"/>
          </a:xfrm>
          <a:prstGeom prst="rect">
            <a:avLst/>
          </a:prstGeom>
          <a:noFill/>
        </p:spPr>
      </p:pic>
      <p:pic>
        <p:nvPicPr>
          <p:cNvPr id="8" name="Picture 3" descr="C:\Documents and Settings\All Users\Documents\New folder\images.12jpeg.jpe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048000" y="3429000"/>
            <a:ext cx="914400" cy="914400"/>
          </a:xfrm>
          <a:prstGeom prst="rect">
            <a:avLst/>
          </a:prstGeom>
          <a:noFill/>
        </p:spPr>
      </p:pic>
      <p:pic>
        <p:nvPicPr>
          <p:cNvPr id="9" name="Picture 3" descr="C:\Documents and Settings\All Users\Documents\New folder\images.12jpeg.jpe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72000" y="3200400"/>
            <a:ext cx="914400" cy="914400"/>
          </a:xfrm>
          <a:prstGeom prst="rect">
            <a:avLst/>
          </a:prstGeom>
          <a:noFill/>
        </p:spPr>
      </p:pic>
      <p:pic>
        <p:nvPicPr>
          <p:cNvPr id="10" name="Picture 3" descr="C:\Documents and Settings\All Users\Documents\New folder\images.12jpeg.jpe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943600" y="2971800"/>
            <a:ext cx="914400" cy="914400"/>
          </a:xfrm>
          <a:prstGeom prst="rect">
            <a:avLst/>
          </a:prstGeom>
          <a:noFill/>
        </p:spPr>
      </p:pic>
      <p:pic>
        <p:nvPicPr>
          <p:cNvPr id="11" name="Picture 3" descr="C:\Documents and Settings\All Users\Documents\New folder\images.12jpeg.jpe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467600" y="2743200"/>
            <a:ext cx="914400" cy="914400"/>
          </a:xfrm>
          <a:prstGeom prst="rect">
            <a:avLst/>
          </a:prstGeom>
          <a:noFill/>
        </p:spPr>
      </p:pic>
      <p:pic>
        <p:nvPicPr>
          <p:cNvPr id="12" name="Picture 3" descr="C:\Documents and Settings\All Users\Documents\New folder\images.12jpeg.jpe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144000" y="3124200"/>
            <a:ext cx="914400" cy="914400"/>
          </a:xfrm>
          <a:prstGeom prst="rect">
            <a:avLst/>
          </a:prstGeom>
          <a:noFill/>
        </p:spPr>
      </p:pic>
      <p:cxnSp>
        <p:nvCxnSpPr>
          <p:cNvPr id="13" name="Straight Arrow Connector 12"/>
          <p:cNvCxnSpPr/>
          <p:nvPr/>
        </p:nvCxnSpPr>
        <p:spPr>
          <a:xfrm rot="5400000" flipH="1" flipV="1">
            <a:off x="713383" y="3352403"/>
            <a:ext cx="3123406" cy="794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>
            <a:cxnSpLocks/>
          </p:cNvCxnSpPr>
          <p:nvPr/>
        </p:nvCxnSpPr>
        <p:spPr>
          <a:xfrm flipV="1">
            <a:off x="2198310" y="4842669"/>
            <a:ext cx="8849135" cy="34131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rot="5400000">
            <a:off x="4839494" y="4837906"/>
            <a:ext cx="228600" cy="1588"/>
          </a:xfrm>
          <a:prstGeom prst="line">
            <a:avLst/>
          </a:prstGeom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rot="5400000">
            <a:off x="7735094" y="4837906"/>
            <a:ext cx="228600" cy="1588"/>
          </a:xfrm>
          <a:prstGeom prst="line">
            <a:avLst/>
          </a:prstGeom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rot="5400000">
            <a:off x="6287294" y="4837906"/>
            <a:ext cx="228600" cy="1588"/>
          </a:xfrm>
          <a:prstGeom prst="line">
            <a:avLst/>
          </a:prstGeom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 rot="5400000">
            <a:off x="9106694" y="4837906"/>
            <a:ext cx="227806" cy="794"/>
          </a:xfrm>
          <a:prstGeom prst="line">
            <a:avLst/>
          </a:prstGeom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rot="5400000">
            <a:off x="3467894" y="4837906"/>
            <a:ext cx="228600" cy="1588"/>
          </a:xfrm>
          <a:prstGeom prst="line">
            <a:avLst/>
          </a:prstGeom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 flipV="1">
            <a:off x="3886200" y="4114800"/>
            <a:ext cx="685800" cy="152400"/>
          </a:xfrm>
          <a:prstGeom prst="line">
            <a:avLst/>
          </a:prstGeom>
          <a:ln>
            <a:solidFill>
              <a:srgbClr val="7030A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V="1">
            <a:off x="5410200" y="3810000"/>
            <a:ext cx="762000" cy="228600"/>
          </a:xfrm>
          <a:prstGeom prst="line">
            <a:avLst/>
          </a:prstGeom>
          <a:ln>
            <a:solidFill>
              <a:srgbClr val="7030A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 flipV="1">
            <a:off x="6781800" y="3581400"/>
            <a:ext cx="762000" cy="228600"/>
          </a:xfrm>
          <a:prstGeom prst="line">
            <a:avLst/>
          </a:prstGeom>
          <a:ln>
            <a:solidFill>
              <a:srgbClr val="7030A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>
            <a:cxnSpLocks/>
          </p:cNvCxnSpPr>
          <p:nvPr/>
        </p:nvCxnSpPr>
        <p:spPr>
          <a:xfrm>
            <a:off x="8305800" y="3505200"/>
            <a:ext cx="821094" cy="252807"/>
          </a:xfrm>
          <a:prstGeom prst="line">
            <a:avLst/>
          </a:prstGeom>
          <a:ln>
            <a:solidFill>
              <a:srgbClr val="7030A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4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16200000">
            <a:off x="481233" y="3257153"/>
            <a:ext cx="2876550" cy="28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5" name="Picture 31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652156" y="5688410"/>
            <a:ext cx="4876800" cy="313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7" name="Title 1"/>
          <p:cNvSpPr txBox="1">
            <a:spLocks/>
          </p:cNvSpPr>
          <p:nvPr/>
        </p:nvSpPr>
        <p:spPr>
          <a:xfrm rot="10800000" flipV="1">
            <a:off x="4572000" y="5029200"/>
            <a:ext cx="762000" cy="381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algn="ctr">
              <a:spcBef>
                <a:spcPct val="0"/>
              </a:spcBef>
              <a:defRPr/>
            </a:pPr>
            <a:r>
              <a:rPr lang="en-US" sz="1400" b="1" dirty="0">
                <a:solidFill>
                  <a:srgbClr val="00B0F0"/>
                </a:solidFill>
                <a:latin typeface="Arial Black" pitchFamily="34" charset="0"/>
                <a:ea typeface="+mj-ea"/>
                <a:cs typeface="Arial" pitchFamily="34" charset="0"/>
              </a:rPr>
              <a:t>201</a:t>
            </a:r>
            <a:r>
              <a:rPr lang="mn-MN" sz="1400" b="1" dirty="0">
                <a:solidFill>
                  <a:srgbClr val="00B0F0"/>
                </a:solidFill>
                <a:latin typeface="Arial Black" pitchFamily="34" charset="0"/>
                <a:ea typeface="+mj-ea"/>
                <a:cs typeface="Arial" pitchFamily="34" charset="0"/>
              </a:rPr>
              <a:t>6</a:t>
            </a:r>
            <a:endParaRPr lang="en-US" sz="1400" b="1" dirty="0">
              <a:solidFill>
                <a:srgbClr val="00B0F0"/>
              </a:solidFill>
              <a:latin typeface="Arial Black" pitchFamily="34" charset="0"/>
              <a:ea typeface="+mj-ea"/>
              <a:cs typeface="Arial" pitchFamily="34" charset="0"/>
            </a:endParaRPr>
          </a:p>
        </p:txBody>
      </p:sp>
      <p:sp>
        <p:nvSpPr>
          <p:cNvPr id="28" name="Title 1"/>
          <p:cNvSpPr txBox="1">
            <a:spLocks/>
          </p:cNvSpPr>
          <p:nvPr/>
        </p:nvSpPr>
        <p:spPr>
          <a:xfrm rot="10800000" flipV="1">
            <a:off x="3124200" y="5029200"/>
            <a:ext cx="838200" cy="381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algn="ctr">
              <a:spcBef>
                <a:spcPct val="0"/>
              </a:spcBef>
              <a:defRPr/>
            </a:pPr>
            <a:r>
              <a:rPr lang="en-US" sz="1400" b="1" dirty="0">
                <a:solidFill>
                  <a:srgbClr val="00B0F0"/>
                </a:solidFill>
                <a:latin typeface="Arial Black" pitchFamily="34" charset="0"/>
                <a:ea typeface="+mj-ea"/>
                <a:cs typeface="Arial" pitchFamily="34" charset="0"/>
              </a:rPr>
              <a:t>201</a:t>
            </a:r>
            <a:r>
              <a:rPr lang="mn-MN" sz="1400" b="1" dirty="0">
                <a:solidFill>
                  <a:srgbClr val="00B0F0"/>
                </a:solidFill>
                <a:latin typeface="Arial Black" pitchFamily="34" charset="0"/>
                <a:ea typeface="+mj-ea"/>
                <a:cs typeface="Arial" pitchFamily="34" charset="0"/>
              </a:rPr>
              <a:t>5</a:t>
            </a:r>
            <a:endParaRPr lang="en-US" sz="1400" b="1" dirty="0">
              <a:solidFill>
                <a:srgbClr val="00B0F0"/>
              </a:solidFill>
              <a:latin typeface="Arial Black" pitchFamily="34" charset="0"/>
              <a:ea typeface="+mj-ea"/>
              <a:cs typeface="Arial" pitchFamily="34" charset="0"/>
            </a:endParaRPr>
          </a:p>
        </p:txBody>
      </p:sp>
      <p:sp>
        <p:nvSpPr>
          <p:cNvPr id="29" name="Title 1"/>
          <p:cNvSpPr txBox="1">
            <a:spLocks/>
          </p:cNvSpPr>
          <p:nvPr/>
        </p:nvSpPr>
        <p:spPr>
          <a:xfrm rot="10800000" flipV="1">
            <a:off x="6096000" y="5029200"/>
            <a:ext cx="762000" cy="381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algn="ctr">
              <a:spcBef>
                <a:spcPct val="0"/>
              </a:spcBef>
              <a:defRPr/>
            </a:pPr>
            <a:r>
              <a:rPr lang="en-US" sz="1400" b="1" dirty="0">
                <a:solidFill>
                  <a:srgbClr val="00B0F0"/>
                </a:solidFill>
                <a:latin typeface="Arial Black" pitchFamily="34" charset="0"/>
                <a:ea typeface="+mj-ea"/>
                <a:cs typeface="Arial" pitchFamily="34" charset="0"/>
              </a:rPr>
              <a:t>201</a:t>
            </a:r>
            <a:r>
              <a:rPr lang="mn-MN" sz="1400" b="1" dirty="0">
                <a:solidFill>
                  <a:srgbClr val="00B0F0"/>
                </a:solidFill>
                <a:latin typeface="Arial Black" pitchFamily="34" charset="0"/>
                <a:ea typeface="+mj-ea"/>
                <a:cs typeface="Arial" pitchFamily="34" charset="0"/>
              </a:rPr>
              <a:t>7</a:t>
            </a:r>
            <a:endParaRPr lang="en-US" sz="1400" b="1" dirty="0">
              <a:solidFill>
                <a:srgbClr val="00B0F0"/>
              </a:solidFill>
              <a:latin typeface="Arial Black" pitchFamily="34" charset="0"/>
              <a:ea typeface="+mj-ea"/>
              <a:cs typeface="Arial" pitchFamily="34" charset="0"/>
            </a:endParaRPr>
          </a:p>
        </p:txBody>
      </p:sp>
      <p:sp>
        <p:nvSpPr>
          <p:cNvPr id="30" name="Title 1"/>
          <p:cNvSpPr txBox="1">
            <a:spLocks/>
          </p:cNvSpPr>
          <p:nvPr/>
        </p:nvSpPr>
        <p:spPr>
          <a:xfrm rot="10800000" flipV="1">
            <a:off x="7543800" y="5029200"/>
            <a:ext cx="762000" cy="381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algn="ctr">
              <a:spcBef>
                <a:spcPct val="0"/>
              </a:spcBef>
              <a:defRPr/>
            </a:pPr>
            <a:r>
              <a:rPr lang="en-US" sz="1400" b="1" dirty="0">
                <a:solidFill>
                  <a:srgbClr val="00B0F0"/>
                </a:solidFill>
                <a:latin typeface="Arial Black" pitchFamily="34" charset="0"/>
                <a:ea typeface="+mj-ea"/>
                <a:cs typeface="Arial" pitchFamily="34" charset="0"/>
              </a:rPr>
              <a:t>201</a:t>
            </a:r>
            <a:r>
              <a:rPr lang="mn-MN" sz="1400" b="1" dirty="0">
                <a:solidFill>
                  <a:srgbClr val="00B0F0"/>
                </a:solidFill>
                <a:latin typeface="Arial Black" pitchFamily="34" charset="0"/>
                <a:ea typeface="+mj-ea"/>
                <a:cs typeface="Arial" pitchFamily="34" charset="0"/>
              </a:rPr>
              <a:t>8</a:t>
            </a:r>
            <a:endParaRPr lang="en-US" sz="1400" b="1" dirty="0">
              <a:solidFill>
                <a:srgbClr val="00B0F0"/>
              </a:solidFill>
              <a:latin typeface="Arial Black" pitchFamily="34" charset="0"/>
              <a:ea typeface="+mj-ea"/>
              <a:cs typeface="Arial" pitchFamily="34" charset="0"/>
            </a:endParaRPr>
          </a:p>
        </p:txBody>
      </p:sp>
      <p:sp>
        <p:nvSpPr>
          <p:cNvPr id="31" name="Title 1"/>
          <p:cNvSpPr txBox="1">
            <a:spLocks/>
          </p:cNvSpPr>
          <p:nvPr/>
        </p:nvSpPr>
        <p:spPr>
          <a:xfrm rot="10800000" flipV="1">
            <a:off x="8915400" y="5029200"/>
            <a:ext cx="762000" cy="381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algn="ctr">
              <a:spcBef>
                <a:spcPct val="0"/>
              </a:spcBef>
              <a:defRPr/>
            </a:pPr>
            <a:r>
              <a:rPr lang="en-US" sz="1400" b="1" dirty="0">
                <a:solidFill>
                  <a:srgbClr val="00B0F0"/>
                </a:solidFill>
                <a:latin typeface="Arial Black" pitchFamily="34" charset="0"/>
                <a:ea typeface="+mj-ea"/>
                <a:cs typeface="Arial" pitchFamily="34" charset="0"/>
              </a:rPr>
              <a:t>201</a:t>
            </a:r>
            <a:r>
              <a:rPr lang="mn-MN" sz="1400" b="1" dirty="0">
                <a:solidFill>
                  <a:srgbClr val="00B0F0"/>
                </a:solidFill>
                <a:latin typeface="Arial Black" pitchFamily="34" charset="0"/>
                <a:ea typeface="+mj-ea"/>
                <a:cs typeface="Arial" pitchFamily="34" charset="0"/>
              </a:rPr>
              <a:t>9</a:t>
            </a:r>
            <a:endParaRPr lang="en-US" sz="1400" b="1" dirty="0">
              <a:solidFill>
                <a:srgbClr val="00B0F0"/>
              </a:solidFill>
              <a:latin typeface="Arial Black" pitchFamily="34" charset="0"/>
              <a:ea typeface="+mj-ea"/>
              <a:cs typeface="Arial" pitchFamily="34" charset="0"/>
            </a:endParaRPr>
          </a:p>
        </p:txBody>
      </p:sp>
      <p:sp>
        <p:nvSpPr>
          <p:cNvPr id="32" name="Title 1"/>
          <p:cNvSpPr>
            <a:spLocks noGrp="1"/>
          </p:cNvSpPr>
          <p:nvPr>
            <p:ph type="title"/>
          </p:nvPr>
        </p:nvSpPr>
        <p:spPr>
          <a:xfrm>
            <a:off x="4648200" y="2895600"/>
            <a:ext cx="838200" cy="274638"/>
          </a:xfrm>
        </p:spPr>
        <p:txBody>
          <a:bodyPr>
            <a:normAutofit fontScale="90000"/>
          </a:bodyPr>
          <a:lstStyle/>
          <a:p>
            <a:r>
              <a:rPr lang="en-US" sz="1400" dirty="0">
                <a:solidFill>
                  <a:srgbClr val="0000FF"/>
                </a:solidFill>
                <a:latin typeface="AGCrownStyle Mon" pitchFamily="2" charset="-52"/>
                <a:cs typeface="Arial" pitchFamily="34" charset="0"/>
              </a:rPr>
              <a:t>7846</a:t>
            </a:r>
          </a:p>
        </p:txBody>
      </p:sp>
      <p:sp>
        <p:nvSpPr>
          <p:cNvPr id="33" name="Title 1"/>
          <p:cNvSpPr txBox="1">
            <a:spLocks/>
          </p:cNvSpPr>
          <p:nvPr/>
        </p:nvSpPr>
        <p:spPr>
          <a:xfrm>
            <a:off x="6090556" y="2655332"/>
            <a:ext cx="838200" cy="2746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10000"/>
          </a:bodyPr>
          <a:lstStyle/>
          <a:p>
            <a:pPr algn="ctr">
              <a:spcBef>
                <a:spcPct val="0"/>
              </a:spcBef>
              <a:defRPr/>
            </a:pPr>
            <a:r>
              <a:rPr lang="en-US" sz="1400" dirty="0">
                <a:solidFill>
                  <a:srgbClr val="0000FF"/>
                </a:solidFill>
                <a:latin typeface="AGCrownStyle Mon" pitchFamily="2" charset="-52"/>
                <a:ea typeface="+mj-ea"/>
                <a:cs typeface="Arial" pitchFamily="34" charset="0"/>
              </a:rPr>
              <a:t>7598</a:t>
            </a:r>
          </a:p>
        </p:txBody>
      </p:sp>
      <p:sp>
        <p:nvSpPr>
          <p:cNvPr id="34" name="Title 1"/>
          <p:cNvSpPr txBox="1">
            <a:spLocks/>
          </p:cNvSpPr>
          <p:nvPr/>
        </p:nvSpPr>
        <p:spPr>
          <a:xfrm>
            <a:off x="3048000" y="4419600"/>
            <a:ext cx="838200" cy="2746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2500" lnSpcReduction="10000"/>
          </a:bodyPr>
          <a:lstStyle/>
          <a:p>
            <a:pPr algn="ctr">
              <a:spcBef>
                <a:spcPct val="0"/>
              </a:spcBef>
              <a:defRPr/>
            </a:pPr>
            <a:r>
              <a:rPr lang="en-US" sz="1400" dirty="0">
                <a:solidFill>
                  <a:srgbClr val="0000FF"/>
                </a:solidFill>
                <a:latin typeface="AGCrownStyle Mon" pitchFamily="2" charset="-52"/>
                <a:ea typeface="+mj-ea"/>
                <a:cs typeface="Arial" pitchFamily="34" charset="0"/>
              </a:rPr>
              <a:t>20966.3</a:t>
            </a:r>
          </a:p>
        </p:txBody>
      </p:sp>
      <p:sp>
        <p:nvSpPr>
          <p:cNvPr id="35" name="Title 1"/>
          <p:cNvSpPr txBox="1">
            <a:spLocks/>
          </p:cNvSpPr>
          <p:nvPr/>
        </p:nvSpPr>
        <p:spPr>
          <a:xfrm>
            <a:off x="7620000" y="2362200"/>
            <a:ext cx="838200" cy="2746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10000"/>
          </a:bodyPr>
          <a:lstStyle/>
          <a:p>
            <a:pPr algn="ctr">
              <a:spcBef>
                <a:spcPct val="0"/>
              </a:spcBef>
              <a:defRPr/>
            </a:pPr>
            <a:r>
              <a:rPr lang="en-US" sz="1400" dirty="0">
                <a:solidFill>
                  <a:srgbClr val="0000FF"/>
                </a:solidFill>
                <a:latin typeface="AGCrownStyle Mon" pitchFamily="2" charset="-52"/>
                <a:ea typeface="+mj-ea"/>
                <a:cs typeface="Arial" pitchFamily="34" charset="0"/>
              </a:rPr>
              <a:t>8373</a:t>
            </a:r>
          </a:p>
        </p:txBody>
      </p:sp>
      <p:sp>
        <p:nvSpPr>
          <p:cNvPr id="36" name="Title 1"/>
          <p:cNvSpPr txBox="1">
            <a:spLocks/>
          </p:cNvSpPr>
          <p:nvPr/>
        </p:nvSpPr>
        <p:spPr>
          <a:xfrm>
            <a:off x="9377264" y="2731292"/>
            <a:ext cx="749559" cy="28773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 lnSpcReduction="10000"/>
          </a:bodyPr>
          <a:lstStyle/>
          <a:p>
            <a:pPr algn="ctr">
              <a:spcBef>
                <a:spcPct val="0"/>
              </a:spcBef>
              <a:defRPr/>
            </a:pPr>
            <a:r>
              <a:rPr lang="en-US" sz="1400" dirty="0">
                <a:solidFill>
                  <a:srgbClr val="0000FF"/>
                </a:solidFill>
                <a:latin typeface="AGCrownStyle Mon" pitchFamily="2" charset="-52"/>
                <a:ea typeface="+mj-ea"/>
                <a:cs typeface="Arial" pitchFamily="34" charset="0"/>
              </a:rPr>
              <a:t>8067</a:t>
            </a:r>
          </a:p>
        </p:txBody>
      </p:sp>
      <p:sp>
        <p:nvSpPr>
          <p:cNvPr id="37" name="Title 1"/>
          <p:cNvSpPr txBox="1">
            <a:spLocks/>
          </p:cNvSpPr>
          <p:nvPr/>
        </p:nvSpPr>
        <p:spPr>
          <a:xfrm>
            <a:off x="3219053" y="3115001"/>
            <a:ext cx="838200" cy="2746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10000"/>
          </a:bodyPr>
          <a:lstStyle/>
          <a:p>
            <a:pPr algn="ctr">
              <a:spcBef>
                <a:spcPct val="0"/>
              </a:spcBef>
              <a:defRPr/>
            </a:pPr>
            <a:r>
              <a:rPr lang="en-US" sz="1400" dirty="0">
                <a:solidFill>
                  <a:srgbClr val="0000FF"/>
                </a:solidFill>
                <a:latin typeface="AGCrownStyle Mon" pitchFamily="2" charset="-52"/>
                <a:ea typeface="+mj-ea"/>
                <a:cs typeface="Arial" pitchFamily="34" charset="0"/>
              </a:rPr>
              <a:t>7573</a:t>
            </a:r>
          </a:p>
        </p:txBody>
      </p:sp>
      <p:sp>
        <p:nvSpPr>
          <p:cNvPr id="40" name="Title 1"/>
          <p:cNvSpPr txBox="1">
            <a:spLocks/>
          </p:cNvSpPr>
          <p:nvPr/>
        </p:nvSpPr>
        <p:spPr>
          <a:xfrm>
            <a:off x="4495800" y="4343400"/>
            <a:ext cx="838200" cy="2746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2500" lnSpcReduction="10000"/>
          </a:bodyPr>
          <a:lstStyle/>
          <a:p>
            <a:pPr algn="ctr">
              <a:spcBef>
                <a:spcPct val="0"/>
              </a:spcBef>
              <a:defRPr/>
            </a:pPr>
            <a:r>
              <a:rPr lang="en-US" sz="1400" dirty="0">
                <a:solidFill>
                  <a:srgbClr val="0000FF"/>
                </a:solidFill>
                <a:latin typeface="AGCrownStyle Mon" pitchFamily="2" charset="-52"/>
                <a:ea typeface="+mj-ea"/>
                <a:cs typeface="Arial" pitchFamily="34" charset="0"/>
              </a:rPr>
              <a:t>22842.7</a:t>
            </a:r>
          </a:p>
        </p:txBody>
      </p:sp>
      <p:sp>
        <p:nvSpPr>
          <p:cNvPr id="41" name="Title 1"/>
          <p:cNvSpPr txBox="1">
            <a:spLocks/>
          </p:cNvSpPr>
          <p:nvPr/>
        </p:nvSpPr>
        <p:spPr>
          <a:xfrm>
            <a:off x="6096000" y="4114800"/>
            <a:ext cx="838200" cy="2746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2500" lnSpcReduction="10000"/>
          </a:bodyPr>
          <a:lstStyle/>
          <a:p>
            <a:pPr algn="ctr">
              <a:spcBef>
                <a:spcPct val="0"/>
              </a:spcBef>
              <a:defRPr/>
            </a:pPr>
            <a:r>
              <a:rPr lang="en-US" sz="1400" dirty="0">
                <a:solidFill>
                  <a:srgbClr val="0000FF"/>
                </a:solidFill>
                <a:latin typeface="AGCrownStyle Mon" pitchFamily="2" charset="-52"/>
                <a:ea typeface="+mj-ea"/>
                <a:cs typeface="Arial" pitchFamily="34" charset="0"/>
              </a:rPr>
              <a:t>24677.6</a:t>
            </a:r>
          </a:p>
        </p:txBody>
      </p:sp>
      <p:sp>
        <p:nvSpPr>
          <p:cNvPr id="42" name="Title 1"/>
          <p:cNvSpPr txBox="1">
            <a:spLocks/>
          </p:cNvSpPr>
          <p:nvPr/>
        </p:nvSpPr>
        <p:spPr>
          <a:xfrm>
            <a:off x="7391400" y="3886200"/>
            <a:ext cx="838200" cy="2746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2500" lnSpcReduction="10000"/>
          </a:bodyPr>
          <a:lstStyle/>
          <a:p>
            <a:pPr algn="ctr">
              <a:spcBef>
                <a:spcPct val="0"/>
              </a:spcBef>
              <a:defRPr/>
            </a:pPr>
            <a:r>
              <a:rPr lang="en-US" sz="1400" dirty="0">
                <a:solidFill>
                  <a:srgbClr val="0000FF"/>
                </a:solidFill>
                <a:latin typeface="AGCrownStyle Mon" pitchFamily="2" charset="-52"/>
                <a:ea typeface="+mj-ea"/>
                <a:cs typeface="Arial" pitchFamily="34" charset="0"/>
              </a:rPr>
              <a:t>27177.5</a:t>
            </a:r>
          </a:p>
        </p:txBody>
      </p:sp>
      <p:sp>
        <p:nvSpPr>
          <p:cNvPr id="43" name="Title 1"/>
          <p:cNvSpPr txBox="1">
            <a:spLocks/>
          </p:cNvSpPr>
          <p:nvPr/>
        </p:nvSpPr>
        <p:spPr>
          <a:xfrm>
            <a:off x="9215436" y="4103687"/>
            <a:ext cx="838200" cy="369091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10000"/>
          </a:bodyPr>
          <a:lstStyle/>
          <a:p>
            <a:pPr algn="ctr">
              <a:spcBef>
                <a:spcPct val="0"/>
              </a:spcBef>
              <a:defRPr/>
            </a:pPr>
            <a:r>
              <a:rPr lang="en-US" sz="1400" dirty="0">
                <a:solidFill>
                  <a:srgbClr val="0000FF"/>
                </a:solidFill>
                <a:latin typeface="AGCrownStyle Mon" pitchFamily="2" charset="-52"/>
                <a:ea typeface="+mj-ea"/>
                <a:cs typeface="Arial" pitchFamily="34" charset="0"/>
              </a:rPr>
              <a:t>32088.9</a:t>
            </a:r>
          </a:p>
        </p:txBody>
      </p:sp>
      <p:sp>
        <p:nvSpPr>
          <p:cNvPr id="38" name="Rectangle 12">
            <a:extLst>
              <a:ext uri="{FF2B5EF4-FFF2-40B4-BE49-F238E27FC236}">
                <a16:creationId xmlns:a16="http://schemas.microsoft.com/office/drawing/2014/main" id="{4FDA28AE-0AFE-40CF-AC07-E1700D52D77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33700" y="804648"/>
            <a:ext cx="8458200" cy="400050"/>
          </a:xfrm>
          <a:prstGeom prst="rect">
            <a:avLst/>
          </a:prstGeom>
          <a:solidFill>
            <a:srgbClr val="99660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514350" indent="-514350" algn="just">
              <a:spcBef>
                <a:spcPct val="20000"/>
              </a:spcBef>
              <a:buClr>
                <a:schemeClr val="accent6">
                  <a:lumMod val="50000"/>
                </a:schemeClr>
              </a:buClr>
              <a:buSzPct val="80000"/>
              <a:defRPr/>
            </a:pPr>
            <a:r>
              <a:rPr lang="mn-MN" sz="2000" b="1" dirty="0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ХҮН АМ, НИЙГМИЙН ҮЗҮҮЛЭЛТ – Нийгмийн даатгал</a:t>
            </a:r>
          </a:p>
        </p:txBody>
      </p:sp>
      <p:pic>
        <p:nvPicPr>
          <p:cNvPr id="39" name="Picture 38">
            <a:extLst>
              <a:ext uri="{FF2B5EF4-FFF2-40B4-BE49-F238E27FC236}">
                <a16:creationId xmlns:a16="http://schemas.microsoft.com/office/drawing/2014/main" id="{935EDA0B-2077-4968-8EF4-7E702300AE72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13543" y="0"/>
            <a:ext cx="1322947" cy="1158340"/>
          </a:xfrm>
          <a:prstGeom prst="rect">
            <a:avLst/>
          </a:prstGeom>
        </p:spPr>
      </p:pic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3292EDC9-BABA-4FA3-9DFE-1E4244784422}"/>
              </a:ext>
            </a:extLst>
          </p:cNvPr>
          <p:cNvCxnSpPr>
            <a:cxnSpLocks/>
          </p:cNvCxnSpPr>
          <p:nvPr/>
        </p:nvCxnSpPr>
        <p:spPr>
          <a:xfrm flipH="1">
            <a:off x="1537282" y="366677"/>
            <a:ext cx="1048903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itle 1">
            <a:extLst>
              <a:ext uri="{FF2B5EF4-FFF2-40B4-BE49-F238E27FC236}">
                <a16:creationId xmlns:a16="http://schemas.microsoft.com/office/drawing/2014/main" id="{CA639C61-0995-4061-B143-BDA80DC4002F}"/>
              </a:ext>
            </a:extLst>
          </p:cNvPr>
          <p:cNvSpPr txBox="1">
            <a:spLocks/>
          </p:cNvSpPr>
          <p:nvPr/>
        </p:nvSpPr>
        <p:spPr>
          <a:xfrm>
            <a:off x="3028583" y="44577"/>
            <a:ext cx="9040536" cy="40266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mn-MN" sz="160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СҮХБААТАР АЙМГИЙН СТАТИСТИКИЙН ХЭЛТЭС</a:t>
            </a:r>
            <a:endParaRPr lang="en-US" sz="1600" dirty="0"/>
          </a:p>
        </p:txBody>
      </p:sp>
      <p:sp>
        <p:nvSpPr>
          <p:cNvPr id="46" name="Title 1">
            <a:extLst>
              <a:ext uri="{FF2B5EF4-FFF2-40B4-BE49-F238E27FC236}">
                <a16:creationId xmlns:a16="http://schemas.microsoft.com/office/drawing/2014/main" id="{96DBED0C-235B-48AC-B8D2-D9FFEFDA261F}"/>
              </a:ext>
            </a:extLst>
          </p:cNvPr>
          <p:cNvSpPr txBox="1">
            <a:spLocks/>
          </p:cNvSpPr>
          <p:nvPr/>
        </p:nvSpPr>
        <p:spPr>
          <a:xfrm>
            <a:off x="2972499" y="6340248"/>
            <a:ext cx="9144000" cy="47783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n-US" sz="16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www.sukhbaatar@nso.mn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8E3816-C6B9-46B4-BEEC-94DD1CD287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97227" y="1361512"/>
            <a:ext cx="6580144" cy="1103455"/>
          </a:xfrm>
        </p:spPr>
        <p:txBody>
          <a:bodyPr numCol="2">
            <a:noAutofit/>
          </a:bodyPr>
          <a:lstStyle/>
          <a:p>
            <a:pPr algn="ctr"/>
            <a:r>
              <a:rPr lang="mn-MN" sz="1400" dirty="0">
                <a:latin typeface="Arial" panose="020B0604020202020204" pitchFamily="34" charset="0"/>
                <a:cs typeface="Arial" panose="020B0604020202020204" pitchFamily="34" charset="0"/>
              </a:rPr>
              <a:t>2015.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IV. 20</a:t>
            </a:r>
            <a:r>
              <a:rPr lang="mn-MN" sz="1400" dirty="0">
                <a:latin typeface="Arial" panose="020B0604020202020204" pitchFamily="34" charset="0"/>
                <a:cs typeface="Arial" panose="020B0604020202020204" pitchFamily="34" charset="0"/>
              </a:rPr>
              <a:t> 342 хүн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– 5</a:t>
            </a:r>
            <a:r>
              <a:rPr lang="mn-MN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mn-MN" sz="1400" dirty="0">
                <a:latin typeface="Arial" panose="020B0604020202020204" pitchFamily="34" charset="0"/>
                <a:cs typeface="Arial" panose="020B0604020202020204" pitchFamily="34" charset="0"/>
              </a:rPr>
              <a:t>40.1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mn-MN" sz="1400" dirty="0">
                <a:latin typeface="Arial" panose="020B0604020202020204" pitchFamily="34" charset="0"/>
                <a:cs typeface="Arial" panose="020B0604020202020204" pitchFamily="34" charset="0"/>
              </a:rPr>
              <a:t>сая.төг</a:t>
            </a:r>
            <a:br>
              <a:rPr lang="mn-MN" sz="1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mn-MN" sz="1400" dirty="0">
                <a:latin typeface="Arial" panose="020B0604020202020204" pitchFamily="34" charset="0"/>
                <a:cs typeface="Arial" panose="020B0604020202020204" pitchFamily="34" charset="0"/>
              </a:rPr>
              <a:t>2016.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IV. 20</a:t>
            </a:r>
            <a:r>
              <a:rPr lang="mn-MN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mn-MN" sz="1400" dirty="0">
                <a:latin typeface="Arial" panose="020B0604020202020204" pitchFamily="34" charset="0"/>
                <a:cs typeface="Arial" panose="020B0604020202020204" pitchFamily="34" charset="0"/>
              </a:rPr>
              <a:t>80 хүн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– 5</a:t>
            </a:r>
            <a:r>
              <a:rPr lang="mn-MN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mn-MN" sz="1400" dirty="0">
                <a:latin typeface="Arial" panose="020B0604020202020204" pitchFamily="34" charset="0"/>
                <a:cs typeface="Arial" panose="020B0604020202020204" pitchFamily="34" charset="0"/>
              </a:rPr>
              <a:t>98.3 сая.төг</a:t>
            </a:r>
            <a:br>
              <a:rPr lang="mn-MN" sz="1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mn-MN" sz="1400" dirty="0">
                <a:latin typeface="Arial" panose="020B0604020202020204" pitchFamily="34" charset="0"/>
                <a:cs typeface="Arial" panose="020B0604020202020204" pitchFamily="34" charset="0"/>
              </a:rPr>
              <a:t>2017.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IV. </a:t>
            </a:r>
            <a:r>
              <a:rPr lang="mn-MN" sz="1400" dirty="0">
                <a:latin typeface="Arial" panose="020B0604020202020204" pitchFamily="34" charset="0"/>
                <a:cs typeface="Arial" panose="020B0604020202020204" pitchFamily="34" charset="0"/>
              </a:rPr>
              <a:t>25 504 хүн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mn-MN" sz="1400" dirty="0">
                <a:latin typeface="Arial" panose="020B0604020202020204" pitchFamily="34" charset="0"/>
                <a:cs typeface="Arial" panose="020B0604020202020204" pitchFamily="34" charset="0"/>
              </a:rPr>
              <a:t>6 179.8 сая.төг</a:t>
            </a:r>
            <a:br>
              <a:rPr lang="mn-MN" sz="1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mn-MN" sz="1400" dirty="0">
                <a:latin typeface="Arial" panose="020B0604020202020204" pitchFamily="34" charset="0"/>
                <a:cs typeface="Arial" panose="020B0604020202020204" pitchFamily="34" charset="0"/>
              </a:rPr>
              <a:t>2018.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IV. </a:t>
            </a:r>
            <a:r>
              <a:rPr lang="mn-MN" sz="1400" dirty="0">
                <a:latin typeface="Arial" panose="020B0604020202020204" pitchFamily="34" charset="0"/>
                <a:cs typeface="Arial" panose="020B0604020202020204" pitchFamily="34" charset="0"/>
              </a:rPr>
              <a:t>32 332 хүн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mn-MN" sz="1400" dirty="0">
                <a:latin typeface="Arial" panose="020B0604020202020204" pitchFamily="34" charset="0"/>
                <a:cs typeface="Arial" panose="020B0604020202020204" pitchFamily="34" charset="0"/>
              </a:rPr>
              <a:t>8 332.1 сая.төг</a:t>
            </a:r>
            <a:br>
              <a:rPr lang="mn-MN" sz="1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mn-MN" sz="1400" dirty="0">
                <a:latin typeface="Arial" panose="020B0604020202020204" pitchFamily="34" charset="0"/>
                <a:cs typeface="Arial" panose="020B0604020202020204" pitchFamily="34" charset="0"/>
              </a:rPr>
              <a:t>2019.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IV. 31 217 </a:t>
            </a:r>
            <a:r>
              <a:rPr lang="mn-MN" sz="1400" dirty="0">
                <a:latin typeface="Arial" panose="020B0604020202020204" pitchFamily="34" charset="0"/>
                <a:cs typeface="Arial" panose="020B0604020202020204" pitchFamily="34" charset="0"/>
              </a:rPr>
              <a:t>хүн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– 9</a:t>
            </a:r>
            <a:r>
              <a:rPr lang="mn-MN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123.5</a:t>
            </a:r>
            <a:r>
              <a:rPr lang="mn-MN" sz="1400" dirty="0">
                <a:latin typeface="Arial" panose="020B0604020202020204" pitchFamily="34" charset="0"/>
                <a:cs typeface="Arial" panose="020B0604020202020204" pitchFamily="34" charset="0"/>
              </a:rPr>
              <a:t> сая.төг</a:t>
            </a:r>
            <a:br>
              <a:rPr lang="mn-MN" sz="140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A3A4A15-9871-439D-92DF-49D3DEB93893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40" t="-6234" r="-440" b="6234"/>
          <a:stretch/>
        </p:blipFill>
        <p:spPr>
          <a:xfrm>
            <a:off x="2642055" y="1071444"/>
            <a:ext cx="1407431" cy="1259780"/>
          </a:xfrm>
          <a:prstGeom prst="rect">
            <a:avLst/>
          </a:prstGeom>
        </p:spPr>
      </p:pic>
      <p:sp>
        <p:nvSpPr>
          <p:cNvPr id="7" name="Title 1">
            <a:extLst>
              <a:ext uri="{FF2B5EF4-FFF2-40B4-BE49-F238E27FC236}">
                <a16:creationId xmlns:a16="http://schemas.microsoft.com/office/drawing/2014/main" id="{16E86474-2D38-441D-AD29-8759EA842C43}"/>
              </a:ext>
            </a:extLst>
          </p:cNvPr>
          <p:cNvSpPr txBox="1">
            <a:spLocks/>
          </p:cNvSpPr>
          <p:nvPr/>
        </p:nvSpPr>
        <p:spPr>
          <a:xfrm>
            <a:off x="3318018" y="2783526"/>
            <a:ext cx="2700657" cy="922961"/>
          </a:xfrm>
          <a:prstGeom prst="rect">
            <a:avLst/>
          </a:prstGeom>
        </p:spPr>
        <p:txBody>
          <a:bodyPr vert="horz" lIns="91440" tIns="45720" rIns="91440" bIns="45720" numCol="2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en-US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F9017BF5-3D57-48EF-9E68-C7971AB7A09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54655" y="2446714"/>
            <a:ext cx="1126723" cy="1233427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1DE67097-414A-4DF5-9A89-9A1C2C2041A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96286" y="3740801"/>
            <a:ext cx="1393297" cy="1554285"/>
          </a:xfrm>
          <a:prstGeom prst="rect">
            <a:avLst/>
          </a:prstGeom>
        </p:spPr>
      </p:pic>
      <p:sp>
        <p:nvSpPr>
          <p:cNvPr id="14" name="Rectangle 12">
            <a:extLst>
              <a:ext uri="{FF2B5EF4-FFF2-40B4-BE49-F238E27FC236}">
                <a16:creationId xmlns:a16="http://schemas.microsoft.com/office/drawing/2014/main" id="{B1BA4E93-C4FE-405F-A383-4CCBE315E96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57610" y="619142"/>
            <a:ext cx="8322129" cy="400050"/>
          </a:xfrm>
          <a:prstGeom prst="rect">
            <a:avLst/>
          </a:prstGeom>
          <a:solidFill>
            <a:srgbClr val="996600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514350" indent="-514350" algn="ctr">
              <a:spcBef>
                <a:spcPct val="20000"/>
              </a:spcBef>
              <a:buClr>
                <a:schemeClr val="accent6">
                  <a:lumMod val="50000"/>
                </a:schemeClr>
              </a:buClr>
              <a:buSzPct val="80000"/>
              <a:defRPr/>
            </a:pPr>
            <a:r>
              <a:rPr lang="mn-MN" sz="2000" b="1" dirty="0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ХҮН АМ, НИЙГМИЙН ҮЗҮҮЛЭЛТ – Халамж</a:t>
            </a:r>
          </a:p>
        </p:txBody>
      </p:sp>
      <p:sp>
        <p:nvSpPr>
          <p:cNvPr id="15" name="Title 1">
            <a:extLst>
              <a:ext uri="{FF2B5EF4-FFF2-40B4-BE49-F238E27FC236}">
                <a16:creationId xmlns:a16="http://schemas.microsoft.com/office/drawing/2014/main" id="{8A32C444-6EF4-47BB-A24E-3CFC3A5F2CD7}"/>
              </a:ext>
            </a:extLst>
          </p:cNvPr>
          <p:cNvSpPr txBox="1">
            <a:spLocks/>
          </p:cNvSpPr>
          <p:nvPr/>
        </p:nvSpPr>
        <p:spPr>
          <a:xfrm>
            <a:off x="5497227" y="2731947"/>
            <a:ext cx="6580144" cy="1103455"/>
          </a:xfrm>
          <a:prstGeom prst="rect">
            <a:avLst/>
          </a:prstGeom>
        </p:spPr>
        <p:txBody>
          <a:bodyPr vert="horz" lIns="91440" tIns="45720" rIns="91440" bIns="45720" numCol="2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mn-MN" sz="1400" dirty="0">
                <a:latin typeface="Arial" panose="020B0604020202020204" pitchFamily="34" charset="0"/>
                <a:cs typeface="Arial" panose="020B0604020202020204" pitchFamily="34" charset="0"/>
              </a:rPr>
              <a:t>2015.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IV. 5</a:t>
            </a:r>
            <a:r>
              <a:rPr lang="mn-MN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207 </a:t>
            </a:r>
            <a:r>
              <a:rPr lang="mn-MN" sz="1400" dirty="0">
                <a:latin typeface="Arial" panose="020B0604020202020204" pitchFamily="34" charset="0"/>
                <a:cs typeface="Arial" panose="020B0604020202020204" pitchFamily="34" charset="0"/>
              </a:rPr>
              <a:t>хүн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-  701.1</a:t>
            </a:r>
            <a:r>
              <a:rPr lang="mn-MN" sz="1400" dirty="0">
                <a:latin typeface="Arial" panose="020B0604020202020204" pitchFamily="34" charset="0"/>
                <a:cs typeface="Arial" panose="020B0604020202020204" pitchFamily="34" charset="0"/>
              </a:rPr>
              <a:t> сая.төг</a:t>
            </a:r>
            <a:br>
              <a:rPr lang="mn-MN" sz="1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mn-MN" sz="1400" dirty="0">
                <a:latin typeface="Arial" panose="020B0604020202020204" pitchFamily="34" charset="0"/>
                <a:cs typeface="Arial" panose="020B0604020202020204" pitchFamily="34" charset="0"/>
              </a:rPr>
              <a:t>2016.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IV. </a:t>
            </a:r>
            <a:r>
              <a:rPr lang="mn-MN" sz="1400" dirty="0">
                <a:latin typeface="Arial" panose="020B0604020202020204" pitchFamily="34" charset="0"/>
                <a:cs typeface="Arial" panose="020B0604020202020204" pitchFamily="34" charset="0"/>
              </a:rPr>
              <a:t>4 974 хүн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mn-MN" sz="1400" dirty="0">
                <a:latin typeface="Arial" panose="020B0604020202020204" pitchFamily="34" charset="0"/>
                <a:cs typeface="Arial" panose="020B0604020202020204" pitchFamily="34" charset="0"/>
              </a:rPr>
              <a:t>704.2 сая.төг</a:t>
            </a:r>
            <a:br>
              <a:rPr lang="mn-MN" sz="1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mn-MN" sz="1400" dirty="0">
                <a:latin typeface="Arial" panose="020B0604020202020204" pitchFamily="34" charset="0"/>
                <a:cs typeface="Arial" panose="020B0604020202020204" pitchFamily="34" charset="0"/>
              </a:rPr>
              <a:t>2017.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IV. </a:t>
            </a:r>
            <a:r>
              <a:rPr lang="mn-MN" sz="1400" dirty="0">
                <a:latin typeface="Arial" panose="020B0604020202020204" pitchFamily="34" charset="0"/>
                <a:cs typeface="Arial" panose="020B0604020202020204" pitchFamily="34" charset="0"/>
              </a:rPr>
              <a:t>5 015 хүн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mn-MN" sz="1400" dirty="0">
                <a:latin typeface="Arial" panose="020B0604020202020204" pitchFamily="34" charset="0"/>
                <a:cs typeface="Arial" panose="020B0604020202020204" pitchFamily="34" charset="0"/>
              </a:rPr>
              <a:t>702.1 сая.төг</a:t>
            </a:r>
            <a:br>
              <a:rPr lang="mn-MN" sz="1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mn-MN" sz="1400" dirty="0">
                <a:latin typeface="Arial" panose="020B0604020202020204" pitchFamily="34" charset="0"/>
                <a:cs typeface="Arial" panose="020B0604020202020204" pitchFamily="34" charset="0"/>
              </a:rPr>
              <a:t>2018.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IV. </a:t>
            </a:r>
            <a:r>
              <a:rPr lang="mn-MN" sz="1400" dirty="0">
                <a:latin typeface="Arial" panose="020B0604020202020204" pitchFamily="34" charset="0"/>
                <a:cs typeface="Arial" panose="020B0604020202020204" pitchFamily="34" charset="0"/>
              </a:rPr>
              <a:t>5 063 хүн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mn-MN" sz="1400" dirty="0">
                <a:latin typeface="Arial" panose="020B0604020202020204" pitchFamily="34" charset="0"/>
                <a:cs typeface="Arial" panose="020B0604020202020204" pitchFamily="34" charset="0"/>
              </a:rPr>
              <a:t>697.7 сая.төг</a:t>
            </a:r>
            <a:br>
              <a:rPr lang="mn-MN" sz="1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mn-MN" sz="1400" dirty="0">
                <a:latin typeface="Arial" panose="020B0604020202020204" pitchFamily="34" charset="0"/>
                <a:cs typeface="Arial" panose="020B0604020202020204" pitchFamily="34" charset="0"/>
              </a:rPr>
              <a:t>2019.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IV. </a:t>
            </a:r>
            <a:r>
              <a:rPr lang="mn-MN" sz="1400" dirty="0">
                <a:latin typeface="Arial" panose="020B0604020202020204" pitchFamily="34" charset="0"/>
                <a:cs typeface="Arial" panose="020B0604020202020204" pitchFamily="34" charset="0"/>
              </a:rPr>
              <a:t>5 172 хүн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mn-MN" sz="1400" dirty="0">
                <a:latin typeface="Arial" panose="020B0604020202020204" pitchFamily="34" charset="0"/>
                <a:cs typeface="Arial" panose="020B0604020202020204" pitchFamily="34" charset="0"/>
              </a:rPr>
              <a:t>702.9 сая.төг</a:t>
            </a:r>
            <a:br>
              <a:rPr lang="mn-MN" sz="140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Title 1">
            <a:extLst>
              <a:ext uri="{FF2B5EF4-FFF2-40B4-BE49-F238E27FC236}">
                <a16:creationId xmlns:a16="http://schemas.microsoft.com/office/drawing/2014/main" id="{4DBA5F47-B57B-4C61-9094-223366091ABB}"/>
              </a:ext>
            </a:extLst>
          </p:cNvPr>
          <p:cNvSpPr txBox="1">
            <a:spLocks/>
          </p:cNvSpPr>
          <p:nvPr/>
        </p:nvSpPr>
        <p:spPr>
          <a:xfrm>
            <a:off x="5464631" y="3966215"/>
            <a:ext cx="6612740" cy="1103455"/>
          </a:xfrm>
          <a:prstGeom prst="rect">
            <a:avLst/>
          </a:prstGeom>
        </p:spPr>
        <p:txBody>
          <a:bodyPr vert="horz" lIns="91440" tIns="45720" rIns="91440" bIns="45720" numCol="2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mn-MN" sz="1400" dirty="0">
                <a:latin typeface="Arial" panose="020B0604020202020204" pitchFamily="34" charset="0"/>
                <a:cs typeface="Arial" panose="020B0604020202020204" pitchFamily="34" charset="0"/>
              </a:rPr>
              <a:t>2015.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IV. </a:t>
            </a:r>
            <a:r>
              <a:rPr lang="mn-MN" sz="1400" dirty="0">
                <a:latin typeface="Arial" panose="020B0604020202020204" pitchFamily="34" charset="0"/>
                <a:cs typeface="Arial" panose="020B0604020202020204" pitchFamily="34" charset="0"/>
              </a:rPr>
              <a:t>1 560 хүн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mn-MN" sz="1400" dirty="0">
                <a:latin typeface="Arial" panose="020B0604020202020204" pitchFamily="34" charset="0"/>
                <a:cs typeface="Arial" panose="020B0604020202020204" pitchFamily="34" charset="0"/>
              </a:rPr>
              <a:t>717.7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mn-MN" sz="1400" dirty="0">
                <a:latin typeface="Arial" panose="020B0604020202020204" pitchFamily="34" charset="0"/>
                <a:cs typeface="Arial" panose="020B0604020202020204" pitchFamily="34" charset="0"/>
              </a:rPr>
              <a:t>сая.төг 2016.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IV. </a:t>
            </a:r>
            <a:r>
              <a:rPr lang="mn-MN" sz="1400" dirty="0">
                <a:latin typeface="Arial" panose="020B0604020202020204" pitchFamily="34" charset="0"/>
                <a:cs typeface="Arial" panose="020B0604020202020204" pitchFamily="34" charset="0"/>
              </a:rPr>
              <a:t>2 793 хүн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mn-MN" sz="1400" dirty="0">
                <a:latin typeface="Arial" panose="020B0604020202020204" pitchFamily="34" charset="0"/>
                <a:cs typeface="Arial" panose="020B0604020202020204" pitchFamily="34" charset="0"/>
              </a:rPr>
              <a:t>669.0 сая.төг</a:t>
            </a:r>
            <a:br>
              <a:rPr lang="mn-MN" sz="1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mn-MN" sz="1400" dirty="0">
                <a:latin typeface="Arial" panose="020B0604020202020204" pitchFamily="34" charset="0"/>
                <a:cs typeface="Arial" panose="020B0604020202020204" pitchFamily="34" charset="0"/>
              </a:rPr>
              <a:t>2017.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IV. </a:t>
            </a:r>
            <a:r>
              <a:rPr lang="mn-MN" sz="1400" dirty="0">
                <a:latin typeface="Arial" panose="020B0604020202020204" pitchFamily="34" charset="0"/>
                <a:cs typeface="Arial" panose="020B0604020202020204" pitchFamily="34" charset="0"/>
              </a:rPr>
              <a:t>2 821 хүн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mn-MN" sz="1400" dirty="0">
                <a:latin typeface="Arial" panose="020B0604020202020204" pitchFamily="34" charset="0"/>
                <a:cs typeface="Arial" panose="020B0604020202020204" pitchFamily="34" charset="0"/>
              </a:rPr>
              <a:t>666.7 сая.төг</a:t>
            </a:r>
            <a:br>
              <a:rPr lang="mn-MN" sz="1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mn-MN" sz="1400" dirty="0">
                <a:latin typeface="Arial" panose="020B0604020202020204" pitchFamily="34" charset="0"/>
                <a:cs typeface="Arial" panose="020B0604020202020204" pitchFamily="34" charset="0"/>
              </a:rPr>
              <a:t>2018.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IV. </a:t>
            </a:r>
            <a:r>
              <a:rPr lang="mn-MN" sz="1400" dirty="0">
                <a:latin typeface="Arial" panose="020B0604020202020204" pitchFamily="34" charset="0"/>
                <a:cs typeface="Arial" panose="020B0604020202020204" pitchFamily="34" charset="0"/>
              </a:rPr>
              <a:t>2 066 хүн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mn-MN" sz="1400" dirty="0">
                <a:latin typeface="Arial" panose="020B0604020202020204" pitchFamily="34" charset="0"/>
                <a:cs typeface="Arial" panose="020B0604020202020204" pitchFamily="34" charset="0"/>
              </a:rPr>
              <a:t>293.1 сая.төг</a:t>
            </a:r>
            <a:br>
              <a:rPr lang="mn-MN" sz="1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mn-MN" sz="1400" dirty="0">
                <a:latin typeface="Arial" panose="020B0604020202020204" pitchFamily="34" charset="0"/>
                <a:cs typeface="Arial" panose="020B0604020202020204" pitchFamily="34" charset="0"/>
              </a:rPr>
              <a:t>2019.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IV.</a:t>
            </a:r>
            <a:r>
              <a:rPr lang="mn-MN" sz="1400" dirty="0">
                <a:latin typeface="Arial" panose="020B0604020202020204" pitchFamily="34" charset="0"/>
                <a:cs typeface="Arial" panose="020B0604020202020204" pitchFamily="34" charset="0"/>
              </a:rPr>
              <a:t> 2 057 хүн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mn-MN" sz="1400" dirty="0">
                <a:latin typeface="Arial" panose="020B0604020202020204" pitchFamily="34" charset="0"/>
                <a:cs typeface="Arial" panose="020B0604020202020204" pitchFamily="34" charset="0"/>
              </a:rPr>
              <a:t>287.6 сая.төг</a:t>
            </a:r>
            <a:br>
              <a:rPr lang="mn-MN" sz="140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Title 1">
            <a:extLst>
              <a:ext uri="{FF2B5EF4-FFF2-40B4-BE49-F238E27FC236}">
                <a16:creationId xmlns:a16="http://schemas.microsoft.com/office/drawing/2014/main" id="{F1818D78-1EDA-45A6-AA54-D5AFE12681EC}"/>
              </a:ext>
            </a:extLst>
          </p:cNvPr>
          <p:cNvSpPr txBox="1">
            <a:spLocks/>
          </p:cNvSpPr>
          <p:nvPr/>
        </p:nvSpPr>
        <p:spPr>
          <a:xfrm>
            <a:off x="5443143" y="5388229"/>
            <a:ext cx="6580144" cy="1103455"/>
          </a:xfrm>
          <a:prstGeom prst="rect">
            <a:avLst/>
          </a:prstGeom>
        </p:spPr>
        <p:txBody>
          <a:bodyPr vert="horz" lIns="91440" tIns="45720" rIns="91440" bIns="45720" numCol="2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mn-MN" sz="1400" dirty="0">
                <a:latin typeface="Arial" panose="020B0604020202020204" pitchFamily="34" charset="0"/>
                <a:cs typeface="Arial" panose="020B0604020202020204" pitchFamily="34" charset="0"/>
              </a:rPr>
              <a:t>2015.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IV. </a:t>
            </a:r>
            <a:r>
              <a:rPr lang="mn-MN" sz="1400" dirty="0">
                <a:latin typeface="Arial" panose="020B0604020202020204" pitchFamily="34" charset="0"/>
                <a:cs typeface="Arial" panose="020B0604020202020204" pitchFamily="34" charset="0"/>
              </a:rPr>
              <a:t>717 хүн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mn-MN" sz="1400" dirty="0">
                <a:latin typeface="Arial" panose="020B0604020202020204" pitchFamily="34" charset="0"/>
                <a:cs typeface="Arial" panose="020B0604020202020204" pitchFamily="34" charset="0"/>
              </a:rPr>
              <a:t>147.7 сая.төг</a:t>
            </a:r>
            <a:br>
              <a:rPr lang="mn-MN" sz="1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mn-MN" sz="1400" dirty="0">
                <a:latin typeface="Arial" panose="020B0604020202020204" pitchFamily="34" charset="0"/>
                <a:cs typeface="Arial" panose="020B0604020202020204" pitchFamily="34" charset="0"/>
              </a:rPr>
              <a:t>2016.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IV. </a:t>
            </a:r>
            <a:r>
              <a:rPr lang="mn-MN" sz="1400" dirty="0">
                <a:latin typeface="Arial" panose="020B0604020202020204" pitchFamily="34" charset="0"/>
                <a:cs typeface="Arial" panose="020B0604020202020204" pitchFamily="34" charset="0"/>
              </a:rPr>
              <a:t>589 хүн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mn-MN" sz="1400" dirty="0">
                <a:latin typeface="Arial" panose="020B0604020202020204" pitchFamily="34" charset="0"/>
                <a:cs typeface="Arial" panose="020B0604020202020204" pitchFamily="34" charset="0"/>
              </a:rPr>
              <a:t>140.5 сая.төг</a:t>
            </a:r>
            <a:br>
              <a:rPr lang="mn-MN" sz="1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mn-MN" sz="1400" dirty="0">
                <a:latin typeface="Arial" panose="020B0604020202020204" pitchFamily="34" charset="0"/>
                <a:cs typeface="Arial" panose="020B0604020202020204" pitchFamily="34" charset="0"/>
              </a:rPr>
              <a:t>2017.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IV. </a:t>
            </a:r>
            <a:r>
              <a:rPr lang="mn-MN" sz="1400" dirty="0">
                <a:latin typeface="Arial" panose="020B0604020202020204" pitchFamily="34" charset="0"/>
                <a:cs typeface="Arial" panose="020B0604020202020204" pitchFamily="34" charset="0"/>
              </a:rPr>
              <a:t>718 хүн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mn-MN" sz="1400" dirty="0">
                <a:latin typeface="Arial" panose="020B0604020202020204" pitchFamily="34" charset="0"/>
                <a:cs typeface="Arial" panose="020B0604020202020204" pitchFamily="34" charset="0"/>
              </a:rPr>
              <a:t>190.2 сая.төг</a:t>
            </a:r>
            <a:br>
              <a:rPr lang="mn-MN" sz="1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mn-MN" sz="1400" dirty="0">
                <a:latin typeface="Arial" panose="020B0604020202020204" pitchFamily="34" charset="0"/>
                <a:cs typeface="Arial" panose="020B0604020202020204" pitchFamily="34" charset="0"/>
              </a:rPr>
              <a:t>2018.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IV. </a:t>
            </a:r>
            <a:r>
              <a:rPr lang="mn-MN" sz="1400" dirty="0">
                <a:latin typeface="Arial" panose="020B0604020202020204" pitchFamily="34" charset="0"/>
                <a:cs typeface="Arial" panose="020B0604020202020204" pitchFamily="34" charset="0"/>
              </a:rPr>
              <a:t>909 хүн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mn-MN" sz="1400" dirty="0">
                <a:latin typeface="Arial" panose="020B0604020202020204" pitchFamily="34" charset="0"/>
                <a:cs typeface="Arial" panose="020B0604020202020204" pitchFamily="34" charset="0"/>
              </a:rPr>
              <a:t>179.6 сая.төг</a:t>
            </a:r>
            <a:br>
              <a:rPr lang="mn-MN" sz="1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mn-MN" sz="1400" dirty="0">
                <a:latin typeface="Arial" panose="020B0604020202020204" pitchFamily="34" charset="0"/>
                <a:cs typeface="Arial" panose="020B0604020202020204" pitchFamily="34" charset="0"/>
              </a:rPr>
              <a:t>2019.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IV. </a:t>
            </a:r>
            <a:r>
              <a:rPr lang="mn-MN" sz="1400" dirty="0">
                <a:latin typeface="Arial" panose="020B0604020202020204" pitchFamily="34" charset="0"/>
                <a:cs typeface="Arial" panose="020B0604020202020204" pitchFamily="34" charset="0"/>
              </a:rPr>
              <a:t>841 хүн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mn-MN" sz="1400" dirty="0">
                <a:latin typeface="Arial" panose="020B0604020202020204" pitchFamily="34" charset="0"/>
                <a:cs typeface="Arial" panose="020B0604020202020204" pitchFamily="34" charset="0"/>
              </a:rPr>
              <a:t>210.8 сая.төг</a:t>
            </a:r>
            <a:br>
              <a:rPr lang="mn-MN" sz="140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Title 1">
            <a:extLst>
              <a:ext uri="{FF2B5EF4-FFF2-40B4-BE49-F238E27FC236}">
                <a16:creationId xmlns:a16="http://schemas.microsoft.com/office/drawing/2014/main" id="{AB8987C5-FC80-4A25-B13F-AACEA0E3816F}"/>
              </a:ext>
            </a:extLst>
          </p:cNvPr>
          <p:cNvSpPr txBox="1">
            <a:spLocks/>
          </p:cNvSpPr>
          <p:nvPr/>
        </p:nvSpPr>
        <p:spPr>
          <a:xfrm>
            <a:off x="4530997" y="1583383"/>
            <a:ext cx="912147" cy="319222"/>
          </a:xfrm>
          <a:prstGeom prst="rect">
            <a:avLst/>
          </a:prstGeom>
        </p:spPr>
        <p:txBody>
          <a:bodyPr vert="horz" lIns="91440" tIns="45720" rIns="91440" bIns="45720" numCol="2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mn-MN" sz="2800" b="1" dirty="0"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endParaRPr lang="en-US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Title 1">
            <a:extLst>
              <a:ext uri="{FF2B5EF4-FFF2-40B4-BE49-F238E27FC236}">
                <a16:creationId xmlns:a16="http://schemas.microsoft.com/office/drawing/2014/main" id="{9E159005-CE2F-4627-B051-04B77461685A}"/>
              </a:ext>
            </a:extLst>
          </p:cNvPr>
          <p:cNvSpPr txBox="1">
            <a:spLocks/>
          </p:cNvSpPr>
          <p:nvPr/>
        </p:nvSpPr>
        <p:spPr>
          <a:xfrm>
            <a:off x="4530996" y="4303624"/>
            <a:ext cx="912147" cy="319222"/>
          </a:xfrm>
          <a:prstGeom prst="rect">
            <a:avLst/>
          </a:prstGeom>
        </p:spPr>
        <p:txBody>
          <a:bodyPr vert="horz" lIns="91440" tIns="45720" rIns="91440" bIns="45720" numCol="2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mn-MN" sz="2800" b="1" dirty="0"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endParaRPr lang="en-US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Title 1">
            <a:extLst>
              <a:ext uri="{FF2B5EF4-FFF2-40B4-BE49-F238E27FC236}">
                <a16:creationId xmlns:a16="http://schemas.microsoft.com/office/drawing/2014/main" id="{591E3E21-54EE-43E5-A398-083876B14622}"/>
              </a:ext>
            </a:extLst>
          </p:cNvPr>
          <p:cNvSpPr txBox="1">
            <a:spLocks/>
          </p:cNvSpPr>
          <p:nvPr/>
        </p:nvSpPr>
        <p:spPr>
          <a:xfrm>
            <a:off x="4552484" y="2916593"/>
            <a:ext cx="912147" cy="319222"/>
          </a:xfrm>
          <a:prstGeom prst="rect">
            <a:avLst/>
          </a:prstGeom>
        </p:spPr>
        <p:txBody>
          <a:bodyPr vert="horz" lIns="91440" tIns="45720" rIns="91440" bIns="45720" numCol="2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mn-MN" sz="2800" b="1" dirty="0"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endParaRPr lang="en-US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Title 1">
            <a:extLst>
              <a:ext uri="{FF2B5EF4-FFF2-40B4-BE49-F238E27FC236}">
                <a16:creationId xmlns:a16="http://schemas.microsoft.com/office/drawing/2014/main" id="{B9F7E63D-8079-49E6-9AD2-8E390B02A773}"/>
              </a:ext>
            </a:extLst>
          </p:cNvPr>
          <p:cNvSpPr txBox="1">
            <a:spLocks/>
          </p:cNvSpPr>
          <p:nvPr/>
        </p:nvSpPr>
        <p:spPr>
          <a:xfrm>
            <a:off x="4530996" y="5764425"/>
            <a:ext cx="912147" cy="319222"/>
          </a:xfrm>
          <a:prstGeom prst="rect">
            <a:avLst/>
          </a:prstGeom>
        </p:spPr>
        <p:txBody>
          <a:bodyPr vert="horz" lIns="91440" tIns="45720" rIns="91440" bIns="45720" numCol="2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mn-MN" sz="2800" b="1" dirty="0"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endParaRPr lang="en-US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3" name="Picture 22">
            <a:extLst>
              <a:ext uri="{FF2B5EF4-FFF2-40B4-BE49-F238E27FC236}">
                <a16:creationId xmlns:a16="http://schemas.microsoft.com/office/drawing/2014/main" id="{8B4F0275-517B-4C78-97A0-30083ACE938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596286" y="5432162"/>
            <a:ext cx="1453200" cy="1312375"/>
          </a:xfrm>
          <a:prstGeom prst="rect">
            <a:avLst/>
          </a:prstGeom>
        </p:spPr>
      </p:pic>
      <p:sp>
        <p:nvSpPr>
          <p:cNvPr id="24" name="Title 1">
            <a:extLst>
              <a:ext uri="{FF2B5EF4-FFF2-40B4-BE49-F238E27FC236}">
                <a16:creationId xmlns:a16="http://schemas.microsoft.com/office/drawing/2014/main" id="{500ED82B-223F-48CC-9C11-8AD84431BA0F}"/>
              </a:ext>
            </a:extLst>
          </p:cNvPr>
          <p:cNvSpPr txBox="1">
            <a:spLocks/>
          </p:cNvSpPr>
          <p:nvPr/>
        </p:nvSpPr>
        <p:spPr>
          <a:xfrm>
            <a:off x="2982751" y="199468"/>
            <a:ext cx="9040536" cy="40266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mn-MN" sz="16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СҮХБААТАР АЙМГИЙН СТАТИСТИКИЙН ХЭЛТЭС</a:t>
            </a:r>
            <a:endParaRPr lang="en-US" sz="1600" dirty="0"/>
          </a:p>
        </p:txBody>
      </p: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65616601-D787-4B61-B798-1DD430CCCED1}"/>
              </a:ext>
            </a:extLst>
          </p:cNvPr>
          <p:cNvCxnSpPr>
            <a:cxnSpLocks/>
          </p:cNvCxnSpPr>
          <p:nvPr/>
        </p:nvCxnSpPr>
        <p:spPr>
          <a:xfrm flipH="1">
            <a:off x="1534252" y="479995"/>
            <a:ext cx="1048903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6" name="Picture 25">
            <a:extLst>
              <a:ext uri="{FF2B5EF4-FFF2-40B4-BE49-F238E27FC236}">
                <a16:creationId xmlns:a16="http://schemas.microsoft.com/office/drawing/2014/main" id="{4A9C5ACA-AD16-46B3-9957-1A54767B683E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5501" y="68776"/>
            <a:ext cx="1322947" cy="1158340"/>
          </a:xfrm>
          <a:prstGeom prst="rect">
            <a:avLst/>
          </a:prstGeom>
        </p:spPr>
      </p:pic>
      <p:sp>
        <p:nvSpPr>
          <p:cNvPr id="27" name="Title 1">
            <a:extLst>
              <a:ext uri="{FF2B5EF4-FFF2-40B4-BE49-F238E27FC236}">
                <a16:creationId xmlns:a16="http://schemas.microsoft.com/office/drawing/2014/main" id="{2A8B9D02-E40D-4994-9946-AF241E1C29E2}"/>
              </a:ext>
            </a:extLst>
          </p:cNvPr>
          <p:cNvSpPr txBox="1">
            <a:spLocks/>
          </p:cNvSpPr>
          <p:nvPr/>
        </p:nvSpPr>
        <p:spPr>
          <a:xfrm>
            <a:off x="2972499" y="6340248"/>
            <a:ext cx="9144000" cy="47783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n-US" sz="16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www.sukhbaatar@nso.mn</a:t>
            </a:r>
          </a:p>
        </p:txBody>
      </p:sp>
    </p:spTree>
    <p:extLst>
      <p:ext uri="{BB962C8B-B14F-4D97-AF65-F5344CB8AC3E}">
        <p14:creationId xmlns:p14="http://schemas.microsoft.com/office/powerpoint/2010/main" val="16225695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D:\NSO\Monstat App Project\1212_banner.jpg">
            <a:extLst>
              <a:ext uri="{FF2B5EF4-FFF2-40B4-BE49-F238E27FC236}">
                <a16:creationId xmlns:a16="http://schemas.microsoft.com/office/drawing/2014/main" id="{90354395-3B29-452C-834A-0561A945DF43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4389" b="12980"/>
          <a:stretch/>
        </p:blipFill>
        <p:spPr bwMode="auto">
          <a:xfrm>
            <a:off x="1720911" y="660653"/>
            <a:ext cx="10302140" cy="16604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itle 1">
            <a:extLst>
              <a:ext uri="{FF2B5EF4-FFF2-40B4-BE49-F238E27FC236}">
                <a16:creationId xmlns:a16="http://schemas.microsoft.com/office/drawing/2014/main" id="{C63DE994-7B98-443D-8118-83718CAC1EDC}"/>
              </a:ext>
            </a:extLst>
          </p:cNvPr>
          <p:cNvSpPr txBox="1">
            <a:spLocks/>
          </p:cNvSpPr>
          <p:nvPr/>
        </p:nvSpPr>
        <p:spPr>
          <a:xfrm>
            <a:off x="940318" y="1934530"/>
            <a:ext cx="10795000" cy="42672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mn-MN" sz="3200" dirty="0">
                <a:latin typeface="Arial" pitchFamily="34" charset="0"/>
                <a:cs typeface="Arial" pitchFamily="34" charset="0"/>
              </a:rPr>
              <a:t>Үндэсний статистикийн хороо </a:t>
            </a:r>
            <a:r>
              <a:rPr lang="en-US" sz="32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http://www.nso.mn </a:t>
            </a:r>
            <a:endParaRPr lang="mn-MN" sz="3200" dirty="0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  <a:p>
            <a:pPr algn="l"/>
            <a:r>
              <a:rPr lang="mn-MN" sz="3200" dirty="0">
                <a:latin typeface="Arial" pitchFamily="34" charset="0"/>
                <a:cs typeface="Arial" pitchFamily="34" charset="0"/>
              </a:rPr>
              <a:t>Статистикийн нэгдсэн сан</a:t>
            </a:r>
            <a:br>
              <a:rPr lang="mn-MN" sz="3200" dirty="0">
                <a:latin typeface="Arial" pitchFamily="34" charset="0"/>
                <a:cs typeface="Arial" pitchFamily="34" charset="0"/>
              </a:rPr>
            </a:br>
            <a:r>
              <a:rPr lang="en-US" sz="3200" dirty="0">
                <a:latin typeface="Arial" pitchFamily="34" charset="0"/>
                <a:cs typeface="Arial" pitchFamily="34" charset="0"/>
                <a:hlinkClick r:id="rId3"/>
              </a:rPr>
              <a:t>http://</a:t>
            </a:r>
            <a:r>
              <a:rPr lang="en-US" sz="3200" u="sng" dirty="0">
                <a:latin typeface="Arial" pitchFamily="34" charset="0"/>
                <a:cs typeface="Arial" pitchFamily="34" charset="0"/>
                <a:hlinkClick r:id="rId3"/>
              </a:rPr>
              <a:t>www.</a:t>
            </a:r>
            <a:r>
              <a:rPr lang="mn-MN" sz="3200" u="sng" dirty="0">
                <a:latin typeface="Arial" pitchFamily="34" charset="0"/>
                <a:cs typeface="Arial" pitchFamily="34" charset="0"/>
                <a:hlinkClick r:id="rId3"/>
              </a:rPr>
              <a:t>121</a:t>
            </a:r>
            <a:r>
              <a:rPr lang="en-US" sz="3200" u="sng" dirty="0">
                <a:latin typeface="Arial" pitchFamily="34" charset="0"/>
                <a:cs typeface="Arial" pitchFamily="34" charset="0"/>
                <a:hlinkClick r:id="rId3"/>
              </a:rPr>
              <a:t>2.mn</a:t>
            </a:r>
            <a:r>
              <a:rPr lang="en-US" sz="3200" u="sng" dirty="0">
                <a:latin typeface="Arial" pitchFamily="34" charset="0"/>
                <a:cs typeface="Arial" pitchFamily="34" charset="0"/>
              </a:rPr>
              <a:t> </a:t>
            </a:r>
            <a:endParaRPr lang="mn-MN" sz="3200" u="sng" dirty="0">
              <a:latin typeface="Arial" pitchFamily="34" charset="0"/>
              <a:cs typeface="Arial" pitchFamily="34" charset="0"/>
            </a:endParaRPr>
          </a:p>
          <a:p>
            <a:pPr algn="l"/>
            <a:r>
              <a:rPr lang="mn-MN" sz="3200" dirty="0">
                <a:latin typeface="Arial" pitchFamily="34" charset="0"/>
                <a:cs typeface="Arial" pitchFamily="34" charset="0"/>
              </a:rPr>
              <a:t>Сүхбаатар аймгийн Статистикийн хэлтэс</a:t>
            </a:r>
          </a:p>
          <a:p>
            <a:pPr algn="l"/>
            <a:r>
              <a:rPr lang="en-US" sz="3200" u="sng" dirty="0">
                <a:latin typeface="Arial" pitchFamily="34" charset="0"/>
                <a:cs typeface="Arial" pitchFamily="34" charset="0"/>
                <a:hlinkClick r:id="rId4"/>
              </a:rPr>
              <a:t>http://sukhbaatar.nso.mn</a:t>
            </a:r>
            <a:endParaRPr lang="mn-MN" sz="3200" u="sng" dirty="0">
              <a:latin typeface="Arial" pitchFamily="34" charset="0"/>
              <a:cs typeface="Arial" pitchFamily="34" charset="0"/>
            </a:endParaRPr>
          </a:p>
          <a:p>
            <a:pPr algn="l"/>
            <a:r>
              <a:rPr lang="mn-MN" sz="3200" dirty="0">
                <a:latin typeface="Arial" pitchFamily="34" charset="0"/>
                <a:cs typeface="Arial" pitchFamily="34" charset="0"/>
              </a:rPr>
              <a:t>Сүхбаатар аймгийн Статистикийн хэлтсийн хуудас</a:t>
            </a:r>
            <a:endParaRPr lang="mn-MN" sz="3200" u="sng" dirty="0">
              <a:latin typeface="Arial" pitchFamily="34" charset="0"/>
              <a:cs typeface="Arial" pitchFamily="34" charset="0"/>
            </a:endParaRPr>
          </a:p>
          <a:p>
            <a:pPr algn="l"/>
            <a:r>
              <a:rPr lang="en-US" sz="3200" u="sng" dirty="0">
                <a:latin typeface="Arial" pitchFamily="34" charset="0"/>
                <a:cs typeface="Arial" pitchFamily="34" charset="0"/>
                <a:hlinkClick r:id="rId5"/>
              </a:rPr>
              <a:t>https://www.facebook.com/statistic</a:t>
            </a:r>
            <a:endParaRPr lang="en-US" sz="3200" u="sng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016C68BF-7DB2-4F63-A08A-0231EFA605A6}"/>
              </a:ext>
            </a:extLst>
          </p:cNvPr>
          <p:cNvSpPr txBox="1">
            <a:spLocks/>
          </p:cNvSpPr>
          <p:nvPr/>
        </p:nvSpPr>
        <p:spPr>
          <a:xfrm>
            <a:off x="3075963" y="105526"/>
            <a:ext cx="9040536" cy="402669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mn-MN" sz="16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СҮХБААТАР АЙМГИЙН СТАТИСТИКИЙН ХЭЛТЭС</a:t>
            </a:r>
            <a:endParaRPr lang="en-US" sz="1600" dirty="0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4033642D-91B3-4CF6-9A6D-3A6D9A0D76CF}"/>
              </a:ext>
            </a:extLst>
          </p:cNvPr>
          <p:cNvCxnSpPr>
            <a:cxnSpLocks/>
          </p:cNvCxnSpPr>
          <p:nvPr/>
        </p:nvCxnSpPr>
        <p:spPr>
          <a:xfrm flipH="1">
            <a:off x="1627464" y="475006"/>
            <a:ext cx="1048903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Picture 7">
            <a:extLst>
              <a:ext uri="{FF2B5EF4-FFF2-40B4-BE49-F238E27FC236}">
                <a16:creationId xmlns:a16="http://schemas.microsoft.com/office/drawing/2014/main" id="{D175FD8B-9EED-4297-B2A0-DB4F11A1B67B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5501" y="68776"/>
            <a:ext cx="1322947" cy="1158340"/>
          </a:xfrm>
          <a:prstGeom prst="rect">
            <a:avLst/>
          </a:prstGeom>
        </p:spPr>
      </p:pic>
      <p:sp>
        <p:nvSpPr>
          <p:cNvPr id="9" name="Title 1">
            <a:extLst>
              <a:ext uri="{FF2B5EF4-FFF2-40B4-BE49-F238E27FC236}">
                <a16:creationId xmlns:a16="http://schemas.microsoft.com/office/drawing/2014/main" id="{0CFF2A3B-C021-489C-BC67-592E229D5E4A}"/>
              </a:ext>
            </a:extLst>
          </p:cNvPr>
          <p:cNvSpPr txBox="1">
            <a:spLocks/>
          </p:cNvSpPr>
          <p:nvPr/>
        </p:nvSpPr>
        <p:spPr>
          <a:xfrm>
            <a:off x="2972499" y="6340248"/>
            <a:ext cx="9144000" cy="47783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n-US" sz="16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www.sukhbaatar@nso.mn</a:t>
            </a:r>
          </a:p>
        </p:txBody>
      </p:sp>
    </p:spTree>
    <p:extLst>
      <p:ext uri="{BB962C8B-B14F-4D97-AF65-F5344CB8AC3E}">
        <p14:creationId xmlns:p14="http://schemas.microsoft.com/office/powerpoint/2010/main" val="329116493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546</TotalTime>
  <Words>399</Words>
  <Application>Microsoft Office PowerPoint</Application>
  <PresentationFormat>Widescreen</PresentationFormat>
  <Paragraphs>40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1" baseType="lpstr">
      <vt:lpstr>AGCrownStyle Mon</vt:lpstr>
      <vt:lpstr>Arial</vt:lpstr>
      <vt:lpstr>Arial Black</vt:lpstr>
      <vt:lpstr>Arial Unicode MS</vt:lpstr>
      <vt:lpstr>Calibri</vt:lpstr>
      <vt:lpstr>Calibri Light</vt:lpstr>
      <vt:lpstr>Office Theme</vt:lpstr>
      <vt:lpstr>СҮХБААТАР АЙМГИЙН СТАТИСТИКИЙН ХЭЛТЭС</vt:lpstr>
      <vt:lpstr>7846</vt:lpstr>
      <vt:lpstr>2015.IV. 20 342 хүн – 5 440.1 сая.төг 2016.IV. 20 380 хүн – 5 498.3 сая.төг 2017.IV. 25 504 хүн – 6 179.8 сая.төг 2018.IV. 32 332 хүн – 8 332.1 сая.төг 2019.IV. 31 217 хүн – 9 123.5 сая.төг 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СҮХБААТАР АЙМГИЙН СТАТИСТИКИЙН ХЭЛТЭС</dc:title>
  <dc:creator>Nandin-Erdene</dc:creator>
  <cp:lastModifiedBy>Azjargal_Ts</cp:lastModifiedBy>
  <cp:revision>23</cp:revision>
  <cp:lastPrinted>2020-05-28T02:25:38Z</cp:lastPrinted>
  <dcterms:created xsi:type="dcterms:W3CDTF">2020-05-28T01:13:40Z</dcterms:created>
  <dcterms:modified xsi:type="dcterms:W3CDTF">2020-05-29T06:25:53Z</dcterms:modified>
</cp:coreProperties>
</file>