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56" r:id="rId2"/>
    <p:sldId id="292" r:id="rId3"/>
    <p:sldId id="379" r:id="rId4"/>
    <p:sldId id="279" r:id="rId5"/>
    <p:sldId id="380" r:id="rId6"/>
    <p:sldId id="376" r:id="rId7"/>
    <p:sldId id="373" r:id="rId8"/>
    <p:sldId id="362" r:id="rId9"/>
    <p:sldId id="310" r:id="rId10"/>
    <p:sldId id="280" r:id="rId11"/>
    <p:sldId id="285" r:id="rId12"/>
    <p:sldId id="289" r:id="rId13"/>
    <p:sldId id="377" r:id="rId14"/>
    <p:sldId id="351" r:id="rId15"/>
  </p:sldIdLst>
  <p:sldSz cx="9144000" cy="6858000" type="screen4x3"/>
  <p:notesSz cx="6956425" cy="101869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9" autoAdjust="0"/>
    <p:restoredTop sz="94660"/>
  </p:normalViewPr>
  <p:slideViewPr>
    <p:cSldViewPr>
      <p:cViewPr varScale="1">
        <p:scale>
          <a:sx n="110" d="100"/>
          <a:sy n="110" d="100"/>
        </p:scale>
        <p:origin x="-17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34" y="-102"/>
      </p:cViewPr>
      <p:guideLst>
        <p:guide orient="horz" pos="3208"/>
        <p:guide pos="219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>
        <c:rich>
          <a:bodyPr/>
          <a:lstStyle/>
          <a:p>
            <a:pPr>
              <a:defRPr lang="mn-MN"/>
            </a:pPr>
            <a:r>
              <a:rPr lang="mn-MN"/>
              <a:t>ТӨСВИЙН ОРЛОГО, ЗАРЛАГА</a:t>
            </a:r>
          </a:p>
          <a:p>
            <a:pPr>
              <a:defRPr lang="mn-MN"/>
            </a:pPr>
            <a:r>
              <a:rPr lang="en-US"/>
              <a:t>(</a:t>
            </a:r>
            <a:r>
              <a:rPr lang="mn-MN"/>
              <a:t>тэрбум төгрөг</a:t>
            </a:r>
            <a:r>
              <a:rPr lang="en-US"/>
              <a:t>)</a:t>
            </a:r>
          </a:p>
        </c:rich>
      </c:tx>
      <c:layout>
        <c:manualLayout>
          <c:xMode val="edge"/>
          <c:yMode val="edge"/>
          <c:x val="0.11062100727975129"/>
          <c:y val="2.0833333333333651E-2"/>
        </c:manualLayout>
      </c:layout>
    </c:title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Төсвийн орлого</c:v>
                </c:pt>
              </c:strCache>
            </c:strRef>
          </c:tx>
          <c:marker>
            <c:spPr>
              <a:ln w="19050"/>
            </c:spPr>
          </c:marker>
          <c:dLbls>
            <c:dLbl>
              <c:idx val="0"/>
              <c:layout>
                <c:manualLayout>
                  <c:x val="-5.8102807903729431E-2"/>
                  <c:y val="-5.1841097987751529E-2"/>
                </c:manualLayout>
              </c:layout>
              <c:showVal val="1"/>
            </c:dLbl>
            <c:dLbl>
              <c:idx val="1"/>
              <c:layout>
                <c:manualLayout>
                  <c:x val="-5.6633239241321874E-2"/>
                  <c:y val="4.1283081802274732E-2"/>
                </c:manualLayout>
              </c:layout>
              <c:showVal val="1"/>
            </c:dLbl>
            <c:dLbl>
              <c:idx val="2"/>
              <c:layout>
                <c:manualLayout>
                  <c:x val="-1.5576323987539001E-3"/>
                  <c:y val="1.6836195965367215E-2"/>
                </c:manualLayout>
              </c:layout>
              <c:showVal val="1"/>
            </c:dLbl>
            <c:dLbl>
              <c:idx val="4"/>
              <c:layout>
                <c:manualLayout>
                  <c:x val="-1.8867924528301903E-2"/>
                  <c:y val="-3.6478424591628401E-2"/>
                </c:manualLayout>
              </c:layout>
              <c:showVal val="1"/>
            </c:dLbl>
            <c:txPr>
              <a:bodyPr/>
              <a:lstStyle/>
              <a:p>
                <a:pPr>
                  <a:defRPr lang="mn-MN"/>
                </a:pPr>
                <a:endParaRPr lang="en-US"/>
              </a:p>
            </c:txPr>
            <c:showVal val="1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Sheet1!$B$2:$B$3</c:f>
              <c:numCache>
                <c:formatCode>0.0</c:formatCode>
                <c:ptCount val="2"/>
                <c:pt idx="0">
                  <c:v>4</c:v>
                </c:pt>
                <c:pt idx="1">
                  <c:v>6.6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Төсвийн зарлага</c:v>
                </c:pt>
              </c:strCache>
            </c:strRef>
          </c:tx>
          <c:dLbls>
            <c:dLbl>
              <c:idx val="0"/>
              <c:layout>
                <c:manualLayout>
                  <c:x val="-3.1446540880503211E-3"/>
                  <c:y val="4.770255523520639E-2"/>
                </c:manualLayout>
              </c:layout>
              <c:showVal val="1"/>
            </c:dLbl>
            <c:dLbl>
              <c:idx val="1"/>
              <c:layout>
                <c:manualLayout>
                  <c:x val="-9.4369088297925008E-2"/>
                  <c:y val="-4.7036307961504924E-2"/>
                </c:manualLayout>
              </c:layout>
              <c:showVal val="1"/>
            </c:dLbl>
            <c:dLbl>
              <c:idx val="2"/>
              <c:layout>
                <c:manualLayout>
                  <c:x val="-2.0249221183800892E-2"/>
                  <c:y val="-4.7702555235207146E-2"/>
                </c:manualLayout>
              </c:layout>
              <c:showVal val="1"/>
            </c:dLbl>
            <c:dLbl>
              <c:idx val="3"/>
              <c:layout>
                <c:manualLayout>
                  <c:x val="-1.1422505637102907E-16"/>
                  <c:y val="3.0866359269839411E-2"/>
                </c:manualLayout>
              </c:layout>
              <c:showVal val="1"/>
            </c:dLbl>
            <c:dLbl>
              <c:idx val="4"/>
              <c:layout>
                <c:manualLayout>
                  <c:x val="-3.1446540880503263E-3"/>
                  <c:y val="1.964222862626145E-2"/>
                </c:manualLayout>
              </c:layout>
              <c:showVal val="1"/>
            </c:dLbl>
            <c:txPr>
              <a:bodyPr/>
              <a:lstStyle/>
              <a:p>
                <a:pPr>
                  <a:defRPr lang="mn-MN"/>
                </a:pPr>
                <a:endParaRPr lang="en-US"/>
              </a:p>
            </c:txPr>
            <c:showVal val="1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Sheet1!$C$2:$C$3</c:f>
              <c:numCache>
                <c:formatCode>0.0</c:formatCode>
                <c:ptCount val="2"/>
                <c:pt idx="0">
                  <c:v>3.9</c:v>
                </c:pt>
                <c:pt idx="1">
                  <c:v>4</c:v>
                </c:pt>
              </c:numCache>
            </c:numRef>
          </c:val>
        </c:ser>
        <c:marker val="1"/>
        <c:axId val="64853888"/>
        <c:axId val="64855424"/>
      </c:lineChart>
      <c:catAx>
        <c:axId val="6485388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lang="mn-MN"/>
            </a:pPr>
            <a:endParaRPr lang="en-US"/>
          </a:p>
        </c:txPr>
        <c:crossAx val="64855424"/>
        <c:crosses val="autoZero"/>
        <c:auto val="1"/>
        <c:lblAlgn val="ctr"/>
        <c:lblOffset val="100"/>
      </c:catAx>
      <c:valAx>
        <c:axId val="64855424"/>
        <c:scaling>
          <c:orientation val="minMax"/>
        </c:scaling>
        <c:axPos val="l"/>
        <c:majorGridlines/>
        <c:numFmt formatCode="0.0" sourceLinked="1"/>
        <c:majorTickMark val="none"/>
        <c:tickLblPos val="nextTo"/>
        <c:txPr>
          <a:bodyPr/>
          <a:lstStyle/>
          <a:p>
            <a:pPr>
              <a:defRPr lang="mn-MN"/>
            </a:pPr>
            <a:endParaRPr lang="en-US"/>
          </a:p>
        </c:txPr>
        <c:crossAx val="6485388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lang="mn-MN"/>
          </a:pPr>
          <a:endParaRPr lang="en-US"/>
        </a:p>
      </c:txPr>
    </c:legend>
    <c:plotVisOnly val="1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4"/>
  <c:chart>
    <c:title>
      <c:tx>
        <c:rich>
          <a:bodyPr/>
          <a:lstStyle/>
          <a:p>
            <a:pPr>
              <a:defRPr lang="mn-MN"/>
            </a:pPr>
            <a:r>
              <a:rPr lang="mn-MN"/>
              <a:t>Урьдчилан сэргийлэх үзлэгийн нийт үзлэгт эзлэх хувь</a:t>
            </a:r>
            <a:endParaRPr lang="en-US"/>
          </a:p>
        </c:rich>
      </c:tx>
      <c:layout>
        <c:manualLayout>
          <c:xMode val="edge"/>
          <c:yMode val="edge"/>
          <c:x val="0.14797652980504866"/>
          <c:y val="9.6424254572180026E-3"/>
        </c:manualLayout>
      </c:layout>
    </c:title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Lbls>
            <c:dLbl>
              <c:idx val="0"/>
              <c:layout>
                <c:manualLayout>
                  <c:x val="-9.4687672949872903E-2"/>
                  <c:y val="6.9546271541075455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0.11354818142126059"/>
                  <c:y val="5.7931027859893874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7.5827164478484671E-2"/>
                  <c:y val="4.6315784178712023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1.9245639064320804E-2"/>
                  <c:y val="6.9546271541075455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3.7721016942775992E-2"/>
                  <c:y val="0.11034481497122597"/>
                </c:manualLayout>
              </c:layout>
              <c:dLblPos val="t"/>
              <c:showVal val="1"/>
            </c:dLbl>
            <c:txPr>
              <a:bodyPr/>
              <a:lstStyle/>
              <a:p>
                <a:pPr>
                  <a:defRPr lang="mn-MN"/>
                </a:pPr>
                <a:endParaRPr lang="en-US"/>
              </a:p>
            </c:txPr>
            <c:dLblPos val="t"/>
            <c:showVal val="1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31.1</c:v>
                </c:pt>
                <c:pt idx="1">
                  <c:v>27.3</c:v>
                </c:pt>
              </c:numCache>
            </c:numRef>
          </c:val>
        </c:ser>
        <c:marker val="1"/>
        <c:axId val="117856128"/>
        <c:axId val="117924608"/>
      </c:lineChart>
      <c:catAx>
        <c:axId val="1178561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mn-MN"/>
            </a:pPr>
            <a:endParaRPr lang="en-US"/>
          </a:p>
        </c:txPr>
        <c:crossAx val="117924608"/>
        <c:crosses val="autoZero"/>
        <c:auto val="1"/>
        <c:lblAlgn val="ctr"/>
        <c:lblOffset val="100"/>
      </c:catAx>
      <c:valAx>
        <c:axId val="11792460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mn-MN"/>
            </a:pPr>
            <a:endParaRPr lang="en-US"/>
          </a:p>
        </c:txPr>
        <c:crossAx val="117856128"/>
        <c:crosses val="autoZero"/>
        <c:crossBetween val="between"/>
      </c:valAx>
    </c:plotArea>
    <c:plotVisOnly val="1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0"/>
  <c:chart>
    <c:title>
      <c:tx>
        <c:rich>
          <a:bodyPr/>
          <a:lstStyle/>
          <a:p>
            <a:pPr>
              <a:defRPr lang="mn-MN"/>
            </a:pPr>
            <a:r>
              <a:rPr lang="mn-MN" dirty="0"/>
              <a:t>ГЭМТ ХЭРГИЙН ГАРАЛТ, </a:t>
            </a:r>
            <a:r>
              <a:rPr lang="mn-MN" b="0" i="1" dirty="0"/>
              <a:t>тоо</a:t>
            </a:r>
            <a:endParaRPr lang="en-US" b="0" i="1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dLbls>
            <c:txPr>
              <a:bodyPr/>
              <a:lstStyle/>
              <a:p>
                <a:pPr>
                  <a:defRPr lang="mn-MN" sz="2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Val val="1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74</c:v>
                </c:pt>
              </c:numCache>
            </c:numRef>
          </c:val>
        </c:ser>
        <c:gapWidth val="102"/>
        <c:axId val="118029696"/>
        <c:axId val="118281344"/>
      </c:barChart>
      <c:catAx>
        <c:axId val="1180296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mn-MN"/>
            </a:pPr>
            <a:endParaRPr lang="en-US"/>
          </a:p>
        </c:txPr>
        <c:crossAx val="118281344"/>
        <c:crosses val="autoZero"/>
        <c:auto val="1"/>
        <c:lblAlgn val="ctr"/>
        <c:lblOffset val="100"/>
      </c:catAx>
      <c:valAx>
        <c:axId val="11828134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mn-MN"/>
            </a:pPr>
            <a:endParaRPr lang="en-US"/>
          </a:p>
        </c:txPr>
        <c:crossAx val="118029696"/>
        <c:crosses val="autoZero"/>
        <c:crossBetween val="between"/>
      </c:valAx>
    </c:plotArea>
    <c:plotVisOnly val="1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0"/>
  <c:chart>
    <c:title>
      <c:tx>
        <c:rich>
          <a:bodyPr/>
          <a:lstStyle/>
          <a:p>
            <a:pPr>
              <a:defRPr lang="mn-MN"/>
            </a:pPr>
            <a:r>
              <a:rPr lang="mn-MN" dirty="0" smtClean="0"/>
              <a:t>ХЭРГИЙН</a:t>
            </a:r>
            <a:r>
              <a:rPr lang="mn-MN" baseline="0" dirty="0" smtClean="0"/>
              <a:t> ӨНГӨ</a:t>
            </a:r>
            <a:r>
              <a:rPr lang="mn-MN" dirty="0" smtClean="0"/>
              <a:t>, </a:t>
            </a:r>
            <a:r>
              <a:rPr lang="mn-MN" dirty="0"/>
              <a:t>бүтцээр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8828603971673402"/>
          <c:y val="0.28576636618549522"/>
          <c:w val="0.73663546773634425"/>
          <c:h val="0.6573133717619865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Хэргийн өнгө, бүтцээр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explosion val="4"/>
          <c:dLbls>
            <c:dLbl>
              <c:idx val="0"/>
              <c:layout>
                <c:manualLayout>
                  <c:x val="-0.16631283117912174"/>
                  <c:y val="-5.9973313966552526E-2"/>
                </c:manualLayout>
              </c:layout>
              <c:tx>
                <c:rich>
                  <a:bodyPr/>
                  <a:lstStyle/>
                  <a:p>
                    <a:pPr>
                      <a:defRPr lang="mn-MN" b="1">
                        <a:solidFill>
                          <a:schemeClr val="bg1"/>
                        </a:solidFill>
                      </a:defRPr>
                    </a:pPr>
                    <a:r>
                      <a:rPr b="1" dirty="0" err="1">
                        <a:solidFill>
                          <a:schemeClr val="bg1"/>
                        </a:solidFill>
                      </a:rPr>
                      <a:t>Бусдын</a:t>
                    </a:r>
                    <a:r>
                      <a:rPr b="1" dirty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b="1" dirty="0" err="1">
                        <a:solidFill>
                          <a:schemeClr val="bg1"/>
                        </a:solidFill>
                      </a:rPr>
                      <a:t>бие</a:t>
                    </a:r>
                    <a:r>
                      <a:rPr b="1" dirty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b="1" dirty="0" err="1" smtClean="0">
                        <a:solidFill>
                          <a:schemeClr val="bg1"/>
                        </a:solidFill>
                      </a:rPr>
                      <a:t>махбо</a:t>
                    </a:r>
                    <a:r>
                      <a:rPr lang="en-US" b="1" dirty="0" err="1" smtClean="0">
                        <a:solidFill>
                          <a:schemeClr val="bg1"/>
                        </a:solidFill>
                      </a:rPr>
                      <a:t>-</a:t>
                    </a:r>
                    <a:r>
                      <a:rPr b="1" dirty="0" err="1" smtClean="0">
                        <a:solidFill>
                          <a:schemeClr val="bg1"/>
                        </a:solidFill>
                      </a:rPr>
                      <a:t>дид</a:t>
                    </a:r>
                    <a:r>
                      <a:rPr b="1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b="1" dirty="0" err="1">
                        <a:solidFill>
                          <a:schemeClr val="bg1"/>
                        </a:solidFill>
                      </a:rPr>
                      <a:t>гэмтэл</a:t>
                    </a:r>
                    <a:r>
                      <a:rPr b="1" dirty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b="1" dirty="0" err="1">
                        <a:solidFill>
                          <a:schemeClr val="bg1"/>
                        </a:solidFill>
                      </a:rPr>
                      <a:t>учруулах</a:t>
                    </a:r>
                    <a:r>
                      <a:rPr b="1" dirty="0">
                        <a:solidFill>
                          <a:schemeClr val="bg1"/>
                        </a:solidFill>
                      </a:rPr>
                      <a:t>
</a:t>
                    </a:r>
                    <a:r>
                      <a:rPr b="1" dirty="0" smtClean="0">
                        <a:solidFill>
                          <a:schemeClr val="bg1"/>
                        </a:solidFill>
                      </a:rPr>
                      <a:t>51</a:t>
                    </a:r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.4</a:t>
                    </a:r>
                    <a:r>
                      <a:rPr lang="en-US" b="1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b="1" dirty="0" smtClean="0">
                        <a:solidFill>
                          <a:schemeClr val="bg1"/>
                        </a:solidFill>
                      </a:rPr>
                      <a:t>%</a:t>
                    </a:r>
                    <a:endParaRPr b="1" dirty="0">
                      <a:solidFill>
                        <a:schemeClr val="bg1"/>
                      </a:solidFill>
                    </a:endParaRPr>
                  </a:p>
                </c:rich>
              </c:tx>
              <c:numFmt formatCode="0.0%" sourceLinked="0"/>
              <c:spPr/>
              <c:showCatName val="1"/>
              <c:showPercent val="1"/>
            </c:dLbl>
            <c:dLbl>
              <c:idx val="1"/>
              <c:layout>
                <c:manualLayout>
                  <c:x val="4.8569306195216162E-2"/>
                  <c:y val="2.1157486263144329E-2"/>
                </c:manualLayout>
              </c:layout>
              <c:tx>
                <c:rich>
                  <a:bodyPr/>
                  <a:lstStyle/>
                  <a:p>
                    <a:pPr>
                      <a:defRPr lang="mn-MN" sz="1100" b="1">
                        <a:solidFill>
                          <a:schemeClr val="bg1"/>
                        </a:solidFill>
                      </a:defRPr>
                    </a:pPr>
                    <a:r>
                      <a:rPr b="1" dirty="0" err="1">
                        <a:solidFill>
                          <a:schemeClr val="tx1"/>
                        </a:solidFill>
                      </a:rPr>
                      <a:t>Хулгайлах</a:t>
                    </a:r>
                    <a:r>
                      <a:rPr b="1" dirty="0">
                        <a:solidFill>
                          <a:schemeClr val="tx1"/>
                        </a:solidFill>
                      </a:rPr>
                      <a:t>
</a:t>
                    </a:r>
                    <a:r>
                      <a:rPr lang="en-US" b="1" dirty="0" smtClean="0">
                        <a:solidFill>
                          <a:schemeClr val="tx1"/>
                        </a:solidFill>
                      </a:rPr>
                      <a:t>21.6 </a:t>
                    </a:r>
                    <a:r>
                      <a:rPr b="1" dirty="0" smtClean="0">
                        <a:solidFill>
                          <a:schemeClr val="tx1"/>
                        </a:solidFill>
                      </a:rPr>
                      <a:t>%</a:t>
                    </a:r>
                    <a:endParaRPr b="1" dirty="0">
                      <a:solidFill>
                        <a:schemeClr val="tx1"/>
                      </a:solidFill>
                    </a:endParaRPr>
                  </a:p>
                </c:rich>
              </c:tx>
              <c:numFmt formatCode="0.0%" sourceLinked="0"/>
              <c:spPr/>
              <c:showCatName val="1"/>
              <c:showPercent val="1"/>
            </c:dLbl>
            <c:dLbl>
              <c:idx val="2"/>
              <c:layout>
                <c:manualLayout>
                  <c:x val="-3.7621700589313273E-2"/>
                  <c:y val="7.6311936266381414E-2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2.0243896399742483E-2"/>
                  <c:y val="-8.4089507581038558E-2"/>
                </c:manualLayout>
              </c:layout>
              <c:tx>
                <c:rich>
                  <a:bodyPr/>
                  <a:lstStyle/>
                  <a:p>
                    <a:r>
                      <a:rPr lang="mn-MN" b="1" dirty="0" smtClean="0"/>
                      <a:t>З</a:t>
                    </a:r>
                    <a:r>
                      <a:rPr dirty="0" err="1" smtClean="0"/>
                      <a:t>алилан</a:t>
                    </a:r>
                    <a:r>
                      <a:rPr dirty="0" smtClean="0"/>
                      <a:t> </a:t>
                    </a:r>
                    <a:r>
                      <a:rPr dirty="0" err="1"/>
                      <a:t>мэхлэх</a:t>
                    </a:r>
                    <a:r>
                      <a:rPr dirty="0"/>
                      <a:t>, </a:t>
                    </a:r>
                    <a:r>
                      <a:rPr dirty="0" err="1"/>
                      <a:t>завшиж</a:t>
                    </a:r>
                    <a:r>
                      <a:rPr dirty="0"/>
                      <a:t> </a:t>
                    </a:r>
                    <a:r>
                      <a:rPr dirty="0" err="1" smtClean="0"/>
                      <a:t>үрэгдүү</a:t>
                    </a:r>
                    <a:r>
                      <a:rPr lang="en-US" dirty="0" err="1" smtClean="0"/>
                      <a:t>-</a:t>
                    </a:r>
                    <a:r>
                      <a:rPr dirty="0" err="1" smtClean="0"/>
                      <a:t>лэх</a:t>
                    </a:r>
                    <a:r>
                      <a:rPr dirty="0"/>
                      <a:t>
6.8%</a:t>
                    </a:r>
                  </a:p>
                </c:rich>
              </c:tx>
              <c:showCatName val="1"/>
              <c:showPercent val="1"/>
            </c:dLbl>
            <c:dLbl>
              <c:idx val="4"/>
              <c:layout>
                <c:manualLayout>
                  <c:x val="0.1871712969841034"/>
                  <c:y val="-3.7540298053695992E-2"/>
                </c:manualLayout>
              </c:layout>
              <c:tx>
                <c:rich>
                  <a:bodyPr/>
                  <a:lstStyle/>
                  <a:p>
                    <a:pPr>
                      <a:defRPr lang="mn-MN" b="1">
                        <a:solidFill>
                          <a:schemeClr val="bg1"/>
                        </a:solidFill>
                      </a:defRPr>
                    </a:pPr>
                    <a:r>
                      <a:rPr b="1" dirty="0" err="1">
                        <a:solidFill>
                          <a:schemeClr val="tx1"/>
                        </a:solidFill>
                      </a:rPr>
                      <a:t>Бусад</a:t>
                    </a:r>
                    <a:r>
                      <a:rPr b="1" dirty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b="1" dirty="0" err="1">
                        <a:solidFill>
                          <a:schemeClr val="tx1"/>
                        </a:solidFill>
                      </a:rPr>
                      <a:t>хэрэг</a:t>
                    </a:r>
                    <a:r>
                      <a:rPr b="1" dirty="0">
                        <a:solidFill>
                          <a:schemeClr val="tx1"/>
                        </a:solidFill>
                      </a:rPr>
                      <a:t>
</a:t>
                    </a:r>
                    <a:r>
                      <a:rPr lang="en-US" b="1" dirty="0" smtClean="0">
                        <a:solidFill>
                          <a:schemeClr val="tx1"/>
                        </a:solidFill>
                      </a:rPr>
                      <a:t>16.2 </a:t>
                    </a:r>
                    <a:r>
                      <a:rPr b="1" dirty="0" smtClean="0">
                        <a:solidFill>
                          <a:schemeClr val="tx1"/>
                        </a:solidFill>
                      </a:rPr>
                      <a:t>%</a:t>
                    </a:r>
                    <a:endParaRPr b="1" dirty="0">
                      <a:solidFill>
                        <a:schemeClr val="tx1"/>
                      </a:solidFill>
                    </a:endParaRPr>
                  </a:p>
                </c:rich>
              </c:tx>
              <c:numFmt formatCode="0.0%" sourceLinked="0"/>
              <c:spPr/>
              <c:showCatName val="1"/>
              <c:showPercent val="1"/>
            </c:dLbl>
            <c:numFmt formatCode="0.0%" sourceLinked="0"/>
            <c:txPr>
              <a:bodyPr/>
              <a:lstStyle/>
              <a:p>
                <a:pPr>
                  <a:defRPr lang="mn-MN" b="1"/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Sheet1!$A$2:$A$6</c:f>
              <c:strCache>
                <c:ptCount val="5"/>
                <c:pt idx="0">
                  <c:v>Бусдын бие махбодид гэмтэл учруулах</c:v>
                </c:pt>
                <c:pt idx="1">
                  <c:v>Хулгайлах</c:v>
                </c:pt>
                <c:pt idx="2">
                  <c:v>Хөдөлгөөний аюулгүй байдлын эсрэг</c:v>
                </c:pt>
                <c:pt idx="3">
                  <c:v>Залилан мэхлэх, завшиж үрэгдүүлэх</c:v>
                </c:pt>
                <c:pt idx="4">
                  <c:v>Бусад хэрэг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38</c:v>
                </c:pt>
                <c:pt idx="1">
                  <c:v>16</c:v>
                </c:pt>
                <c:pt idx="2">
                  <c:v>3</c:v>
                </c:pt>
                <c:pt idx="3">
                  <c:v>5</c:v>
                </c:pt>
                <c:pt idx="4">
                  <c:v>12</c:v>
                </c:pt>
              </c:numCache>
            </c:numRef>
          </c:val>
        </c:ser>
        <c:firstSliceAng val="0"/>
      </c:pieChart>
    </c:plotArea>
    <c:plotVisOnly val="1"/>
  </c:chart>
  <c:spPr>
    <a:scene3d>
      <a:camera prst="orthographicFront"/>
      <a:lightRig rig="threePt" dir="t"/>
    </a:scene3d>
    <a:sp3d>
      <a:bevelT w="190500" h="38100"/>
    </a:sp3d>
  </c:spPr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6941811518843336"/>
          <c:y val="0.20440944881889925"/>
          <c:w val="0.75550339226464613"/>
          <c:h val="0.7280305416368408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effectLst>
              <a:innerShdw blurRad="63500" dist="50800" dir="13500000">
                <a:prstClr val="black">
                  <a:alpha val="50000"/>
                </a:prstClr>
              </a:innerShdw>
            </a:effectLst>
          </c:spPr>
          <c:explosion val="1"/>
          <c:dPt>
            <c:idx val="0"/>
            <c:explosion val="3"/>
          </c:dPt>
          <c:dPt>
            <c:idx val="2"/>
            <c:explosion val="5"/>
          </c:dPt>
          <c:dPt>
            <c:idx val="4"/>
            <c:explosion val="6"/>
          </c:dPt>
          <c:dLbls>
            <c:dLbl>
              <c:idx val="0"/>
              <c:layout>
                <c:manualLayout>
                  <c:x val="-0.18553459119496887"/>
                  <c:y val="0.13789759330931092"/>
                </c:manualLayout>
              </c:layout>
              <c:tx>
                <c:rich>
                  <a:bodyPr/>
                  <a:lstStyle/>
                  <a:p>
                    <a:pPr>
                      <a:defRPr lang="mn-MN" sz="1100" b="1">
                        <a:solidFill>
                          <a:schemeClr val="bg1"/>
                        </a:solidFill>
                      </a:defRPr>
                    </a:pPr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-</a:t>
                    </a:r>
                    <a:r>
                      <a:rPr b="1" dirty="0" err="1" smtClean="0">
                        <a:solidFill>
                          <a:schemeClr val="bg1"/>
                        </a:solidFill>
                      </a:rPr>
                      <a:t>Ангилаг</a:t>
                    </a:r>
                    <a:r>
                      <a:rPr lang="en-US" b="1" dirty="0" err="1" smtClean="0">
                        <a:solidFill>
                          <a:schemeClr val="bg1"/>
                        </a:solidFill>
                      </a:rPr>
                      <a:t>-</a:t>
                    </a:r>
                    <a:r>
                      <a:rPr b="1" dirty="0" err="1" smtClean="0">
                        <a:solidFill>
                          <a:schemeClr val="bg1"/>
                        </a:solidFill>
                      </a:rPr>
                      <a:t>даагүй</a:t>
                    </a:r>
                    <a:r>
                      <a:rPr b="1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b="1" dirty="0" err="1">
                        <a:solidFill>
                          <a:schemeClr val="bg1"/>
                        </a:solidFill>
                      </a:rPr>
                      <a:t>бусад</a:t>
                    </a:r>
                    <a:r>
                      <a:rPr b="1" dirty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b="1" dirty="0" err="1">
                        <a:solidFill>
                          <a:schemeClr val="bg1"/>
                        </a:solidFill>
                      </a:rPr>
                      <a:t>зардал</a:t>
                    </a:r>
                    <a:r>
                      <a:rPr b="1" dirty="0">
                        <a:solidFill>
                          <a:schemeClr val="bg1"/>
                        </a:solidFill>
                      </a:rPr>
                      <a:t>
30.6%</a:t>
                    </a:r>
                  </a:p>
                </c:rich>
              </c:tx>
              <c:numFmt formatCode="0.0%" sourceLinked="0"/>
              <c:spPr/>
              <c:showCatName val="1"/>
              <c:showPercent val="1"/>
            </c:dLbl>
            <c:dLbl>
              <c:idx val="1"/>
              <c:layout>
                <c:manualLayout>
                  <c:x val="-9.4339622641509448E-3"/>
                  <c:y val="7.1007607099959957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lang="mn-MN" sz="1100" b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CatName val="1"/>
              <c:showPercent val="1"/>
            </c:dLbl>
            <c:dLbl>
              <c:idx val="2"/>
              <c:layout>
                <c:manualLayout>
                  <c:x val="-6.2871539642450361E-2"/>
                  <c:y val="-0.21468926553672321"/>
                </c:manualLayout>
              </c:layout>
              <c:tx>
                <c:rich>
                  <a:bodyPr/>
                  <a:lstStyle/>
                  <a:p>
                    <a:pPr>
                      <a:defRPr lang="mn-MN" sz="1100" b="1">
                        <a:solidFill>
                          <a:schemeClr val="bg1"/>
                        </a:solidFill>
                      </a:defRPr>
                    </a:pPr>
                    <a:r>
                      <a:rPr sz="1000" b="1" dirty="0" err="1">
                        <a:solidFill>
                          <a:schemeClr val="bg1"/>
                        </a:solidFill>
                      </a:rPr>
                      <a:t>Боловсрол соёл урлаг
50.9%</a:t>
                    </a:r>
                    <a:endParaRPr sz="1000" b="1" dirty="0">
                      <a:solidFill>
                        <a:schemeClr val="bg1"/>
                      </a:solidFill>
                    </a:endParaRPr>
                  </a:p>
                </c:rich>
              </c:tx>
              <c:numFmt formatCode="0.0%" sourceLinked="0"/>
              <c:spPr/>
              <c:showCatName val="1"/>
              <c:showPercent val="1"/>
            </c:dLbl>
            <c:dLbl>
              <c:idx val="3"/>
              <c:layout>
                <c:manualLayout>
                  <c:x val="2.3508146387361956E-3"/>
                  <c:y val="-2.8649532016045212E-2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2.3233298667855481E-3"/>
                  <c:y val="1.7295597484276729E-2"/>
                </c:manualLayout>
              </c:layout>
              <c:showCatName val="1"/>
              <c:showPercent val="1"/>
            </c:dLbl>
            <c:dLbl>
              <c:idx val="5"/>
              <c:layout>
                <c:manualLayout>
                  <c:x val="0.14249145743574532"/>
                  <c:y val="-3.1979625428177505E-2"/>
                </c:manualLayout>
              </c:layout>
              <c:showCatName val="1"/>
              <c:showPercent val="1"/>
            </c:dLbl>
            <c:numFmt formatCode="0.0%" sourceLinked="0"/>
            <c:txPr>
              <a:bodyPr/>
              <a:lstStyle/>
              <a:p>
                <a:pPr>
                  <a:defRPr lang="mn-MN" sz="1100" b="0"/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Sheet1!$A$2:$A$7</c:f>
              <c:strCache>
                <c:ptCount val="6"/>
                <c:pt idx="0">
                  <c:v>Ангилагдаагүй бусад зардал</c:v>
                </c:pt>
                <c:pt idx="1">
                  <c:v>Нийтийн ерөнхий үйлчилгээ</c:v>
                </c:pt>
                <c:pt idx="2">
                  <c:v>Боловсрол соёл урлаг</c:v>
                </c:pt>
                <c:pt idx="3">
                  <c:v>Эрүүл мэнд,амралт спорт</c:v>
                </c:pt>
                <c:pt idx="4">
                  <c:v>Нийгмийн даатгал,нийгмийн халамж</c:v>
                </c:pt>
                <c:pt idx="5">
                  <c:v>Эдийн засгийн бусад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1">
                  <c:v>916.7</c:v>
                </c:pt>
                <c:pt idx="2">
                  <c:v>2024.7</c:v>
                </c:pt>
                <c:pt idx="3">
                  <c:v>120.6</c:v>
                </c:pt>
                <c:pt idx="4">
                  <c:v>890</c:v>
                </c:pt>
                <c:pt idx="5">
                  <c:v>28.7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txPr>
    <a:bodyPr/>
    <a:lstStyle/>
    <a:p>
      <a:pPr>
        <a:defRPr sz="10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4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Lbls>
            <c:dLbl>
              <c:idx val="0"/>
              <c:layout>
                <c:manualLayout>
                  <c:x val="-1.5723270440251583E-2"/>
                  <c:y val="1.3496413221915323E-2"/>
                </c:manualLayout>
              </c:layout>
              <c:showVal val="1"/>
            </c:dLbl>
            <c:dLbl>
              <c:idx val="1"/>
              <c:layout>
                <c:manualLayout>
                  <c:x val="-3.1446540880503493E-3"/>
                  <c:y val="3.3741033054788881E-3"/>
                </c:manualLayout>
              </c:layout>
              <c:showVal val="1"/>
            </c:dLbl>
            <c:dLbl>
              <c:idx val="2"/>
              <c:layout>
                <c:manualLayout>
                  <c:x val="-9.4339622641509448E-3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-9.4339622641509448E-3"/>
                  <c:y val="6.7482066109576912E-3"/>
                </c:manualLayout>
              </c:layout>
              <c:showVal val="1"/>
            </c:dLbl>
            <c:txPr>
              <a:bodyPr/>
              <a:lstStyle/>
              <a:p>
                <a:pPr>
                  <a:defRPr lang="mn-MN" b="1"/>
                </a:pPr>
                <a:endParaRPr lang="en-US"/>
              </a:p>
            </c:txPr>
            <c:showVal val="1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Sheet1!$B$2:$B$3</c:f>
              <c:numCache>
                <c:formatCode>0.0</c:formatCode>
                <c:ptCount val="2"/>
                <c:pt idx="0">
                  <c:v>6.2</c:v>
                </c:pt>
                <c:pt idx="1">
                  <c:v>6.3</c:v>
                </c:pt>
              </c:numCache>
            </c:numRef>
          </c:val>
        </c:ser>
        <c:axId val="64234624"/>
        <c:axId val="64236160"/>
      </c:barChart>
      <c:catAx>
        <c:axId val="64234624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lang="mn-MN"/>
            </a:pPr>
            <a:endParaRPr lang="en-US"/>
          </a:p>
        </c:txPr>
        <c:crossAx val="64236160"/>
        <c:crosses val="autoZero"/>
        <c:auto val="1"/>
        <c:lblAlgn val="ctr"/>
        <c:lblOffset val="100"/>
      </c:catAx>
      <c:valAx>
        <c:axId val="64236160"/>
        <c:scaling>
          <c:orientation val="minMax"/>
        </c:scaling>
        <c:axPos val="b"/>
        <c:majorGridlines/>
        <c:numFmt formatCode="0.0" sourceLinked="1"/>
        <c:tickLblPos val="nextTo"/>
        <c:txPr>
          <a:bodyPr/>
          <a:lstStyle/>
          <a:p>
            <a:pPr>
              <a:defRPr lang="mn-MN"/>
            </a:pPr>
            <a:endParaRPr lang="en-US"/>
          </a:p>
        </c:txPr>
        <c:crossAx val="64234624"/>
        <c:crosses val="autoZero"/>
        <c:crossBetween val="between"/>
      </c:valAx>
    </c:plotArea>
    <c:plotVisOnly val="1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9.4230999993814915E-2"/>
                  <c:y val="8.0353545476817057E-4"/>
                </c:manualLayout>
              </c:layout>
              <c:tx>
                <c:rich>
                  <a:bodyPr/>
                  <a:lstStyle/>
                  <a:p>
                    <a:r>
                      <a:rPr dirty="0" err="1"/>
                      <a:t>Барааны</a:t>
                    </a:r>
                    <a:r>
                      <a:rPr dirty="0"/>
                      <a:t> </a:t>
                    </a:r>
                    <a:r>
                      <a:rPr dirty="0" err="1"/>
                      <a:t>дэлгүүр</a:t>
                    </a:r>
                    <a:r>
                      <a:rPr dirty="0"/>
                      <a:t>
</a:t>
                    </a:r>
                    <a:r>
                      <a:rPr dirty="0" smtClean="0"/>
                      <a:t>9.2%</a:t>
                    </a:r>
                    <a:endParaRPr dirty="0"/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-0.24718793104514741"/>
                  <c:y val="-9.7268397005929833E-2"/>
                </c:manualLayout>
              </c:layout>
              <c:tx>
                <c:rich>
                  <a:bodyPr/>
                  <a:lstStyle/>
                  <a:p>
                    <a:pPr>
                      <a:defRPr lang="mn-MN" sz="1200" b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dirty="0" err="1"/>
                      <a:t>Хүнсний</a:t>
                    </a:r>
                    <a:r>
                      <a:rPr dirty="0"/>
                      <a:t> </a:t>
                    </a:r>
                    <a:r>
                      <a:rPr dirty="0" err="1"/>
                      <a:t>дэлгүүр</a:t>
                    </a:r>
                    <a:r>
                      <a:rPr dirty="0"/>
                      <a:t>
</a:t>
                    </a:r>
                    <a:r>
                      <a:rPr dirty="0" smtClean="0"/>
                      <a:t>40.6%</a:t>
                    </a:r>
                    <a:endParaRPr dirty="0"/>
                  </a:p>
                </c:rich>
              </c:tx>
              <c:numFmt formatCode="0.0%" sourceLinked="0"/>
              <c:spPr/>
              <c:showCatName val="1"/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 lang="mn-MN" sz="1100" b="0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mn-MN" dirty="0"/>
                      <a:t>Барилгын </a:t>
                    </a:r>
                    <a:r>
                      <a:rPr lang="mn-MN" dirty="0" smtClean="0"/>
                      <a:t>материа</a:t>
                    </a:r>
                    <a:r>
                      <a:rPr lang="en-US" dirty="0" smtClean="0"/>
                      <a:t>-</a:t>
                    </a:r>
                    <a:r>
                      <a:rPr lang="mn-MN" dirty="0" smtClean="0"/>
                      <a:t>лын </a:t>
                    </a:r>
                    <a:r>
                      <a:rPr lang="mn-MN" dirty="0"/>
                      <a:t>дэлгүүр
</a:t>
                    </a:r>
                    <a:r>
                      <a:rPr lang="mn-MN" dirty="0" smtClean="0"/>
                      <a:t>0.6%</a:t>
                    </a:r>
                    <a:endParaRPr lang="mn-MN" dirty="0"/>
                  </a:p>
                </c:rich>
              </c:tx>
              <c:numFmt formatCode="0.0%" sourceLinked="0"/>
              <c:spPr/>
              <c:showCatName val="1"/>
              <c:showPercent val="1"/>
            </c:dLbl>
            <c:dLbl>
              <c:idx val="3"/>
              <c:layout>
                <c:manualLayout>
                  <c:x val="0.18689362965528758"/>
                  <c:y val="-0.17994167395742247"/>
                </c:manualLayout>
              </c:layout>
              <c:tx>
                <c:rich>
                  <a:bodyPr/>
                  <a:lstStyle/>
                  <a:p>
                    <a:pPr>
                      <a:defRPr lang="mn-MN" sz="1200" b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dirty="0" err="1"/>
                      <a:t>Зоогийн</a:t>
                    </a:r>
                    <a:r>
                      <a:rPr dirty="0"/>
                      <a:t> </a:t>
                    </a:r>
                    <a:r>
                      <a:rPr dirty="0" err="1"/>
                      <a:t>газар</a:t>
                    </a:r>
                    <a:r>
                      <a:rPr dirty="0"/>
                      <a:t>
</a:t>
                    </a:r>
                    <a:r>
                      <a:rPr dirty="0" smtClean="0"/>
                      <a:t>16.8%</a:t>
                    </a:r>
                    <a:endParaRPr dirty="0"/>
                  </a:p>
                </c:rich>
              </c:tx>
              <c:numFmt formatCode="0.0%" sourceLinked="0"/>
              <c:spPr/>
              <c:showCatName val="1"/>
              <c:showPercent val="1"/>
            </c:dLbl>
            <c:dLbl>
              <c:idx val="4"/>
              <c:layout>
                <c:manualLayout>
                  <c:x val="0.20570318733724699"/>
                  <c:y val="7.8554972295129769E-2"/>
                </c:manualLayout>
              </c:layout>
              <c:tx>
                <c:rich>
                  <a:bodyPr/>
                  <a:lstStyle/>
                  <a:p>
                    <a:pPr>
                      <a:defRPr lang="mn-MN" sz="1100" b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mn-MN" b="0" dirty="0" smtClean="0"/>
                      <a:t>Шатахуун борлуу</a:t>
                    </a:r>
                    <a:r>
                      <a:rPr lang="en-US" b="0" dirty="0" smtClean="0"/>
                      <a:t>-</a:t>
                    </a:r>
                    <a:r>
                      <a:rPr lang="mn-MN" b="0" dirty="0" smtClean="0"/>
                      <a:t>лалт</a:t>
                    </a:r>
                    <a:r>
                      <a:rPr lang="mn-MN" b="0" dirty="0"/>
                      <a:t>
</a:t>
                    </a:r>
                    <a:r>
                      <a:rPr lang="mn-MN" b="0" dirty="0" smtClean="0"/>
                      <a:t>27.3%</a:t>
                    </a:r>
                    <a:endParaRPr lang="mn-MN" dirty="0"/>
                  </a:p>
                </c:rich>
              </c:tx>
              <c:numFmt formatCode="0.0%" sourceLinked="0"/>
              <c:spPr/>
              <c:showCatName val="1"/>
              <c:showPercent val="1"/>
            </c:dLbl>
            <c:dLbl>
              <c:idx val="5"/>
              <c:layout>
                <c:manualLayout>
                  <c:x val="-0.2595743206883114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dirty="0" err="1"/>
                      <a:t>Эм</a:t>
                    </a:r>
                    <a:r>
                      <a:rPr dirty="0"/>
                      <a:t> </a:t>
                    </a:r>
                    <a:r>
                      <a:rPr dirty="0" err="1"/>
                      <a:t>борлуулалт</a:t>
                    </a:r>
                    <a:r>
                      <a:rPr dirty="0"/>
                      <a:t>
</a:t>
                    </a:r>
                    <a:r>
                      <a:rPr dirty="0" smtClean="0"/>
                      <a:t>3.4%</a:t>
                    </a:r>
                    <a:endParaRPr dirty="0"/>
                  </a:p>
                </c:rich>
              </c:tx>
              <c:showCatName val="1"/>
              <c:showPercent val="1"/>
            </c:dLbl>
            <c:dLbl>
              <c:idx val="6"/>
              <c:layout>
                <c:manualLayout>
                  <c:x val="1.2660650333083863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dirty="0" err="1" smtClean="0"/>
                      <a:t>Бусад</a:t>
                    </a:r>
                    <a:r>
                      <a:rPr dirty="0"/>
                      <a:t>
</a:t>
                    </a:r>
                    <a:r>
                      <a:rPr dirty="0" smtClean="0"/>
                      <a:t>2.1%</a:t>
                    </a:r>
                    <a:endParaRPr dirty="0"/>
                  </a:p>
                </c:rich>
              </c:tx>
              <c:showCatName val="1"/>
              <c:showPercent val="1"/>
            </c:dLbl>
            <c:numFmt formatCode="0.0%" sourceLinked="0"/>
            <c:txPr>
              <a:bodyPr/>
              <a:lstStyle/>
              <a:p>
                <a:pPr>
                  <a:defRPr lang="mn-MN" sz="1200" b="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Sheet1!$A$2:$A$8</c:f>
              <c:strCache>
                <c:ptCount val="7"/>
                <c:pt idx="0">
                  <c:v>Барааны дэлгүүр</c:v>
                </c:pt>
                <c:pt idx="1">
                  <c:v>Хүнсний дэлгүүр</c:v>
                </c:pt>
                <c:pt idx="2">
                  <c:v>Барилгын материалын дэлгүүр</c:v>
                </c:pt>
                <c:pt idx="3">
                  <c:v>Зоогийн газар</c:v>
                </c:pt>
                <c:pt idx="4">
                  <c:v>Шатахуун борлуулалт</c:v>
                </c:pt>
                <c:pt idx="5">
                  <c:v>Эм борлуулалт</c:v>
                </c:pt>
                <c:pt idx="6">
                  <c:v>Бусад</c:v>
                </c:pt>
              </c:strCache>
            </c:strRef>
          </c:cat>
          <c:val>
            <c:numRef>
              <c:f>Sheet1!$B$2:$B$8</c:f>
              <c:numCache>
                <c:formatCode>0.0</c:formatCode>
                <c:ptCount val="7"/>
                <c:pt idx="0">
                  <c:v>0.60000000000000053</c:v>
                </c:pt>
                <c:pt idx="1">
                  <c:v>2.6</c:v>
                </c:pt>
                <c:pt idx="2">
                  <c:v>4.0000000000000022E-2</c:v>
                </c:pt>
                <c:pt idx="3">
                  <c:v>1.1000000000000001</c:v>
                </c:pt>
                <c:pt idx="4">
                  <c:v>1.7</c:v>
                </c:pt>
                <c:pt idx="5">
                  <c:v>0.2</c:v>
                </c:pt>
                <c:pt idx="6">
                  <c:v>0.1</c:v>
                </c:pt>
              </c:numCache>
            </c:numRef>
          </c:val>
        </c:ser>
        <c:firstSliceAng val="0"/>
      </c:pieChart>
      <c:spPr>
        <a:ln cap="sq">
          <a:round/>
        </a:ln>
        <a:effectLst>
          <a:innerShdw blurRad="63500" dist="50800" dir="13500000">
            <a:prstClr val="black">
              <a:alpha val="50000"/>
            </a:prstClr>
          </a:innerShdw>
        </a:effectLst>
      </c:spPr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0"/>
  <c:chart>
    <c:autoTitleDeleted val="1"/>
    <c:plotArea>
      <c:layout>
        <c:manualLayout>
          <c:layoutTarget val="inner"/>
          <c:xMode val="edge"/>
          <c:yMode val="edge"/>
          <c:x val="0.13199596711840736"/>
          <c:y val="0.23606353168890748"/>
          <c:w val="0.74229218598264246"/>
          <c:h val="0.7592911475954179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explosion val="1"/>
          <c:dPt>
            <c:idx val="0"/>
            <c:explosion val="2"/>
          </c:dPt>
          <c:dLbls>
            <c:dLbl>
              <c:idx val="0"/>
              <c:layout>
                <c:manualLayout>
                  <c:x val="-0.13147862016069672"/>
                  <c:y val="-6.2193644199056181E-2"/>
                </c:manualLayout>
              </c:layout>
              <c:spPr/>
              <c:txPr>
                <a:bodyPr/>
                <a:lstStyle/>
                <a:p>
                  <a:pPr>
                    <a:defRPr lang="mn-MN" sz="1300" b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Val val="1"/>
              <c:showCatName val="1"/>
            </c:dLbl>
            <c:dLbl>
              <c:idx val="1"/>
              <c:layout>
                <c:manualLayout>
                  <c:x val="-0.16882013471803847"/>
                  <c:y val="6.3596224825930317E-2"/>
                </c:manualLayout>
              </c:layout>
              <c:tx>
                <c:rich>
                  <a:bodyPr/>
                  <a:lstStyle/>
                  <a:p>
                    <a:r>
                      <a:rPr sz="1400" dirty="0" err="1"/>
                      <a:t>Боловсруулах</a:t>
                    </a:r>
                    <a:r>
                      <a:rPr sz="1400" dirty="0"/>
                      <a:t> </a:t>
                    </a:r>
                    <a:r>
                      <a:rPr sz="1400" dirty="0" err="1"/>
                      <a:t>үйлдвэрлэлт</a:t>
                    </a:r>
                    <a:r>
                      <a:rPr sz="1400" dirty="0"/>
                      <a:t>, 4.3</a:t>
                    </a:r>
                  </a:p>
                </c:rich>
              </c:tx>
              <c:showVal val="1"/>
              <c:showCatName val="1"/>
            </c:dLbl>
            <c:dLbl>
              <c:idx val="2"/>
              <c:layout>
                <c:manualLayout>
                  <c:x val="0.37542045264766177"/>
                  <c:y val="1.9100101030347628E-3"/>
                </c:manualLayout>
              </c:layout>
              <c:tx>
                <c:rich>
                  <a:bodyPr/>
                  <a:lstStyle/>
                  <a:p>
                    <a:r>
                      <a:rPr sz="1100" dirty="0" err="1"/>
                      <a:t>Цахилгаан</a:t>
                    </a:r>
                    <a:r>
                      <a:rPr sz="1100" dirty="0"/>
                      <a:t> </a:t>
                    </a:r>
                    <a:r>
                      <a:rPr sz="1100" dirty="0" err="1"/>
                      <a:t>дулаан</a:t>
                    </a:r>
                    <a:r>
                      <a:rPr sz="1100" dirty="0"/>
                      <a:t>, </a:t>
                    </a:r>
                    <a:r>
                      <a:rPr sz="1100" dirty="0" err="1"/>
                      <a:t>эрчим</a:t>
                    </a:r>
                    <a:r>
                      <a:rPr sz="1100" dirty="0"/>
                      <a:t> </a:t>
                    </a:r>
                    <a:r>
                      <a:rPr sz="1100" dirty="0" err="1"/>
                      <a:t>хүчний</a:t>
                    </a:r>
                    <a:r>
                      <a:rPr sz="1100" dirty="0"/>
                      <a:t> </a:t>
                    </a:r>
                    <a:r>
                      <a:rPr sz="1100" dirty="0" err="1"/>
                      <a:t>үйлдвэрлэлт</a:t>
                    </a:r>
                    <a:r>
                      <a:rPr sz="1100" dirty="0"/>
                      <a:t>, </a:t>
                    </a:r>
                    <a:r>
                      <a:rPr sz="1100" dirty="0" smtClean="0"/>
                      <a:t>2.3 %</a:t>
                    </a:r>
                    <a:endParaRPr sz="1100" dirty="0"/>
                  </a:p>
                </c:rich>
              </c:tx>
              <c:showVal val="1"/>
              <c:showCatName val="1"/>
            </c:dLbl>
            <c:txPr>
              <a:bodyPr/>
              <a:lstStyle/>
              <a:p>
                <a:pPr>
                  <a:defRPr lang="mn-MN" sz="1300" b="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  <c:showCatName val="1"/>
            <c:showLeaderLines val="1"/>
          </c:dLbls>
          <c:cat>
            <c:strRef>
              <c:f>Sheet1!$A$2:$A$4</c:f>
              <c:strCache>
                <c:ptCount val="3"/>
                <c:pt idx="0">
                  <c:v>Уул уурхай, олборлох үйлдвэрлэлт</c:v>
                </c:pt>
                <c:pt idx="1">
                  <c:v>Боловсруулах үйлдвэрлэлт</c:v>
                </c:pt>
                <c:pt idx="2">
                  <c:v>Цахилгаан дулаан, эрчим хүчний үйлдвэрлэлт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93.4</c:v>
                </c:pt>
                <c:pt idx="1">
                  <c:v>4.3</c:v>
                </c:pt>
                <c:pt idx="2">
                  <c:v>2.2999999999999998</c:v>
                </c:pt>
              </c:numCache>
            </c:numRef>
          </c:val>
        </c:ser>
        <c:dLbls>
          <c:showVal val="1"/>
          <c:showCatName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lineChart>
        <c:grouping val="standard"/>
        <c:ser>
          <c:idx val="0"/>
          <c:order val="0"/>
          <c:tx>
            <c:strRef>
              <c:f>'Sheet1'!$B$1</c:f>
              <c:strCache>
                <c:ptCount val="1"/>
                <c:pt idx="0">
                  <c:v>Үйлдвэрлэлт</c:v>
                </c:pt>
              </c:strCache>
            </c:strRef>
          </c:tx>
          <c:cat>
            <c:numRef>
              <c:f>'Sheet1'!$A$2:$A$3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'Sheet1'!$B$2:$B$3</c:f>
              <c:numCache>
                <c:formatCode>General</c:formatCode>
                <c:ptCount val="2"/>
                <c:pt idx="0">
                  <c:v>89.1</c:v>
                </c:pt>
                <c:pt idx="1">
                  <c:v>157.5</c:v>
                </c:pt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  <c:pt idx="0">
                  <c:v>Борлуулалт</c:v>
                </c:pt>
              </c:strCache>
            </c:strRef>
          </c:tx>
          <c:cat>
            <c:numRef>
              <c:f>'Sheet1'!$A$2:$A$3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'Sheet1'!$C$2:$C$3</c:f>
              <c:numCache>
                <c:formatCode>General</c:formatCode>
                <c:ptCount val="2"/>
                <c:pt idx="0">
                  <c:v>94.2</c:v>
                </c:pt>
                <c:pt idx="1">
                  <c:v>172.4</c:v>
                </c:pt>
              </c:numCache>
            </c:numRef>
          </c:val>
        </c:ser>
        <c:marker val="1"/>
        <c:axId val="81699584"/>
        <c:axId val="81701120"/>
      </c:lineChart>
      <c:catAx>
        <c:axId val="816995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81701120"/>
        <c:crosses val="autoZero"/>
        <c:auto val="1"/>
        <c:lblAlgn val="ctr"/>
        <c:lblOffset val="100"/>
      </c:catAx>
      <c:valAx>
        <c:axId val="8170112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8169958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1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invertIfNegative val="1"/>
          <c:dLbls>
            <c:dLbl>
              <c:idx val="0"/>
              <c:layout>
                <c:manualLayout>
                  <c:x val="3.3903694730466386E-3"/>
                  <c:y val="0.27320205462117636"/>
                </c:manualLayout>
              </c:layout>
              <c:tx>
                <c:rich>
                  <a:bodyPr/>
                  <a:lstStyle/>
                  <a:p>
                    <a:r>
                      <a:rPr lang="mn-MN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469.9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1.852412679184335E-4"/>
                  <c:y val="0.23141821097323212"/>
                </c:manualLayout>
              </c:layout>
              <c:tx>
                <c:rich>
                  <a:bodyPr/>
                  <a:lstStyle/>
                  <a:p>
                    <a:r>
                      <a:rPr dirty="0" smtClean="0"/>
                      <a:t>256.9</a:t>
                    </a:r>
                    <a:endParaRPr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6.1831213406016963E-5"/>
                  <c:y val="-1.6070962177396318E-2"/>
                </c:manualLayout>
              </c:layout>
              <c:showVal val="1"/>
            </c:dLbl>
            <c:dLbl>
              <c:idx val="3"/>
              <c:layout>
                <c:manualLayout>
                  <c:x val="3.2669594185342219E-3"/>
                  <c:y val="2.5712881470548347E-2"/>
                </c:manualLayout>
              </c:layout>
              <c:showVal val="1"/>
            </c:dLbl>
            <c:txPr>
              <a:bodyPr/>
              <a:lstStyle/>
              <a:p>
                <a:pPr>
                  <a:defRPr lang="mn-MN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Sheet1!$B$2:$B$3</c:f>
              <c:numCache>
                <c:formatCode>0.0</c:formatCode>
                <c:ptCount val="2"/>
                <c:pt idx="0">
                  <c:v>0.5</c:v>
                </c:pt>
                <c:pt idx="1">
                  <c:v>0.30000000000000027</c:v>
                </c:pt>
              </c:numCache>
            </c:numRef>
          </c:val>
        </c:ser>
        <c:gapWidth val="104"/>
        <c:axId val="76917376"/>
        <c:axId val="76919168"/>
      </c:barChart>
      <c:catAx>
        <c:axId val="769173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mn-MN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76919168"/>
        <c:crosses val="autoZero"/>
        <c:auto val="1"/>
        <c:lblAlgn val="ctr"/>
        <c:lblOffset val="100"/>
      </c:catAx>
      <c:valAx>
        <c:axId val="76919168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lang="mn-MN"/>
            </a:pPr>
            <a:endParaRPr lang="en-US"/>
          </a:p>
        </c:txPr>
        <c:crossAx val="7691737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lang="mn-MN"/>
            </a:pPr>
            <a:r>
              <a:rPr lang="mn-MN"/>
              <a:t>НИЙТ БИЙ БОЛСОН АЖЛЫН БАЙР</a:t>
            </a:r>
            <a:endParaRPr lang="ru-RU"/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Нийт бий болсон ажлын байр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effectLst>
              <a:innerShdw blurRad="63500" dist="50800" dir="5400000">
                <a:prstClr val="black">
                  <a:alpha val="50000"/>
                </a:prstClr>
              </a:innerShdw>
            </a:effectLst>
          </c:spPr>
          <c:dLbls>
            <c:dLbl>
              <c:idx val="1"/>
              <c:layout>
                <c:manualLayout>
                  <c:x val="-1.2578616352201208E-2"/>
                  <c:y val="-5.612065321788976E-3"/>
                </c:manualLayout>
              </c:layout>
              <c:dLblPos val="inEnd"/>
              <c:showVal val="1"/>
            </c:dLbl>
            <c:txPr>
              <a:bodyPr/>
              <a:lstStyle/>
              <a:p>
                <a:pPr>
                  <a:defRPr lang="mn-MN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Val val="1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47</c:v>
                </c:pt>
              </c:numCache>
            </c:numRef>
          </c:val>
        </c:ser>
        <c:axId val="83501440"/>
        <c:axId val="83502976"/>
      </c:barChart>
      <c:catAx>
        <c:axId val="83501440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lang="mn-MN" b="1"/>
            </a:pPr>
            <a:endParaRPr lang="en-US"/>
          </a:p>
        </c:txPr>
        <c:crossAx val="83502976"/>
        <c:crosses val="autoZero"/>
        <c:auto val="1"/>
        <c:lblAlgn val="ctr"/>
        <c:lblOffset val="100"/>
      </c:catAx>
      <c:valAx>
        <c:axId val="83502976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lang="mn-MN"/>
            </a:pPr>
            <a:endParaRPr lang="en-US"/>
          </a:p>
        </c:txPr>
        <c:crossAx val="83501440"/>
        <c:crosses val="autoZero"/>
        <c:crossBetween val="between"/>
      </c:valAx>
    </c:plotArea>
    <c:plotVisOnly val="1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lang="mn-MN" sz="1400"/>
            </a:pPr>
            <a:r>
              <a:rPr lang="mn-MN" sz="1400" dirty="0"/>
              <a:t>НИЙТ БИЙ БОЛСОН АЖЛЫН БАЙР, </a:t>
            </a:r>
            <a:r>
              <a:rPr lang="mn-MN" sz="1400" b="0" dirty="0"/>
              <a:t>эдийн засгийн салбараар</a:t>
            </a:r>
            <a:endParaRPr lang="en-US" sz="1400" b="0" dirty="0"/>
          </a:p>
        </c:rich>
      </c:tx>
      <c:layout>
        <c:manualLayout>
          <c:xMode val="edge"/>
          <c:yMode val="edge"/>
          <c:x val="0.12672839506173028"/>
          <c:y val="1.6836195965366927E-2"/>
        </c:manualLayout>
      </c:layout>
    </c:title>
    <c:plotArea>
      <c:layout>
        <c:manualLayout>
          <c:layoutTarget val="inner"/>
          <c:xMode val="edge"/>
          <c:yMode val="edge"/>
          <c:x val="0.16475600272188198"/>
          <c:y val="0.26109692014715985"/>
          <c:w val="0.66740181782833308"/>
          <c:h val="0.6067714208003954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explosion val="7"/>
          <c:dLbls>
            <c:dLbl>
              <c:idx val="0"/>
              <c:layout>
                <c:manualLayout>
                  <c:x val="-3.2674492077379588E-2"/>
                  <c:y val="-4.4998541848936275E-3"/>
                </c:manualLayout>
              </c:layout>
              <c:tx>
                <c:rich>
                  <a:bodyPr/>
                  <a:lstStyle/>
                  <a:p>
                    <a:pPr>
                      <a:defRPr lang="mn-MN" sz="1200" b="1">
                        <a:solidFill>
                          <a:schemeClr val="bg1"/>
                        </a:solidFill>
                      </a:defRPr>
                    </a:pPr>
                    <a:r>
                      <a:rPr sz="1200" b="1" dirty="0" err="1">
                        <a:solidFill>
                          <a:schemeClr val="tx1"/>
                        </a:solidFill>
                      </a:rPr>
                      <a:t>У</a:t>
                    </a:r>
                    <a:r>
                      <a:rPr sz="1200" b="0" dirty="0" err="1">
                        <a:solidFill>
                          <a:schemeClr val="tx1"/>
                        </a:solidFill>
                      </a:rPr>
                      <a:t>ул</a:t>
                    </a:r>
                    <a:r>
                      <a:rPr sz="1200" b="0" dirty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sz="1200" b="0" dirty="0" err="1">
                        <a:solidFill>
                          <a:schemeClr val="tx1"/>
                        </a:solidFill>
                      </a:rPr>
                      <a:t>уурхай</a:t>
                    </a:r>
                    <a:r>
                      <a:rPr sz="1200" b="0" dirty="0">
                        <a:solidFill>
                          <a:schemeClr val="tx1"/>
                        </a:solidFill>
                      </a:rPr>
                      <a:t>, </a:t>
                    </a:r>
                    <a:r>
                      <a:rPr sz="1200" b="0" dirty="0" err="1">
                        <a:solidFill>
                          <a:schemeClr val="tx1"/>
                        </a:solidFill>
                      </a:rPr>
                      <a:t>олборлох</a:t>
                    </a:r>
                    <a:r>
                      <a:rPr sz="1200" b="0" dirty="0">
                        <a:solidFill>
                          <a:schemeClr val="tx1"/>
                        </a:solidFill>
                      </a:rPr>
                      <a:t> 
7%</a:t>
                    </a:r>
                  </a:p>
                </c:rich>
              </c:tx>
              <c:numFmt formatCode="0.0%" sourceLinked="0"/>
              <c:spPr/>
              <c:showCatName val="1"/>
              <c:showPercent val="1"/>
            </c:dLbl>
            <c:dLbl>
              <c:idx val="1"/>
              <c:layout>
                <c:manualLayout>
                  <c:x val="0.19351074171284144"/>
                  <c:y val="4.6711244427779859E-2"/>
                </c:manualLayout>
              </c:layout>
              <c:tx>
                <c:rich>
                  <a:bodyPr/>
                  <a:lstStyle/>
                  <a:p>
                    <a:pPr>
                      <a:defRPr lang="mn-MN" sz="1200" b="1">
                        <a:solidFill>
                          <a:schemeClr val="bg1"/>
                        </a:solidFill>
                      </a:defRPr>
                    </a:pPr>
                    <a:r>
                      <a:rPr sz="1200" b="1" dirty="0" err="1" smtClean="0">
                        <a:solidFill>
                          <a:schemeClr val="tx1"/>
                        </a:solidFill>
                      </a:rPr>
                      <a:t>Б</a:t>
                    </a:r>
                    <a:r>
                      <a:rPr b="1" dirty="0" err="1" smtClean="0">
                        <a:solidFill>
                          <a:schemeClr val="tx1"/>
                        </a:solidFill>
                      </a:rPr>
                      <a:t>оловс-руулах</a:t>
                    </a:r>
                    <a:r>
                      <a:rPr b="1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b="1" dirty="0" err="1" smtClean="0">
                        <a:solidFill>
                          <a:schemeClr val="tx1"/>
                        </a:solidFill>
                      </a:rPr>
                      <a:t>үйлдвэр</a:t>
                    </a:r>
                    <a:r>
                      <a:rPr lang="en-US" b="1" dirty="0" err="1" smtClean="0">
                        <a:solidFill>
                          <a:schemeClr val="tx1"/>
                        </a:solidFill>
                      </a:rPr>
                      <a:t>-</a:t>
                    </a:r>
                    <a:r>
                      <a:rPr b="1" dirty="0" err="1" smtClean="0">
                        <a:solidFill>
                          <a:schemeClr val="tx1"/>
                        </a:solidFill>
                      </a:rPr>
                      <a:t>лэл</a:t>
                    </a:r>
                    <a:r>
                      <a:rPr b="1" dirty="0">
                        <a:solidFill>
                          <a:schemeClr val="tx1"/>
                        </a:solidFill>
                      </a:rPr>
                      <a:t>
</a:t>
                    </a:r>
                    <a:r>
                      <a:rPr b="1" dirty="0" smtClean="0">
                        <a:solidFill>
                          <a:schemeClr val="tx1"/>
                        </a:solidFill>
                      </a:rPr>
                      <a:t>4.3</a:t>
                    </a:r>
                    <a:r>
                      <a:rPr b="1" dirty="0">
                        <a:solidFill>
                          <a:schemeClr val="tx1"/>
                        </a:solidFill>
                      </a:rPr>
                      <a:t>%</a:t>
                    </a:r>
                  </a:p>
                </c:rich>
              </c:tx>
              <c:numFmt formatCode="0.0%" sourceLinked="0"/>
              <c:spPr/>
              <c:showCatName val="1"/>
              <c:showPercent val="1"/>
            </c:dLbl>
            <c:dLbl>
              <c:idx val="2"/>
              <c:layout>
                <c:manualLayout>
                  <c:x val="6.1966559735588634E-3"/>
                  <c:y val="4.9919321037313946E-2"/>
                </c:manualLayout>
              </c:layout>
              <c:tx>
                <c:rich>
                  <a:bodyPr/>
                  <a:lstStyle/>
                  <a:p>
                    <a:r>
                      <a:rPr sz="1200" b="1" dirty="0" err="1" smtClean="0"/>
                      <a:t>У</a:t>
                    </a:r>
                    <a:r>
                      <a:rPr dirty="0" err="1" smtClean="0"/>
                      <a:t>дирд-лагын</a:t>
                    </a:r>
                    <a:r>
                      <a:rPr dirty="0" smtClean="0"/>
                      <a:t> </a:t>
                    </a:r>
                    <a:r>
                      <a:rPr dirty="0" err="1"/>
                      <a:t>болон</a:t>
                    </a:r>
                    <a:r>
                      <a:rPr dirty="0"/>
                      <a:t> </a:t>
                    </a:r>
                    <a:r>
                      <a:rPr dirty="0" err="1"/>
                      <a:t>дэмжлэг</a:t>
                    </a:r>
                    <a:r>
                      <a:rPr dirty="0"/>
                      <a:t> </a:t>
                    </a:r>
                    <a:r>
                      <a:rPr dirty="0" err="1"/>
                      <a:t>үзүүлэх</a:t>
                    </a:r>
                    <a:r>
                      <a:rPr dirty="0"/>
                      <a:t> </a:t>
                    </a:r>
                    <a:r>
                      <a:rPr dirty="0" err="1"/>
                      <a:t>үйл</a:t>
                    </a:r>
                    <a:r>
                      <a:rPr dirty="0"/>
                      <a:t> </a:t>
                    </a:r>
                    <a:r>
                      <a:rPr dirty="0" err="1" smtClean="0"/>
                      <a:t>ажилла-гаа</a:t>
                    </a:r>
                    <a:r>
                      <a:rPr dirty="0"/>
                      <a:t>
34.0%</a:t>
                    </a:r>
                  </a:p>
                </c:rich>
              </c:tx>
              <c:showCatName val="1"/>
              <c:showPercent val="1"/>
            </c:dLbl>
            <c:dLbl>
              <c:idx val="3"/>
              <c:layout>
                <c:manualLayout>
                  <c:x val="-8.8613055312530456E-2"/>
                  <c:y val="1.5872807565720955E-2"/>
                </c:manualLayout>
              </c:layout>
              <c:tx>
                <c:rich>
                  <a:bodyPr/>
                  <a:lstStyle/>
                  <a:p>
                    <a:r>
                      <a:rPr sz="1200" dirty="0" err="1" smtClean="0"/>
                      <a:t>Б</a:t>
                    </a:r>
                    <a:r>
                      <a:rPr sz="1000" dirty="0" err="1" smtClean="0"/>
                      <a:t>оловсрол</a:t>
                    </a:r>
                    <a:r>
                      <a:rPr sz="1000" dirty="0"/>
                      <a:t>
29.8%</a:t>
                    </a:r>
                  </a:p>
                </c:rich>
              </c:tx>
              <c:showCatName val="1"/>
              <c:showPercent val="1"/>
            </c:dLbl>
            <c:dLbl>
              <c:idx val="4"/>
              <c:layout>
                <c:manualLayout>
                  <c:x val="-3.4973753280839882E-2"/>
                  <c:y val="3.7144802111727757E-2"/>
                </c:manualLayout>
              </c:layout>
              <c:showCatName val="1"/>
              <c:showPercent val="1"/>
            </c:dLbl>
            <c:dLbl>
              <c:idx val="5"/>
              <c:layout>
                <c:manualLayout>
                  <c:x val="-5.0236706522795792E-2"/>
                  <c:y val="-0.10330021247344089"/>
                </c:manualLayout>
              </c:layout>
              <c:showCatName val="1"/>
              <c:showPercent val="1"/>
            </c:dLbl>
            <c:numFmt formatCode="0.0%" sourceLinked="0"/>
            <c:txPr>
              <a:bodyPr/>
              <a:lstStyle/>
              <a:p>
                <a:pPr>
                  <a:defRPr lang="mn-MN" sz="1200" b="1"/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Sheet1!$A$2:$A$7</c:f>
              <c:strCache>
                <c:ptCount val="6"/>
                <c:pt idx="0">
                  <c:v>Уул уурхай, олборлох </c:v>
                </c:pt>
                <c:pt idx="1">
                  <c:v>Боловсруулах үйлдвэрлэл</c:v>
                </c:pt>
                <c:pt idx="2">
                  <c:v>Удирдлагын болон дэмжлэг үзүүлэх үйл ажиллагаа</c:v>
                </c:pt>
                <c:pt idx="3">
                  <c:v>Боловсрол</c:v>
                </c:pt>
                <c:pt idx="4">
                  <c:v>Барилга</c:v>
                </c:pt>
                <c:pt idx="5">
                  <c:v>Бусад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1">
                  <c:v>2</c:v>
                </c:pt>
                <c:pt idx="2">
                  <c:v>16</c:v>
                </c:pt>
                <c:pt idx="3">
                  <c:v>14</c:v>
                </c:pt>
                <c:pt idx="5">
                  <c:v>15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15139" cy="510071"/>
          </a:xfrm>
          <a:prstGeom prst="rect">
            <a:avLst/>
          </a:prstGeom>
        </p:spPr>
        <p:txBody>
          <a:bodyPr vert="horz" lIns="92025" tIns="46013" rIns="92025" bIns="460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697" y="1"/>
            <a:ext cx="3015139" cy="510071"/>
          </a:xfrm>
          <a:prstGeom prst="rect">
            <a:avLst/>
          </a:prstGeom>
        </p:spPr>
        <p:txBody>
          <a:bodyPr vert="horz" lIns="92025" tIns="46013" rIns="92025" bIns="46013" rtlCol="0"/>
          <a:lstStyle>
            <a:lvl1pPr algn="r">
              <a:defRPr sz="1200"/>
            </a:lvl1pPr>
          </a:lstStyle>
          <a:p>
            <a:fld id="{27A60540-6016-4A37-8B12-0A54C1D149B1}" type="datetimeFigureOut">
              <a:rPr lang="en-US" smtClean="0"/>
              <a:pPr/>
              <a:t>2/10/2017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675313"/>
            <a:ext cx="3015139" cy="510071"/>
          </a:xfrm>
          <a:prstGeom prst="rect">
            <a:avLst/>
          </a:prstGeom>
        </p:spPr>
        <p:txBody>
          <a:bodyPr vert="horz" lIns="92025" tIns="46013" rIns="92025" bIns="460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697" y="9675313"/>
            <a:ext cx="3015139" cy="510071"/>
          </a:xfrm>
          <a:prstGeom prst="rect">
            <a:avLst/>
          </a:prstGeom>
        </p:spPr>
        <p:txBody>
          <a:bodyPr vert="horz" lIns="92025" tIns="46013" rIns="92025" bIns="46013" rtlCol="0" anchor="b"/>
          <a:lstStyle>
            <a:lvl1pPr algn="r">
              <a:defRPr sz="1200"/>
            </a:lvl1pPr>
          </a:lstStyle>
          <a:p>
            <a:fld id="{F4284A2C-DAE7-49D1-BA86-0686375BF7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15139" cy="510071"/>
          </a:xfrm>
          <a:prstGeom prst="rect">
            <a:avLst/>
          </a:prstGeom>
        </p:spPr>
        <p:txBody>
          <a:bodyPr vert="horz" lIns="92025" tIns="46013" rIns="92025" bIns="460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697" y="1"/>
            <a:ext cx="3015139" cy="510071"/>
          </a:xfrm>
          <a:prstGeom prst="rect">
            <a:avLst/>
          </a:prstGeom>
        </p:spPr>
        <p:txBody>
          <a:bodyPr vert="horz" lIns="92025" tIns="46013" rIns="92025" bIns="46013" rtlCol="0"/>
          <a:lstStyle>
            <a:lvl1pPr algn="r">
              <a:defRPr sz="1200"/>
            </a:lvl1pPr>
          </a:lstStyle>
          <a:p>
            <a:fld id="{5134DF44-8ECE-4345-B078-16902D7AF4DA}" type="datetimeFigureOut">
              <a:rPr lang="en-US" smtClean="0"/>
              <a:pPr/>
              <a:t>2/10/2017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63588"/>
            <a:ext cx="5092700" cy="382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25" tIns="46013" rIns="92025" bIns="4601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802" y="4839261"/>
            <a:ext cx="5564822" cy="4584225"/>
          </a:xfrm>
          <a:prstGeom prst="rect">
            <a:avLst/>
          </a:prstGeom>
        </p:spPr>
        <p:txBody>
          <a:bodyPr vert="horz" lIns="92025" tIns="46013" rIns="92025" bIns="460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675313"/>
            <a:ext cx="3015139" cy="510071"/>
          </a:xfrm>
          <a:prstGeom prst="rect">
            <a:avLst/>
          </a:prstGeom>
        </p:spPr>
        <p:txBody>
          <a:bodyPr vert="horz" lIns="92025" tIns="46013" rIns="92025" bIns="460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697" y="9675313"/>
            <a:ext cx="3015139" cy="510071"/>
          </a:xfrm>
          <a:prstGeom prst="rect">
            <a:avLst/>
          </a:prstGeom>
        </p:spPr>
        <p:txBody>
          <a:bodyPr vert="horz" lIns="92025" tIns="46013" rIns="92025" bIns="46013" rtlCol="0" anchor="b"/>
          <a:lstStyle>
            <a:lvl1pPr algn="r">
              <a:defRPr sz="1200"/>
            </a:lvl1pPr>
          </a:lstStyle>
          <a:p>
            <a:fld id="{70641622-F230-4AD4-AF53-8EC46E849D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2/10/2017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2/10/2017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2/10/2017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2/10/2017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2/10/2017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2/10/2017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0C7BF-8079-4652-B1F0-82692C107EDA}" type="datetimeFigureOut">
              <a:rPr lang="en-US" smtClean="0"/>
              <a:pPr/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orkhon.nso.mn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886200"/>
            <a:ext cx="7772400" cy="2057400"/>
          </a:xfrm>
        </p:spPr>
        <p:txBody>
          <a:bodyPr/>
          <a:lstStyle/>
          <a:p>
            <a:r>
              <a:rPr lang="mn-MN" sz="3200" dirty="0" smtClean="0"/>
              <a:t>ОРХОН </a:t>
            </a:r>
            <a:r>
              <a:rPr lang="en-US" sz="3200" dirty="0" smtClean="0"/>
              <a:t> </a:t>
            </a:r>
            <a:r>
              <a:rPr lang="mn-MN" sz="3200" dirty="0" smtClean="0"/>
              <a:t>АЙМГИЙН СТАТИСТИКИЙН ХЭЛТЭС</a:t>
            </a:r>
            <a:r>
              <a:rPr lang="mn-MN" dirty="0" smtClean="0"/>
              <a:t/>
            </a:r>
            <a:br>
              <a:rPr lang="mn-MN" dirty="0" smtClean="0"/>
            </a:br>
            <a:r>
              <a:rPr lang="mn-MN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ХЭВЛЭЛИЙН </a:t>
            </a:r>
            <a:br>
              <a:rPr lang="mn-MN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mn-MN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 ХУРАЛ</a:t>
            </a:r>
            <a:endParaRPr lang="en-US" sz="7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NSO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685800"/>
            <a:ext cx="2677711" cy="2590800"/>
          </a:xfrm>
          <a:prstGeom prst="rect">
            <a:avLst/>
          </a:prstGeom>
        </p:spPr>
      </p:pic>
    </p:spTree>
  </p:cSld>
  <p:clrMapOvr>
    <a:masterClrMapping/>
  </p:clrMapOvr>
  <p:transition advTm="201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84582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АЖЛЫН БАЙР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876800" y="914400"/>
            <a:ext cx="11112" cy="59436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9144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</p:nvPr>
        </p:nvGraphicFramePr>
        <p:xfrm>
          <a:off x="83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ontent Placeholder 12"/>
          <p:cNvGraphicFramePr>
            <a:graphicFrameLocks noGrp="1"/>
          </p:cNvGraphicFramePr>
          <p:nvPr>
            <p:ph sz="half" idx="2"/>
          </p:nvPr>
        </p:nvGraphicFramePr>
        <p:xfrm>
          <a:off x="4876800" y="1676400"/>
          <a:ext cx="41148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ЭРҮҮЛ МЭНД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Straight Connector 7"/>
          <p:cNvCxnSpPr>
            <a:stCxn id="9" idx="2"/>
          </p:cNvCxnSpPr>
          <p:nvPr/>
        </p:nvCxnSpPr>
        <p:spPr>
          <a:xfrm flipH="1">
            <a:off x="4743450" y="1524000"/>
            <a:ext cx="19050" cy="472440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990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Placeholder 1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mn-MN" sz="1400" dirty="0" smtClean="0">
                <a:latin typeface="Arial" pitchFamily="34" charset="0"/>
                <a:cs typeface="Arial" pitchFamily="34" charset="0"/>
              </a:rPr>
              <a:t>ХАЛДВАРТ ӨВЧНИЙ ГАРАЛТ</a:t>
            </a:r>
          </a:p>
          <a:p>
            <a:pPr algn="ctr"/>
            <a:r>
              <a:rPr lang="en-US" sz="1400" b="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mn-MN" sz="1400" b="0" dirty="0" smtClean="0">
                <a:latin typeface="Arial" pitchFamily="34" charset="0"/>
                <a:cs typeface="Arial" pitchFamily="34" charset="0"/>
              </a:rPr>
              <a:t>продицимиль</a:t>
            </a:r>
            <a:r>
              <a:rPr lang="en-US" sz="1400" b="0" dirty="0" smtClean="0">
                <a:latin typeface="Arial" pitchFamily="34" charset="0"/>
                <a:cs typeface="Arial" pitchFamily="34" charset="0"/>
              </a:rPr>
              <a:t>)</a:t>
            </a:r>
            <a:endParaRPr lang="mn-MN" sz="1400" b="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Content Placeholder 18"/>
          <p:cNvGraphicFramePr>
            <a:graphicFrameLocks noGrp="1"/>
          </p:cNvGraphicFramePr>
          <p:nvPr>
            <p:ph sz="quarter" idx="4"/>
          </p:nvPr>
        </p:nvGraphicFramePr>
        <p:xfrm>
          <a:off x="4876800" y="2438400"/>
          <a:ext cx="4114800" cy="2971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46116"/>
                <a:gridCol w="965386"/>
                <a:gridCol w="1103298"/>
              </a:tblGrid>
              <a:tr h="1485900">
                <a:tc>
                  <a:txBody>
                    <a:bodyPr/>
                    <a:lstStyle/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Үзүүлэлт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mn-MN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200" dirty="0" smtClean="0"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mn-MN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mn-MN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200" dirty="0" smtClean="0"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endParaRPr lang="mn-MN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1485900">
                <a:tc>
                  <a:txBody>
                    <a:bodyPr/>
                    <a:lstStyle/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Халдварт өвчний гаралт</a:t>
                      </a:r>
                    </a:p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mn-MN" sz="1200" dirty="0" smtClean="0">
                          <a:latin typeface="Arial" pitchFamily="34" charset="0"/>
                          <a:cs typeface="Arial" pitchFamily="34" charset="0"/>
                        </a:rPr>
                        <a:t>продицимиль</a:t>
                      </a: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mn-MN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r>
                        <a:rPr lang="mn-MN" sz="1400" b="1" dirty="0" smtClean="0">
                          <a:latin typeface="Arial" pitchFamily="34" charset="0"/>
                          <a:cs typeface="Arial" pitchFamily="34" charset="0"/>
                        </a:rPr>
                        <a:t>.7</a:t>
                      </a:r>
                      <a:endParaRPr lang="mn-MN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mn-MN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400" b="1" dirty="0" smtClean="0">
                          <a:latin typeface="Arial" pitchFamily="34" charset="0"/>
                          <a:cs typeface="Arial" pitchFamily="34" charset="0"/>
                        </a:rPr>
                        <a:t>4.9</a:t>
                      </a:r>
                      <a:endParaRPr lang="mn-MN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</p:nvPr>
        </p:nvGraphicFramePr>
        <p:xfrm>
          <a:off x="685800" y="1752600"/>
          <a:ext cx="4040188" cy="437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ХЭРЭГ ЗӨРЧИЛ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800600" y="1066800"/>
            <a:ext cx="0" cy="52578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990600"/>
            <a:ext cx="538956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</p:nvPr>
        </p:nvGraphicFramePr>
        <p:xfrm>
          <a:off x="6858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ontent Placeholder 13"/>
          <p:cNvGraphicFramePr>
            <a:graphicFrameLocks noGrp="1"/>
          </p:cNvGraphicFramePr>
          <p:nvPr>
            <p:ph sz="half" idx="2"/>
          </p:nvPr>
        </p:nvGraphicFramePr>
        <p:xfrm>
          <a:off x="4876800" y="16764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2013\12. December 2013\display1.jpg"/>
          <p:cNvPicPr>
            <a:picLocks noChangeAspect="1" noChangeArrowheads="1"/>
          </p:cNvPicPr>
          <p:nvPr/>
        </p:nvPicPr>
        <p:blipFill>
          <a:blip r:embed="rId2" cstate="print"/>
          <a:srcRect l="23940" t="30411" r="23524" b="9421"/>
          <a:stretch>
            <a:fillRect/>
          </a:stretch>
        </p:blipFill>
        <p:spPr bwMode="auto">
          <a:xfrm>
            <a:off x="914400" y="457200"/>
            <a:ext cx="7391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638800" y="4953000"/>
            <a:ext cx="3200400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http</a:t>
            </a:r>
            <a:r>
              <a:rPr lang="en-US" sz="2000" u="sng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://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orkhon.nso.mn/</a:t>
            </a:r>
            <a:endParaRPr lang="mn-MN" sz="2000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 smtClean="0"/>
              <a:t>ORKHON@NSO.MN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4953000"/>
            <a:ext cx="4744119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mn-MN" sz="2400" b="1" dirty="0" smtClean="0"/>
              <a:t>Хэлтсийн цахим хуудас:</a:t>
            </a:r>
          </a:p>
          <a:p>
            <a:pPr algn="r">
              <a:lnSpc>
                <a:spcPct val="150000"/>
              </a:lnSpc>
            </a:pPr>
            <a:r>
              <a:rPr lang="mn-MN" sz="2400" b="1" dirty="0" smtClean="0"/>
              <a:t>Хэлтсийн цахим шуудангийн хаяг:</a:t>
            </a:r>
            <a:endParaRPr lang="en-U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F6B439-EFF1-45CD-91B9-0CC13079AF2B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17600" y="2487613"/>
            <a:ext cx="7239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mn-MN" sz="40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АНХААРАЛ </a:t>
            </a:r>
            <a:r>
              <a:rPr lang="mn-MN" sz="40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ХАНДУУЛСАНД БАЯРЛАЛАА</a:t>
            </a:r>
            <a:r>
              <a:rPr lang="mn-MN" sz="40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0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2500" r="80417"/>
          <a:stretch>
            <a:fillRect/>
          </a:stretch>
        </p:blipFill>
        <p:spPr bwMode="auto">
          <a:xfrm>
            <a:off x="0" y="0"/>
            <a:ext cx="838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886200"/>
            <a:ext cx="8153400" cy="2057400"/>
          </a:xfr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mn-MN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АЙМГИЙН ЭДИЙН ЗАСАГ, НИЙГМИЙН ХӨГЖЛИЙН </a:t>
            </a:r>
            <a:r>
              <a:rPr lang="mn-MN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201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7</a:t>
            </a:r>
            <a:r>
              <a:rPr lang="mn-MN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ОНЫ эхний 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1</a:t>
            </a:r>
            <a:r>
              <a:rPr lang="mn-MN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сарын ДҮНГИЙН ТАНИЛЦУУЛГА</a:t>
            </a:r>
            <a:endParaRPr lang="en-US" sz="32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NSO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685800"/>
            <a:ext cx="2677711" cy="2667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914400"/>
            <a:ext cx="4267200" cy="5791200"/>
          </a:xfrm>
        </p:spPr>
        <p:txBody>
          <a:bodyPr/>
          <a:lstStyle/>
          <a:p>
            <a:pPr>
              <a:buNone/>
            </a:pPr>
            <a:endParaRPr lang="mn-MN" sz="1600" b="1" u="sng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mn-MN" sz="1400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Эерэг үзүүлэлт:</a:t>
            </a:r>
          </a:p>
          <a:p>
            <a:pPr marL="342900" lvl="2" indent="-342900">
              <a:buNone/>
            </a:pPr>
            <a:r>
              <a:rPr lang="mn-MN" sz="1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>
              <a:buFont typeface="Wingdings" pitchFamily="2" charset="2"/>
              <a:buChar char="q"/>
            </a:pPr>
            <a:r>
              <a:rPr lang="mn-MN" sz="1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Орон нутгийн төсвийн орлого – 63</a:t>
            </a:r>
            <a:r>
              <a:rPr lang="en-US" sz="1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.4</a:t>
            </a:r>
            <a:r>
              <a:rPr lang="mn-MN" sz="1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% нэмэгдсэн </a:t>
            </a:r>
            <a:endParaRPr lang="en-US" sz="1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mn-MN" sz="1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Аж үйлдвэрийн салбарын бүтээгдэхүүн үйлдвэрлэлт – </a:t>
            </a:r>
            <a:r>
              <a:rPr lang="en-US" sz="1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76.7</a:t>
            </a:r>
            <a:r>
              <a:rPr lang="mn-MN" sz="1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% өссөн</a:t>
            </a:r>
            <a:endParaRPr lang="en-US" sz="1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mn-MN" sz="1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Аж үйлдвэрийн салбарын бүтээгдэхүүн борлуулалт – </a:t>
            </a:r>
            <a:r>
              <a:rPr lang="en-US" sz="1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83.0</a:t>
            </a:r>
            <a:r>
              <a:rPr lang="mn-MN" sz="1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% өссөн</a:t>
            </a:r>
          </a:p>
          <a:p>
            <a:pPr>
              <a:buFont typeface="Wingdings" pitchFamily="2" charset="2"/>
              <a:buChar char="q"/>
            </a:pPr>
            <a:r>
              <a:rPr lang="mn-MN" sz="1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Худалдааны бараа гүйлгээ – 0.9% өссөн</a:t>
            </a:r>
            <a:endParaRPr lang="en-US" sz="1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mn-MN" sz="1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Автотээврийн  орлого -</a:t>
            </a:r>
            <a:r>
              <a:rPr lang="en-US" sz="1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8.2</a:t>
            </a:r>
            <a:r>
              <a:rPr lang="mn-MN" sz="1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% өссөн</a:t>
            </a:r>
            <a:endParaRPr lang="en-US" sz="1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mn-MN" sz="1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Холбооны салбарын нийт орлого –</a:t>
            </a:r>
            <a:r>
              <a:rPr lang="en-US" sz="1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36.1</a:t>
            </a:r>
            <a:r>
              <a:rPr lang="en-US" sz="1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mn-MN" sz="1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өссөн</a:t>
            </a:r>
            <a:endParaRPr lang="en-US" sz="1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mn-MN" sz="1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Нийтийн</a:t>
            </a:r>
            <a:r>
              <a:rPr lang="en-US" sz="1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аж ахуйн орлого – 2.1 % өссөн</a:t>
            </a:r>
            <a:endParaRPr lang="en-US" sz="1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Font typeface="Wingdings" pitchFamily="2" charset="2"/>
              <a:buChar char="q"/>
            </a:pPr>
            <a:r>
              <a:rPr lang="mn-MN" sz="1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Ахуйн үйлчилгээний орлого – 8</a:t>
            </a:r>
            <a:r>
              <a:rPr lang="en-US" sz="1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mn-MN" sz="1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8 % өссөн</a:t>
            </a:r>
          </a:p>
          <a:p>
            <a:pPr>
              <a:buFont typeface="Wingdings" pitchFamily="2" charset="2"/>
              <a:buChar char="q"/>
            </a:pPr>
            <a:r>
              <a:rPr lang="mn-MN" sz="1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Хүн амын эрүүл мэндийн үзлэг – </a:t>
            </a:r>
            <a:r>
              <a:rPr lang="en-US" sz="1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25.4</a:t>
            </a:r>
            <a:r>
              <a:rPr lang="mn-MN" sz="1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% өссөн</a:t>
            </a:r>
          </a:p>
          <a:p>
            <a:pPr>
              <a:buFont typeface="Wingdings" pitchFamily="2" charset="2"/>
              <a:buChar char="q"/>
            </a:pPr>
            <a:r>
              <a:rPr lang="mn-MN" sz="1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Урьдчилан сэргийлэх үзлэг – </a:t>
            </a:r>
            <a:r>
              <a:rPr lang="en-US" sz="1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10.1</a:t>
            </a:r>
            <a:r>
              <a:rPr lang="mn-MN" sz="1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% өссөн</a:t>
            </a:r>
            <a:endParaRPr lang="en-US" sz="1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Font typeface="Wingdings" pitchFamily="2" charset="2"/>
              <a:buChar char="q"/>
            </a:pPr>
            <a:r>
              <a:rPr lang="mn-MN" sz="1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Нялхсын эндэгдэл – 24</a:t>
            </a:r>
            <a:r>
              <a:rPr lang="en-US" sz="1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mn-MN" sz="1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6 промилээр буурсан</a:t>
            </a:r>
            <a:endParaRPr lang="en-US" sz="1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Font typeface="Wingdings" pitchFamily="2" charset="2"/>
              <a:buChar char="q"/>
            </a:pPr>
            <a:r>
              <a:rPr lang="mn-MN" sz="1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Халдварт өвчний гаралт –2</a:t>
            </a:r>
            <a:r>
              <a:rPr lang="en-US" sz="1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mn-MN" sz="1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8 продицмилээр  буурсан</a:t>
            </a:r>
            <a:endParaRPr lang="en-US" sz="1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mn-MN" sz="1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Гэмт хэргийн илрүүлэлт – 1</a:t>
            </a:r>
            <a:r>
              <a:rPr lang="en-US" sz="1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mn-MN" sz="1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9 пунктээр нэмэгдсэн</a:t>
            </a:r>
          </a:p>
          <a:p>
            <a:pPr lvl="2">
              <a:buNone/>
            </a:pPr>
            <a:endParaRPr lang="en-US" sz="1600" b="1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mn-MN" sz="1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2">
              <a:buFont typeface="Wingdings" pitchFamily="2" charset="2"/>
              <a:buChar char="Ø"/>
            </a:pPr>
            <a:endParaRPr lang="en-US" sz="1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2">
              <a:buNone/>
            </a:pPr>
            <a:endParaRPr lang="mn-MN" sz="1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742950" lvl="2" indent="-342900">
              <a:buFont typeface="Wingdings" pitchFamily="2" charset="2"/>
              <a:buChar char="§"/>
            </a:pPr>
            <a:endParaRPr lang="mn-MN" sz="1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742950" lvl="2" indent="-342900">
              <a:buFont typeface="Wingdings" pitchFamily="2" charset="2"/>
              <a:buChar char="§"/>
            </a:pPr>
            <a:endParaRPr lang="mn-MN" sz="1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742950" lvl="2" indent="-342900">
              <a:buFont typeface="Wingdings" pitchFamily="2" charset="2"/>
              <a:buChar char="§"/>
            </a:pPr>
            <a:endParaRPr lang="mn-MN" sz="1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742950" lvl="2" indent="-342900">
              <a:buFont typeface="Wingdings" pitchFamily="2" charset="2"/>
              <a:buChar char="§"/>
            </a:pPr>
            <a:endParaRPr lang="mn-MN" sz="16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742950" lvl="2" indent="-342900">
              <a:buFont typeface="Wingdings" pitchFamily="2" charset="2"/>
              <a:buChar char="§"/>
            </a:pPr>
            <a:endParaRPr lang="mn-MN" sz="1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742950" lvl="2" indent="-342900">
              <a:buFont typeface="Wingdings" pitchFamily="2" charset="2"/>
              <a:buChar char="§"/>
            </a:pPr>
            <a:endParaRPr lang="mn-MN" sz="1600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marL="742950" lvl="2" indent="-342900">
              <a:buFont typeface="Wingdings" pitchFamily="2" charset="2"/>
              <a:buChar char="§"/>
            </a:pPr>
            <a:endParaRPr lang="mn-MN" sz="1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742950" lvl="2" indent="-342900"/>
            <a:endParaRPr lang="mn-MN" sz="1600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76800" y="1219201"/>
            <a:ext cx="41148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mn-MN" sz="1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Сөрөг үзүүлэлт:</a:t>
            </a:r>
          </a:p>
          <a:p>
            <a:pPr>
              <a:buNone/>
            </a:pPr>
            <a:endParaRPr lang="mn-MN" sz="1600" b="1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mn-MN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Барилга угсралт, их засварын ажил – </a:t>
            </a:r>
            <a:r>
              <a:rPr lang="en-US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45.3 </a:t>
            </a:r>
            <a:r>
              <a:rPr lang="mn-MN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% буурсан</a:t>
            </a:r>
          </a:p>
          <a:p>
            <a:pPr marL="0" lvl="1">
              <a:buFont typeface="Wingdings" pitchFamily="2" charset="2"/>
              <a:buChar char="Ø"/>
            </a:pPr>
            <a:r>
              <a:rPr lang="en-US" sz="1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Нийгмийн</a:t>
            </a:r>
            <a:r>
              <a:rPr lang="en-US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даатгалын</a:t>
            </a:r>
            <a:r>
              <a:rPr lang="en-US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сангийн</a:t>
            </a:r>
            <a:r>
              <a:rPr lang="en-US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орлого</a:t>
            </a:r>
            <a:r>
              <a:rPr lang="en-US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mn-MN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5.0% буурсан </a:t>
            </a:r>
            <a:endParaRPr lang="en-US" sz="1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Font typeface="Wingdings" pitchFamily="2" charset="2"/>
              <a:buChar char="Ø"/>
            </a:pPr>
            <a:r>
              <a:rPr lang="mn-MN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Нийт бий болсон ажлын байр -</a:t>
            </a:r>
            <a:r>
              <a:rPr lang="en-US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6.0</a:t>
            </a:r>
            <a:r>
              <a:rPr lang="mn-MN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% буурсан</a:t>
            </a:r>
            <a:endParaRPr lang="en-US" sz="1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mn-MN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Төрөлт –0.</a:t>
            </a:r>
            <a:r>
              <a:rPr lang="en-US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mn-MN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промилээр буурсан</a:t>
            </a:r>
            <a:endParaRPr lang="en-US" sz="1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Font typeface="Wingdings" pitchFamily="2" charset="2"/>
              <a:buChar char="Ø"/>
            </a:pPr>
            <a:r>
              <a:rPr lang="mn-MN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Урьдчилан сэргийлэх тарилгад хамрагдалт – </a:t>
            </a:r>
            <a:r>
              <a:rPr lang="en-US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mn-MN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mn-MN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пунктээр буурсан</a:t>
            </a:r>
          </a:p>
          <a:p>
            <a:pPr marL="0" lvl="1">
              <a:buFont typeface="Wingdings" pitchFamily="2" charset="2"/>
              <a:buChar char="Ø"/>
            </a:pPr>
            <a:r>
              <a:rPr lang="mn-MN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Гэмт хэргийн гаралт – 23.3% өссөн</a:t>
            </a:r>
          </a:p>
          <a:p>
            <a:pPr>
              <a:buFont typeface="Wingdings" pitchFamily="2" charset="2"/>
              <a:buChar char="Ø"/>
            </a:pPr>
            <a:endParaRPr lang="mn-MN" sz="1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2">
              <a:buFont typeface="Wingdings" pitchFamily="2" charset="2"/>
              <a:buChar char="Ø"/>
            </a:pPr>
            <a:endParaRPr lang="mn-MN" sz="1600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876800" y="914400"/>
            <a:ext cx="0" cy="59436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42532"/>
            <a:ext cx="84582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АЙМГИЙН ЭДИЙН ЗАСАГ НИЙГМИЙН ХӨГЖЛИЙН ДҮН</a:t>
            </a:r>
            <a:endParaRPr lang="mn-MN" sz="20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84582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САНХҮҮГИЙН ОРЧИН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</p:nvPr>
        </p:nvGraphicFramePr>
        <p:xfrm>
          <a:off x="685800" y="16764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</p:nvPr>
        </p:nvGraphicFramePr>
        <p:xfrm>
          <a:off x="4876800" y="2133600"/>
          <a:ext cx="40386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066800"/>
            <a:ext cx="539490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4800600" y="914400"/>
            <a:ext cx="0" cy="59436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29200" y="1676400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600" b="1" dirty="0" smtClean="0">
                <a:latin typeface="Arial" pitchFamily="34" charset="0"/>
                <a:cs typeface="Arial" pitchFamily="34" charset="0"/>
              </a:rPr>
              <a:t>ТӨСВИЙН ЗАРЛАГА, </a:t>
            </a:r>
            <a:r>
              <a:rPr lang="mn-MN" sz="1400" i="1" dirty="0" smtClean="0">
                <a:latin typeface="Arial" pitchFamily="34" charset="0"/>
                <a:cs typeface="Arial" pitchFamily="34" charset="0"/>
              </a:rPr>
              <a:t>салбараар, хувь</a:t>
            </a:r>
            <a:endParaRPr lang="en-US" sz="14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620000" cy="762000"/>
          </a:xfrm>
        </p:spPr>
        <p:txBody>
          <a:bodyPr/>
          <a:lstStyle/>
          <a:p>
            <a:r>
              <a:rPr lang="mn-MN" sz="2400" dirty="0" smtClean="0">
                <a:latin typeface="Arial" pitchFamily="34" charset="0"/>
                <a:cs typeface="Arial" pitchFamily="34" charset="0"/>
              </a:rPr>
              <a:t>Орон нутгийн төсвийн гүйцэтгэл,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сая төгрөг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914400" y="1600200"/>
          <a:ext cx="3733800" cy="4396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838200"/>
                <a:gridCol w="914400"/>
                <a:gridCol w="838200"/>
              </a:tblGrid>
              <a:tr h="1028700"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200" dirty="0" smtClean="0">
                          <a:latin typeface="Arial" pitchFamily="34" charset="0"/>
                          <a:cs typeface="Arial" pitchFamily="34" charset="0"/>
                        </a:rPr>
                        <a:t>Төлөв-лөгөө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1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100" dirty="0" smtClean="0">
                          <a:latin typeface="Arial" pitchFamily="34" charset="0"/>
                          <a:cs typeface="Arial" pitchFamily="34" charset="0"/>
                        </a:rPr>
                        <a:t>Гүйцэтгэл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200" dirty="0" smtClean="0">
                          <a:latin typeface="Arial" pitchFamily="34" charset="0"/>
                          <a:cs typeface="Arial" pitchFamily="34" charset="0"/>
                        </a:rPr>
                        <a:t>Биелэлт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28700">
                <a:tc>
                  <a:txBody>
                    <a:bodyPr/>
                    <a:lstStyle/>
                    <a:p>
                      <a:endParaRPr lang="mn-MN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mn-MN" sz="1600" dirty="0" smtClean="0">
                          <a:latin typeface="Arial" pitchFamily="34" charset="0"/>
                          <a:cs typeface="Arial" pitchFamily="34" charset="0"/>
                        </a:rPr>
                        <a:t>Нийт орлого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600" dirty="0" smtClean="0">
                          <a:latin typeface="Arial" pitchFamily="34" charset="0"/>
                          <a:cs typeface="Arial" pitchFamily="34" charset="0"/>
                        </a:rPr>
                        <a:t>5941.5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600" dirty="0" smtClean="0">
                          <a:latin typeface="Arial" pitchFamily="34" charset="0"/>
                          <a:cs typeface="Arial" pitchFamily="34" charset="0"/>
                        </a:rPr>
                        <a:t>6570.4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600" dirty="0" smtClean="0">
                          <a:latin typeface="Arial" pitchFamily="34" charset="0"/>
                          <a:cs typeface="Arial" pitchFamily="34" charset="0"/>
                        </a:rPr>
                        <a:t>110.6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28700">
                <a:tc>
                  <a:txBody>
                    <a:bodyPr/>
                    <a:lstStyle/>
                    <a:p>
                      <a:endParaRPr lang="mn-MN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mn-MN" sz="1600" dirty="0" smtClean="0">
                          <a:latin typeface="Arial" pitchFamily="34" charset="0"/>
                          <a:cs typeface="Arial" pitchFamily="34" charset="0"/>
                        </a:rPr>
                        <a:t>Татварын орлого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600" dirty="0" smtClean="0">
                          <a:latin typeface="Arial" pitchFamily="34" charset="0"/>
                          <a:cs typeface="Arial" pitchFamily="34" charset="0"/>
                        </a:rPr>
                        <a:t>3065.5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600" dirty="0" smtClean="0">
                          <a:latin typeface="Arial" pitchFamily="34" charset="0"/>
                          <a:cs typeface="Arial" pitchFamily="34" charset="0"/>
                        </a:rPr>
                        <a:t>3745.3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600" dirty="0" smtClean="0">
                          <a:latin typeface="Arial" pitchFamily="34" charset="0"/>
                          <a:cs typeface="Arial" pitchFamily="34" charset="0"/>
                        </a:rPr>
                        <a:t>122.2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287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n-MN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600" dirty="0" smtClean="0">
                          <a:latin typeface="Arial" pitchFamily="34" charset="0"/>
                          <a:cs typeface="Arial" pitchFamily="34" charset="0"/>
                        </a:rPr>
                        <a:t>Татварын бус орлого</a:t>
                      </a:r>
                      <a:endParaRPr lang="en-US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600" dirty="0" smtClean="0">
                          <a:latin typeface="Arial" pitchFamily="34" charset="0"/>
                          <a:cs typeface="Arial" pitchFamily="34" charset="0"/>
                        </a:rPr>
                        <a:t>2876.0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600" dirty="0" smtClean="0">
                          <a:latin typeface="Arial" pitchFamily="34" charset="0"/>
                          <a:cs typeface="Arial" pitchFamily="34" charset="0"/>
                        </a:rPr>
                        <a:t>2825.1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600" dirty="0" smtClean="0">
                          <a:latin typeface="Arial" pitchFamily="34" charset="0"/>
                          <a:cs typeface="Arial" pitchFamily="34" charset="0"/>
                        </a:rPr>
                        <a:t>98.2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4953000" y="1600200"/>
          <a:ext cx="3733800" cy="434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3450"/>
                <a:gridCol w="933450"/>
                <a:gridCol w="933450"/>
                <a:gridCol w="933450"/>
              </a:tblGrid>
              <a:tr h="1085850"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200" dirty="0" smtClean="0">
                          <a:latin typeface="Arial" pitchFamily="34" charset="0"/>
                          <a:cs typeface="Arial" pitchFamily="34" charset="0"/>
                        </a:rPr>
                        <a:t>Төлөв-лөгөө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1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100" dirty="0" smtClean="0">
                          <a:latin typeface="Arial" pitchFamily="34" charset="0"/>
                          <a:cs typeface="Arial" pitchFamily="34" charset="0"/>
                        </a:rPr>
                        <a:t>Гүйцэтгэл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200" dirty="0" smtClean="0">
                          <a:latin typeface="Arial" pitchFamily="34" charset="0"/>
                          <a:cs typeface="Arial" pitchFamily="34" charset="0"/>
                        </a:rPr>
                        <a:t>Биелэлт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85850">
                <a:tc>
                  <a:txBody>
                    <a:bodyPr/>
                    <a:lstStyle/>
                    <a:p>
                      <a:endParaRPr lang="mn-MN" sz="160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mn-MN" sz="1600" smtClean="0">
                          <a:latin typeface="Arial" pitchFamily="34" charset="0"/>
                          <a:cs typeface="Arial" pitchFamily="34" charset="0"/>
                        </a:rPr>
                        <a:t>Нийт </a:t>
                      </a:r>
                      <a:r>
                        <a:rPr lang="mn-MN" sz="1600" dirty="0" smtClean="0">
                          <a:latin typeface="Arial" pitchFamily="34" charset="0"/>
                          <a:cs typeface="Arial" pitchFamily="34" charset="0"/>
                        </a:rPr>
                        <a:t>зарлага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dirty="0" smtClean="0">
                          <a:latin typeface="Arial" pitchFamily="34" charset="0"/>
                          <a:cs typeface="Arial" pitchFamily="34" charset="0"/>
                        </a:rPr>
                        <a:t>5559.0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dirty="0" smtClean="0">
                          <a:latin typeface="Arial" pitchFamily="34" charset="0"/>
                          <a:cs typeface="Arial" pitchFamily="34" charset="0"/>
                        </a:rPr>
                        <a:t>3980.7</a:t>
                      </a:r>
                    </a:p>
                    <a:p>
                      <a:pPr algn="ctr"/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dirty="0" smtClean="0">
                          <a:latin typeface="Arial" pitchFamily="34" charset="0"/>
                          <a:cs typeface="Arial" pitchFamily="34" charset="0"/>
                        </a:rPr>
                        <a:t>71.6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85850">
                <a:tc>
                  <a:txBody>
                    <a:bodyPr/>
                    <a:lstStyle/>
                    <a:p>
                      <a:endParaRPr lang="mn-MN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mn-MN" sz="1600" dirty="0" smtClean="0">
                          <a:latin typeface="Arial" pitchFamily="34" charset="0"/>
                          <a:cs typeface="Arial" pitchFamily="34" charset="0"/>
                        </a:rPr>
                        <a:t>Цалин хөлс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dirty="0" smtClean="0">
                          <a:latin typeface="Arial" pitchFamily="34" charset="0"/>
                          <a:cs typeface="Arial" pitchFamily="34" charset="0"/>
                        </a:rPr>
                        <a:t>1992.4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dirty="0" smtClean="0">
                          <a:latin typeface="Arial" pitchFamily="34" charset="0"/>
                          <a:cs typeface="Arial" pitchFamily="34" charset="0"/>
                        </a:rPr>
                        <a:t>1913.7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dirty="0" smtClean="0">
                          <a:latin typeface="Arial" pitchFamily="34" charset="0"/>
                          <a:cs typeface="Arial" pitchFamily="34" charset="0"/>
                        </a:rPr>
                        <a:t>96.0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85850">
                <a:tc>
                  <a:txBody>
                    <a:bodyPr/>
                    <a:lstStyle/>
                    <a:p>
                      <a:r>
                        <a:rPr lang="mn-MN" sz="1600" smtClean="0">
                          <a:latin typeface="Arial" pitchFamily="34" charset="0"/>
                          <a:cs typeface="Arial" pitchFamily="34" charset="0"/>
                        </a:rPr>
                        <a:t>Бараа үйлчил-гээний </a:t>
                      </a:r>
                      <a:r>
                        <a:rPr lang="mn-MN" sz="1600" dirty="0" smtClean="0">
                          <a:latin typeface="Arial" pitchFamily="34" charset="0"/>
                          <a:cs typeface="Arial" pitchFamily="34" charset="0"/>
                        </a:rPr>
                        <a:t>зардал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dirty="0" smtClean="0">
                          <a:latin typeface="Arial" pitchFamily="34" charset="0"/>
                          <a:cs typeface="Arial" pitchFamily="34" charset="0"/>
                        </a:rPr>
                        <a:t>1854.8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dirty="0" smtClean="0">
                          <a:latin typeface="Arial" pitchFamily="34" charset="0"/>
                          <a:cs typeface="Arial" pitchFamily="34" charset="0"/>
                        </a:rPr>
                        <a:t>886.4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mtClean="0">
                          <a:latin typeface="Arial" pitchFamily="34" charset="0"/>
                          <a:cs typeface="Arial" pitchFamily="34" charset="0"/>
                        </a:rPr>
                        <a:t>47.8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229600" cy="609600"/>
          </a:xfrm>
        </p:spPr>
        <p:txBody>
          <a:bodyPr/>
          <a:lstStyle/>
          <a:p>
            <a:r>
              <a:rPr lang="mn-MN" sz="2000" b="1" dirty="0" smtClean="0">
                <a:latin typeface="Arial" pitchFamily="34" charset="0"/>
                <a:cs typeface="Arial" pitchFamily="34" charset="0"/>
              </a:rPr>
              <a:t>Хэрэглээний бараа үйлчилгээний үнийн индекс, </a:t>
            </a: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2017</a:t>
            </a:r>
            <a:r>
              <a:rPr lang="mn-MN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оны </a:t>
            </a: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01</a:t>
            </a:r>
            <a:r>
              <a:rPr lang="mn-MN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-р сарын үнийг  суурь үнэтэй харьцуулснаар, барааны бүлгээр</a:t>
            </a:r>
            <a:endParaRPr lang="en-US" sz="2000" i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447799"/>
          <a:ext cx="8077200" cy="53034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  <a:gridCol w="2094088"/>
                <a:gridCol w="1944512"/>
              </a:tblGrid>
              <a:tr h="345551">
                <a:tc>
                  <a:txBody>
                    <a:bodyPr/>
                    <a:lstStyle/>
                    <a:p>
                      <a:pPr algn="ctr"/>
                      <a:r>
                        <a:rPr lang="mn-MN" dirty="0" smtClean="0">
                          <a:solidFill>
                            <a:schemeClr val="tx1"/>
                          </a:solidFill>
                        </a:rPr>
                        <a:t>Бүлэг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/>
                        </a:rPr>
                        <a:t>2016.01.21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/>
                        </a:rPr>
                        <a:t>2016.12.21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304327">
                <a:tc>
                  <a:txBody>
                    <a:bodyPr/>
                    <a:lstStyle/>
                    <a:p>
                      <a:pPr algn="l" fontAlgn="t"/>
                      <a:r>
                        <a:rPr lang="mn-MN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Хүнсний бараа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99.4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101.8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04327">
                <a:tc>
                  <a:txBody>
                    <a:bodyPr/>
                    <a:lstStyle/>
                    <a:p>
                      <a:pPr algn="l" fontAlgn="t"/>
                      <a:r>
                        <a:rPr lang="mn-MN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Согтууруулах ундаа, тамхи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100.1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b"/>
                </a:tc>
              </a:tr>
              <a:tr h="304327">
                <a:tc>
                  <a:txBody>
                    <a:bodyPr/>
                    <a:lstStyle/>
                    <a:p>
                      <a:pPr algn="l" fontAlgn="t"/>
                      <a:r>
                        <a:rPr lang="mn-MN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Хувцас, гутал, бөс бараа,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104.8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100.0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453258">
                <a:tc>
                  <a:txBody>
                    <a:bodyPr/>
                    <a:lstStyle/>
                    <a:p>
                      <a:pPr algn="l" fontAlgn="t"/>
                      <a:r>
                        <a:rPr lang="mn-MN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Орон сууц, ус, </a:t>
                      </a:r>
                      <a:r>
                        <a:rPr lang="mn-MN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цахилгаан</a:t>
                      </a:r>
                      <a:r>
                        <a:rPr lang="mn-MN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, түлээ түлш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100.0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101.1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453258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Гэр ахуйн тавилга, гэр ахуйн 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бараа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100.8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100.4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453258">
                <a:tc>
                  <a:txBody>
                    <a:bodyPr/>
                    <a:lstStyle/>
                    <a:p>
                      <a:pPr algn="l" fontAlgn="t"/>
                      <a:r>
                        <a:rPr lang="mn-MN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Эм, тариа, эмнэлгийн үйлчилгээ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100.1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100.3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04327">
                <a:tc>
                  <a:txBody>
                    <a:bodyPr/>
                    <a:lstStyle/>
                    <a:p>
                      <a:pPr algn="l" fontAlgn="t"/>
                      <a:r>
                        <a:rPr lang="mn-MN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Тээвэр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98.7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r>
                        <a:rPr lang="mn-MN" sz="1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00</a:t>
                      </a:r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.0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453258">
                <a:tc>
                  <a:txBody>
                    <a:bodyPr/>
                    <a:lstStyle/>
                    <a:p>
                      <a:pPr algn="l" fontAlgn="t"/>
                      <a:r>
                        <a:rPr lang="mn-MN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Холбооны хэрэгсэл, шуудангийн үйлчилгээ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100.0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100.0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469734">
                <a:tc>
                  <a:txBody>
                    <a:bodyPr/>
                    <a:lstStyle/>
                    <a:p>
                      <a:pPr algn="l" fontAlgn="t"/>
                      <a:r>
                        <a:rPr lang="mn-MN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Амралт, чөлөөт цаг, соёлын бараа, үйлчилгээ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100.0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100.0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04327">
                <a:tc>
                  <a:txBody>
                    <a:bodyPr/>
                    <a:lstStyle/>
                    <a:p>
                      <a:pPr algn="l" fontAlgn="t"/>
                      <a:r>
                        <a:rPr lang="mn-MN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Боловсролын  үйлчилгээ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105.5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100.0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453258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Зочид буудал, зоогийн газар, дотуур байр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98.0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100.0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04327">
                <a:tc>
                  <a:txBody>
                    <a:bodyPr/>
                    <a:lstStyle/>
                    <a:p>
                      <a:pPr algn="l" fontAlgn="t"/>
                      <a:r>
                        <a:rPr lang="mn-MN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Бусад бараа, үйлчилгээ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102.8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99.3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04327"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1" i="1" u="sng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Ерөнхий индекс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101.2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100.6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pic>
        <p:nvPicPr>
          <p:cNvPr id="2050" name="Picture 2" descr="D:\uuganaa\blu_negtgel\Information icon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43600"/>
            <a:ext cx="596900" cy="5969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7595556" y="3259348"/>
            <a:ext cx="685800" cy="381000"/>
          </a:xfrm>
          <a:prstGeom prst="ellipse">
            <a:avLst/>
          </a:prstGeom>
          <a:noFill/>
          <a:ln w="2222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594122" y="2826592"/>
            <a:ext cx="685800" cy="381000"/>
          </a:xfrm>
          <a:prstGeom prst="ellipse">
            <a:avLst/>
          </a:prstGeom>
          <a:noFill/>
          <a:ln w="2222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602748" y="3725174"/>
            <a:ext cx="685800" cy="381000"/>
          </a:xfrm>
          <a:prstGeom prst="ellipse">
            <a:avLst/>
          </a:prstGeom>
          <a:noFill/>
          <a:ln w="2222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620000" y="1752600"/>
            <a:ext cx="685800" cy="381000"/>
          </a:xfrm>
          <a:prstGeom prst="ellipse">
            <a:avLst/>
          </a:prstGeom>
          <a:noFill/>
          <a:ln w="2222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611374" y="6096000"/>
            <a:ext cx="685800" cy="381000"/>
          </a:xfrm>
          <a:prstGeom prst="ellipse">
            <a:avLst/>
          </a:prstGeom>
          <a:noFill/>
          <a:ln w="22225" cmpd="sng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БОДИТ ЭДИЙН ЗАСАГ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762000" y="1371600"/>
            <a:ext cx="4040188" cy="639762"/>
          </a:xfrm>
        </p:spPr>
        <p:txBody>
          <a:bodyPr/>
          <a:lstStyle/>
          <a:p>
            <a:pPr algn="ctr"/>
            <a:r>
              <a:rPr lang="mn-MN" sz="1400" dirty="0" smtClean="0">
                <a:latin typeface="Arial" pitchFamily="34" charset="0"/>
                <a:cs typeface="Arial" pitchFamily="34" charset="0"/>
              </a:rPr>
              <a:t>ХУДАЛДАА, НИЙТИЙН ХООЛНЫ БАРАА ГҮЙЛГЭЭ, </a:t>
            </a:r>
            <a:r>
              <a:rPr lang="mn-MN" sz="1400" b="0" i="1" dirty="0" smtClean="0">
                <a:latin typeface="Arial" pitchFamily="34" charset="0"/>
                <a:cs typeface="Arial" pitchFamily="34" charset="0"/>
              </a:rPr>
              <a:t>тэрбум төгрөг</a:t>
            </a:r>
            <a:endParaRPr lang="mn-MN" sz="1400" b="0" i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800600" y="609600"/>
            <a:ext cx="0" cy="594360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3074" name="Picture 2" descr="D:\uuganaa\blu_negtgel\Information icon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990600"/>
            <a:ext cx="533400" cy="533400"/>
          </a:xfrm>
          <a:prstGeom prst="rect">
            <a:avLst/>
          </a:prstGeom>
          <a:noFill/>
        </p:spPr>
      </p:pic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</p:nvPr>
        </p:nvGraphicFramePr>
        <p:xfrm>
          <a:off x="685800" y="2362199"/>
          <a:ext cx="4038600" cy="3763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quarter" idx="4"/>
          </p:nvPr>
        </p:nvGraphicFramePr>
        <p:xfrm>
          <a:off x="5102225" y="2133600"/>
          <a:ext cx="4041775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 Placeholder 10"/>
          <p:cNvSpPr>
            <a:spLocks noGrp="1"/>
          </p:cNvSpPr>
          <p:nvPr>
            <p:ph type="body" idx="1"/>
          </p:nvPr>
        </p:nvSpPr>
        <p:spPr>
          <a:xfrm>
            <a:off x="4876800" y="1371600"/>
            <a:ext cx="4040188" cy="639762"/>
          </a:xfrm>
        </p:spPr>
        <p:txBody>
          <a:bodyPr/>
          <a:lstStyle/>
          <a:p>
            <a:pPr algn="ctr"/>
            <a:r>
              <a:rPr lang="mn-MN" sz="1400" dirty="0" smtClean="0">
                <a:latin typeface="Arial" pitchFamily="34" charset="0"/>
                <a:cs typeface="Arial" pitchFamily="34" charset="0"/>
              </a:rPr>
              <a:t>ХУДАЛДАА, НИЙТИЙН ХООЛНЫ БАРАА ГҮЙЛГЭЭ, </a:t>
            </a:r>
            <a:r>
              <a:rPr lang="en-US" sz="1400" b="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400" b="0" i="1" dirty="0" smtClean="0">
                <a:latin typeface="Arial" pitchFamily="34" charset="0"/>
                <a:cs typeface="Arial" pitchFamily="34" charset="0"/>
              </a:rPr>
              <a:t>салбар, бүтцээр</a:t>
            </a:r>
            <a:endParaRPr lang="mn-MN" sz="1400" b="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БОДИТ ЭДИЙН ЗАСАГ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838200" y="1524000"/>
            <a:ext cx="4040188" cy="639762"/>
          </a:xfrm>
        </p:spPr>
        <p:txBody>
          <a:bodyPr/>
          <a:lstStyle/>
          <a:p>
            <a:pPr algn="ctr"/>
            <a:r>
              <a:rPr lang="mn-MN" sz="1400" dirty="0" smtClean="0">
                <a:latin typeface="Arial" pitchFamily="34" charset="0"/>
                <a:cs typeface="Arial" pitchFamily="34" charset="0"/>
              </a:rPr>
              <a:t>НИЙТ БҮТЭЭГДЭХҮҮН ҮЙЛДВЭРЛЭЛТ</a:t>
            </a:r>
          </a:p>
          <a:p>
            <a:pPr algn="ctr"/>
            <a:r>
              <a:rPr lang="en-US" sz="1400" b="0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mn-MN" sz="1400" b="0" i="1" dirty="0" smtClean="0">
                <a:latin typeface="Arial" pitchFamily="34" charset="0"/>
                <a:cs typeface="Arial" pitchFamily="34" charset="0"/>
              </a:rPr>
              <a:t>тэрбум төгрөг</a:t>
            </a:r>
            <a:r>
              <a:rPr lang="en-US" sz="1400" b="0" i="1" dirty="0" smtClean="0">
                <a:latin typeface="Arial" pitchFamily="34" charset="0"/>
                <a:cs typeface="Arial" pitchFamily="34" charset="0"/>
              </a:rPr>
              <a:t>)</a:t>
            </a:r>
            <a:endParaRPr lang="mn-MN" sz="1400" b="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953000" y="1524000"/>
            <a:ext cx="4041775" cy="639762"/>
          </a:xfrm>
        </p:spPr>
        <p:txBody>
          <a:bodyPr/>
          <a:lstStyle/>
          <a:p>
            <a:pPr algn="ctr"/>
            <a:r>
              <a:rPr lang="mn-MN" sz="1400" dirty="0" smtClean="0">
                <a:latin typeface="Arial" pitchFamily="34" charset="0"/>
                <a:cs typeface="Arial" pitchFamily="34" charset="0"/>
              </a:rPr>
              <a:t>НИЙТ БҮТЭЭГДЭХҮҮН ҮЙЛДВЭРЛЭЛТ</a:t>
            </a:r>
          </a:p>
          <a:p>
            <a:pPr algn="ctr"/>
            <a:r>
              <a:rPr lang="en-US" sz="1400" b="0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mn-MN" sz="1400" b="0" i="1" dirty="0" smtClean="0">
                <a:latin typeface="Arial" pitchFamily="34" charset="0"/>
                <a:cs typeface="Arial" pitchFamily="34" charset="0"/>
              </a:rPr>
              <a:t>салбар, бүтцээр</a:t>
            </a:r>
            <a:r>
              <a:rPr lang="en-US" sz="1400" b="0" i="1" dirty="0" smtClean="0">
                <a:latin typeface="Arial" pitchFamily="34" charset="0"/>
                <a:cs typeface="Arial" pitchFamily="34" charset="0"/>
              </a:rPr>
              <a:t>)</a:t>
            </a:r>
            <a:endParaRPr lang="mn-MN" sz="1400" b="0" i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800600" y="914400"/>
            <a:ext cx="0" cy="59436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9144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838200" y="61722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 smtClean="0"/>
              <a:t>Үйлдвэрлэлт                     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Борлуулалт</a:t>
            </a:r>
            <a:r>
              <a:rPr lang="mn-MN" dirty="0" smtClean="0"/>
              <a:t>  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62000" y="63246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95600" y="6324600"/>
            <a:ext cx="152400" cy="152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Content Placeholder 19"/>
          <p:cNvGraphicFramePr>
            <a:graphicFrameLocks noGrp="1"/>
          </p:cNvGraphicFramePr>
          <p:nvPr>
            <p:ph sz="quarter" idx="4"/>
          </p:nvPr>
        </p:nvGraphicFramePr>
        <p:xfrm>
          <a:off x="4953000" y="2438400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762000" y="2209800"/>
          <a:ext cx="38862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БОДИТ ЭДИЙН ЗАСАГ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762000" y="1524000"/>
            <a:ext cx="4040188" cy="639762"/>
          </a:xfrm>
        </p:spPr>
        <p:txBody>
          <a:bodyPr/>
          <a:lstStyle/>
          <a:p>
            <a:pPr algn="ctr"/>
            <a:r>
              <a:rPr lang="mn-MN" sz="1400" dirty="0" smtClean="0">
                <a:latin typeface="Arial" pitchFamily="34" charset="0"/>
                <a:cs typeface="Arial" pitchFamily="34" charset="0"/>
              </a:rPr>
              <a:t>БАРИЛГА УГСРАЛТ, ИХ ЗАСВАРЫН АЖИЛ</a:t>
            </a:r>
          </a:p>
          <a:p>
            <a:pPr algn="ctr"/>
            <a:r>
              <a:rPr lang="en-US" sz="1400" b="0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mn-MN" sz="1400" b="0" i="1" dirty="0" smtClean="0">
                <a:latin typeface="Arial" pitchFamily="34" charset="0"/>
                <a:cs typeface="Arial" pitchFamily="34" charset="0"/>
              </a:rPr>
              <a:t>сая.төгрөг</a:t>
            </a:r>
            <a:r>
              <a:rPr lang="en-US" sz="1400" b="0" i="1" dirty="0" smtClean="0">
                <a:latin typeface="Arial" pitchFamily="34" charset="0"/>
                <a:cs typeface="Arial" pitchFamily="34" charset="0"/>
              </a:rPr>
              <a:t>)</a:t>
            </a:r>
            <a:endParaRPr lang="mn-MN" sz="1400" b="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953000" y="1447800"/>
            <a:ext cx="4041775" cy="639762"/>
          </a:xfrm>
        </p:spPr>
        <p:txBody>
          <a:bodyPr/>
          <a:lstStyle/>
          <a:p>
            <a:pPr algn="ctr"/>
            <a:r>
              <a:rPr lang="mn-MN" sz="1400" dirty="0" smtClean="0">
                <a:latin typeface="Arial" pitchFamily="34" charset="0"/>
                <a:cs typeface="Arial" pitchFamily="34" charset="0"/>
              </a:rPr>
              <a:t>ХӨРӨНГӨ ОРУУЛАЛТ</a:t>
            </a:r>
          </a:p>
          <a:p>
            <a:pPr algn="ctr"/>
            <a:r>
              <a:rPr lang="en-US" sz="1400" b="0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mn-MN" sz="1400" b="0" i="1" dirty="0" smtClean="0">
                <a:latin typeface="Arial" pitchFamily="34" charset="0"/>
                <a:cs typeface="Arial" pitchFamily="34" charset="0"/>
              </a:rPr>
              <a:t>сая.төгрөг</a:t>
            </a:r>
            <a:r>
              <a:rPr lang="en-US" sz="1400" b="0" i="1" dirty="0" smtClean="0">
                <a:latin typeface="Arial" pitchFamily="34" charset="0"/>
                <a:cs typeface="Arial" pitchFamily="34" charset="0"/>
              </a:rPr>
              <a:t>)</a:t>
            </a:r>
            <a:endParaRPr lang="mn-MN" sz="1400" b="0" i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800600" y="914400"/>
            <a:ext cx="0" cy="594360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aphicFrame>
        <p:nvGraphicFramePr>
          <p:cNvPr id="15" name="Content Placeholder 14"/>
          <p:cNvGraphicFramePr>
            <a:graphicFrameLocks noGrp="1"/>
          </p:cNvGraphicFramePr>
          <p:nvPr>
            <p:ph sz="quarter" idx="4"/>
          </p:nvPr>
        </p:nvGraphicFramePr>
        <p:xfrm>
          <a:off x="4876800" y="2286000"/>
          <a:ext cx="3962400" cy="41148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849120"/>
                <a:gridCol w="1056640"/>
                <a:gridCol w="1056640"/>
              </a:tblGrid>
              <a:tr h="1335974">
                <a:tc>
                  <a:txBody>
                    <a:bodyPr/>
                    <a:lstStyle/>
                    <a:p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Үзүүлэлт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1442852">
                <a:tc>
                  <a:txBody>
                    <a:bodyPr/>
                    <a:lstStyle/>
                    <a:p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Орон нутгийн</a:t>
                      </a:r>
                      <a:r>
                        <a:rPr lang="mn-MN" sz="1400" baseline="0" dirty="0" smtClean="0">
                          <a:latin typeface="Arial" pitchFamily="34" charset="0"/>
                          <a:cs typeface="Arial" pitchFamily="34" charset="0"/>
                        </a:rPr>
                        <a:t> төсвийн хөрөнгө оруулалт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600" dirty="0" smtClean="0">
                          <a:latin typeface="Arial" pitchFamily="34" charset="0"/>
                          <a:cs typeface="Arial" pitchFamily="34" charset="0"/>
                        </a:rPr>
                        <a:t>96.6</a:t>
                      </a:r>
                      <a:endParaRPr lang="mn-MN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  <a:p>
                      <a:pPr algn="ctr"/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1335974">
                <a:tc>
                  <a:txBody>
                    <a:bodyPr/>
                    <a:lstStyle/>
                    <a:p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Улсын төсвийн хөрөнгө оруулалт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16" name="Picture 3" descr="\\exchange_server\MCCT\PUBLIC\Tserendejid\Information icon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9906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" name="Content Placeholder 18"/>
          <p:cNvGraphicFramePr>
            <a:graphicFrameLocks noGrp="1"/>
          </p:cNvGraphicFramePr>
          <p:nvPr>
            <p:ph sz="half" idx="2"/>
          </p:nvPr>
        </p:nvGraphicFramePr>
        <p:xfrm>
          <a:off x="762000" y="2174875"/>
          <a:ext cx="39624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m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2014.02sar</Template>
  <TotalTime>4311</TotalTime>
  <Words>580</Words>
  <Application>Microsoft Office PowerPoint</Application>
  <PresentationFormat>On-screen Show (4:3)</PresentationFormat>
  <Paragraphs>261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dem1</vt:lpstr>
      <vt:lpstr>ОРХОН  АЙМГИЙН СТАТИСТИКИЙН ХЭЛТЭС ХЭВЛЭЛИЙН  БАГА ХУРАЛ</vt:lpstr>
      <vt:lpstr>АЙМГИЙН ЭДИЙН ЗАСАГ, НИЙГМИЙН ХӨГЖЛИЙН 2017 ОНЫ эхний 1 сарын ДҮНГИЙН ТАНИЛЦУУЛГА</vt:lpstr>
      <vt:lpstr>АЙМГИЙН ЭДИЙН ЗАСАГ НИЙГМИЙН ХӨГЖЛИЙН ДҮН</vt:lpstr>
      <vt:lpstr>САНХҮҮГИЙН ОРЧИН</vt:lpstr>
      <vt:lpstr>Орон нутгийн төсвийн гүйцэтгэл, сая төгрөг</vt:lpstr>
      <vt:lpstr>Хэрэглээний бараа үйлчилгээний үнийн индекс, 2017 оны  01-р сарын үнийг  суурь үнэтэй харьцуулснаар, барааны бүлгээр</vt:lpstr>
      <vt:lpstr>Slide 7</vt:lpstr>
      <vt:lpstr>Slide 8</vt:lpstr>
      <vt:lpstr>Slide 9</vt:lpstr>
      <vt:lpstr>АЖЛЫН БАЙР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ОРХОН АЙМГИЙН СТАТИСТИКИЙН ХЭЛТЭС ХЭВЛЭЛИЙН  БАГА ХУРАЛ</dc:title>
  <dc:creator>Lhagva-Ochir</dc:creator>
  <cp:lastModifiedBy>Purevmaa</cp:lastModifiedBy>
  <cp:revision>1036</cp:revision>
  <dcterms:created xsi:type="dcterms:W3CDTF">2014-04-10T10:08:15Z</dcterms:created>
  <dcterms:modified xsi:type="dcterms:W3CDTF">2017-02-10T03:57:15Z</dcterms:modified>
</cp:coreProperties>
</file>