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handoutMasterIdLst>
    <p:handoutMasterId r:id="rId20"/>
  </p:handoutMasterIdLst>
  <p:sldIdLst>
    <p:sldId id="256" r:id="rId2"/>
    <p:sldId id="292" r:id="rId3"/>
    <p:sldId id="379" r:id="rId4"/>
    <p:sldId id="279" r:id="rId5"/>
    <p:sldId id="380" r:id="rId6"/>
    <p:sldId id="382" r:id="rId7"/>
    <p:sldId id="376" r:id="rId8"/>
    <p:sldId id="373" r:id="rId9"/>
    <p:sldId id="362" r:id="rId10"/>
    <p:sldId id="383" r:id="rId11"/>
    <p:sldId id="384" r:id="rId12"/>
    <p:sldId id="381" r:id="rId13"/>
    <p:sldId id="280" r:id="rId14"/>
    <p:sldId id="285" r:id="rId15"/>
    <p:sldId id="289" r:id="rId16"/>
    <p:sldId id="377" r:id="rId17"/>
    <p:sldId id="351" r:id="rId18"/>
  </p:sldIdLst>
  <p:sldSz cx="9144000" cy="6858000" type="screen4x3"/>
  <p:notesSz cx="6956425" cy="101869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29" autoAdjust="0"/>
    <p:restoredTop sz="94660"/>
  </p:normalViewPr>
  <p:slideViewPr>
    <p:cSldViewPr>
      <p:cViewPr varScale="1">
        <p:scale>
          <a:sx n="82" d="100"/>
          <a:sy n="82" d="100"/>
        </p:scale>
        <p:origin x="-12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34" y="-102"/>
      </p:cViewPr>
      <p:guideLst>
        <p:guide orient="horz" pos="3208"/>
        <p:guide pos="219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mn-MN"/>
  <c:style val="18"/>
  <c:chart>
    <c:title>
      <c:tx>
        <c:rich>
          <a:bodyPr/>
          <a:lstStyle/>
          <a:p>
            <a:pPr>
              <a:defRPr lang="mn-MN"/>
            </a:pPr>
            <a:r>
              <a:rPr lang="mn-MN"/>
              <a:t>ТӨСВИЙН ОРЛОГО, ЗАРЛАГА</a:t>
            </a:r>
          </a:p>
          <a:p>
            <a:pPr>
              <a:defRPr lang="mn-MN"/>
            </a:pPr>
            <a:r>
              <a:rPr lang="en-US"/>
              <a:t>(</a:t>
            </a:r>
            <a:r>
              <a:rPr lang="mn-MN"/>
              <a:t>тэрбум төгрөг</a:t>
            </a:r>
            <a:r>
              <a:rPr lang="en-US"/>
              <a:t>)</a:t>
            </a:r>
          </a:p>
        </c:rich>
      </c:tx>
      <c:layout>
        <c:manualLayout>
          <c:xMode val="edge"/>
          <c:yMode val="edge"/>
          <c:x val="0.11062100727975149"/>
          <c:y val="2.083333333333369E-2"/>
        </c:manualLayout>
      </c:layout>
    </c:title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Төсвийн орлого</c:v>
                </c:pt>
              </c:strCache>
            </c:strRef>
          </c:tx>
          <c:marker>
            <c:spPr>
              <a:ln w="19050"/>
            </c:spPr>
          </c:marker>
          <c:dLbls>
            <c:dLbl>
              <c:idx val="0"/>
              <c:layout>
                <c:manualLayout>
                  <c:x val="-5.8102807903729528E-2"/>
                  <c:y val="-5.1841097987751529E-2"/>
                </c:manualLayout>
              </c:layout>
              <c:showVal val="1"/>
            </c:dLbl>
            <c:dLbl>
              <c:idx val="1"/>
              <c:layout>
                <c:manualLayout>
                  <c:x val="1.254915069578569E-2"/>
                  <c:y val="-2.8867668604449503E-2"/>
                </c:manualLayout>
              </c:layout>
              <c:showVal val="1"/>
            </c:dLbl>
            <c:dLbl>
              <c:idx val="2"/>
              <c:layout>
                <c:manualLayout>
                  <c:x val="-1.5576323987539001E-3"/>
                  <c:y val="1.6836195965367267E-2"/>
                </c:manualLayout>
              </c:layout>
              <c:showVal val="1"/>
            </c:dLbl>
            <c:dLbl>
              <c:idx val="4"/>
              <c:layout>
                <c:manualLayout>
                  <c:x val="-1.8867924528301903E-2"/>
                  <c:y val="-3.6478424591628401E-2"/>
                </c:manualLayout>
              </c:layout>
              <c:showVal val="1"/>
            </c:dLbl>
            <c:txPr>
              <a:bodyPr/>
              <a:lstStyle/>
              <a:p>
                <a:pPr>
                  <a:defRPr lang="mn-MN"/>
                </a:pPr>
                <a:endParaRPr lang="mn-MN"/>
              </a:p>
            </c:txPr>
            <c:showVal val="1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Sheet1!$B$2:$B$3</c:f>
              <c:numCache>
                <c:formatCode>0.0</c:formatCode>
                <c:ptCount val="2"/>
                <c:pt idx="0">
                  <c:v>19.7</c:v>
                </c:pt>
                <c:pt idx="1">
                  <c:v>21.3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Төсвийн зарлага</c:v>
                </c:pt>
              </c:strCache>
            </c:strRef>
          </c:tx>
          <c:dLbls>
            <c:dLbl>
              <c:idx val="0"/>
              <c:layout>
                <c:manualLayout>
                  <c:x val="-0.16981132075471708"/>
                  <c:y val="1.1224130643578025E-2"/>
                </c:manualLayout>
              </c:layout>
              <c:showVal val="1"/>
            </c:dLbl>
            <c:dLbl>
              <c:idx val="1"/>
              <c:layout>
                <c:manualLayout>
                  <c:x val="1.254915069578569E-2"/>
                  <c:y val="3.7144581164273799E-2"/>
                </c:manualLayout>
              </c:layout>
              <c:showVal val="1"/>
            </c:dLbl>
            <c:dLbl>
              <c:idx val="2"/>
              <c:layout>
                <c:manualLayout>
                  <c:x val="-2.0249221183800892E-2"/>
                  <c:y val="-4.770255523520725E-2"/>
                </c:manualLayout>
              </c:layout>
              <c:showVal val="1"/>
            </c:dLbl>
            <c:dLbl>
              <c:idx val="3"/>
              <c:layout>
                <c:manualLayout>
                  <c:x val="-1.1422505637103033E-16"/>
                  <c:y val="3.0866359269839411E-2"/>
                </c:manualLayout>
              </c:layout>
              <c:showVal val="1"/>
            </c:dLbl>
            <c:dLbl>
              <c:idx val="4"/>
              <c:layout>
                <c:manualLayout>
                  <c:x val="-3.1446540880503368E-3"/>
                  <c:y val="1.9642228626261485E-2"/>
                </c:manualLayout>
              </c:layout>
              <c:showVal val="1"/>
            </c:dLbl>
            <c:txPr>
              <a:bodyPr/>
              <a:lstStyle/>
              <a:p>
                <a:pPr>
                  <a:defRPr lang="mn-MN"/>
                </a:pPr>
                <a:endParaRPr lang="mn-MN"/>
              </a:p>
            </c:txPr>
            <c:showVal val="1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Sheet1!$C$2:$C$3</c:f>
              <c:numCache>
                <c:formatCode>0.0</c:formatCode>
                <c:ptCount val="2"/>
                <c:pt idx="0">
                  <c:v>17.3</c:v>
                </c:pt>
                <c:pt idx="1">
                  <c:v>14.7</c:v>
                </c:pt>
              </c:numCache>
            </c:numRef>
          </c:val>
        </c:ser>
        <c:marker val="1"/>
        <c:axId val="67703936"/>
        <c:axId val="67705472"/>
      </c:lineChart>
      <c:catAx>
        <c:axId val="6770393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lang="mn-MN"/>
            </a:pPr>
            <a:endParaRPr lang="mn-MN"/>
          </a:p>
        </c:txPr>
        <c:crossAx val="67705472"/>
        <c:crosses val="autoZero"/>
        <c:auto val="1"/>
        <c:lblAlgn val="ctr"/>
        <c:lblOffset val="100"/>
      </c:catAx>
      <c:valAx>
        <c:axId val="67705472"/>
        <c:scaling>
          <c:orientation val="minMax"/>
        </c:scaling>
        <c:axPos val="l"/>
        <c:majorGridlines/>
        <c:numFmt formatCode="0.0" sourceLinked="1"/>
        <c:majorTickMark val="none"/>
        <c:tickLblPos val="nextTo"/>
        <c:txPr>
          <a:bodyPr/>
          <a:lstStyle/>
          <a:p>
            <a:pPr>
              <a:defRPr lang="mn-MN"/>
            </a:pPr>
            <a:endParaRPr lang="mn-MN"/>
          </a:p>
        </c:txPr>
        <c:crossAx val="6770393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lang="mn-MN"/>
          </a:pPr>
          <a:endParaRPr lang="mn-MN"/>
        </a:p>
      </c:txPr>
    </c:legend>
    <c:plotVisOnly val="1"/>
    <c:dispBlanksAs val="gap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mn-MN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mn-MN"/>
  <c:style val="10"/>
  <c:chart>
    <c:autoTitleDeleted val="1"/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dLbls>
            <c:dLbl>
              <c:idx val="0"/>
              <c:layout>
                <c:manualLayout>
                  <c:x val="-0.12259330506402176"/>
                  <c:y val="-2.2498992733508676E-2"/>
                </c:manualLayout>
              </c:layout>
              <c:showVal val="1"/>
            </c:dLbl>
            <c:dLbl>
              <c:idx val="1"/>
              <c:layout>
                <c:manualLayout>
                  <c:x val="9.4302542356940518E-3"/>
                  <c:y val="-3.535556000979935E-2"/>
                </c:manualLayout>
              </c:layout>
              <c:showVal val="1"/>
            </c:dLbl>
            <c:dLbl>
              <c:idx val="3"/>
              <c:layout>
                <c:manualLayout>
                  <c:x val="-7.5442033885551915E-2"/>
                  <c:y val="-5.7854552743308002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mn-MN"/>
              </a:p>
            </c:txPr>
            <c:showVal val="1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251</c:v>
                </c:pt>
                <c:pt idx="1">
                  <c:v>2308</c:v>
                </c:pt>
              </c:numCache>
            </c:numRef>
          </c:val>
        </c:ser>
        <c:marker val="1"/>
        <c:axId val="95184384"/>
        <c:axId val="95185920"/>
      </c:lineChart>
      <c:catAx>
        <c:axId val="951843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mn-MN"/>
          </a:p>
        </c:txPr>
        <c:crossAx val="95185920"/>
        <c:crosses val="autoZero"/>
        <c:auto val="1"/>
        <c:lblAlgn val="ctr"/>
        <c:lblOffset val="100"/>
      </c:catAx>
      <c:valAx>
        <c:axId val="9518592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mn-MN"/>
          </a:p>
        </c:txPr>
        <c:crossAx val="9518438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mn-MN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mn-MN"/>
  <c:chart>
    <c:autoTitleDeleted val="1"/>
    <c:plotArea>
      <c:layout>
        <c:manualLayout>
          <c:layoutTarget val="inner"/>
          <c:xMode val="edge"/>
          <c:yMode val="edge"/>
          <c:x val="0.14454235266046425"/>
          <c:y val="0.18871985341454994"/>
          <c:w val="0.68345650872588259"/>
          <c:h val="0.735038132025949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3.1529467907420775E-3"/>
                  <c:y val="-6.1287822512751867E-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0.15699427344309252"/>
                  <c:y val="-0.23505571237557568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mn-MN"/>
                </a:p>
              </c:txPr>
              <c:showCatName val="1"/>
              <c:showPercent val="1"/>
            </c:dLbl>
            <c:dLbl>
              <c:idx val="2"/>
              <c:layout>
                <c:manualLayout>
                  <c:x val="-0.20531400620376997"/>
                  <c:y val="2.017307978012196E-2"/>
                </c:manualLayout>
              </c:layout>
              <c:showCatName val="1"/>
              <c:showPercent val="1"/>
            </c:dLbl>
            <c:numFmt formatCode="0.0%" sourceLinked="0"/>
            <c:txPr>
              <a:bodyPr/>
              <a:lstStyle/>
              <a:p>
                <a:pPr>
                  <a:defRPr sz="1400"/>
                </a:pPr>
                <a:endParaRPr lang="mn-MN"/>
              </a:p>
            </c:txPr>
            <c:showCatName val="1"/>
            <c:showPercent val="1"/>
            <c:showLeaderLines val="1"/>
          </c:dLbls>
          <c:cat>
            <c:strRef>
              <c:f>Sheet1!$A$2:$A$4</c:f>
              <c:strCache>
                <c:ptCount val="3"/>
                <c:pt idx="0">
                  <c:v>0-14 íàñíû</c:v>
                </c:pt>
                <c:pt idx="1">
                  <c:v>15-54 насны</c:v>
                </c:pt>
                <c:pt idx="2">
                  <c:v>55 áà ò¿¿íýýñ äýýø íàñíû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179</c:v>
                </c:pt>
                <c:pt idx="1">
                  <c:v>445</c:v>
                </c:pt>
                <c:pt idx="2">
                  <c:v>54</c:v>
                </c:pt>
              </c:numCache>
            </c:numRef>
          </c:val>
        </c:ser>
        <c:dLbls>
          <c:showPercent val="1"/>
        </c:dLbls>
        <c:firstSliceAng val="0"/>
      </c:pieChart>
    </c:plotArea>
    <c:plotVisOnly val="1"/>
  </c:chart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mn-MN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mn-MN"/>
  <c:style val="10"/>
  <c:chart>
    <c:autoTitleDeleted val="1"/>
    <c:plotArea>
      <c:layout>
        <c:manualLayout>
          <c:layoutTarget val="inner"/>
          <c:xMode val="edge"/>
          <c:yMode val="edge"/>
          <c:x val="0.10939802663555979"/>
          <c:y val="4.1101214574898785E-2"/>
          <c:w val="0.86929012345679324"/>
          <c:h val="0.75955191431030922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Шилжин ирсэн</c:v>
                </c:pt>
              </c:strCache>
            </c:strRef>
          </c:tx>
          <c:dLbls>
            <c:dLbl>
              <c:idx val="0"/>
              <c:layout>
                <c:manualLayout>
                  <c:x val="-0.12962962962962937"/>
                  <c:y val="-6.4777327935223381E-3"/>
                </c:manualLayout>
              </c:layout>
              <c:showVal val="1"/>
            </c:dLbl>
            <c:dLbl>
              <c:idx val="1"/>
              <c:layout>
                <c:manualLayout>
                  <c:x val="1.2345679012345689E-2"/>
                  <c:y val="2.2672064777327975E-2"/>
                </c:manualLayout>
              </c:layout>
              <c:showVal val="1"/>
            </c:dLbl>
            <c:dLbl>
              <c:idx val="2"/>
              <c:layout>
                <c:manualLayout>
                  <c:x val="-8.0246913580246867E-2"/>
                  <c:y val="3.8866396761133605E-2"/>
                </c:manualLayout>
              </c:layout>
              <c:showVal val="1"/>
            </c:dLbl>
            <c:dLbl>
              <c:idx val="3"/>
              <c:layout>
                <c:manualLayout>
                  <c:x val="-7.0987654320987734E-2"/>
                  <c:y val="-3.8866396761133605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4.8582995951417421E-2"/>
                </c:manualLayout>
              </c:layout>
              <c:showVal val="1"/>
            </c:dLbl>
            <c:showVal val="1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569</c:v>
                </c:pt>
                <c:pt idx="1">
                  <c:v>678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Шилжин явсан</c:v>
                </c:pt>
              </c:strCache>
            </c:strRef>
          </c:tx>
          <c:dLbls>
            <c:dLbl>
              <c:idx val="0"/>
              <c:layout>
                <c:manualLayout>
                  <c:x val="-0.14506172839506173"/>
                  <c:y val="-1.9433198380566816E-2"/>
                </c:manualLayout>
              </c:layout>
              <c:showVal val="1"/>
            </c:dLbl>
            <c:dLbl>
              <c:idx val="1"/>
              <c:layout>
                <c:manualLayout>
                  <c:x val="9.2592592592592744E-3"/>
                  <c:y val="-5.1821862348178101E-2"/>
                </c:manualLayout>
              </c:layout>
              <c:showVal val="1"/>
            </c:dLbl>
            <c:dLbl>
              <c:idx val="2"/>
              <c:layout>
                <c:manualLayout>
                  <c:x val="-6.1728395061728336E-2"/>
                  <c:y val="-5.8299595141700404E-2"/>
                </c:manualLayout>
              </c:layout>
              <c:showVal val="1"/>
            </c:dLbl>
            <c:dLbl>
              <c:idx val="3"/>
              <c:layout>
                <c:manualLayout>
                  <c:x val="-5.2469135802469126E-2"/>
                  <c:y val="-5.8299595141700404E-2"/>
                </c:manualLayout>
              </c:layout>
              <c:showVal val="1"/>
            </c:dLbl>
            <c:dLbl>
              <c:idx val="4"/>
              <c:layout>
                <c:manualLayout>
                  <c:x val="-1.2345679012345723E-2"/>
                  <c:y val="-6.1538461538461584E-2"/>
                </c:manualLayout>
              </c:layout>
              <c:showVal val="1"/>
            </c:dLbl>
            <c:showVal val="1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846</c:v>
                </c:pt>
                <c:pt idx="1">
                  <c:v>689</c:v>
                </c:pt>
              </c:numCache>
            </c:numRef>
          </c:val>
        </c:ser>
        <c:dLbls>
          <c:showVal val="1"/>
        </c:dLbls>
        <c:marker val="1"/>
        <c:axId val="95437184"/>
        <c:axId val="95438720"/>
      </c:lineChart>
      <c:catAx>
        <c:axId val="95437184"/>
        <c:scaling>
          <c:orientation val="minMax"/>
        </c:scaling>
        <c:axPos val="b"/>
        <c:numFmt formatCode="General" sourceLinked="1"/>
        <c:majorTickMark val="none"/>
        <c:tickLblPos val="nextTo"/>
        <c:crossAx val="95438720"/>
        <c:crosses val="autoZero"/>
        <c:auto val="1"/>
        <c:lblAlgn val="ctr"/>
        <c:lblOffset val="100"/>
      </c:catAx>
      <c:valAx>
        <c:axId val="95438720"/>
        <c:scaling>
          <c:orientation val="minMax"/>
          <c:max val="900"/>
          <c:min val="400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mn-MN"/>
          </a:p>
        </c:txPr>
        <c:crossAx val="954371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7.1280742684942056E-2"/>
          <c:y val="0.91370996844018348"/>
          <c:w val="0.91020073879653929"/>
          <c:h val="7.7405846536389419E-2"/>
        </c:manualLayout>
      </c:layout>
    </c:legend>
    <c:plotVisOnly val="1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mn-MN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mn-MN"/>
  <c:chart>
    <c:title>
      <c:tx>
        <c:rich>
          <a:bodyPr/>
          <a:lstStyle/>
          <a:p>
            <a:pPr>
              <a:defRPr lang="mn-MN"/>
            </a:pPr>
            <a:r>
              <a:rPr lang="mn-MN"/>
              <a:t>НИЙТ БИЙ БОЛСОН АЖЛЫН БАЙР</a:t>
            </a:r>
            <a:endParaRPr lang="ru-RU"/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Нийт бий болсон ажлын байр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effectLst>
              <a:innerShdw blurRad="63500" dist="50800" dir="5400000">
                <a:prstClr val="black">
                  <a:alpha val="50000"/>
                </a:prstClr>
              </a:innerShdw>
            </a:effectLst>
          </c:spPr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mn-MN"/>
              </a:p>
            </c:txPr>
            <c:dLblPos val="ctr"/>
            <c:showVal val="1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308</c:v>
                </c:pt>
                <c:pt idx="1">
                  <c:v>98</c:v>
                </c:pt>
              </c:numCache>
            </c:numRef>
          </c:val>
        </c:ser>
        <c:axId val="95638272"/>
        <c:axId val="95639808"/>
      </c:barChart>
      <c:catAx>
        <c:axId val="95638272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lang="mn-MN" b="1"/>
            </a:pPr>
            <a:endParaRPr lang="mn-MN"/>
          </a:p>
        </c:txPr>
        <c:crossAx val="95639808"/>
        <c:crosses val="autoZero"/>
        <c:auto val="1"/>
        <c:lblAlgn val="ctr"/>
        <c:lblOffset val="100"/>
      </c:catAx>
      <c:valAx>
        <c:axId val="95639808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lang="mn-MN"/>
            </a:pPr>
            <a:endParaRPr lang="mn-MN"/>
          </a:p>
        </c:txPr>
        <c:crossAx val="9563827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mn-MN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mn-MN"/>
  <c:chart>
    <c:title>
      <c:tx>
        <c:rich>
          <a:bodyPr/>
          <a:lstStyle/>
          <a:p>
            <a:pPr>
              <a:defRPr lang="mn-MN" sz="1400"/>
            </a:pPr>
            <a:r>
              <a:rPr lang="mn-MN" sz="1400" dirty="0"/>
              <a:t>НИЙТ БИЙ БОЛСОН АЖЛЫН БАЙР, </a:t>
            </a:r>
            <a:r>
              <a:rPr lang="mn-MN" sz="1400" b="0" dirty="0"/>
              <a:t>эдийн засгийн салбараар</a:t>
            </a:r>
            <a:endParaRPr lang="en-US" sz="1400" b="0" dirty="0"/>
          </a:p>
        </c:rich>
      </c:tx>
      <c:layout>
        <c:manualLayout>
          <c:xMode val="edge"/>
          <c:yMode val="edge"/>
          <c:x val="0.1267283950617305"/>
          <c:y val="1.6836195965366927E-2"/>
        </c:manualLayout>
      </c:layout>
    </c:title>
    <c:plotArea>
      <c:layout>
        <c:manualLayout>
          <c:layoutTarget val="inner"/>
          <c:xMode val="edge"/>
          <c:yMode val="edge"/>
          <c:x val="0.16475600272188198"/>
          <c:y val="0.26109692014715985"/>
          <c:w val="0.66740181782833463"/>
          <c:h val="0.606771420800396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explosion val="7"/>
          <c:dLbls>
            <c:dLbl>
              <c:idx val="0"/>
              <c:layout>
                <c:manualLayout>
                  <c:x val="-9.440288713910755E-2"/>
                  <c:y val="-6.7992125984252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lang="mn-MN" sz="1100" b="1">
                      <a:solidFill>
                        <a:schemeClr val="bg1"/>
                      </a:solidFill>
                    </a:defRPr>
                  </a:pPr>
                  <a:endParaRPr lang="mn-MN"/>
                </a:p>
              </c:txPr>
              <c:showCatName val="1"/>
              <c:showPercent val="1"/>
            </c:dLbl>
            <c:dLbl>
              <c:idx val="1"/>
              <c:layout>
                <c:manualLayout>
                  <c:x val="0"/>
                  <c:y val="-0.19932050160396617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lang="mn-MN" sz="1100" b="0">
                      <a:solidFill>
                        <a:schemeClr val="bg1"/>
                      </a:solidFill>
                    </a:defRPr>
                  </a:pPr>
                  <a:endParaRPr lang="mn-MN"/>
                </a:p>
              </c:txPr>
              <c:showCatName val="1"/>
              <c:showPercent val="1"/>
            </c:dLbl>
            <c:dLbl>
              <c:idx val="2"/>
              <c:layout>
                <c:manualLayout>
                  <c:x val="0.10187566831923787"/>
                  <c:y val="-1.058201058201058E-2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-8.8613055312530525E-2"/>
                  <c:y val="1.5872807565720955E-2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0"/>
                  <c:y val="-0.12952193475815518"/>
                </c:manualLayout>
              </c:layout>
              <c:showCatName val="1"/>
              <c:showPercent val="1"/>
            </c:dLbl>
            <c:dLbl>
              <c:idx val="5"/>
              <c:layout>
                <c:manualLayout>
                  <c:x val="-5.0236706522795792E-2"/>
                  <c:y val="-0.103300212473441"/>
                </c:manualLayout>
              </c:layout>
              <c:showCatName val="1"/>
              <c:showPercent val="1"/>
            </c:dLbl>
            <c:dLbl>
              <c:idx val="6"/>
              <c:layout>
                <c:manualLayout>
                  <c:x val="2.0755686789151372E-2"/>
                  <c:y val="-2.4065533474982293E-2"/>
                </c:manualLayout>
              </c:layout>
              <c:showCatName val="1"/>
              <c:showPercent val="1"/>
            </c:dLbl>
            <c:numFmt formatCode="0.0%" sourceLinked="0"/>
            <c:txPr>
              <a:bodyPr/>
              <a:lstStyle/>
              <a:p>
                <a:pPr>
                  <a:defRPr lang="mn-MN" sz="1100" b="0"/>
                </a:pPr>
                <a:endParaRPr lang="mn-MN"/>
              </a:p>
            </c:txPr>
            <c:showCatName val="1"/>
            <c:showPercent val="1"/>
            <c:showLeaderLines val="1"/>
          </c:dLbls>
          <c:cat>
            <c:strRef>
              <c:f>Sheet1!$A$2:$A$8</c:f>
              <c:strCache>
                <c:ptCount val="7"/>
                <c:pt idx="0">
                  <c:v>Төрийн удирдлага</c:v>
                </c:pt>
                <c:pt idx="1">
                  <c:v>Боловсруулах үйлдвэрлэл</c:v>
                </c:pt>
                <c:pt idx="2">
                  <c:v>Удирдлагын болон дэмжлэг үзүүлэх үйл ажиллагаа</c:v>
                </c:pt>
                <c:pt idx="3">
                  <c:v>Боловсрол</c:v>
                </c:pt>
                <c:pt idx="4">
                  <c:v>Худалдаа</c:v>
                </c:pt>
                <c:pt idx="5">
                  <c:v>Бусад</c:v>
                </c:pt>
                <c:pt idx="6">
                  <c:v>Эрүүл мэнд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23</c:v>
                </c:pt>
                <c:pt idx="1">
                  <c:v>6</c:v>
                </c:pt>
                <c:pt idx="2">
                  <c:v>16</c:v>
                </c:pt>
                <c:pt idx="3">
                  <c:v>21</c:v>
                </c:pt>
                <c:pt idx="4">
                  <c:v>9</c:v>
                </c:pt>
                <c:pt idx="5">
                  <c:v>20</c:v>
                </c:pt>
                <c:pt idx="6">
                  <c:v>3</c:v>
                </c:pt>
              </c:numCache>
            </c:numRef>
          </c:val>
        </c:ser>
        <c:firstSliceAng val="0"/>
      </c:pieChart>
    </c:plotArea>
    <c:plotVisOnly val="1"/>
    <c:dispBlanksAs val="zero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mn-MN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mn-MN"/>
  <c:style val="14"/>
  <c:chart>
    <c:title>
      <c:tx>
        <c:rich>
          <a:bodyPr/>
          <a:lstStyle/>
          <a:p>
            <a:pPr>
              <a:defRPr lang="mn-MN"/>
            </a:pPr>
            <a:r>
              <a:rPr lang="mn-MN"/>
              <a:t>Урьдчилан сэргийлэх үзлэгийн нийт үзлэгт эзлэх хувь</a:t>
            </a:r>
            <a:endParaRPr lang="en-US"/>
          </a:p>
        </c:rich>
      </c:tx>
      <c:layout>
        <c:manualLayout>
          <c:xMode val="edge"/>
          <c:yMode val="edge"/>
          <c:x val="0.14797652980504866"/>
          <c:y val="9.6424254572180026E-3"/>
        </c:manualLayout>
      </c:layout>
    </c:title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Lbls>
            <c:dLbl>
              <c:idx val="0"/>
              <c:layout>
                <c:manualLayout>
                  <c:x val="-0.15402748584966858"/>
                  <c:y val="-2.9038109202954212E-3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4.0653352884135886E-2"/>
                </c:manualLayout>
              </c:layout>
              <c:showVal val="1"/>
            </c:dLbl>
            <c:showVal val="1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Sheet1!$B$2:$B$3</c:f>
              <c:numCache>
                <c:formatCode>0.0</c:formatCode>
                <c:ptCount val="2"/>
                <c:pt idx="0" formatCode="General">
                  <c:v>31.3</c:v>
                </c:pt>
                <c:pt idx="1">
                  <c:v>31</c:v>
                </c:pt>
              </c:numCache>
            </c:numRef>
          </c:val>
        </c:ser>
        <c:marker val="1"/>
        <c:axId val="95750400"/>
        <c:axId val="95764480"/>
      </c:lineChart>
      <c:catAx>
        <c:axId val="957504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mn-MN"/>
            </a:pPr>
            <a:endParaRPr lang="mn-MN"/>
          </a:p>
        </c:txPr>
        <c:crossAx val="95764480"/>
        <c:crosses val="autoZero"/>
        <c:auto val="1"/>
        <c:lblAlgn val="ctr"/>
        <c:lblOffset val="100"/>
      </c:catAx>
      <c:valAx>
        <c:axId val="95764480"/>
        <c:scaling>
          <c:orientation val="minMax"/>
          <c:max val="5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mn-MN"/>
            </a:pPr>
            <a:endParaRPr lang="mn-MN"/>
          </a:p>
        </c:txPr>
        <c:crossAx val="9575040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mn-MN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mn-MN"/>
  <c:style val="10"/>
  <c:chart>
    <c:title>
      <c:tx>
        <c:rich>
          <a:bodyPr/>
          <a:lstStyle/>
          <a:p>
            <a:pPr>
              <a:defRPr lang="mn-MN"/>
            </a:pPr>
            <a:r>
              <a:rPr lang="mn-MN" dirty="0"/>
              <a:t>ГЭМТ ХЭРГИЙН ГАРАЛТ, </a:t>
            </a:r>
            <a:r>
              <a:rPr lang="mn-MN" b="0" i="1" dirty="0"/>
              <a:t>тоо</a:t>
            </a:r>
            <a:endParaRPr lang="en-US" b="0" i="1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dLbls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mn-MN"/>
              </a:p>
            </c:txPr>
            <c:dLblPos val="ctr"/>
            <c:showVal val="1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153</c:v>
                </c:pt>
                <c:pt idx="1">
                  <c:v>186</c:v>
                </c:pt>
              </c:numCache>
            </c:numRef>
          </c:val>
        </c:ser>
        <c:gapWidth val="102"/>
        <c:axId val="95883648"/>
        <c:axId val="95885184"/>
      </c:barChart>
      <c:catAx>
        <c:axId val="958836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mn-MN"/>
            </a:pPr>
            <a:endParaRPr lang="mn-MN"/>
          </a:p>
        </c:txPr>
        <c:crossAx val="95885184"/>
        <c:crosses val="autoZero"/>
        <c:auto val="1"/>
        <c:lblAlgn val="ctr"/>
        <c:lblOffset val="100"/>
      </c:catAx>
      <c:valAx>
        <c:axId val="9588518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mn-MN"/>
            </a:pPr>
            <a:endParaRPr lang="mn-MN"/>
          </a:p>
        </c:txPr>
        <c:crossAx val="9588364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mn-MN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mn-MN"/>
  <c:style val="10"/>
  <c:chart>
    <c:title>
      <c:tx>
        <c:rich>
          <a:bodyPr/>
          <a:lstStyle/>
          <a:p>
            <a:pPr>
              <a:defRPr lang="mn-MN"/>
            </a:pPr>
            <a:r>
              <a:rPr lang="mn-MN" dirty="0" smtClean="0"/>
              <a:t>ХЭРГИЙН</a:t>
            </a:r>
            <a:r>
              <a:rPr lang="mn-MN" baseline="0" dirty="0" smtClean="0"/>
              <a:t> ӨНГӨ</a:t>
            </a:r>
            <a:r>
              <a:rPr lang="mn-MN" dirty="0" smtClean="0"/>
              <a:t>, </a:t>
            </a:r>
            <a:r>
              <a:rPr lang="mn-MN" dirty="0"/>
              <a:t>бүтцээр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2448898133016392"/>
          <c:y val="0.17071902708882081"/>
          <c:w val="0.73663546773634425"/>
          <c:h val="0.6573133717619865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Хэргийн өнгө, бүтцээр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explosion val="4"/>
          <c:dLbls>
            <c:dLbl>
              <c:idx val="0"/>
              <c:layout>
                <c:manualLayout>
                  <c:x val="-0.12809748427672976"/>
                  <c:y val="8.0185366075683925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mn-MN"/>
                </a:p>
              </c:txPr>
              <c:showCatName val="1"/>
              <c:showPercent val="1"/>
            </c:dLbl>
            <c:dLbl>
              <c:idx val="1"/>
              <c:layout>
                <c:manualLayout>
                  <c:x val="-0.19290286237805168"/>
                  <c:y val="-7.2956849183256726E-3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-4.2578616352201316E-2"/>
                  <c:y val="2.8708365490393992E-2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-3.6359877185163231E-2"/>
                  <c:y val="-0.19237474985986408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-7.5996632496409724E-3"/>
                  <c:y val="-3.4909697670970841E-4"/>
                </c:manualLayout>
              </c:layout>
              <c:showCatName val="1"/>
              <c:showPercent val="1"/>
            </c:dLbl>
            <c:numFmt formatCode="0.0%" sourceLinked="0"/>
            <c:showCatName val="1"/>
            <c:showPercent val="1"/>
            <c:showLeaderLines val="1"/>
          </c:dLbls>
          <c:cat>
            <c:strRef>
              <c:f>Sheet1!$A$2:$A$6</c:f>
              <c:strCache>
                <c:ptCount val="5"/>
                <c:pt idx="0">
                  <c:v>Бусдын бие махбодид гэмтэл учруулах</c:v>
                </c:pt>
                <c:pt idx="1">
                  <c:v>Бусдын эд хөрөнгө хулгайлах</c:v>
                </c:pt>
                <c:pt idx="2">
                  <c:v>Хөдөлгөөний аюулгүй байдлын эсрэг</c:v>
                </c:pt>
                <c:pt idx="3">
                  <c:v>Залилан мэхлэх, завшиж үрэгдүүлэх</c:v>
                </c:pt>
                <c:pt idx="4">
                  <c:v>Бусад хэрэг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75</c:v>
                </c:pt>
                <c:pt idx="1">
                  <c:v>56</c:v>
                </c:pt>
                <c:pt idx="2">
                  <c:v>9</c:v>
                </c:pt>
                <c:pt idx="3">
                  <c:v>8</c:v>
                </c:pt>
                <c:pt idx="4">
                  <c:v>38</c:v>
                </c:pt>
              </c:numCache>
            </c:numRef>
          </c:val>
        </c:ser>
        <c:firstSliceAng val="0"/>
      </c:pieChart>
    </c:plotArea>
    <c:plotVisOnly val="1"/>
    <c:dispBlanksAs val="zero"/>
  </c:chart>
  <c:spPr>
    <a:scene3d>
      <a:camera prst="orthographicFront"/>
      <a:lightRig rig="threePt" dir="t"/>
    </a:scene3d>
    <a:sp3d>
      <a:bevelT w="190500" h="38100"/>
    </a:sp3d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mn-MN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mn-MN"/>
  <c:style val="10"/>
  <c:chart>
    <c:autoTitleDeleted val="1"/>
    <c:plotArea>
      <c:layout>
        <c:manualLayout>
          <c:layoutTarget val="inner"/>
          <c:xMode val="edge"/>
          <c:yMode val="edge"/>
          <c:x val="0.1288537833006537"/>
          <c:y val="0.17178069530745421"/>
          <c:w val="0.78628275943119053"/>
          <c:h val="0.8042891330624343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dLbls>
            <c:dLbl>
              <c:idx val="0"/>
              <c:layout>
                <c:manualLayout>
                  <c:x val="-0.21874312647289895"/>
                  <c:y val="0.24165386071579698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b="0">
                      <a:solidFill>
                        <a:schemeClr val="bg1"/>
                      </a:solidFill>
                    </a:defRPr>
                  </a:pPr>
                  <a:endParaRPr lang="mn-MN"/>
                </a:p>
              </c:txPr>
              <c:showCatName val="1"/>
              <c:showPercent val="1"/>
            </c:dLbl>
            <c:dLbl>
              <c:idx val="1"/>
              <c:layout>
                <c:manualLayout>
                  <c:x val="-7.2385276270945334E-2"/>
                  <c:y val="-0.1379028812883294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mn-MN" dirty="0" smtClean="0">
                        <a:solidFill>
                          <a:schemeClr val="bg1"/>
                        </a:solidFill>
                      </a:rPr>
                      <a:t>Боловс-рол</a:t>
                    </a:r>
                    <a:r>
                      <a:rPr lang="mn-MN" dirty="0">
                        <a:solidFill>
                          <a:schemeClr val="bg1"/>
                        </a:solidFill>
                      </a:rPr>
                      <a:t>, соёл урлаг
45.0%</a:t>
                    </a:r>
                  </a:p>
                </c:rich>
              </c:tx>
              <c:numFmt formatCode="0.0%" sourceLinked="0"/>
              <c:spPr/>
              <c:showCatName val="1"/>
              <c:showPercent val="1"/>
            </c:dLbl>
            <c:dLbl>
              <c:idx val="2"/>
              <c:layout>
                <c:manualLayout>
                  <c:x val="2.3172987115809289E-3"/>
                  <c:y val="0.16610355914324637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1.5945964334976596E-3"/>
                  <c:y val="-9.9431375288260557E-2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7.1623977089273871E-2"/>
                  <c:y val="-4.0623968690715488E-2"/>
                </c:manualLayout>
              </c:layout>
              <c:showCatName val="1"/>
              <c:showPercent val="1"/>
            </c:dLbl>
            <c:numFmt formatCode="0.0%" sourceLinked="0"/>
            <c:showCatName val="1"/>
            <c:showPercent val="1"/>
            <c:showLeaderLines val="1"/>
          </c:dLbls>
          <c:cat>
            <c:strRef>
              <c:f>Sheet1!$A$2:$A$7</c:f>
              <c:strCache>
                <c:ptCount val="6"/>
                <c:pt idx="0">
                  <c:v>Нийтийн ерөнхий үйлчилгээ</c:v>
                </c:pt>
                <c:pt idx="1">
                  <c:v>Боловсрол, соёл урлаг</c:v>
                </c:pt>
                <c:pt idx="2">
                  <c:v>Эрүүл мэнд, амралт, спорт</c:v>
                </c:pt>
                <c:pt idx="3">
                  <c:v>Нийгмийн даатгал, нийгмийн халамж</c:v>
                </c:pt>
                <c:pt idx="4">
                  <c:v>Эдийн засгийн бусад</c:v>
                </c:pt>
                <c:pt idx="5">
                  <c:v>Ангилагдаагүй бусад зардал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3587.4</c:v>
                </c:pt>
                <c:pt idx="1">
                  <c:v>6627.9</c:v>
                </c:pt>
                <c:pt idx="2">
                  <c:v>392.9</c:v>
                </c:pt>
                <c:pt idx="3">
                  <c:v>2638.8</c:v>
                </c:pt>
                <c:pt idx="4">
                  <c:v>109.7</c:v>
                </c:pt>
                <c:pt idx="5">
                  <c:v>1356.2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mn-MN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mn-MN"/>
  <c:style val="21"/>
  <c:chart>
    <c:title>
      <c:tx>
        <c:rich>
          <a:bodyPr/>
          <a:lstStyle/>
          <a:p>
            <a:pPr>
              <a:defRPr/>
            </a:pPr>
            <a:r>
              <a:rPr lang="mn-MN" dirty="0"/>
              <a:t>НИЙТ ЭРГЭЛТ, </a:t>
            </a:r>
            <a:r>
              <a:rPr lang="mn-MN" sz="1400" b="0" dirty="0"/>
              <a:t>тэрбум төгрөг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Нийт эргэлт</c:v>
                </c:pt>
              </c:strCache>
            </c:strRef>
          </c:tx>
          <c:dLbls>
            <c:showVal val="1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366.2</c:v>
                </c:pt>
                <c:pt idx="1">
                  <c:v>524.6</c:v>
                </c:pt>
              </c:numCache>
            </c:numRef>
          </c:val>
        </c:ser>
        <c:marker val="1"/>
        <c:axId val="70782976"/>
        <c:axId val="70784512"/>
      </c:lineChart>
      <c:catAx>
        <c:axId val="70782976"/>
        <c:scaling>
          <c:orientation val="minMax"/>
        </c:scaling>
        <c:axPos val="b"/>
        <c:numFmt formatCode="General" sourceLinked="1"/>
        <c:tickLblPos val="nextTo"/>
        <c:crossAx val="70784512"/>
        <c:crosses val="autoZero"/>
        <c:auto val="1"/>
        <c:lblAlgn val="ctr"/>
        <c:lblOffset val="100"/>
      </c:catAx>
      <c:valAx>
        <c:axId val="70784512"/>
        <c:scaling>
          <c:orientation val="minMax"/>
          <c:max val="600"/>
          <c:min val="250"/>
        </c:scaling>
        <c:axPos val="l"/>
        <c:majorGridlines/>
        <c:numFmt formatCode="General" sourceLinked="1"/>
        <c:tickLblPos val="nextTo"/>
        <c:crossAx val="70782976"/>
        <c:crosses val="autoZero"/>
        <c:crossBetween val="between"/>
      </c:valAx>
    </c:plotArea>
    <c:plotVisOnly val="1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mn-MN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mn-MN"/>
  <c:style val="10"/>
  <c:chart>
    <c:title>
      <c:tx>
        <c:rich>
          <a:bodyPr/>
          <a:lstStyle/>
          <a:p>
            <a:pPr>
              <a:defRPr/>
            </a:pPr>
            <a:r>
              <a:rPr lang="mn-MN" sz="1400" dirty="0" smtClean="0"/>
              <a:t>ЭКСПОРТЫН БАРААНЫ БҮТЭЦ,</a:t>
            </a:r>
            <a:r>
              <a:rPr lang="mn-MN" sz="1400" baseline="0" dirty="0" smtClean="0"/>
              <a:t> </a:t>
            </a:r>
            <a:r>
              <a:rPr lang="mn-MN" sz="1400" b="0" baseline="0" dirty="0" smtClean="0"/>
              <a:t>хувиар</a:t>
            </a:r>
            <a:endParaRPr lang="en-US" sz="1400" b="0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11281434160352598"/>
          <c:y val="0.13397391892068047"/>
          <c:w val="0.80581785767345149"/>
          <c:h val="0.7190460903016662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0"/>
              <c:layout>
                <c:manualLayout>
                  <c:x val="-0.22012578616352202"/>
                  <c:y val="2.5381338733878291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mn-MN"/>
                </a:p>
              </c:txPr>
              <c:showCatName val="1"/>
              <c:showPercent val="1"/>
            </c:dLbl>
            <c:dLbl>
              <c:idx val="1"/>
              <c:layout>
                <c:manualLayout>
                  <c:x val="-0.11132335462784131"/>
                  <c:y val="3.4006022585690615E-3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-0.16306207596691918"/>
                  <c:y val="-1.1485953376110237E-2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3.7295597484276757E-2"/>
                  <c:y val="-0.12902248648519674"/>
                </c:manualLayout>
              </c:layout>
              <c:showCatName val="1"/>
              <c:showPercent val="1"/>
            </c:dLbl>
            <c:numFmt formatCode="0.0%" sourceLinked="0"/>
            <c:showCatName val="1"/>
            <c:showPercent val="1"/>
            <c:showLeaderLines val="1"/>
          </c:dLbls>
          <c:cat>
            <c:strRef>
              <c:f>Sheet1!$A$2:$A$5</c:f>
              <c:strCache>
                <c:ptCount val="4"/>
                <c:pt idx="0">
                  <c:v>Зэсийн баяжмал</c:v>
                </c:pt>
                <c:pt idx="1">
                  <c:v>Молибдены баяжмал</c:v>
                </c:pt>
                <c:pt idx="2">
                  <c:v>Катодын зэс</c:v>
                </c:pt>
                <c:pt idx="3">
                  <c:v>Хивс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405.4</c:v>
                </c:pt>
                <c:pt idx="1">
                  <c:v>21.4</c:v>
                </c:pt>
                <c:pt idx="2" formatCode="0.0">
                  <c:v>57</c:v>
                </c:pt>
                <c:pt idx="3">
                  <c:v>314.60000000000002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mn-MN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mn-MN"/>
  <c:style val="14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1"/>
            <c:spPr/>
          </c:dPt>
          <c:dLbls>
            <c:dLbl>
              <c:idx val="0"/>
              <c:layout>
                <c:manualLayout>
                  <c:x val="-1.5723270440251583E-2"/>
                  <c:y val="1.3496413221915323E-2"/>
                </c:manualLayout>
              </c:layout>
              <c:showVal val="1"/>
            </c:dLbl>
            <c:dLbl>
              <c:idx val="1"/>
              <c:layout>
                <c:manualLayout>
                  <c:x val="-3.1446540880503571E-3"/>
                  <c:y val="3.3741033054788881E-3"/>
                </c:manualLayout>
              </c:layout>
              <c:showVal val="1"/>
            </c:dLbl>
            <c:dLbl>
              <c:idx val="2"/>
              <c:layout>
                <c:manualLayout>
                  <c:x val="-9.4339622641509448E-3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-9.4339622641509448E-3"/>
                  <c:y val="6.7482066109577007E-3"/>
                </c:manualLayout>
              </c:layout>
              <c:showVal val="1"/>
            </c:dLbl>
            <c:txPr>
              <a:bodyPr/>
              <a:lstStyle/>
              <a:p>
                <a:pPr>
                  <a:defRPr lang="mn-MN" b="1"/>
                </a:pPr>
                <a:endParaRPr lang="mn-MN"/>
              </a:p>
            </c:txPr>
            <c:showVal val="1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Sheet1!$B$2:$B$3</c:f>
              <c:numCache>
                <c:formatCode>0.0</c:formatCode>
                <c:ptCount val="2"/>
                <c:pt idx="0">
                  <c:v>20.5</c:v>
                </c:pt>
                <c:pt idx="1">
                  <c:v>19.600000000000001</c:v>
                </c:pt>
              </c:numCache>
            </c:numRef>
          </c:val>
        </c:ser>
        <c:axId val="75700864"/>
        <c:axId val="75710848"/>
      </c:barChart>
      <c:catAx>
        <c:axId val="7570086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lang="mn-MN"/>
            </a:pPr>
            <a:endParaRPr lang="mn-MN"/>
          </a:p>
        </c:txPr>
        <c:crossAx val="75710848"/>
        <c:crosses val="autoZero"/>
        <c:auto val="1"/>
        <c:lblAlgn val="ctr"/>
        <c:lblOffset val="100"/>
      </c:catAx>
      <c:valAx>
        <c:axId val="75710848"/>
        <c:scaling>
          <c:orientation val="minMax"/>
          <c:max val="25"/>
          <c:min val="0"/>
        </c:scaling>
        <c:axPos val="b"/>
        <c:majorGridlines/>
        <c:numFmt formatCode="0.0" sourceLinked="1"/>
        <c:tickLblPos val="nextTo"/>
        <c:txPr>
          <a:bodyPr/>
          <a:lstStyle/>
          <a:p>
            <a:pPr>
              <a:defRPr lang="mn-MN"/>
            </a:pPr>
            <a:endParaRPr lang="mn-MN"/>
          </a:p>
        </c:txPr>
        <c:crossAx val="7570086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mn-MN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mn-MN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dLbls>
            <c:dLbl>
              <c:idx val="0"/>
              <c:layout>
                <c:manualLayout>
                  <c:x val="0.14837936302738289"/>
                  <c:y val="1.9284850914436019E-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-0.22912025038504122"/>
                  <c:y val="-9.9204613786694498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mn-MN"/>
                </a:p>
              </c:txPr>
              <c:showCatName val="1"/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mn-MN"/>
                      <a:t>Барилгын </a:t>
                    </a:r>
                    <a:r>
                      <a:rPr lang="mn-MN" smtClean="0"/>
                      <a:t>материа</a:t>
                    </a:r>
                    <a:r>
                      <a:rPr lang="en-US" smtClean="0"/>
                      <a:t>-</a:t>
                    </a:r>
                    <a:r>
                      <a:rPr lang="mn-MN" smtClean="0"/>
                      <a:t>лын </a:t>
                    </a:r>
                    <a:r>
                      <a:rPr lang="mn-MN"/>
                      <a:t>дэлгүүр
0.7%</a:t>
                    </a:r>
                  </a:p>
                </c:rich>
              </c:tx>
              <c:showCatName val="1"/>
              <c:showPercent val="1"/>
            </c:dLbl>
            <c:dLbl>
              <c:idx val="3"/>
              <c:layout>
                <c:manualLayout>
                  <c:x val="-4.6571246543907055E-2"/>
                  <c:y val="-3.0405781608427447E-2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0.22377062058130401"/>
                  <c:y val="8.5712304443513104E-2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mn-MN" sz="1200" dirty="0" smtClean="0">
                        <a:solidFill>
                          <a:schemeClr val="bg1"/>
                        </a:solidFill>
                      </a:rPr>
                      <a:t>Шатахуун борлуу</a:t>
                    </a:r>
                    <a:r>
                      <a:rPr lang="en-US" sz="1200" dirty="0" smtClean="0">
                        <a:solidFill>
                          <a:schemeClr val="bg1"/>
                        </a:solidFill>
                      </a:rPr>
                      <a:t>-</a:t>
                    </a:r>
                    <a:r>
                      <a:rPr lang="mn-MN" sz="1200" dirty="0" smtClean="0">
                        <a:solidFill>
                          <a:schemeClr val="bg1"/>
                        </a:solidFill>
                      </a:rPr>
                      <a:t>лалт</a:t>
                    </a:r>
                    <a:r>
                      <a:rPr lang="mn-MN" sz="1200" dirty="0">
                        <a:solidFill>
                          <a:schemeClr val="bg1"/>
                        </a:solidFill>
                      </a:rPr>
                      <a:t>
28.8%</a:t>
                    </a:r>
                  </a:p>
                </c:rich>
              </c:tx>
              <c:numFmt formatCode="0.0%" sourceLinked="0"/>
              <c:spPr/>
              <c:showCatName val="1"/>
              <c:showPercent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mn-MN"/>
                      <a:t>Эм </a:t>
                    </a:r>
                    <a:r>
                      <a:rPr lang="mn-MN" smtClean="0"/>
                      <a:t>борлуу</a:t>
                    </a:r>
                    <a:r>
                      <a:rPr lang="en-US" smtClean="0"/>
                      <a:t>-</a:t>
                    </a:r>
                    <a:r>
                      <a:rPr lang="mn-MN" smtClean="0"/>
                      <a:t>лалт</a:t>
                    </a:r>
                    <a:r>
                      <a:rPr lang="mn-MN"/>
                      <a:t>
3.1%</a:t>
                    </a:r>
                  </a:p>
                </c:rich>
              </c:tx>
              <c:showCatName val="1"/>
              <c:showPercent val="1"/>
            </c:dLbl>
            <c:numFmt formatCode="0.0%" sourceLinked="0"/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mn-MN"/>
              </a:p>
            </c:txPr>
            <c:showCatName val="1"/>
            <c:showPercent val="1"/>
            <c:showLeaderLines val="1"/>
          </c:dLbls>
          <c:cat>
            <c:strRef>
              <c:f>Sheet1!$A$2:$A$8</c:f>
              <c:strCache>
                <c:ptCount val="7"/>
                <c:pt idx="0">
                  <c:v>Барааны дэлгүүр</c:v>
                </c:pt>
                <c:pt idx="1">
                  <c:v>Хүнсний дэлгүүр</c:v>
                </c:pt>
                <c:pt idx="2">
                  <c:v>Барилгын материалын дэлгүүр</c:v>
                </c:pt>
                <c:pt idx="3">
                  <c:v>Зоогийн газар</c:v>
                </c:pt>
                <c:pt idx="4">
                  <c:v>Шатахуун борлуулалт</c:v>
                </c:pt>
                <c:pt idx="5">
                  <c:v>Эм борлуулалт</c:v>
                </c:pt>
                <c:pt idx="6">
                  <c:v>Бусад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1931.8</c:v>
                </c:pt>
                <c:pt idx="1">
                  <c:v>7624.6</c:v>
                </c:pt>
                <c:pt idx="2">
                  <c:v>130.30000000000001</c:v>
                </c:pt>
                <c:pt idx="3">
                  <c:v>3259.2</c:v>
                </c:pt>
                <c:pt idx="4">
                  <c:v>5628.7</c:v>
                </c:pt>
                <c:pt idx="5">
                  <c:v>606</c:v>
                </c:pt>
                <c:pt idx="6">
                  <c:v>379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mn-MN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mn-MN"/>
  <c:style val="10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Үйлдвэрлэлт</c:v>
                </c:pt>
              </c:strCache>
            </c:strRef>
          </c:tx>
          <c:dLbls>
            <c:dLbl>
              <c:idx val="0"/>
              <c:layout>
                <c:manualLayout>
                  <c:x val="-5.2287581699346455E-2"/>
                  <c:y val="6.7496978200525998E-2"/>
                </c:manualLayout>
              </c:layout>
              <c:showVal val="1"/>
            </c:dLbl>
            <c:dLbl>
              <c:idx val="1"/>
              <c:layout>
                <c:manualLayout>
                  <c:x val="-1.6339869281045763E-2"/>
                  <c:y val="5.7854552743307967E-2"/>
                </c:manualLayout>
              </c:layout>
              <c:showVal val="1"/>
            </c:dLbl>
            <c:showVal val="1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292.7</c:v>
                </c:pt>
                <c:pt idx="1">
                  <c:v>487.3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Борлуулалт</c:v>
                </c:pt>
              </c:strCache>
            </c:strRef>
          </c:tx>
          <c:dLbls>
            <c:dLbl>
              <c:idx val="0"/>
              <c:layout>
                <c:manualLayout>
                  <c:x val="-0.15359477124183019"/>
                  <c:y val="-6.4282836381453337E-2"/>
                </c:manualLayout>
              </c:layout>
              <c:showVal val="1"/>
            </c:dLbl>
            <c:dLbl>
              <c:idx val="1"/>
              <c:layout>
                <c:manualLayout>
                  <c:x val="-3.5947712418300692E-2"/>
                  <c:y val="-4.1783843647944671E-2"/>
                </c:manualLayout>
              </c:layout>
              <c:showVal val="1"/>
            </c:dLbl>
            <c:showVal val="1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305.2</c:v>
                </c:pt>
                <c:pt idx="1">
                  <c:v>526.29999999999995</c:v>
                </c:pt>
              </c:numCache>
            </c:numRef>
          </c:val>
        </c:ser>
        <c:marker val="1"/>
        <c:axId val="86472192"/>
        <c:axId val="86473728"/>
      </c:lineChart>
      <c:catAx>
        <c:axId val="86472192"/>
        <c:scaling>
          <c:orientation val="minMax"/>
        </c:scaling>
        <c:axPos val="b"/>
        <c:numFmt formatCode="General" sourceLinked="1"/>
        <c:tickLblPos val="nextTo"/>
        <c:crossAx val="86473728"/>
        <c:crosses val="autoZero"/>
        <c:auto val="1"/>
        <c:lblAlgn val="ctr"/>
        <c:lblOffset val="100"/>
      </c:catAx>
      <c:valAx>
        <c:axId val="86473728"/>
        <c:scaling>
          <c:orientation val="minMax"/>
        </c:scaling>
        <c:axPos val="l"/>
        <c:majorGridlines/>
        <c:numFmt formatCode="General" sourceLinked="1"/>
        <c:tickLblPos val="nextTo"/>
        <c:crossAx val="8647219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mn-MN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mn-MN"/>
  <c:style val="10"/>
  <c:chart>
    <c:autoTitleDeleted val="1"/>
    <c:plotArea>
      <c:layout>
        <c:manualLayout>
          <c:layoutTarget val="inner"/>
          <c:xMode val="edge"/>
          <c:yMode val="edge"/>
          <c:x val="0.11000068039413372"/>
          <c:y val="0.17178069530745421"/>
          <c:w val="0.78628275943119053"/>
          <c:h val="0.8042891330624343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0"/>
              <c:layout>
                <c:manualLayout>
                  <c:x val="-0.12335162150292878"/>
                  <c:y val="-0.10540790749750456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mn-MN" dirty="0">
                        <a:solidFill>
                          <a:schemeClr val="bg1"/>
                        </a:solidFill>
                      </a:rPr>
                      <a:t>Уул уурхай, олборлох </a:t>
                    </a:r>
                    <a:r>
                      <a:rPr lang="mn-MN" dirty="0" smtClean="0">
                        <a:solidFill>
                          <a:schemeClr val="bg1"/>
                        </a:solidFill>
                      </a:rPr>
                      <a:t>үйлдвэр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-</a:t>
                    </a:r>
                    <a:r>
                      <a:rPr lang="mn-MN" dirty="0" smtClean="0">
                        <a:solidFill>
                          <a:schemeClr val="bg1"/>
                        </a:solidFill>
                      </a:rPr>
                      <a:t>лэл</a:t>
                    </a:r>
                    <a:r>
                      <a:rPr lang="mn-MN" dirty="0">
                        <a:solidFill>
                          <a:schemeClr val="bg1"/>
                        </a:solidFill>
                      </a:rPr>
                      <a:t>
93%</a:t>
                    </a:r>
                  </a:p>
                </c:rich>
              </c:tx>
              <c:spPr/>
              <c:showCatName val="1"/>
              <c:showPercent val="1"/>
            </c:dLbl>
            <c:dLbl>
              <c:idx val="1"/>
              <c:layout>
                <c:manualLayout>
                  <c:x val="-0.21315436905814888"/>
                  <c:y val="5.5443946379003496E-2"/>
                </c:manualLayout>
              </c:layout>
              <c:tx>
                <c:rich>
                  <a:bodyPr/>
                  <a:lstStyle/>
                  <a:p>
                    <a:r>
                      <a:rPr lang="mn-MN" dirty="0" smtClean="0"/>
                      <a:t>Боловс</a:t>
                    </a:r>
                    <a:r>
                      <a:rPr lang="en-US" dirty="0" smtClean="0"/>
                      <a:t>-</a:t>
                    </a:r>
                    <a:r>
                      <a:rPr lang="mn-MN" dirty="0" smtClean="0"/>
                      <a:t>руулах үйлдвэр</a:t>
                    </a:r>
                    <a:r>
                      <a:rPr lang="en-US" dirty="0" smtClean="0"/>
                      <a:t>-</a:t>
                    </a:r>
                    <a:r>
                      <a:rPr lang="mn-MN" dirty="0" smtClean="0"/>
                      <a:t>лэл</a:t>
                    </a:r>
                    <a:r>
                      <a:rPr lang="mn-MN" dirty="0"/>
                      <a:t>
5%</a:t>
                    </a:r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0.33440777876056965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mn-MN" dirty="0" smtClean="0"/>
                      <a:t>Цахилгаан,</a:t>
                    </a:r>
                    <a:r>
                      <a:rPr lang="en-US" dirty="0" smtClean="0"/>
                      <a:t> </a:t>
                    </a:r>
                    <a:r>
                      <a:rPr lang="mn-MN" dirty="0" smtClean="0"/>
                      <a:t>дулаан </a:t>
                    </a:r>
                    <a:r>
                      <a:rPr lang="mn-MN" dirty="0"/>
                      <a:t>эрчим хүч </a:t>
                    </a:r>
                    <a:r>
                      <a:rPr lang="mn-MN" dirty="0" smtClean="0"/>
                      <a:t>үйлдвэр</a:t>
                    </a:r>
                    <a:r>
                      <a:rPr lang="en-US" dirty="0" smtClean="0"/>
                      <a:t>-</a:t>
                    </a:r>
                    <a:r>
                      <a:rPr lang="mn-MN" dirty="0" smtClean="0"/>
                      <a:t>лэлт</a:t>
                    </a:r>
                    <a:r>
                      <a:rPr lang="mn-MN" dirty="0"/>
                      <a:t>
2%</a:t>
                    </a:r>
                  </a:p>
                </c:rich>
              </c:tx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Sheet1!$A$2:$A$4</c:f>
              <c:strCache>
                <c:ptCount val="3"/>
                <c:pt idx="0">
                  <c:v>Уул уурхай, олборлох үйлдвэрлэл</c:v>
                </c:pt>
                <c:pt idx="1">
                  <c:v>Боловсруулах үйлдвэрлэл</c:v>
                </c:pt>
                <c:pt idx="2">
                  <c:v>Цахилгаан,дулаан эрчим хүч үйлдвэрлэлт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453754.7</c:v>
                </c:pt>
                <c:pt idx="1">
                  <c:v>22902.6</c:v>
                </c:pt>
                <c:pt idx="2">
                  <c:v>10266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mn-MN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mn-MN"/>
  <c:style val="10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dLbls>
            <c:dLbl>
              <c:idx val="0"/>
              <c:layout>
                <c:manualLayout>
                  <c:x val="-0.12259330506402176"/>
                  <c:y val="-2.2498992733508676E-2"/>
                </c:manualLayout>
              </c:layout>
              <c:showVal val="1"/>
            </c:dLbl>
            <c:dLbl>
              <c:idx val="1"/>
              <c:layout>
                <c:manualLayout>
                  <c:x val="9.4302542356940449E-3"/>
                  <c:y val="-3.535556000979935E-2"/>
                </c:manualLayout>
              </c:layout>
              <c:showVal val="1"/>
            </c:dLbl>
            <c:dLbl>
              <c:idx val="3"/>
              <c:layout>
                <c:manualLayout>
                  <c:x val="-7.5442033885551887E-2"/>
                  <c:y val="-5.7854552743308002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mn-MN"/>
              </a:p>
            </c:txPr>
            <c:showVal val="1"/>
          </c:dLbls>
          <c:cat>
            <c:strRef>
              <c:f>Sheet1!$A$2:$A$6</c:f>
              <c:strCache>
                <c:ptCount val="5"/>
                <c:pt idx="0">
                  <c:v>Ингэ</c:v>
                </c:pt>
                <c:pt idx="1">
                  <c:v>Гүү</c:v>
                </c:pt>
                <c:pt idx="2">
                  <c:v>Үнээ</c:v>
                </c:pt>
                <c:pt idx="3">
                  <c:v>Хонь</c:v>
                </c:pt>
                <c:pt idx="4">
                  <c:v>Ямаа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7.1</c:v>
                </c:pt>
                <c:pt idx="1">
                  <c:v>3.0000000000000002E-2</c:v>
                </c:pt>
                <c:pt idx="2">
                  <c:v>5.2</c:v>
                </c:pt>
                <c:pt idx="3">
                  <c:v>12.1</c:v>
                </c:pt>
                <c:pt idx="4">
                  <c:v>12.1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dLbls>
            <c:dLbl>
              <c:idx val="0"/>
              <c:layout>
                <c:manualLayout>
                  <c:x val="-4.7151271178469893E-2"/>
                  <c:y val="-4.1783843647944671E-2"/>
                </c:manualLayout>
              </c:layout>
              <c:showVal val="1"/>
            </c:dLbl>
            <c:dLbl>
              <c:idx val="1"/>
              <c:layout>
                <c:manualLayout>
                  <c:x val="-6.2868361571293163E-2"/>
                  <c:y val="-5.7854552743308002E-2"/>
                </c:manualLayout>
              </c:layout>
              <c:showVal val="1"/>
            </c:dLbl>
            <c:dLbl>
              <c:idx val="2"/>
              <c:layout>
                <c:manualLayout>
                  <c:x val="-9.7445960435504492E-2"/>
                  <c:y val="-3.8569701828871941E-2"/>
                </c:manualLayout>
              </c:layout>
              <c:showVal val="1"/>
            </c:dLbl>
            <c:dLbl>
              <c:idx val="3"/>
              <c:layout>
                <c:manualLayout>
                  <c:x val="-0.13202355929971565"/>
                  <c:y val="3.2141418190726682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mn-MN"/>
              </a:p>
            </c:txPr>
            <c:showVal val="1"/>
          </c:dLbls>
          <c:cat>
            <c:strRef>
              <c:f>Sheet1!$A$2:$A$6</c:f>
              <c:strCache>
                <c:ptCount val="5"/>
                <c:pt idx="0">
                  <c:v>Ингэ</c:v>
                </c:pt>
                <c:pt idx="1">
                  <c:v>Гүү</c:v>
                </c:pt>
                <c:pt idx="2">
                  <c:v>Үнээ</c:v>
                </c:pt>
                <c:pt idx="3">
                  <c:v>Хонь</c:v>
                </c:pt>
                <c:pt idx="4">
                  <c:v>Ямаа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</c:v>
                </c:pt>
                <c:pt idx="1">
                  <c:v>0.4</c:v>
                </c:pt>
                <c:pt idx="2">
                  <c:v>5.7</c:v>
                </c:pt>
                <c:pt idx="3">
                  <c:v>12.1</c:v>
                </c:pt>
                <c:pt idx="4">
                  <c:v>7.4</c:v>
                </c:pt>
              </c:numCache>
            </c:numRef>
          </c:val>
        </c:ser>
        <c:marker val="1"/>
        <c:axId val="86689280"/>
        <c:axId val="86690816"/>
      </c:lineChart>
      <c:catAx>
        <c:axId val="8668928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mn-MN"/>
          </a:p>
        </c:txPr>
        <c:crossAx val="86690816"/>
        <c:crosses val="autoZero"/>
        <c:auto val="1"/>
        <c:lblAlgn val="ctr"/>
        <c:lblOffset val="100"/>
      </c:catAx>
      <c:valAx>
        <c:axId val="8669081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mn-MN"/>
          </a:p>
        </c:txPr>
        <c:crossAx val="866892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5233796051074858"/>
          <c:y val="0.8915060101921195"/>
          <c:w val="0.80848712980683046"/>
          <c:h val="8.9209138893444367E-2"/>
        </c:manualLayout>
      </c:layout>
      <c:txPr>
        <a:bodyPr/>
        <a:lstStyle/>
        <a:p>
          <a:pPr>
            <a:defRPr sz="1600">
              <a:latin typeface="Arial" pitchFamily="34" charset="0"/>
              <a:cs typeface="Arial" pitchFamily="34" charset="0"/>
            </a:defRPr>
          </a:pPr>
          <a:endParaRPr lang="mn-MN"/>
        </a:p>
      </c:txPr>
    </c:legend>
    <c:plotVisOnly val="1"/>
  </c:chart>
  <c:txPr>
    <a:bodyPr/>
    <a:lstStyle/>
    <a:p>
      <a:pPr>
        <a:defRPr sz="1800"/>
      </a:pPr>
      <a:endParaRPr lang="mn-MN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15139" cy="510071"/>
          </a:xfrm>
          <a:prstGeom prst="rect">
            <a:avLst/>
          </a:prstGeom>
        </p:spPr>
        <p:txBody>
          <a:bodyPr vert="horz" lIns="92025" tIns="46013" rIns="92025" bIns="460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697" y="1"/>
            <a:ext cx="3015139" cy="510071"/>
          </a:xfrm>
          <a:prstGeom prst="rect">
            <a:avLst/>
          </a:prstGeom>
        </p:spPr>
        <p:txBody>
          <a:bodyPr vert="horz" lIns="92025" tIns="46013" rIns="92025" bIns="46013" rtlCol="0"/>
          <a:lstStyle>
            <a:lvl1pPr algn="r">
              <a:defRPr sz="1200"/>
            </a:lvl1pPr>
          </a:lstStyle>
          <a:p>
            <a:fld id="{27A60540-6016-4A37-8B12-0A54C1D149B1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675313"/>
            <a:ext cx="3015139" cy="510071"/>
          </a:xfrm>
          <a:prstGeom prst="rect">
            <a:avLst/>
          </a:prstGeom>
        </p:spPr>
        <p:txBody>
          <a:bodyPr vert="horz" lIns="92025" tIns="46013" rIns="92025" bIns="460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697" y="9675313"/>
            <a:ext cx="3015139" cy="510071"/>
          </a:xfrm>
          <a:prstGeom prst="rect">
            <a:avLst/>
          </a:prstGeom>
        </p:spPr>
        <p:txBody>
          <a:bodyPr vert="horz" lIns="92025" tIns="46013" rIns="92025" bIns="46013" rtlCol="0" anchor="b"/>
          <a:lstStyle>
            <a:lvl1pPr algn="r">
              <a:defRPr sz="1200"/>
            </a:lvl1pPr>
          </a:lstStyle>
          <a:p>
            <a:fld id="{F4284A2C-DAE7-49D1-BA86-0686375BF7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85407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15139" cy="510071"/>
          </a:xfrm>
          <a:prstGeom prst="rect">
            <a:avLst/>
          </a:prstGeom>
        </p:spPr>
        <p:txBody>
          <a:bodyPr vert="horz" lIns="92025" tIns="46013" rIns="92025" bIns="460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697" y="1"/>
            <a:ext cx="3015139" cy="510071"/>
          </a:xfrm>
          <a:prstGeom prst="rect">
            <a:avLst/>
          </a:prstGeom>
        </p:spPr>
        <p:txBody>
          <a:bodyPr vert="horz" lIns="92025" tIns="46013" rIns="92025" bIns="46013" rtlCol="0"/>
          <a:lstStyle>
            <a:lvl1pPr algn="r">
              <a:defRPr sz="1200"/>
            </a:lvl1pPr>
          </a:lstStyle>
          <a:p>
            <a:fld id="{5134DF44-8ECE-4345-B078-16902D7AF4DA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63588"/>
            <a:ext cx="5092700" cy="382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25" tIns="46013" rIns="92025" bIns="4601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802" y="4839261"/>
            <a:ext cx="5564822" cy="4584225"/>
          </a:xfrm>
          <a:prstGeom prst="rect">
            <a:avLst/>
          </a:prstGeom>
        </p:spPr>
        <p:txBody>
          <a:bodyPr vert="horz" lIns="92025" tIns="46013" rIns="92025" bIns="460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675313"/>
            <a:ext cx="3015139" cy="510071"/>
          </a:xfrm>
          <a:prstGeom prst="rect">
            <a:avLst/>
          </a:prstGeom>
        </p:spPr>
        <p:txBody>
          <a:bodyPr vert="horz" lIns="92025" tIns="46013" rIns="92025" bIns="460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697" y="9675313"/>
            <a:ext cx="3015139" cy="510071"/>
          </a:xfrm>
          <a:prstGeom prst="rect">
            <a:avLst/>
          </a:prstGeom>
        </p:spPr>
        <p:txBody>
          <a:bodyPr vert="horz" lIns="92025" tIns="46013" rIns="92025" bIns="46013" rtlCol="0" anchor="b"/>
          <a:lstStyle>
            <a:lvl1pPr algn="r">
              <a:defRPr sz="1200"/>
            </a:lvl1pPr>
          </a:lstStyle>
          <a:p>
            <a:fld id="{70641622-F230-4AD4-AF53-8EC46E849D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3720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mn-M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41622-F230-4AD4-AF53-8EC46E849D4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mn-M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41622-F230-4AD4-AF53-8EC46E849D4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4/12/2017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4/12/2017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4/12/2017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4/12/2017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4/12/2017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4/12/2017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4/12/2017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4/12/2017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4/12/2017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4/12/2017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4/12/2017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0C7BF-8079-4652-B1F0-82692C107EDA}" type="datetimeFigureOut">
              <a:rPr lang="en-US" smtClean="0"/>
              <a:pPr/>
              <a:t>4/12/2017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orkhon.nso.mn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886200"/>
            <a:ext cx="7772400" cy="2057400"/>
          </a:xfrm>
        </p:spPr>
        <p:txBody>
          <a:bodyPr/>
          <a:lstStyle/>
          <a:p>
            <a:r>
              <a:rPr lang="mn-MN" sz="3200" dirty="0" smtClean="0"/>
              <a:t>ОРХОН </a:t>
            </a:r>
            <a:r>
              <a:rPr lang="en-US" sz="3200" dirty="0" smtClean="0"/>
              <a:t> </a:t>
            </a:r>
            <a:r>
              <a:rPr lang="mn-MN" sz="3200" dirty="0" smtClean="0"/>
              <a:t>АЙМГИЙН СТАТИСТИКИЙН ХЭЛТЭС</a:t>
            </a:r>
            <a:r>
              <a:rPr lang="mn-MN" dirty="0" smtClean="0"/>
              <a:t/>
            </a:r>
            <a:br>
              <a:rPr lang="mn-MN" dirty="0" smtClean="0"/>
            </a:br>
            <a:r>
              <a:rPr lang="mn-MN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ХЭВЛЭЛИЙН </a:t>
            </a:r>
            <a:br>
              <a:rPr lang="mn-MN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mn-MN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 ХУРАЛ</a:t>
            </a:r>
            <a:endParaRPr lang="en-US" sz="7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NSO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685800"/>
            <a:ext cx="2677711" cy="2590800"/>
          </a:xfrm>
          <a:prstGeom prst="rect">
            <a:avLst/>
          </a:prstGeom>
        </p:spPr>
      </p:pic>
    </p:spTree>
  </p:cSld>
  <p:clrMapOvr>
    <a:masterClrMapping/>
  </p:clrMapOvr>
  <p:transition advTm="201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524000"/>
            <a:ext cx="4040188" cy="457200"/>
          </a:xfrm>
        </p:spPr>
        <p:txBody>
          <a:bodyPr/>
          <a:lstStyle/>
          <a:p>
            <a:r>
              <a:rPr lang="mn-MN" sz="1600" dirty="0" smtClean="0">
                <a:latin typeface="Arial" pitchFamily="34" charset="0"/>
                <a:cs typeface="Arial" pitchFamily="34" charset="0"/>
              </a:rPr>
              <a:t>МАЛ ТӨЛЛӨЛТ, </a:t>
            </a:r>
            <a:r>
              <a:rPr lang="mn-MN" sz="1600" b="0" i="1" dirty="0" smtClean="0">
                <a:latin typeface="Arial" pitchFamily="34" charset="0"/>
                <a:cs typeface="Arial" pitchFamily="34" charset="0"/>
              </a:rPr>
              <a:t>хувиар</a:t>
            </a:r>
            <a:endParaRPr lang="mn-MN" sz="1600" b="0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</p:nvPr>
        </p:nvGraphicFramePr>
        <p:xfrm>
          <a:off x="609600" y="2209800"/>
          <a:ext cx="41925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3000" y="1524000"/>
            <a:ext cx="4041775" cy="457200"/>
          </a:xfrm>
        </p:spPr>
        <p:txBody>
          <a:bodyPr/>
          <a:lstStyle/>
          <a:p>
            <a:r>
              <a:rPr lang="mn-MN" sz="1800" dirty="0" smtClean="0">
                <a:latin typeface="Arial" pitchFamily="34" charset="0"/>
                <a:cs typeface="Arial" pitchFamily="34" charset="0"/>
              </a:rPr>
              <a:t>Төллөлт, төл бойжилт, 2017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III</a:t>
            </a:r>
            <a:endParaRPr lang="mn-MN" sz="1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</p:nvPr>
        </p:nvGraphicFramePr>
        <p:xfrm>
          <a:off x="4876800" y="2209800"/>
          <a:ext cx="4114800" cy="352044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734786"/>
                <a:gridCol w="911134"/>
                <a:gridCol w="822960"/>
                <a:gridCol w="822960"/>
                <a:gridCol w="822960"/>
              </a:tblGrid>
              <a:tr h="1295400">
                <a:tc>
                  <a:txBody>
                    <a:bodyPr/>
                    <a:lstStyle/>
                    <a:p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                               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Төллөлтийн</a:t>
                      </a:r>
                      <a:r>
                        <a:rPr lang="mn-MN" sz="1400" baseline="0" dirty="0" smtClean="0">
                          <a:latin typeface="Arial" pitchFamily="34" charset="0"/>
                          <a:cs typeface="Arial" pitchFamily="34" charset="0"/>
                        </a:rPr>
                        <a:t> хувь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Төллөсөн хээлтэгч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Бойжуулсан төл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Төл бойжилтын хувь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Бүгд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8.6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5237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5010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95.2</a:t>
                      </a:r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              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Ингэ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Гүү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0.4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100.0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Үнээ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5.7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525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504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96.0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Хонь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12.1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3005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2866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95.1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Ямаа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7.4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1692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1625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95.1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84582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МАЛ АЖ АХУЙ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800600" y="914400"/>
            <a:ext cx="0" cy="59436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524000"/>
            <a:ext cx="4040188" cy="457200"/>
          </a:xfrm>
        </p:spPr>
        <p:txBody>
          <a:bodyPr/>
          <a:lstStyle/>
          <a:p>
            <a:r>
              <a:rPr lang="mn-MN" sz="1600" dirty="0" smtClean="0">
                <a:latin typeface="Arial" pitchFamily="34" charset="0"/>
                <a:cs typeface="Arial" pitchFamily="34" charset="0"/>
              </a:rPr>
              <a:t>Том малын зүй бус хорогдол</a:t>
            </a:r>
            <a:endParaRPr lang="mn-MN" sz="1600" b="0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</p:nvPr>
        </p:nvGraphicFramePr>
        <p:xfrm>
          <a:off x="609600" y="2209800"/>
          <a:ext cx="41925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3000" y="1524000"/>
            <a:ext cx="4041775" cy="457200"/>
          </a:xfrm>
        </p:spPr>
        <p:txBody>
          <a:bodyPr/>
          <a:lstStyle/>
          <a:p>
            <a:r>
              <a:rPr lang="mn-MN" sz="1800" dirty="0" smtClean="0">
                <a:latin typeface="Arial" pitchFamily="34" charset="0"/>
                <a:cs typeface="Arial" pitchFamily="34" charset="0"/>
              </a:rPr>
              <a:t>Том малын зүй бус хорогдол</a:t>
            </a:r>
            <a:endParaRPr lang="mn-MN" sz="1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</p:nvPr>
        </p:nvGraphicFramePr>
        <p:xfrm>
          <a:off x="4876800" y="2209800"/>
          <a:ext cx="4114800" cy="253492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209800"/>
                <a:gridCol w="914400"/>
                <a:gridCol w="990600"/>
              </a:tblGrid>
              <a:tr h="533400">
                <a:tc>
                  <a:txBody>
                    <a:bodyPr/>
                    <a:lstStyle/>
                    <a:p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                               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</a:p>
                    <a:p>
                      <a:pPr algn="ctr"/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Мал</a:t>
                      </a:r>
                      <a:r>
                        <a:rPr lang="mn-MN" sz="1400" baseline="0" dirty="0" smtClean="0">
                          <a:latin typeface="Arial" pitchFamily="34" charset="0"/>
                          <a:cs typeface="Arial" pitchFamily="34" charset="0"/>
                        </a:rPr>
                        <a:t> онд оролт, хувь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99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.8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98.3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Зүй бус хорогдол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251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2308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     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Чононд идүүлсэн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62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      Хулгайд алдсан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 Хорогдсон хээлтэгч мал     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67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84582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МАЛ АЖ АХУЙ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800600" y="914400"/>
            <a:ext cx="0" cy="59436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838200"/>
            <a:ext cx="3962400" cy="762001"/>
          </a:xfrm>
        </p:spPr>
        <p:txBody>
          <a:bodyPr/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Õ¯Í ÀÌÛÍ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ШИЛЖИЛТ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ÕªÄªËÃªªÍ 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914400"/>
            <a:ext cx="3660775" cy="685800"/>
          </a:xfrm>
        </p:spPr>
        <p:txBody>
          <a:bodyPr/>
          <a:lstStyle/>
          <a:p>
            <a:pPr algn="ctr"/>
            <a:r>
              <a:rPr lang="mn-MN" sz="1600" dirty="0" smtClean="0">
                <a:latin typeface="Arial" pitchFamily="34" charset="0"/>
                <a:cs typeface="Arial" pitchFamily="34" charset="0"/>
              </a:rPr>
              <a:t>ШИЛЖИН ИРЭГСЭД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mn-MN" sz="1400" b="0" dirty="0" smtClean="0">
                <a:latin typeface="Arial" pitchFamily="34" charset="0"/>
                <a:cs typeface="Arial" pitchFamily="34" charset="0"/>
              </a:rPr>
              <a:t>насны бүлгээр, </a:t>
            </a:r>
            <a:endParaRPr lang="en-US" sz="1400" b="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4"/>
          </p:nvPr>
        </p:nvGraphicFramePr>
        <p:xfrm>
          <a:off x="4953000" y="1905000"/>
          <a:ext cx="41910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</p:nvPr>
        </p:nvGraphicFramePr>
        <p:xfrm>
          <a:off x="762000" y="1981200"/>
          <a:ext cx="4114800" cy="3921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ХҮН АМЫН ХӨДӨЛГӨӨН</a:t>
            </a:r>
            <a:endParaRPr lang="mn-MN" sz="20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876800" y="914400"/>
            <a:ext cx="11112" cy="59436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84582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АЖЛЫН БАЙР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876800" y="914400"/>
            <a:ext cx="11112" cy="59436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9144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2433454509"/>
              </p:ext>
            </p:extLst>
          </p:nvPr>
        </p:nvGraphicFramePr>
        <p:xfrm>
          <a:off x="83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ontent Placeholder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1975525655"/>
              </p:ext>
            </p:extLst>
          </p:nvPr>
        </p:nvGraphicFramePr>
        <p:xfrm>
          <a:off x="4876800" y="1676400"/>
          <a:ext cx="41148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ЭРҮҮЛ МЭНД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Straight Connector 7"/>
          <p:cNvCxnSpPr>
            <a:stCxn id="9" idx="2"/>
          </p:cNvCxnSpPr>
          <p:nvPr/>
        </p:nvCxnSpPr>
        <p:spPr>
          <a:xfrm flipH="1">
            <a:off x="4743450" y="1524000"/>
            <a:ext cx="19050" cy="472440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990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Placeholder 1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mn-MN" sz="1400" dirty="0" smtClean="0">
                <a:latin typeface="Arial" pitchFamily="34" charset="0"/>
                <a:cs typeface="Arial" pitchFamily="34" charset="0"/>
              </a:rPr>
              <a:t>ХАЛДВАРТ ӨВЧНИЙ ГАРАЛТ</a:t>
            </a:r>
          </a:p>
          <a:p>
            <a:pPr algn="ctr"/>
            <a:r>
              <a:rPr lang="en-US" sz="1400" b="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mn-MN" sz="1400" b="0" dirty="0" smtClean="0">
                <a:latin typeface="Arial" pitchFamily="34" charset="0"/>
                <a:cs typeface="Arial" pitchFamily="34" charset="0"/>
              </a:rPr>
              <a:t>продицимиль</a:t>
            </a:r>
            <a:r>
              <a:rPr lang="en-US" sz="1400" b="0" dirty="0" smtClean="0">
                <a:latin typeface="Arial" pitchFamily="34" charset="0"/>
                <a:cs typeface="Arial" pitchFamily="34" charset="0"/>
              </a:rPr>
              <a:t>)</a:t>
            </a:r>
            <a:endParaRPr lang="mn-MN" sz="1400" b="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Content Placeholder 1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="" xmlns:p14="http://schemas.microsoft.com/office/powerpoint/2010/main" val="1068726507"/>
              </p:ext>
            </p:extLst>
          </p:nvPr>
        </p:nvGraphicFramePr>
        <p:xfrm>
          <a:off x="4876800" y="2438400"/>
          <a:ext cx="4114800" cy="2971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46116"/>
                <a:gridCol w="965386"/>
                <a:gridCol w="1103298"/>
              </a:tblGrid>
              <a:tr h="1485900">
                <a:tc>
                  <a:txBody>
                    <a:bodyPr/>
                    <a:lstStyle/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Үзүүлэлт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mn-MN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200" dirty="0" smtClean="0"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mn-MN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mn-MN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200" dirty="0" smtClean="0"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lang="mn-MN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1485900">
                <a:tc>
                  <a:txBody>
                    <a:bodyPr/>
                    <a:lstStyle/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Халдварт өвчний гаралт</a:t>
                      </a:r>
                    </a:p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mn-MN" sz="1200" dirty="0" smtClean="0">
                          <a:latin typeface="Arial" pitchFamily="34" charset="0"/>
                          <a:cs typeface="Arial" pitchFamily="34" charset="0"/>
                        </a:rPr>
                        <a:t>продицимиль</a:t>
                      </a: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mn-MN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54.5</a:t>
                      </a:r>
                      <a:endParaRPr lang="mn-MN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mn-MN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12.6</a:t>
                      </a:r>
                      <a:endParaRPr lang="mn-MN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523477979"/>
              </p:ext>
            </p:extLst>
          </p:nvPr>
        </p:nvGraphicFramePr>
        <p:xfrm>
          <a:off x="685800" y="1752600"/>
          <a:ext cx="4040188" cy="437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ХЭРЭГ ЗӨРЧИЛ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800600" y="1066800"/>
            <a:ext cx="0" cy="52578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990600"/>
            <a:ext cx="538956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4160845446"/>
              </p:ext>
            </p:extLst>
          </p:nvPr>
        </p:nvGraphicFramePr>
        <p:xfrm>
          <a:off x="6858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ontent Placeholder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2311507130"/>
              </p:ext>
            </p:extLst>
          </p:nvPr>
        </p:nvGraphicFramePr>
        <p:xfrm>
          <a:off x="4876800" y="16764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2013\12. December 2013\display1.jpg"/>
          <p:cNvPicPr>
            <a:picLocks noChangeAspect="1" noChangeArrowheads="1"/>
          </p:cNvPicPr>
          <p:nvPr/>
        </p:nvPicPr>
        <p:blipFill>
          <a:blip r:embed="rId2" cstate="print"/>
          <a:srcRect l="23940" t="30411" r="23524" b="9421"/>
          <a:stretch>
            <a:fillRect/>
          </a:stretch>
        </p:blipFill>
        <p:spPr bwMode="auto">
          <a:xfrm>
            <a:off x="914400" y="457200"/>
            <a:ext cx="7391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638800" y="4953000"/>
            <a:ext cx="3200400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http</a:t>
            </a:r>
            <a:r>
              <a:rPr lang="en-US" sz="2000" u="sng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://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orkhon.nso.mn/</a:t>
            </a:r>
            <a:endParaRPr lang="mn-MN" sz="2000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 smtClean="0"/>
              <a:t>ORKHON@NSO.MN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4953000"/>
            <a:ext cx="4744119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mn-MN" sz="2400" b="1" dirty="0" smtClean="0"/>
              <a:t>Хэлтсийн цахим хуудас:</a:t>
            </a:r>
          </a:p>
          <a:p>
            <a:pPr algn="r">
              <a:lnSpc>
                <a:spcPct val="150000"/>
              </a:lnSpc>
            </a:pPr>
            <a:r>
              <a:rPr lang="mn-MN" sz="2400" b="1" dirty="0" smtClean="0"/>
              <a:t>Хэлтсийн цахим шуудангийн хаяг:</a:t>
            </a:r>
            <a:endParaRPr lang="en-U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F6B439-EFF1-45CD-91B9-0CC13079AF2B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17600" y="2487613"/>
            <a:ext cx="7239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mn-MN" sz="40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АНХААРАЛ </a:t>
            </a:r>
            <a:r>
              <a:rPr lang="mn-MN" sz="40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ХАНДУУЛСАНД БАЯРЛАЛАА</a:t>
            </a:r>
            <a:r>
              <a:rPr lang="mn-MN" sz="40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0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2500" r="80417"/>
          <a:stretch>
            <a:fillRect/>
          </a:stretch>
        </p:blipFill>
        <p:spPr bwMode="auto">
          <a:xfrm>
            <a:off x="0" y="0"/>
            <a:ext cx="838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886200"/>
            <a:ext cx="8153400" cy="2057400"/>
          </a:xfr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mn-MN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АЙМГИЙН ЭДИЙН ЗАСАГ, НИЙГМИЙН ХӨГЖЛИЙН </a:t>
            </a:r>
            <a:r>
              <a:rPr lang="mn-MN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201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7</a:t>
            </a:r>
            <a:r>
              <a:rPr lang="mn-MN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ОНЫ эхний 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mn-MN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сарын ДҮНГИЙН ТАНИЛЦУУЛГА</a:t>
            </a:r>
            <a:endParaRPr lang="en-US" sz="32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NSO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685800"/>
            <a:ext cx="2677711" cy="2667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914400"/>
            <a:ext cx="4267200" cy="5791200"/>
          </a:xfrm>
        </p:spPr>
        <p:txBody>
          <a:bodyPr/>
          <a:lstStyle/>
          <a:p>
            <a:pPr>
              <a:buNone/>
            </a:pPr>
            <a:endParaRPr lang="mn-MN" sz="1600" b="1" u="sng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mn-MN" sz="1600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Эерэг үзүүлэлт:</a:t>
            </a:r>
          </a:p>
          <a:p>
            <a:pPr>
              <a:buFont typeface="Wingdings" pitchFamily="2" charset="2"/>
              <a:buChar char="q"/>
            </a:pP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Төсвийн орлого -7.8% нэмэгдсэн</a:t>
            </a:r>
          </a:p>
          <a:p>
            <a:pPr>
              <a:buFont typeface="Wingdings" pitchFamily="2" charset="2"/>
              <a:buChar char="q"/>
            </a:pP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Гадаад худалдааны нийт эргэлт-43.3% өссөн</a:t>
            </a:r>
            <a:endParaRPr lang="en-US" sz="16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Аж үйлдвэрийн салбарын бүтээгдэхүүн үйлдвэрлэлт – </a:t>
            </a:r>
            <a:r>
              <a:rPr lang="en-US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66.5</a:t>
            </a: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% өссөн</a:t>
            </a:r>
            <a:endParaRPr lang="en-US" sz="16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Аж үйлдвэрийн салбарын бүтээгдэхүүн борлуулалт – </a:t>
            </a:r>
            <a:r>
              <a:rPr lang="en-US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72.4</a:t>
            </a: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% өссөн</a:t>
            </a:r>
          </a:p>
          <a:p>
            <a:pPr>
              <a:buFont typeface="Wingdings" pitchFamily="2" charset="2"/>
              <a:buChar char="q"/>
            </a:pP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Автотээврийн  орлого -</a:t>
            </a:r>
            <a:r>
              <a:rPr lang="en-US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3.7</a:t>
            </a: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% өссөн</a:t>
            </a:r>
            <a:endParaRPr lang="en-US" sz="16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Нийтийн</a:t>
            </a:r>
            <a:r>
              <a:rPr lang="en-US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аж ахуйн орлого – </a:t>
            </a:r>
            <a:r>
              <a:rPr lang="en-US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5.3</a:t>
            </a: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% өссөн</a:t>
            </a:r>
            <a:endParaRPr lang="en-US" sz="16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Ахуйн үйлчилгээний орлого – </a:t>
            </a:r>
            <a:r>
              <a:rPr lang="en-US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3.4</a:t>
            </a: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%  өссөн</a:t>
            </a:r>
          </a:p>
          <a:p>
            <a:pPr>
              <a:buFont typeface="Wingdings" pitchFamily="2" charset="2"/>
              <a:buChar char="q"/>
            </a:pPr>
            <a:r>
              <a:rPr lang="en-US" sz="16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Нийгмийн</a:t>
            </a:r>
            <a:r>
              <a:rPr lang="en-US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даатгалын</a:t>
            </a:r>
            <a:r>
              <a:rPr lang="en-US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сангийн</a:t>
            </a:r>
            <a:r>
              <a:rPr lang="en-US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орлого</a:t>
            </a:r>
            <a:r>
              <a:rPr lang="en-US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– 4</a:t>
            </a: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.4% өссөн</a:t>
            </a:r>
            <a:endParaRPr lang="en-US" sz="16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Хүн амын эрүүл мэндийн үзлэг – </a:t>
            </a:r>
            <a:r>
              <a:rPr lang="en-US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3.8</a:t>
            </a: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% өссөн</a:t>
            </a:r>
          </a:p>
          <a:p>
            <a:pPr>
              <a:buFont typeface="Wingdings" pitchFamily="2" charset="2"/>
              <a:buChar char="q"/>
            </a:pP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Урьдчилан сэргийлэх үзлэг – </a:t>
            </a:r>
            <a:r>
              <a:rPr lang="en-US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3.0</a:t>
            </a: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% өссөн</a:t>
            </a:r>
          </a:p>
          <a:p>
            <a:pPr marL="742950" lvl="2" indent="-342900">
              <a:buNone/>
            </a:pPr>
            <a:endParaRPr lang="mn-MN" sz="1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742950" lvl="2" indent="-342900">
              <a:buFont typeface="Wingdings" pitchFamily="2" charset="2"/>
              <a:buChar char="§"/>
            </a:pPr>
            <a:endParaRPr lang="mn-MN" sz="16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742950" lvl="2" indent="-342900">
              <a:buFont typeface="Wingdings" pitchFamily="2" charset="2"/>
              <a:buChar char="§"/>
            </a:pPr>
            <a:endParaRPr lang="mn-MN" sz="1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742950" lvl="2" indent="-342900">
              <a:buFont typeface="Wingdings" pitchFamily="2" charset="2"/>
              <a:buChar char="§"/>
            </a:pPr>
            <a:endParaRPr lang="mn-MN" sz="160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marL="742950" lvl="2" indent="-342900">
              <a:buFont typeface="Wingdings" pitchFamily="2" charset="2"/>
              <a:buChar char="§"/>
            </a:pPr>
            <a:endParaRPr lang="mn-MN" sz="1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742950" lvl="2" indent="-342900"/>
            <a:endParaRPr lang="mn-MN" sz="160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76800" y="1219201"/>
            <a:ext cx="4114800" cy="7663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Нас баралт</a:t>
            </a:r>
            <a:r>
              <a:rPr lang="en-US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0.</a:t>
            </a:r>
            <a:r>
              <a:rPr lang="en-US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промилээр буурсан.</a:t>
            </a:r>
          </a:p>
          <a:p>
            <a:pPr marL="342900" lvl="1" indent="-342900">
              <a:buFont typeface="Wingdings" pitchFamily="2" charset="2"/>
              <a:buChar char="q"/>
            </a:pP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Нялхсын эндэгдэл – </a:t>
            </a:r>
            <a:r>
              <a:rPr lang="en-US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12.4</a:t>
            </a: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промилээр буурсан</a:t>
            </a:r>
            <a:endParaRPr lang="en-US" sz="16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Font typeface="Wingdings" pitchFamily="2" charset="2"/>
              <a:buChar char="q"/>
            </a:pP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Халдварт өвчний гаралт –</a:t>
            </a:r>
            <a:r>
              <a:rPr lang="en-US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41.9 </a:t>
            </a: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проди-цимилээр  буурсан</a:t>
            </a:r>
            <a:endParaRPr lang="en-US" sz="16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Font typeface="Wingdings" pitchFamily="2" charset="2"/>
              <a:buChar char="q"/>
            </a:pP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Гэмт хэргийн илрүүлэлт – </a:t>
            </a:r>
            <a:r>
              <a:rPr lang="en-US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2.6</a:t>
            </a: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пунктээр нэмэгдсэн</a:t>
            </a:r>
            <a:endParaRPr lang="en-US" sz="16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mn-MN" sz="1600" b="1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mn-MN" sz="1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Сөрөг үзүүлэлт:</a:t>
            </a:r>
          </a:p>
          <a:p>
            <a:pPr>
              <a:buNone/>
            </a:pPr>
            <a:endParaRPr lang="mn-MN" sz="1600" b="1" u="sng" dirty="0" smtClean="0">
              <a:latin typeface="Arial" pitchFamily="34" charset="0"/>
              <a:cs typeface="Arial" pitchFamily="34" charset="0"/>
            </a:endParaRPr>
          </a:p>
          <a:p>
            <a:pPr marL="0" lvl="1">
              <a:buFont typeface="Wingdings" pitchFamily="2" charset="2"/>
              <a:buChar char="Ø"/>
            </a:pPr>
            <a:r>
              <a:rPr lang="mn-MN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Барилга угсралт, их засварын ажил – </a:t>
            </a:r>
            <a:r>
              <a:rPr lang="en-US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mn-MN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26</a:t>
            </a:r>
            <a:r>
              <a:rPr lang="en-US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.6 </a:t>
            </a:r>
            <a:r>
              <a:rPr lang="mn-MN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% буурсан</a:t>
            </a:r>
          </a:p>
          <a:p>
            <a:pPr marL="0" lvl="1">
              <a:buFont typeface="Wingdings" pitchFamily="2" charset="2"/>
              <a:buChar char="Ø"/>
            </a:pPr>
            <a:r>
              <a:rPr lang="mn-MN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Худалдааны </a:t>
            </a:r>
            <a:r>
              <a:rPr lang="mn-MN" sz="1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бараа гүйлгээ – </a:t>
            </a:r>
            <a:r>
              <a:rPr lang="en-US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mn-MN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.4</a:t>
            </a:r>
            <a:r>
              <a:rPr lang="mn-MN" sz="1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% </a:t>
            </a:r>
            <a:r>
              <a:rPr lang="mn-MN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буурсан</a:t>
            </a:r>
          </a:p>
          <a:p>
            <a:pPr marL="0" lvl="1">
              <a:buFont typeface="Wingdings" pitchFamily="2" charset="2"/>
              <a:buChar char="Ø"/>
            </a:pPr>
            <a:r>
              <a:rPr lang="mn-MN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Холбооны </a:t>
            </a:r>
            <a:r>
              <a:rPr lang="mn-MN" sz="1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салбарын нийт орлого –</a:t>
            </a:r>
            <a:r>
              <a:rPr lang="en-US" sz="1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13.9%</a:t>
            </a:r>
            <a:r>
              <a:rPr lang="mn-MN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буурсан</a:t>
            </a:r>
          </a:p>
          <a:p>
            <a:pPr marL="0" lvl="1">
              <a:buFont typeface="Wingdings" pitchFamily="2" charset="2"/>
              <a:buChar char="Ø"/>
            </a:pPr>
            <a:r>
              <a:rPr lang="mn-MN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Нийт бий болсон ажлын байр -68</a:t>
            </a:r>
            <a:r>
              <a:rPr lang="en-US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.2</a:t>
            </a:r>
            <a:r>
              <a:rPr lang="mn-MN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% буурсан</a:t>
            </a:r>
            <a:endParaRPr lang="en-US" sz="1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mn-MN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Төрөлт –1.2</a:t>
            </a:r>
            <a:r>
              <a:rPr lang="en-US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промилээр буурсан</a:t>
            </a:r>
            <a:endParaRPr lang="en-US" sz="1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Font typeface="Wingdings" pitchFamily="2" charset="2"/>
              <a:buChar char="Ø"/>
            </a:pPr>
            <a:r>
              <a:rPr lang="mn-MN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Гэмт хэргийн гаралт – 21.6% өссөн</a:t>
            </a:r>
          </a:p>
          <a:p>
            <a:pPr marL="0" lvl="1">
              <a:buFont typeface="Wingdings" pitchFamily="2" charset="2"/>
              <a:buChar char="Ø"/>
            </a:pPr>
            <a:r>
              <a:rPr lang="mn-MN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Гэмт хэрэгт холбогдогч-49.6% нэмэгдсэн</a:t>
            </a:r>
          </a:p>
          <a:p>
            <a:pPr marL="0" lvl="1"/>
            <a:endParaRPr lang="mn-MN" sz="1600" dirty="0" smtClean="0">
              <a:latin typeface="Arial" pitchFamily="34" charset="0"/>
              <a:cs typeface="Arial" pitchFamily="34" charset="0"/>
            </a:endParaRPr>
          </a:p>
          <a:p>
            <a:pPr marL="0" lvl="1">
              <a:buFont typeface="Wingdings" pitchFamily="2" charset="2"/>
              <a:buChar char="Ø"/>
            </a:pPr>
            <a:endParaRPr lang="en-US" sz="1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Font typeface="Wingdings" pitchFamily="2" charset="2"/>
              <a:buChar char="Ø"/>
            </a:pPr>
            <a:endParaRPr lang="en-US" sz="14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Font typeface="Wingdings" pitchFamily="2" charset="2"/>
              <a:buChar char="Ø"/>
            </a:pPr>
            <a:endParaRPr lang="mn-MN" sz="1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0" lvl="1"/>
            <a:endParaRPr lang="en-US" sz="1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Font typeface="Wingdings" pitchFamily="2" charset="2"/>
              <a:buChar char="Ø"/>
            </a:pPr>
            <a:endParaRPr lang="mn-MN" sz="1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mn-MN" sz="1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2">
              <a:buFont typeface="Wingdings" pitchFamily="2" charset="2"/>
              <a:buChar char="Ø"/>
            </a:pPr>
            <a:endParaRPr lang="mn-MN" sz="160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876800" y="914400"/>
            <a:ext cx="0" cy="59436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42532"/>
            <a:ext cx="84582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АЙМГИЙН ЭДИЙН ЗАСАГ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</a:t>
            </a: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НИЙГМИЙН ХӨГЖЛИЙН ДҮН</a:t>
            </a:r>
            <a:endParaRPr lang="mn-MN" sz="20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9045"/>
            <a:ext cx="84582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САНХҮҮГИЙН ОРЧИН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4072311006"/>
              </p:ext>
            </p:extLst>
          </p:nvPr>
        </p:nvGraphicFramePr>
        <p:xfrm>
          <a:off x="685800" y="1752600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66800"/>
            <a:ext cx="539490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4800600" y="609600"/>
            <a:ext cx="0" cy="59436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29200" y="1676400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600" b="1" dirty="0" smtClean="0">
                <a:latin typeface="Arial" pitchFamily="34" charset="0"/>
                <a:cs typeface="Arial" pitchFamily="34" charset="0"/>
              </a:rPr>
              <a:t>ТӨСВИЙН ЗАРЛАГА, </a:t>
            </a:r>
            <a:r>
              <a:rPr lang="mn-MN" sz="1400" i="1" dirty="0" smtClean="0">
                <a:latin typeface="Arial" pitchFamily="34" charset="0"/>
                <a:cs typeface="Arial" pitchFamily="34" charset="0"/>
              </a:rPr>
              <a:t>салбараар, хувь</a:t>
            </a:r>
            <a:endParaRPr lang="en-US" sz="1400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sz="quarter" idx="4"/>
          </p:nvPr>
        </p:nvGraphicFramePr>
        <p:xfrm>
          <a:off x="4876800" y="2133600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620000" cy="762000"/>
          </a:xfrm>
        </p:spPr>
        <p:txBody>
          <a:bodyPr/>
          <a:lstStyle/>
          <a:p>
            <a:r>
              <a:rPr lang="mn-MN" sz="2400" dirty="0" smtClean="0">
                <a:latin typeface="Arial" pitchFamily="34" charset="0"/>
                <a:cs typeface="Arial" pitchFamily="34" charset="0"/>
              </a:rPr>
              <a:t>Орон нутгийн төсвийн гүйцэтгэл,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сая төгрөг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1893750950"/>
              </p:ext>
            </p:extLst>
          </p:nvPr>
        </p:nvGraphicFramePr>
        <p:xfrm>
          <a:off x="914400" y="1600200"/>
          <a:ext cx="3733800" cy="4396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838200"/>
                <a:gridCol w="914400"/>
                <a:gridCol w="838200"/>
              </a:tblGrid>
              <a:tr h="1028700"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200" dirty="0" smtClean="0">
                          <a:latin typeface="Arial" pitchFamily="34" charset="0"/>
                          <a:cs typeface="Arial" pitchFamily="34" charset="0"/>
                        </a:rPr>
                        <a:t>Төлөв-лөгөө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1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100" dirty="0" smtClean="0">
                          <a:latin typeface="Arial" pitchFamily="34" charset="0"/>
                          <a:cs typeface="Arial" pitchFamily="34" charset="0"/>
                        </a:rPr>
                        <a:t>Гүйцэтгэл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200" dirty="0" smtClean="0">
                          <a:latin typeface="Arial" pitchFamily="34" charset="0"/>
                          <a:cs typeface="Arial" pitchFamily="34" charset="0"/>
                        </a:rPr>
                        <a:t>Биелэлт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28700">
                <a:tc>
                  <a:txBody>
                    <a:bodyPr/>
                    <a:lstStyle/>
                    <a:p>
                      <a:endParaRPr lang="mn-MN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mn-MN" sz="1600" dirty="0" smtClean="0">
                          <a:latin typeface="Arial" pitchFamily="34" charset="0"/>
                          <a:cs typeface="Arial" pitchFamily="34" charset="0"/>
                        </a:rPr>
                        <a:t>Нийт орлого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18804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.4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21276.1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113.1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28700">
                <a:tc>
                  <a:txBody>
                    <a:bodyPr/>
                    <a:lstStyle/>
                    <a:p>
                      <a:endParaRPr lang="mn-MN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mn-MN" sz="1600" dirty="0" smtClean="0">
                          <a:latin typeface="Arial" pitchFamily="34" charset="0"/>
                          <a:cs typeface="Arial" pitchFamily="34" charset="0"/>
                        </a:rPr>
                        <a:t>Татварын орлого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9660.8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12315.6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27.5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287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n-MN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600" dirty="0" smtClean="0">
                          <a:latin typeface="Arial" pitchFamily="34" charset="0"/>
                          <a:cs typeface="Arial" pitchFamily="34" charset="0"/>
                        </a:rPr>
                        <a:t>Татварын бус орлого</a:t>
                      </a:r>
                      <a:endParaRPr lang="en-US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9143.6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8960.5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8.0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2203774765"/>
              </p:ext>
            </p:extLst>
          </p:nvPr>
        </p:nvGraphicFramePr>
        <p:xfrm>
          <a:off x="4953000" y="1600200"/>
          <a:ext cx="3733800" cy="434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3450"/>
                <a:gridCol w="933450"/>
                <a:gridCol w="933450"/>
                <a:gridCol w="933450"/>
              </a:tblGrid>
              <a:tr h="1085850"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200" dirty="0" smtClean="0">
                          <a:latin typeface="Arial" pitchFamily="34" charset="0"/>
                          <a:cs typeface="Arial" pitchFamily="34" charset="0"/>
                        </a:rPr>
                        <a:t>Төлөв-лөгөө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1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100" dirty="0" smtClean="0">
                          <a:latin typeface="Arial" pitchFamily="34" charset="0"/>
                          <a:cs typeface="Arial" pitchFamily="34" charset="0"/>
                        </a:rPr>
                        <a:t>Гүйцэтгэл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200" dirty="0" smtClean="0">
                          <a:latin typeface="Arial" pitchFamily="34" charset="0"/>
                          <a:cs typeface="Arial" pitchFamily="34" charset="0"/>
                        </a:rPr>
                        <a:t>Биелэлт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85850">
                <a:tc>
                  <a:txBody>
                    <a:bodyPr/>
                    <a:lstStyle/>
                    <a:p>
                      <a:endParaRPr lang="mn-MN" sz="160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mn-MN" sz="1600" smtClean="0">
                          <a:latin typeface="Arial" pitchFamily="34" charset="0"/>
                          <a:cs typeface="Arial" pitchFamily="34" charset="0"/>
                        </a:rPr>
                        <a:t>Нийт </a:t>
                      </a:r>
                      <a:r>
                        <a:rPr lang="mn-MN" sz="1600" dirty="0" smtClean="0">
                          <a:latin typeface="Arial" pitchFamily="34" charset="0"/>
                          <a:cs typeface="Arial" pitchFamily="34" charset="0"/>
                        </a:rPr>
                        <a:t>зарлага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27889.7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14712.9</a:t>
                      </a:r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85.1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85850">
                <a:tc>
                  <a:txBody>
                    <a:bodyPr/>
                    <a:lstStyle/>
                    <a:p>
                      <a:endParaRPr lang="mn-MN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mn-MN" sz="1600" dirty="0" smtClean="0">
                          <a:latin typeface="Arial" pitchFamily="34" charset="0"/>
                          <a:cs typeface="Arial" pitchFamily="34" charset="0"/>
                        </a:rPr>
                        <a:t>Цалин хөлс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6460.0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6260.4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96.9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85850">
                <a:tc>
                  <a:txBody>
                    <a:bodyPr/>
                    <a:lstStyle/>
                    <a:p>
                      <a:r>
                        <a:rPr lang="mn-MN" sz="1600" dirty="0" smtClean="0">
                          <a:latin typeface="Arial" pitchFamily="34" charset="0"/>
                          <a:cs typeface="Arial" pitchFamily="34" charset="0"/>
                        </a:rPr>
                        <a:t>Бараа үйлчил-гээний зардал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6634.1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3574.1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53.9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</p:nvPr>
        </p:nvGraphicFramePr>
        <p:xfrm>
          <a:off x="6858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</p:nvPr>
        </p:nvGraphicFramePr>
        <p:xfrm>
          <a:off x="49530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84582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ГАДААД ХУДАЛДАА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800600" y="914400"/>
            <a:ext cx="0" cy="59436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229600" cy="609600"/>
          </a:xfrm>
        </p:spPr>
        <p:txBody>
          <a:bodyPr/>
          <a:lstStyle/>
          <a:p>
            <a:r>
              <a:rPr lang="mn-MN" sz="2000" b="1" dirty="0" smtClean="0">
                <a:latin typeface="Arial" pitchFamily="34" charset="0"/>
                <a:cs typeface="Arial" pitchFamily="34" charset="0"/>
              </a:rPr>
              <a:t>Хэрэглээний бараа үйлчилгээний үнийн индекс, </a:t>
            </a: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2017</a:t>
            </a:r>
            <a:r>
              <a:rPr lang="mn-MN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оны </a:t>
            </a: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03</a:t>
            </a:r>
            <a:r>
              <a:rPr lang="mn-MN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-р сарын үнийг  суурь үнэтэй харьцуулснаар, барааны бүлгээр</a:t>
            </a:r>
            <a:endParaRPr lang="en-US" sz="2000" i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648008388"/>
              </p:ext>
            </p:extLst>
          </p:nvPr>
        </p:nvGraphicFramePr>
        <p:xfrm>
          <a:off x="838200" y="1447799"/>
          <a:ext cx="8077200" cy="53034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  <a:gridCol w="2094088"/>
                <a:gridCol w="1944512"/>
              </a:tblGrid>
              <a:tr h="345551">
                <a:tc>
                  <a:txBody>
                    <a:bodyPr/>
                    <a:lstStyle/>
                    <a:p>
                      <a:pPr algn="ctr"/>
                      <a:r>
                        <a:rPr lang="mn-MN" dirty="0" smtClean="0">
                          <a:solidFill>
                            <a:schemeClr val="tx1"/>
                          </a:solidFill>
                        </a:rPr>
                        <a:t>Бүлэг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/>
                        </a:rPr>
                        <a:t>2016.03.21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/>
                        </a:rPr>
                        <a:t>2017.02.21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304327">
                <a:tc>
                  <a:txBody>
                    <a:bodyPr/>
                    <a:lstStyle/>
                    <a:p>
                      <a:pPr algn="l" fontAlgn="t"/>
                      <a:r>
                        <a:rPr lang="mn-MN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Хүнсний бараа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97.9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100.9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04327">
                <a:tc>
                  <a:txBody>
                    <a:bodyPr/>
                    <a:lstStyle/>
                    <a:p>
                      <a:pPr algn="l" fontAlgn="t"/>
                      <a:r>
                        <a:rPr lang="mn-MN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Согтууруулах ундаа, тамхи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100.1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b"/>
                </a:tc>
              </a:tr>
              <a:tr h="304327">
                <a:tc>
                  <a:txBody>
                    <a:bodyPr/>
                    <a:lstStyle/>
                    <a:p>
                      <a:pPr algn="l" fontAlgn="t"/>
                      <a:r>
                        <a:rPr lang="mn-MN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Хувцас, гутал, бөс бараа,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104.0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99.5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453258">
                <a:tc>
                  <a:txBody>
                    <a:bodyPr/>
                    <a:lstStyle/>
                    <a:p>
                      <a:pPr algn="l" fontAlgn="t"/>
                      <a:r>
                        <a:rPr lang="mn-MN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Орон сууц, ус, </a:t>
                      </a:r>
                      <a:r>
                        <a:rPr lang="mn-MN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цахилгаан</a:t>
                      </a:r>
                      <a:r>
                        <a:rPr lang="mn-MN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, түлээ түлш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97.8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100.0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453258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Гэр ахуйн тавилга, гэр ахуйн 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бараа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100.1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99.9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453258">
                <a:tc>
                  <a:txBody>
                    <a:bodyPr/>
                    <a:lstStyle/>
                    <a:p>
                      <a:pPr algn="l" fontAlgn="t"/>
                      <a:r>
                        <a:rPr lang="mn-MN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Эм, тариа, эмнэлгийн үйлчилгээ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99.4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100.0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04327">
                <a:tc>
                  <a:txBody>
                    <a:bodyPr/>
                    <a:lstStyle/>
                    <a:p>
                      <a:pPr algn="l" fontAlgn="t"/>
                      <a:r>
                        <a:rPr lang="mn-MN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Тээвэр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100.8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r>
                        <a:rPr lang="mn-MN" sz="1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00</a:t>
                      </a:r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.0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453258">
                <a:tc>
                  <a:txBody>
                    <a:bodyPr/>
                    <a:lstStyle/>
                    <a:p>
                      <a:pPr algn="l" fontAlgn="t"/>
                      <a:r>
                        <a:rPr lang="mn-MN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Холбооны хэрэгсэл, шуудангийн үйлчилгээ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100.0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100.0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469734">
                <a:tc>
                  <a:txBody>
                    <a:bodyPr/>
                    <a:lstStyle/>
                    <a:p>
                      <a:pPr algn="l" fontAlgn="t"/>
                      <a:r>
                        <a:rPr lang="mn-MN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Амралт, чөлөөт цаг, соёлын бараа, үйлчилгээ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100.1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100.0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04327">
                <a:tc>
                  <a:txBody>
                    <a:bodyPr/>
                    <a:lstStyle/>
                    <a:p>
                      <a:pPr algn="l" fontAlgn="t"/>
                      <a:r>
                        <a:rPr lang="mn-MN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Боловсролын  үйлчилгээ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105.5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100.0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453258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Зочид буудал, зоогийн газар, дотуур байр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97.5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100.0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04327">
                <a:tc>
                  <a:txBody>
                    <a:bodyPr/>
                    <a:lstStyle/>
                    <a:p>
                      <a:pPr algn="l" fontAlgn="t"/>
                      <a:r>
                        <a:rPr lang="mn-MN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Бусад бараа, үйлчилгээ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103.0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100.1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04327"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1" i="1" u="sng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Ерөнхий индекс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100.3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100.1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pic>
        <p:nvPicPr>
          <p:cNvPr id="2050" name="Picture 2" descr="D:\uuganaa\blu_negtgel\Information icon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43600"/>
            <a:ext cx="596900" cy="596900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7620000" y="1752600"/>
            <a:ext cx="685800" cy="381000"/>
          </a:xfrm>
          <a:prstGeom prst="ellipse">
            <a:avLst/>
          </a:prstGeom>
          <a:noFill/>
          <a:ln w="2222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620000" y="2438400"/>
            <a:ext cx="685800" cy="381000"/>
          </a:xfrm>
          <a:prstGeom prst="ellipse">
            <a:avLst/>
          </a:prstGeom>
          <a:noFill/>
          <a:ln w="22225" cmpd="sng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БОДИТ ЭДИЙН ЗАСАГ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762000" y="1371600"/>
            <a:ext cx="4040188" cy="639762"/>
          </a:xfrm>
        </p:spPr>
        <p:txBody>
          <a:bodyPr/>
          <a:lstStyle/>
          <a:p>
            <a:pPr algn="ctr"/>
            <a:r>
              <a:rPr lang="mn-MN" sz="1400" dirty="0" smtClean="0">
                <a:latin typeface="Arial" pitchFamily="34" charset="0"/>
                <a:cs typeface="Arial" pitchFamily="34" charset="0"/>
              </a:rPr>
              <a:t>ХУДАЛДАА, НИЙТИЙН ХООЛНЫ БАРАА ГҮЙЛГЭЭ, </a:t>
            </a:r>
            <a:r>
              <a:rPr lang="mn-MN" sz="1400" b="0" i="1" dirty="0" smtClean="0">
                <a:latin typeface="Arial" pitchFamily="34" charset="0"/>
                <a:cs typeface="Arial" pitchFamily="34" charset="0"/>
              </a:rPr>
              <a:t>тэрбум төгрөг</a:t>
            </a:r>
            <a:endParaRPr lang="mn-MN" sz="1400" b="0" i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800600" y="609600"/>
            <a:ext cx="0" cy="594360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3074" name="Picture 2" descr="D:\uuganaa\blu_negtgel\Information icon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990600"/>
            <a:ext cx="533400" cy="533400"/>
          </a:xfrm>
          <a:prstGeom prst="rect">
            <a:avLst/>
          </a:prstGeom>
          <a:noFill/>
        </p:spPr>
      </p:pic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606092300"/>
              </p:ext>
            </p:extLst>
          </p:nvPr>
        </p:nvGraphicFramePr>
        <p:xfrm>
          <a:off x="685800" y="2362199"/>
          <a:ext cx="4038600" cy="3763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 Placeholder 10"/>
          <p:cNvSpPr>
            <a:spLocks noGrp="1"/>
          </p:cNvSpPr>
          <p:nvPr>
            <p:ph type="body" idx="1"/>
          </p:nvPr>
        </p:nvSpPr>
        <p:spPr>
          <a:xfrm>
            <a:off x="4876800" y="1371600"/>
            <a:ext cx="4040188" cy="639762"/>
          </a:xfrm>
        </p:spPr>
        <p:txBody>
          <a:bodyPr/>
          <a:lstStyle/>
          <a:p>
            <a:pPr algn="ctr"/>
            <a:r>
              <a:rPr lang="mn-MN" sz="1400" dirty="0" smtClean="0">
                <a:latin typeface="Arial" pitchFamily="34" charset="0"/>
                <a:cs typeface="Arial" pitchFamily="34" charset="0"/>
              </a:rPr>
              <a:t>ХУДАЛДАА, НИЙТИЙН ХООЛНЫ БАРАА ГҮЙЛГЭЭ, </a:t>
            </a:r>
            <a:r>
              <a:rPr lang="en-US" sz="1400" b="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400" b="0" i="1" dirty="0" smtClean="0">
                <a:latin typeface="Arial" pitchFamily="34" charset="0"/>
                <a:cs typeface="Arial" pitchFamily="34" charset="0"/>
              </a:rPr>
              <a:t>салбар, бүтцээр</a:t>
            </a:r>
            <a:endParaRPr lang="mn-MN" sz="1400" b="0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quarter" idx="4"/>
          </p:nvPr>
        </p:nvGraphicFramePr>
        <p:xfrm>
          <a:off x="4876800" y="2133600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БОДИТ ЭДИЙН ЗАСАГ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838200" y="1524000"/>
            <a:ext cx="4040188" cy="639762"/>
          </a:xfrm>
        </p:spPr>
        <p:txBody>
          <a:bodyPr/>
          <a:lstStyle/>
          <a:p>
            <a:pPr algn="ctr"/>
            <a:r>
              <a:rPr lang="mn-MN" sz="1400" dirty="0" smtClean="0">
                <a:latin typeface="Arial" pitchFamily="34" charset="0"/>
                <a:cs typeface="Arial" pitchFamily="34" charset="0"/>
              </a:rPr>
              <a:t>НИЙТ БҮТЭЭГДЭХҮҮН ҮЙЛДВЭРЛЭЛТ</a:t>
            </a:r>
          </a:p>
          <a:p>
            <a:pPr algn="ctr"/>
            <a:r>
              <a:rPr lang="en-US" sz="1400" b="0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mn-MN" sz="1400" b="0" i="1" dirty="0" smtClean="0">
                <a:latin typeface="Arial" pitchFamily="34" charset="0"/>
                <a:cs typeface="Arial" pitchFamily="34" charset="0"/>
              </a:rPr>
              <a:t>тэрбум төгрөг</a:t>
            </a:r>
            <a:r>
              <a:rPr lang="en-US" sz="1400" b="0" i="1" dirty="0" smtClean="0">
                <a:latin typeface="Arial" pitchFamily="34" charset="0"/>
                <a:cs typeface="Arial" pitchFamily="34" charset="0"/>
              </a:rPr>
              <a:t>)</a:t>
            </a:r>
            <a:endParaRPr lang="mn-MN" sz="1400" b="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953000" y="1524000"/>
            <a:ext cx="4041775" cy="639762"/>
          </a:xfrm>
        </p:spPr>
        <p:txBody>
          <a:bodyPr/>
          <a:lstStyle/>
          <a:p>
            <a:pPr algn="ctr"/>
            <a:r>
              <a:rPr lang="mn-MN" sz="1400" dirty="0" smtClean="0">
                <a:latin typeface="Arial" pitchFamily="34" charset="0"/>
                <a:cs typeface="Arial" pitchFamily="34" charset="0"/>
              </a:rPr>
              <a:t>НИЙТ БҮТЭЭГДЭХҮҮН ҮЙЛДВЭРЛЭЛТ</a:t>
            </a:r>
          </a:p>
          <a:p>
            <a:pPr algn="ctr"/>
            <a:r>
              <a:rPr lang="en-US" sz="1400" b="0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mn-MN" sz="1400" b="0" i="1" dirty="0" smtClean="0">
                <a:latin typeface="Arial" pitchFamily="34" charset="0"/>
                <a:cs typeface="Arial" pitchFamily="34" charset="0"/>
              </a:rPr>
              <a:t>салбар, бүтцээр</a:t>
            </a:r>
            <a:r>
              <a:rPr lang="en-US" sz="1400" b="0" i="1" dirty="0" smtClean="0">
                <a:latin typeface="Arial" pitchFamily="34" charset="0"/>
                <a:cs typeface="Arial" pitchFamily="34" charset="0"/>
              </a:rPr>
              <a:t>)</a:t>
            </a:r>
            <a:endParaRPr lang="mn-MN" sz="1400" b="0" i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800600" y="914400"/>
            <a:ext cx="0" cy="59436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9144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066800" y="61722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smtClean="0"/>
              <a:t>Үйлдвэрлэлт                     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Борлуулалт</a:t>
            </a:r>
            <a:r>
              <a:rPr lang="mn-MN" dirty="0" smtClean="0"/>
              <a:t>  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914400" y="62484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00400" y="6248400"/>
            <a:ext cx="152400" cy="152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2006143180"/>
              </p:ext>
            </p:extLst>
          </p:nvPr>
        </p:nvGraphicFramePr>
        <p:xfrm>
          <a:off x="762000" y="2209800"/>
          <a:ext cx="38862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ontent Placeholder 14"/>
          <p:cNvGraphicFramePr>
            <a:graphicFrameLocks noGrp="1"/>
          </p:cNvGraphicFramePr>
          <p:nvPr>
            <p:ph sz="quarter" idx="4"/>
          </p:nvPr>
        </p:nvGraphicFramePr>
        <p:xfrm>
          <a:off x="4953000" y="2133600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m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2014.02sar</Template>
  <TotalTime>5052</TotalTime>
  <Words>751</Words>
  <Application>Microsoft Office PowerPoint</Application>
  <PresentationFormat>On-screen Show (4:3)</PresentationFormat>
  <Paragraphs>339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dem1</vt:lpstr>
      <vt:lpstr>ОРХОН  АЙМГИЙН СТАТИСТИКИЙН ХЭЛТЭС ХЭВЛЭЛИЙН  БАГА ХУРАЛ</vt:lpstr>
      <vt:lpstr>АЙМГИЙН ЭДИЙН ЗАСАГ, НИЙГМИЙН ХӨГЖЛИЙН 2017 ОНЫ эхний 3 сарын ДҮНГИЙН ТАНИЛЦУУЛГА</vt:lpstr>
      <vt:lpstr>АЙМГИЙН ЭДИЙН ЗАСАГ, НИЙГМИЙН ХӨГЖЛИЙН ДҮН</vt:lpstr>
      <vt:lpstr>САНХҮҮГИЙН ОРЧИН</vt:lpstr>
      <vt:lpstr>Орон нутгийн төсвийн гүйцэтгэл, сая төгрөг</vt:lpstr>
      <vt:lpstr>ГАДААД ХУДАЛДАА</vt:lpstr>
      <vt:lpstr>Хэрэглээний бараа үйлчилгээний үнийн индекс, 2017 оны  03-р сарын үнийг  суурь үнэтэй харьцуулснаар, барааны бүлгээр</vt:lpstr>
      <vt:lpstr>Slide 8</vt:lpstr>
      <vt:lpstr>Slide 9</vt:lpstr>
      <vt:lpstr>МАЛ АЖ АХУЙ</vt:lpstr>
      <vt:lpstr>МАЛ АЖ АХУЙ</vt:lpstr>
      <vt:lpstr>Slide 12</vt:lpstr>
      <vt:lpstr>АЖЛЫН БАЙР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ОРХОН АЙМГИЙН СТАТИСТИКИЙН ХЭЛТЭС ХЭВЛЭЛИЙН  БАГА ХУРАЛ</dc:title>
  <dc:creator>Lhagva-Ochir</dc:creator>
  <cp:lastModifiedBy>TUUL</cp:lastModifiedBy>
  <cp:revision>1092</cp:revision>
  <dcterms:created xsi:type="dcterms:W3CDTF">2014-04-10T10:08:15Z</dcterms:created>
  <dcterms:modified xsi:type="dcterms:W3CDTF">2017-04-12T01:16:36Z</dcterms:modified>
</cp:coreProperties>
</file>