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charts/chart11.xml" ContentType="application/vnd.openxmlformats-officedocument.drawingml.chart+xml"/>
  <Override PartName="/ppt/slideLayouts/slideLayout10.xml" ContentType="application/vnd.openxmlformats-officedocument.presentationml.slideLayou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chart10.xml" ContentType="application/vnd.openxmlformats-officedocument.drawingml.chart+xml"/>
  <Default Extension="xlsx" ContentType="application/vnd.openxmlformats-officedocument.spreadsheetml.sheet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6"/>
  </p:notesMasterIdLst>
  <p:handoutMasterIdLst>
    <p:handoutMasterId r:id="rId17"/>
  </p:handoutMasterIdLst>
  <p:sldIdLst>
    <p:sldId id="256" r:id="rId2"/>
    <p:sldId id="292" r:id="rId3"/>
    <p:sldId id="379" r:id="rId4"/>
    <p:sldId id="385" r:id="rId5"/>
    <p:sldId id="279" r:id="rId6"/>
    <p:sldId id="362" r:id="rId7"/>
    <p:sldId id="388" r:id="rId8"/>
    <p:sldId id="383" r:id="rId9"/>
    <p:sldId id="384" r:id="rId10"/>
    <p:sldId id="280" r:id="rId11"/>
    <p:sldId id="285" r:id="rId12"/>
    <p:sldId id="289" r:id="rId13"/>
    <p:sldId id="377" r:id="rId14"/>
    <p:sldId id="351" r:id="rId15"/>
  </p:sldIdLst>
  <p:sldSz cx="9144000" cy="6858000" type="screen4x3"/>
  <p:notesSz cx="6956425" cy="1018698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505E3EF-67EA-436B-97B2-0124C06EBD24}" styleName="Medium Style 4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E269D01E-BC32-4049-B463-5C60D7B0CCD2}" styleName="Themed Style 2 - Accent 4">
    <a:tblBg>
      <a:fillRef idx="3">
        <a:schemeClr val="accent4"/>
      </a:fillRef>
      <a:effectRef idx="3">
        <a:schemeClr val="accent4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4">
                <a:tint val="50000"/>
              </a:schemeClr>
            </a:lnRef>
          </a:left>
          <a:right>
            <a:lnRef idx="1">
              <a:schemeClr val="accent4">
                <a:tint val="50000"/>
              </a:schemeClr>
            </a:lnRef>
          </a:right>
          <a:top>
            <a:lnRef idx="1">
              <a:schemeClr val="accent4">
                <a:tint val="50000"/>
              </a:schemeClr>
            </a:lnRef>
          </a:top>
          <a:bottom>
            <a:lnRef idx="1">
              <a:schemeClr val="accent4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17292A2E-F333-43FB-9621-5CBBE7FDCDCB}" styleName="Light Style 2 - Accent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C4B1156A-380E-4F78-BDF5-A606A8083BF9}" styleName="Medium Style 4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F2DE63D5-997A-4646-A377-4702673A728D}" styleName="Light Style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638B1855-1B75-4FBE-930C-398BA8C253C6}" styleName="Themed Style 2 - Accent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ED083AE6-46FA-4A59-8FB0-9F97EB10719F}" styleName="Light Style 3 - Accent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2929" autoAdjust="0"/>
    <p:restoredTop sz="94660"/>
  </p:normalViewPr>
  <p:slideViewPr>
    <p:cSldViewPr>
      <p:cViewPr varScale="1">
        <p:scale>
          <a:sx n="110" d="100"/>
          <a:sy n="110" d="100"/>
        </p:scale>
        <p:origin x="-1758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1" d="100"/>
          <a:sy n="51" d="100"/>
        </p:scale>
        <p:origin x="-2934" y="-102"/>
      </p:cViewPr>
      <p:guideLst>
        <p:guide orient="horz" pos="3208"/>
        <p:guide pos="2190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1.xlsx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10.xlsx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1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5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6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7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8.xlsx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9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style val="18"/>
  <c:chart>
    <c:title>
      <c:tx>
        <c:rich>
          <a:bodyPr/>
          <a:lstStyle/>
          <a:p>
            <a:pPr>
              <a:defRPr lang="mn-MN"/>
            </a:pPr>
            <a:r>
              <a:rPr lang="mn-MN"/>
              <a:t>ТӨСВИЙН ОРЛОГО, ЗАРЛАГА</a:t>
            </a:r>
          </a:p>
          <a:p>
            <a:pPr>
              <a:defRPr lang="mn-MN"/>
            </a:pPr>
            <a:r>
              <a:rPr lang="en-US"/>
              <a:t>(</a:t>
            </a:r>
            <a:r>
              <a:rPr lang="mn-MN"/>
              <a:t>тэрбум төгрөг</a:t>
            </a:r>
            <a:r>
              <a:rPr lang="en-US"/>
              <a:t>)</a:t>
            </a:r>
          </a:p>
        </c:rich>
      </c:tx>
      <c:layout>
        <c:manualLayout>
          <c:xMode val="edge"/>
          <c:yMode val="edge"/>
          <c:x val="0.11062100727975172"/>
          <c:y val="2.0833333333333787E-2"/>
        </c:manualLayout>
      </c:layout>
    </c:title>
    <c:plotArea>
      <c:layout/>
      <c:lineChart>
        <c:grouping val="standard"/>
        <c:ser>
          <c:idx val="0"/>
          <c:order val="0"/>
          <c:tx>
            <c:strRef>
              <c:f>Sheet1!$B$1</c:f>
              <c:strCache>
                <c:ptCount val="1"/>
                <c:pt idx="0">
                  <c:v>Төсвийн орлого</c:v>
                </c:pt>
              </c:strCache>
            </c:strRef>
          </c:tx>
          <c:marker>
            <c:spPr>
              <a:ln w="19050"/>
            </c:spPr>
          </c:marker>
          <c:dLbls>
            <c:dLbl>
              <c:idx val="0"/>
              <c:layout>
                <c:manualLayout>
                  <c:x val="-5.810274175360159E-2"/>
                  <c:y val="-6.4697637833536908E-2"/>
                </c:manualLayout>
              </c:layout>
              <c:showVal val="1"/>
            </c:dLbl>
            <c:dLbl>
              <c:idx val="1"/>
              <c:layout>
                <c:manualLayout>
                  <c:x val="1.2549150695785763E-2"/>
                  <c:y val="-2.886766860444959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29.6</a:t>
                    </a:r>
                    <a:endParaRPr/>
                  </a:p>
                </c:rich>
              </c:tx>
              <c:showVal val="1"/>
            </c:dLbl>
            <c:dLbl>
              <c:idx val="2"/>
              <c:layout>
                <c:manualLayout>
                  <c:x val="-1.5576323987539001E-3"/>
                  <c:y val="1.6836195965367347E-2"/>
                </c:manualLayout>
              </c:layout>
              <c:showVal val="1"/>
            </c:dLbl>
            <c:dLbl>
              <c:idx val="4"/>
              <c:layout>
                <c:manualLayout>
                  <c:x val="-1.8867924528301903E-2"/>
                  <c:y val="-3.6478424591628401E-2"/>
                </c:manualLayout>
              </c:layout>
              <c:showVal val="1"/>
            </c:dLbl>
            <c:txPr>
              <a:bodyPr/>
              <a:lstStyle/>
              <a:p>
                <a:pPr>
                  <a:defRPr lang="mn-MN"/>
                </a:pPr>
                <a:endParaRPr lang="en-US"/>
              </a:p>
            </c:txPr>
            <c:showVal val="1"/>
          </c:dLbls>
          <c:cat>
            <c:numRef>
              <c:f>Sheet1!$A$2:$A$3</c:f>
              <c:numCache>
                <c:formatCode>General</c:formatCode>
                <c:ptCount val="2"/>
                <c:pt idx="0">
                  <c:v>2016</c:v>
                </c:pt>
                <c:pt idx="1">
                  <c:v>2017</c:v>
                </c:pt>
              </c:numCache>
            </c:numRef>
          </c:cat>
          <c:val>
            <c:numRef>
              <c:f>Sheet1!$B$2:$B$3</c:f>
              <c:numCache>
                <c:formatCode>0.0</c:formatCode>
                <c:ptCount val="2"/>
                <c:pt idx="0">
                  <c:v>34.4</c:v>
                </c:pt>
                <c:pt idx="1">
                  <c:v>29.6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Төсвийн зарлага</c:v>
                </c:pt>
              </c:strCache>
            </c:strRef>
          </c:tx>
          <c:dLbls>
            <c:dLbl>
              <c:idx val="0"/>
              <c:layout>
                <c:manualLayout>
                  <c:x val="-0.15095089634442768"/>
                  <c:y val="2.0866613620672565E-2"/>
                </c:manualLayout>
              </c:layout>
              <c:tx>
                <c:rich>
                  <a:bodyPr/>
                  <a:lstStyle/>
                  <a:p>
                    <a:r>
                      <a:rPr dirty="0" smtClean="0"/>
                      <a:t>33.8</a:t>
                    </a:r>
                    <a:endParaRPr dirty="0"/>
                  </a:p>
                </c:rich>
              </c:tx>
              <c:showVal val="1"/>
            </c:dLbl>
            <c:dLbl>
              <c:idx val="1"/>
              <c:layout>
                <c:manualLayout>
                  <c:x val="1.2549150695785763E-2"/>
                  <c:y val="3.7144581164273882E-2"/>
                </c:manualLayout>
              </c:layout>
              <c:showVal val="1"/>
            </c:dLbl>
            <c:dLbl>
              <c:idx val="2"/>
              <c:layout>
                <c:manualLayout>
                  <c:x val="-2.0249221183800892E-2"/>
                  <c:y val="-4.7702555235207431E-2"/>
                </c:manualLayout>
              </c:layout>
              <c:showVal val="1"/>
            </c:dLbl>
            <c:dLbl>
              <c:idx val="3"/>
              <c:layout>
                <c:manualLayout>
                  <c:x val="-1.1422505637103255E-16"/>
                  <c:y val="3.0866359269839411E-2"/>
                </c:manualLayout>
              </c:layout>
              <c:showVal val="1"/>
            </c:dLbl>
            <c:dLbl>
              <c:idx val="4"/>
              <c:layout>
                <c:manualLayout>
                  <c:x val="-3.1446540880503541E-3"/>
                  <c:y val="1.964222862626154E-2"/>
                </c:manualLayout>
              </c:layout>
              <c:showVal val="1"/>
            </c:dLbl>
            <c:txPr>
              <a:bodyPr/>
              <a:lstStyle/>
              <a:p>
                <a:pPr>
                  <a:defRPr lang="mn-MN"/>
                </a:pPr>
                <a:endParaRPr lang="en-US"/>
              </a:p>
            </c:txPr>
            <c:showVal val="1"/>
          </c:dLbls>
          <c:cat>
            <c:numRef>
              <c:f>Sheet1!$A$2:$A$3</c:f>
              <c:numCache>
                <c:formatCode>General</c:formatCode>
                <c:ptCount val="2"/>
                <c:pt idx="0">
                  <c:v>2016</c:v>
                </c:pt>
                <c:pt idx="1">
                  <c:v>2017</c:v>
                </c:pt>
              </c:numCache>
            </c:numRef>
          </c:cat>
          <c:val>
            <c:numRef>
              <c:f>Sheet1!$C$2:$C$3</c:f>
              <c:numCache>
                <c:formatCode>0.0</c:formatCode>
                <c:ptCount val="2"/>
                <c:pt idx="0">
                  <c:v>33.800000000000004</c:v>
                </c:pt>
                <c:pt idx="1">
                  <c:v>25.4</c:v>
                </c:pt>
              </c:numCache>
            </c:numRef>
          </c:val>
        </c:ser>
        <c:marker val="1"/>
        <c:axId val="64750720"/>
        <c:axId val="64752256"/>
      </c:lineChart>
      <c:catAx>
        <c:axId val="64750720"/>
        <c:scaling>
          <c:orientation val="minMax"/>
        </c:scaling>
        <c:axPos val="b"/>
        <c:numFmt formatCode="General" sourceLinked="1"/>
        <c:majorTickMark val="none"/>
        <c:tickLblPos val="nextTo"/>
        <c:txPr>
          <a:bodyPr/>
          <a:lstStyle/>
          <a:p>
            <a:pPr>
              <a:defRPr lang="mn-MN"/>
            </a:pPr>
            <a:endParaRPr lang="en-US"/>
          </a:p>
        </c:txPr>
        <c:crossAx val="64752256"/>
        <c:crosses val="autoZero"/>
        <c:auto val="1"/>
        <c:lblAlgn val="ctr"/>
        <c:lblOffset val="100"/>
      </c:catAx>
      <c:valAx>
        <c:axId val="64752256"/>
        <c:scaling>
          <c:orientation val="minMax"/>
        </c:scaling>
        <c:axPos val="l"/>
        <c:majorGridlines/>
        <c:numFmt formatCode="0.0" sourceLinked="1"/>
        <c:majorTickMark val="none"/>
        <c:tickLblPos val="nextTo"/>
        <c:txPr>
          <a:bodyPr/>
          <a:lstStyle/>
          <a:p>
            <a:pPr>
              <a:defRPr lang="mn-MN"/>
            </a:pPr>
            <a:endParaRPr lang="en-US"/>
          </a:p>
        </c:txPr>
        <c:crossAx val="64750720"/>
        <c:crosses val="autoZero"/>
        <c:crossBetween val="between"/>
      </c:valAx>
    </c:plotArea>
    <c:legend>
      <c:legendPos val="b"/>
      <c:layout/>
      <c:txPr>
        <a:bodyPr/>
        <a:lstStyle/>
        <a:p>
          <a:pPr>
            <a:defRPr lang="mn-MN"/>
          </a:pPr>
          <a:endParaRPr lang="en-US"/>
        </a:p>
      </c:txPr>
    </c:legend>
    <c:plotVisOnly val="1"/>
    <c:dispBlanksAs val="gap"/>
  </c:chart>
  <c:txPr>
    <a:bodyPr/>
    <a:lstStyle/>
    <a:p>
      <a:pPr>
        <a:defRPr sz="1200">
          <a:latin typeface="Arial" pitchFamily="34" charset="0"/>
          <a:cs typeface="Arial" pitchFamily="34" charset="0"/>
        </a:defRPr>
      </a:pPr>
      <a:endParaRPr lang="en-US"/>
    </a:p>
  </c:txPr>
  <c:externalData r:id="rId1"/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style val="10"/>
  <c:chart>
    <c:title>
      <c:tx>
        <c:rich>
          <a:bodyPr/>
          <a:lstStyle/>
          <a:p>
            <a:pPr>
              <a:defRPr lang="mn-MN"/>
            </a:pPr>
            <a:r>
              <a:rPr lang="mn-MN" dirty="0"/>
              <a:t>ГЭМТ ХЭРГИЙН ГАРАЛТ, </a:t>
            </a:r>
            <a:r>
              <a:rPr lang="mn-MN" b="0" i="1" dirty="0"/>
              <a:t>тоо</a:t>
            </a:r>
            <a:endParaRPr lang="en-US" b="0" i="1" dirty="0"/>
          </a:p>
        </c:rich>
      </c:tx>
      <c:layout/>
    </c:title>
    <c:plotArea>
      <c:layout/>
      <c:barChart>
        <c:barDir val="col"/>
        <c:grouping val="clustered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cene3d>
              <a:camera prst="orthographicFront"/>
              <a:lightRig rig="threePt" dir="t"/>
            </a:scene3d>
            <a:sp3d prstMaterial="matte">
              <a:bevelT w="63500" h="63500" prst="artDeco"/>
              <a:contourClr>
                <a:srgbClr val="000000"/>
              </a:contourClr>
            </a:sp3d>
          </c:spPr>
          <c:dLbls>
            <c:txPr>
              <a:bodyPr/>
              <a:lstStyle/>
              <a:p>
                <a:pPr>
                  <a:defRPr lang="mn-MN" sz="1600" b="1">
                    <a:solidFill>
                      <a:schemeClr val="bg1"/>
                    </a:solidFill>
                  </a:defRPr>
                </a:pPr>
                <a:endParaRPr lang="en-US"/>
              </a:p>
            </c:txPr>
            <c:dLblPos val="ctr"/>
            <c:showVal val="1"/>
          </c:dLbls>
          <c:cat>
            <c:numRef>
              <c:f>Sheet1!$A$2:$A$3</c:f>
              <c:numCache>
                <c:formatCode>General</c:formatCode>
                <c:ptCount val="2"/>
                <c:pt idx="0">
                  <c:v>2016</c:v>
                </c:pt>
                <c:pt idx="1">
                  <c:v>2017</c:v>
                </c:pt>
              </c:numCache>
            </c:numRef>
          </c:cat>
          <c:val>
            <c:numRef>
              <c:f>Sheet1!$B$2:$B$3</c:f>
              <c:numCache>
                <c:formatCode>General</c:formatCode>
                <c:ptCount val="2"/>
                <c:pt idx="0">
                  <c:v>266</c:v>
                </c:pt>
                <c:pt idx="1">
                  <c:v>308</c:v>
                </c:pt>
              </c:numCache>
            </c:numRef>
          </c:val>
        </c:ser>
        <c:gapWidth val="102"/>
        <c:axId val="42570496"/>
        <c:axId val="71735936"/>
      </c:barChart>
      <c:catAx>
        <c:axId val="42570496"/>
        <c:scaling>
          <c:orientation val="minMax"/>
        </c:scaling>
        <c:axPos val="b"/>
        <c:numFmt formatCode="General" sourceLinked="1"/>
        <c:tickLblPos val="nextTo"/>
        <c:txPr>
          <a:bodyPr/>
          <a:lstStyle/>
          <a:p>
            <a:pPr>
              <a:defRPr lang="mn-MN" b="0"/>
            </a:pPr>
            <a:endParaRPr lang="en-US"/>
          </a:p>
        </c:txPr>
        <c:crossAx val="71735936"/>
        <c:crosses val="autoZero"/>
        <c:auto val="1"/>
        <c:lblAlgn val="ctr"/>
        <c:lblOffset val="100"/>
      </c:catAx>
      <c:valAx>
        <c:axId val="71735936"/>
        <c:scaling>
          <c:orientation val="minMax"/>
          <c:max val="350"/>
          <c:min val="100"/>
        </c:scaling>
        <c:axPos val="l"/>
        <c:majorGridlines/>
        <c:numFmt formatCode="General" sourceLinked="1"/>
        <c:tickLblPos val="nextTo"/>
        <c:txPr>
          <a:bodyPr/>
          <a:lstStyle/>
          <a:p>
            <a:pPr>
              <a:defRPr lang="mn-MN"/>
            </a:pPr>
            <a:endParaRPr lang="en-US"/>
          </a:p>
        </c:txPr>
        <c:crossAx val="42570496"/>
        <c:crosses val="autoZero"/>
        <c:crossBetween val="between"/>
        <c:majorUnit val="50"/>
      </c:valAx>
    </c:plotArea>
    <c:plotVisOnly val="1"/>
    <c:dispBlanksAs val="gap"/>
  </c:chart>
  <c:txPr>
    <a:bodyPr/>
    <a:lstStyle/>
    <a:p>
      <a:pPr>
        <a:defRPr sz="1400">
          <a:latin typeface="Arial" pitchFamily="34" charset="0"/>
          <a:cs typeface="Arial" pitchFamily="34" charset="0"/>
        </a:defRPr>
      </a:pPr>
      <a:endParaRPr lang="en-US"/>
    </a:p>
  </c:txPr>
  <c:externalData r:id="rId1"/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style val="10"/>
  <c:chart>
    <c:title>
      <c:tx>
        <c:rich>
          <a:bodyPr/>
          <a:lstStyle/>
          <a:p>
            <a:pPr>
              <a:defRPr lang="mn-MN"/>
            </a:pPr>
            <a:r>
              <a:rPr lang="mn-MN" dirty="0" smtClean="0"/>
              <a:t>ХЭРГИЙН</a:t>
            </a:r>
            <a:r>
              <a:rPr lang="mn-MN" baseline="0" dirty="0" smtClean="0"/>
              <a:t> ӨНГӨ</a:t>
            </a:r>
            <a:r>
              <a:rPr lang="mn-MN" dirty="0" smtClean="0"/>
              <a:t>, </a:t>
            </a:r>
            <a:r>
              <a:rPr lang="mn-MN" dirty="0"/>
              <a:t>бүтцээр</a:t>
            </a:r>
          </a:p>
        </c:rich>
      </c:tx>
      <c:layout/>
    </c:title>
    <c:plotArea>
      <c:layout>
        <c:manualLayout>
          <c:layoutTarget val="inner"/>
          <c:xMode val="edge"/>
          <c:yMode val="edge"/>
          <c:x val="0.2448898133016392"/>
          <c:y val="0.17071902708882114"/>
          <c:w val="0.73663546773634425"/>
          <c:h val="0.65731337176198656"/>
        </c:manualLayout>
      </c:layout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Хэргийн өнгө, бүтцээр</c:v>
                </c:pt>
              </c:strCache>
            </c:strRef>
          </c:tx>
          <c:spPr>
            <a:scene3d>
              <a:camera prst="orthographicFront"/>
              <a:lightRig rig="threePt" dir="t"/>
            </a:scene3d>
            <a:sp3d>
              <a:bevelT w="190500" h="38100"/>
            </a:sp3d>
          </c:spPr>
          <c:explosion val="4"/>
          <c:dLbls>
            <c:dLbl>
              <c:idx val="0"/>
              <c:layout>
                <c:manualLayout>
                  <c:x val="-0.12809748427673023"/>
                  <c:y val="8.0185366075684258E-2"/>
                </c:manualLayout>
              </c:layout>
              <c:numFmt formatCode="0.0%" sourceLinked="0"/>
              <c:spPr/>
              <c:txPr>
                <a:bodyPr/>
                <a:lstStyle/>
                <a:p>
                  <a:pPr>
                    <a:defRPr lang="mn-MN">
                      <a:solidFill>
                        <a:schemeClr val="bg1"/>
                      </a:solidFill>
                    </a:defRPr>
                  </a:pPr>
                  <a:endParaRPr lang="en-US"/>
                </a:p>
              </c:txPr>
              <c:showCatName val="1"/>
              <c:showPercent val="1"/>
            </c:dLbl>
            <c:dLbl>
              <c:idx val="1"/>
              <c:layout>
                <c:manualLayout>
                  <c:x val="-0.19290286237805168"/>
                  <c:y val="-7.2956849183256813E-3"/>
                </c:manualLayout>
              </c:layout>
              <c:showCatName val="1"/>
              <c:showPercent val="1"/>
            </c:dLbl>
            <c:dLbl>
              <c:idx val="2"/>
              <c:layout>
                <c:manualLayout>
                  <c:x val="-4.2578616352201434E-2"/>
                  <c:y val="2.8708365490393992E-2"/>
                </c:manualLayout>
              </c:layout>
              <c:showCatName val="1"/>
              <c:showPercent val="1"/>
            </c:dLbl>
            <c:dLbl>
              <c:idx val="3"/>
              <c:layout>
                <c:manualLayout>
                  <c:x val="-3.6359877185163397E-2"/>
                  <c:y val="-0.19237474985986408"/>
                </c:manualLayout>
              </c:layout>
              <c:showCatName val="1"/>
              <c:showPercent val="1"/>
            </c:dLbl>
            <c:dLbl>
              <c:idx val="4"/>
              <c:layout>
                <c:manualLayout>
                  <c:x val="-7.5996632496409932E-3"/>
                  <c:y val="-3.4909697670970977E-4"/>
                </c:manualLayout>
              </c:layout>
              <c:showCatName val="1"/>
              <c:showPercent val="1"/>
            </c:dLbl>
            <c:numFmt formatCode="0.0%" sourceLinked="0"/>
            <c:txPr>
              <a:bodyPr/>
              <a:lstStyle/>
              <a:p>
                <a:pPr>
                  <a:defRPr lang="mn-MN"/>
                </a:pPr>
                <a:endParaRPr lang="en-US"/>
              </a:p>
            </c:txPr>
            <c:showCatName val="1"/>
            <c:showPercent val="1"/>
            <c:showLeaderLines val="1"/>
          </c:dLbls>
          <c:cat>
            <c:strRef>
              <c:f>Sheet1!$A$2:$A$6</c:f>
              <c:strCache>
                <c:ptCount val="5"/>
                <c:pt idx="0">
                  <c:v>Бусдын бие махбодид гэмтэл учруулах</c:v>
                </c:pt>
                <c:pt idx="1">
                  <c:v>Бусдын эд хөрөнгө хулгайлах</c:v>
                </c:pt>
                <c:pt idx="2">
                  <c:v>Хөдөлгөөний аюулгүй байдлын эсрэг</c:v>
                </c:pt>
                <c:pt idx="3">
                  <c:v>Залилан мэхлэх, завшиж үрэгдүүлэх</c:v>
                </c:pt>
                <c:pt idx="4">
                  <c:v>Бусад хэрэг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35.4</c:v>
                </c:pt>
                <c:pt idx="1">
                  <c:v>29.9</c:v>
                </c:pt>
                <c:pt idx="2">
                  <c:v>4.5</c:v>
                </c:pt>
                <c:pt idx="3">
                  <c:v>7.8</c:v>
                </c:pt>
                <c:pt idx="4">
                  <c:v>22.4</c:v>
                </c:pt>
              </c:numCache>
            </c:numRef>
          </c:val>
        </c:ser>
        <c:firstSliceAng val="0"/>
      </c:pieChart>
    </c:plotArea>
    <c:plotVisOnly val="1"/>
    <c:dispBlanksAs val="zero"/>
  </c:chart>
  <c:spPr>
    <a:scene3d>
      <a:camera prst="orthographicFront"/>
      <a:lightRig rig="threePt" dir="t"/>
    </a:scene3d>
    <a:sp3d>
      <a:bevelT w="190500" h="38100"/>
    </a:sp3d>
  </c:spPr>
  <c:txPr>
    <a:bodyPr/>
    <a:lstStyle/>
    <a:p>
      <a:pPr>
        <a:defRPr sz="1200">
          <a:latin typeface="Arial" pitchFamily="34" charset="0"/>
          <a:cs typeface="Arial" pitchFamily="34" charset="0"/>
        </a:defRPr>
      </a:pPr>
      <a:endParaRPr lang="en-US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style val="10"/>
  <c:chart>
    <c:autoTitleDeleted val="1"/>
    <c:plotArea>
      <c:layout>
        <c:manualLayout>
          <c:layoutTarget val="inner"/>
          <c:xMode val="edge"/>
          <c:yMode val="edge"/>
          <c:x val="0.12885378330065367"/>
          <c:y val="0.17178069530745421"/>
          <c:w val="0.78628275943119053"/>
          <c:h val="0.80428913306243432"/>
        </c:manualLayout>
      </c:layout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scene3d>
              <a:camera prst="orthographicFront"/>
              <a:lightRig rig="threePt" dir="t"/>
            </a:scene3d>
            <a:sp3d>
              <a:bevelT w="190500" h="38100"/>
            </a:sp3d>
          </c:spPr>
          <c:dLbls>
            <c:dLbl>
              <c:idx val="0"/>
              <c:layout>
                <c:manualLayout>
                  <c:x val="-0.21874312647289981"/>
                  <c:y val="0.24165386071579698"/>
                </c:manualLayout>
              </c:layout>
              <c:numFmt formatCode="0.0%" sourceLinked="0"/>
              <c:spPr/>
              <c:txPr>
                <a:bodyPr/>
                <a:lstStyle/>
                <a:p>
                  <a:pPr>
                    <a:defRPr lang="mn-MN" b="0">
                      <a:solidFill>
                        <a:schemeClr val="bg1"/>
                      </a:solidFill>
                    </a:defRPr>
                  </a:pPr>
                  <a:endParaRPr lang="en-US"/>
                </a:p>
              </c:txPr>
              <c:showCatName val="1"/>
              <c:showPercent val="1"/>
            </c:dLbl>
            <c:dLbl>
              <c:idx val="1"/>
              <c:layout>
                <c:manualLayout>
                  <c:x val="-7.2385276270945334E-2"/>
                  <c:y val="-0.13790288128832986"/>
                </c:manualLayout>
              </c:layout>
              <c:tx>
                <c:rich>
                  <a:bodyPr/>
                  <a:lstStyle/>
                  <a:p>
                    <a:pPr>
                      <a:defRPr lang="mn-MN">
                        <a:solidFill>
                          <a:schemeClr val="bg1"/>
                        </a:solidFill>
                      </a:defRPr>
                    </a:pPr>
                    <a:r>
                      <a:rPr lang="mn-MN" dirty="0" smtClean="0">
                        <a:solidFill>
                          <a:schemeClr val="bg1"/>
                        </a:solidFill>
                      </a:rPr>
                      <a:t>Боловс-рол</a:t>
                    </a:r>
                    <a:r>
                      <a:rPr lang="mn-MN" dirty="0">
                        <a:solidFill>
                          <a:schemeClr val="bg1"/>
                        </a:solidFill>
                      </a:rPr>
                      <a:t>, соёл урлаг
45.0%</a:t>
                    </a:r>
                  </a:p>
                </c:rich>
              </c:tx>
              <c:numFmt formatCode="0.0%" sourceLinked="0"/>
              <c:spPr/>
              <c:showCatName val="1"/>
              <c:showPercent val="1"/>
            </c:dLbl>
            <c:dLbl>
              <c:idx val="2"/>
              <c:layout>
                <c:manualLayout>
                  <c:x val="2.3172987115809372E-3"/>
                  <c:y val="0.16610355914324637"/>
                </c:manualLayout>
              </c:layout>
              <c:showCatName val="1"/>
              <c:showPercent val="1"/>
            </c:dLbl>
            <c:dLbl>
              <c:idx val="3"/>
              <c:layout>
                <c:manualLayout>
                  <c:x val="1.5945964334976601E-3"/>
                  <c:y val="-9.9431375288260931E-2"/>
                </c:manualLayout>
              </c:layout>
              <c:showCatName val="1"/>
              <c:showPercent val="1"/>
            </c:dLbl>
            <c:dLbl>
              <c:idx val="4"/>
              <c:layout>
                <c:manualLayout>
                  <c:x val="7.7908344724780573E-2"/>
                  <c:y val="-5.6694677786078874E-2"/>
                </c:manualLayout>
              </c:layout>
              <c:showCatName val="1"/>
              <c:showPercent val="1"/>
            </c:dLbl>
            <c:numFmt formatCode="0.0%" sourceLinked="0"/>
            <c:txPr>
              <a:bodyPr/>
              <a:lstStyle/>
              <a:p>
                <a:pPr>
                  <a:defRPr lang="mn-MN"/>
                </a:pPr>
                <a:endParaRPr lang="en-US"/>
              </a:p>
            </c:txPr>
            <c:showCatName val="1"/>
            <c:showPercent val="1"/>
            <c:showLeaderLines val="1"/>
          </c:dLbls>
          <c:cat>
            <c:strRef>
              <c:f>Sheet1!$A$2:$A$7</c:f>
              <c:strCache>
                <c:ptCount val="6"/>
                <c:pt idx="0">
                  <c:v>Нийтийн ерөнхий үйлчилгээ</c:v>
                </c:pt>
                <c:pt idx="1">
                  <c:v>Боловсрол, соёл урлаг</c:v>
                </c:pt>
                <c:pt idx="2">
                  <c:v>Эрүүл мэнд, амралт, спорт</c:v>
                </c:pt>
                <c:pt idx="3">
                  <c:v>Нийгмийн даатгал, нийгмийн халамж</c:v>
                </c:pt>
                <c:pt idx="4">
                  <c:v>Эдийн засгийн бусад</c:v>
                </c:pt>
                <c:pt idx="5">
                  <c:v>Ангилагдаагүй бусад зардал</c:v>
                </c:pt>
              </c:strCache>
            </c:strRef>
          </c:cat>
          <c:val>
            <c:numRef>
              <c:f>Sheet1!$B$2:$B$7</c:f>
              <c:numCache>
                <c:formatCode>General</c:formatCode>
                <c:ptCount val="6"/>
                <c:pt idx="0">
                  <c:v>24.3</c:v>
                </c:pt>
                <c:pt idx="1">
                  <c:v>42.7</c:v>
                </c:pt>
                <c:pt idx="2">
                  <c:v>3.4</c:v>
                </c:pt>
                <c:pt idx="3">
                  <c:v>18.5</c:v>
                </c:pt>
                <c:pt idx="4">
                  <c:v>0.70000000000000029</c:v>
                </c:pt>
                <c:pt idx="5">
                  <c:v>10.4</c:v>
                </c:pt>
              </c:numCache>
            </c:numRef>
          </c:val>
        </c:ser>
        <c:firstSliceAng val="0"/>
      </c:pieChart>
    </c:plotArea>
    <c:plotVisOnly val="1"/>
  </c:chart>
  <c:txPr>
    <a:bodyPr/>
    <a:lstStyle/>
    <a:p>
      <a:pPr>
        <a:defRPr sz="1200">
          <a:latin typeface="Arial" pitchFamily="34" charset="0"/>
          <a:cs typeface="Arial" pitchFamily="34" charset="0"/>
        </a:defRPr>
      </a:pPr>
      <a:endParaRPr lang="en-US"/>
    </a:p>
  </c:tx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style val="10"/>
  <c:chart>
    <c:plotArea>
      <c:layout/>
      <c:lineChart>
        <c:grouping val="standard"/>
        <c:ser>
          <c:idx val="0"/>
          <c:order val="0"/>
          <c:tx>
            <c:strRef>
              <c:f>Sheet1!$B$1</c:f>
              <c:strCache>
                <c:ptCount val="1"/>
                <c:pt idx="0">
                  <c:v>Үйлдвэрлэлт</c:v>
                </c:pt>
              </c:strCache>
            </c:strRef>
          </c:tx>
          <c:dLbls>
            <c:dLbl>
              <c:idx val="0"/>
              <c:layout>
                <c:manualLayout>
                  <c:x val="-5.2287581699346587E-2"/>
                  <c:y val="6.7496978200526206E-2"/>
                </c:manualLayout>
              </c:layout>
              <c:showVal val="1"/>
            </c:dLbl>
            <c:dLbl>
              <c:idx val="1"/>
              <c:layout>
                <c:manualLayout>
                  <c:x val="-1.6339869281045763E-2"/>
                  <c:y val="5.7854552743307967E-2"/>
                </c:manualLayout>
              </c:layout>
              <c:showVal val="1"/>
            </c:dLbl>
            <c:txPr>
              <a:bodyPr/>
              <a:lstStyle/>
              <a:p>
                <a:pPr>
                  <a:defRPr lang="mn-MN"/>
                </a:pPr>
                <a:endParaRPr lang="en-US"/>
              </a:p>
            </c:txPr>
            <c:showVal val="1"/>
          </c:dLbls>
          <c:cat>
            <c:numRef>
              <c:f>Sheet1!$A$2:$A$3</c:f>
              <c:numCache>
                <c:formatCode>General</c:formatCode>
                <c:ptCount val="2"/>
                <c:pt idx="0">
                  <c:v>2016</c:v>
                </c:pt>
                <c:pt idx="1">
                  <c:v>2017</c:v>
                </c:pt>
              </c:numCache>
            </c:numRef>
          </c:cat>
          <c:val>
            <c:numRef>
              <c:f>Sheet1!$B$2:$B$3</c:f>
              <c:numCache>
                <c:formatCode>General</c:formatCode>
                <c:ptCount val="2"/>
                <c:pt idx="0">
                  <c:v>522.5</c:v>
                </c:pt>
                <c:pt idx="1">
                  <c:v>796.9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Борлуулалт</c:v>
                </c:pt>
              </c:strCache>
            </c:strRef>
          </c:tx>
          <c:dLbls>
            <c:dLbl>
              <c:idx val="0"/>
              <c:layout>
                <c:manualLayout>
                  <c:x val="-0.15359477124183021"/>
                  <c:y val="-6.4282836381453337E-2"/>
                </c:manualLayout>
              </c:layout>
              <c:showVal val="1"/>
            </c:dLbl>
            <c:dLbl>
              <c:idx val="1"/>
              <c:layout>
                <c:manualLayout>
                  <c:x val="-3.5947712418300824E-2"/>
                  <c:y val="-4.1783843647944671E-2"/>
                </c:manualLayout>
              </c:layout>
              <c:showVal val="1"/>
            </c:dLbl>
            <c:txPr>
              <a:bodyPr/>
              <a:lstStyle/>
              <a:p>
                <a:pPr>
                  <a:defRPr lang="mn-MN"/>
                </a:pPr>
                <a:endParaRPr lang="en-US"/>
              </a:p>
            </c:txPr>
            <c:showVal val="1"/>
          </c:dLbls>
          <c:cat>
            <c:numRef>
              <c:f>Sheet1!$A$2:$A$3</c:f>
              <c:numCache>
                <c:formatCode>General</c:formatCode>
                <c:ptCount val="2"/>
                <c:pt idx="0">
                  <c:v>2016</c:v>
                </c:pt>
                <c:pt idx="1">
                  <c:v>2017</c:v>
                </c:pt>
              </c:numCache>
            </c:numRef>
          </c:cat>
          <c:val>
            <c:numRef>
              <c:f>Sheet1!$C$2:$C$3</c:f>
              <c:numCache>
                <c:formatCode>General</c:formatCode>
                <c:ptCount val="2"/>
                <c:pt idx="0">
                  <c:v>537.29999999999995</c:v>
                </c:pt>
                <c:pt idx="1">
                  <c:v>863.8</c:v>
                </c:pt>
              </c:numCache>
            </c:numRef>
          </c:val>
        </c:ser>
        <c:marker val="1"/>
        <c:axId val="38481920"/>
        <c:axId val="38483456"/>
      </c:lineChart>
      <c:catAx>
        <c:axId val="38481920"/>
        <c:scaling>
          <c:orientation val="minMax"/>
        </c:scaling>
        <c:axPos val="b"/>
        <c:numFmt formatCode="General" sourceLinked="1"/>
        <c:tickLblPos val="nextTo"/>
        <c:txPr>
          <a:bodyPr/>
          <a:lstStyle/>
          <a:p>
            <a:pPr>
              <a:defRPr lang="mn-MN"/>
            </a:pPr>
            <a:endParaRPr lang="en-US"/>
          </a:p>
        </c:txPr>
        <c:crossAx val="38483456"/>
        <c:crosses val="autoZero"/>
        <c:auto val="1"/>
        <c:lblAlgn val="ctr"/>
        <c:lblOffset val="100"/>
      </c:catAx>
      <c:valAx>
        <c:axId val="38483456"/>
        <c:scaling>
          <c:orientation val="minMax"/>
        </c:scaling>
        <c:axPos val="l"/>
        <c:majorGridlines/>
        <c:numFmt formatCode="General" sourceLinked="1"/>
        <c:tickLblPos val="nextTo"/>
        <c:txPr>
          <a:bodyPr/>
          <a:lstStyle/>
          <a:p>
            <a:pPr>
              <a:defRPr lang="mn-MN"/>
            </a:pPr>
            <a:endParaRPr lang="en-US"/>
          </a:p>
        </c:txPr>
        <c:crossAx val="38481920"/>
        <c:crosses val="autoZero"/>
        <c:crossBetween val="between"/>
      </c:valAx>
    </c:plotArea>
    <c:plotVisOnly val="1"/>
    <c:dispBlanksAs val="gap"/>
  </c:chart>
  <c:txPr>
    <a:bodyPr/>
    <a:lstStyle/>
    <a:p>
      <a:pPr>
        <a:defRPr sz="1400">
          <a:latin typeface="Arial" pitchFamily="34" charset="0"/>
          <a:cs typeface="Arial" pitchFamily="34" charset="0"/>
        </a:defRPr>
      </a:pPr>
      <a:endParaRPr lang="en-US"/>
    </a:p>
  </c:txPr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style val="10"/>
  <c:chart>
    <c:autoTitleDeleted val="1"/>
    <c:plotArea>
      <c:layout>
        <c:manualLayout>
          <c:layoutTarget val="inner"/>
          <c:xMode val="edge"/>
          <c:yMode val="edge"/>
          <c:x val="0.11000068039413365"/>
          <c:y val="0.17178069530745421"/>
          <c:w val="0.78628275943119053"/>
          <c:h val="0.80428913306243432"/>
        </c:manualLayout>
      </c:layout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Lbls>
            <c:dLbl>
              <c:idx val="0"/>
              <c:layout>
                <c:manualLayout>
                  <c:x val="-0.12335162150292878"/>
                  <c:y val="-0.10540790749750455"/>
                </c:manualLayout>
              </c:layout>
              <c:tx>
                <c:rich>
                  <a:bodyPr/>
                  <a:lstStyle/>
                  <a:p>
                    <a:pPr>
                      <a:defRPr lang="mn-MN">
                        <a:solidFill>
                          <a:schemeClr val="bg1"/>
                        </a:solidFill>
                      </a:defRPr>
                    </a:pPr>
                    <a:r>
                      <a:rPr lang="mn-MN" dirty="0">
                        <a:solidFill>
                          <a:schemeClr val="bg1"/>
                        </a:solidFill>
                      </a:rPr>
                      <a:t>Уул уурхай, олборлох </a:t>
                    </a:r>
                    <a:r>
                      <a:rPr lang="mn-MN" dirty="0" smtClean="0">
                        <a:solidFill>
                          <a:schemeClr val="bg1"/>
                        </a:solidFill>
                      </a:rPr>
                      <a:t>үйлдвэр</a:t>
                    </a:r>
                    <a:r>
                      <a:rPr lang="en-US" dirty="0" smtClean="0">
                        <a:solidFill>
                          <a:schemeClr val="bg1"/>
                        </a:solidFill>
                      </a:rPr>
                      <a:t>-</a:t>
                    </a:r>
                    <a:r>
                      <a:rPr lang="mn-MN" dirty="0" smtClean="0">
                        <a:solidFill>
                          <a:schemeClr val="bg1"/>
                        </a:solidFill>
                      </a:rPr>
                      <a:t>лэл</a:t>
                    </a:r>
                    <a:r>
                      <a:rPr lang="mn-MN" dirty="0">
                        <a:solidFill>
                          <a:schemeClr val="bg1"/>
                        </a:solidFill>
                      </a:rPr>
                      <a:t>
</a:t>
                    </a:r>
                    <a:r>
                      <a:rPr lang="mn-MN" dirty="0" smtClean="0">
                        <a:solidFill>
                          <a:schemeClr val="bg1"/>
                        </a:solidFill>
                      </a:rPr>
                      <a:t>93</a:t>
                    </a:r>
                    <a:r>
                      <a:rPr lang="en-US" dirty="0" smtClean="0">
                        <a:solidFill>
                          <a:schemeClr val="bg1"/>
                        </a:solidFill>
                      </a:rPr>
                      <a:t>.3</a:t>
                    </a:r>
                    <a:r>
                      <a:rPr lang="mn-MN" dirty="0" smtClean="0">
                        <a:solidFill>
                          <a:schemeClr val="bg1"/>
                        </a:solidFill>
                      </a:rPr>
                      <a:t>%</a:t>
                    </a:r>
                    <a:endParaRPr lang="mn-MN" dirty="0">
                      <a:solidFill>
                        <a:schemeClr val="bg1"/>
                      </a:solidFill>
                    </a:endParaRPr>
                  </a:p>
                </c:rich>
              </c:tx>
              <c:numFmt formatCode="#,##0.00" sourceLinked="0"/>
              <c:spPr/>
              <c:showCatName val="1"/>
              <c:showPercent val="1"/>
            </c:dLbl>
            <c:dLbl>
              <c:idx val="1"/>
              <c:layout>
                <c:manualLayout>
                  <c:x val="-0.21315436905814888"/>
                  <c:y val="5.5443946379003496E-2"/>
                </c:manualLayout>
              </c:layout>
              <c:tx>
                <c:rich>
                  <a:bodyPr/>
                  <a:lstStyle/>
                  <a:p>
                    <a:r>
                      <a:rPr lang="mn-MN" dirty="0" smtClean="0"/>
                      <a:t>Боловс</a:t>
                    </a:r>
                    <a:r>
                      <a:rPr lang="en-US" dirty="0" smtClean="0"/>
                      <a:t>-</a:t>
                    </a:r>
                    <a:r>
                      <a:rPr lang="mn-MN" dirty="0" smtClean="0"/>
                      <a:t>руулах үйлдвэр</a:t>
                    </a:r>
                    <a:r>
                      <a:rPr lang="en-US" dirty="0" smtClean="0"/>
                      <a:t>-</a:t>
                    </a:r>
                    <a:r>
                      <a:rPr lang="mn-MN" dirty="0" smtClean="0"/>
                      <a:t>лэл</a:t>
                    </a:r>
                    <a:r>
                      <a:rPr lang="mn-MN" dirty="0"/>
                      <a:t>
</a:t>
                    </a:r>
                    <a:r>
                      <a:rPr lang="en-US" dirty="0" smtClean="0"/>
                      <a:t>4.8</a:t>
                    </a:r>
                    <a:r>
                      <a:rPr lang="mn-MN" dirty="0" smtClean="0"/>
                      <a:t>%</a:t>
                    </a:r>
                    <a:endParaRPr lang="mn-MN" dirty="0"/>
                  </a:p>
                </c:rich>
              </c:tx>
              <c:showCatName val="1"/>
              <c:showPercent val="1"/>
            </c:dLbl>
            <c:dLbl>
              <c:idx val="2"/>
              <c:layout>
                <c:manualLayout>
                  <c:x val="0.44808728838196088"/>
                  <c:y val="0"/>
                </c:manualLayout>
              </c:layout>
              <c:tx>
                <c:rich>
                  <a:bodyPr/>
                  <a:lstStyle/>
                  <a:p>
                    <a:r>
                      <a:rPr lang="mn-MN" dirty="0" smtClean="0"/>
                      <a:t>Цахилгаан,</a:t>
                    </a:r>
                    <a:r>
                      <a:rPr lang="en-US" dirty="0" smtClean="0"/>
                      <a:t> </a:t>
                    </a:r>
                    <a:r>
                      <a:rPr lang="mn-MN" dirty="0" smtClean="0"/>
                      <a:t>дулаан </a:t>
                    </a:r>
                    <a:r>
                      <a:rPr lang="mn-MN" dirty="0"/>
                      <a:t>эрчим хүч </a:t>
                    </a:r>
                    <a:r>
                      <a:rPr lang="mn-MN" dirty="0" smtClean="0"/>
                      <a:t>үйлдвэр</a:t>
                    </a:r>
                    <a:r>
                      <a:rPr lang="en-US" dirty="0" smtClean="0"/>
                      <a:t>-</a:t>
                    </a:r>
                    <a:r>
                      <a:rPr lang="mn-MN" dirty="0" smtClean="0"/>
                      <a:t>лэлт</a:t>
                    </a:r>
                    <a:r>
                      <a:rPr lang="mn-MN" dirty="0"/>
                      <a:t>
</a:t>
                    </a:r>
                    <a:r>
                      <a:rPr lang="en-US" dirty="0" smtClean="0"/>
                      <a:t>1.9</a:t>
                    </a:r>
                    <a:r>
                      <a:rPr lang="mn-MN" dirty="0" smtClean="0"/>
                      <a:t>%</a:t>
                    </a:r>
                    <a:endParaRPr lang="mn-MN" dirty="0"/>
                  </a:p>
                </c:rich>
              </c:tx>
              <c:showCatName val="1"/>
              <c:showPercent val="1"/>
            </c:dLbl>
            <c:numFmt formatCode="#,##0.00" sourceLinked="0"/>
            <c:txPr>
              <a:bodyPr/>
              <a:lstStyle/>
              <a:p>
                <a:pPr>
                  <a:defRPr lang="mn-MN"/>
                </a:pPr>
                <a:endParaRPr lang="en-US"/>
              </a:p>
            </c:txPr>
            <c:showCatName val="1"/>
            <c:showPercent val="1"/>
            <c:showLeaderLines val="1"/>
          </c:dLbls>
          <c:cat>
            <c:strRef>
              <c:f>Sheet1!$A$2:$A$4</c:f>
              <c:strCache>
                <c:ptCount val="3"/>
                <c:pt idx="0">
                  <c:v>Уул уурхай, олборлох үйлдвэрлэл</c:v>
                </c:pt>
                <c:pt idx="1">
                  <c:v>Боловсруулах үйлдвэрлэл</c:v>
                </c:pt>
                <c:pt idx="2">
                  <c:v>Цахилгаан,дулаан эрчим хүч үйлдвэрлэлт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93.3</c:v>
                </c:pt>
                <c:pt idx="1">
                  <c:v>4.8</c:v>
                </c:pt>
                <c:pt idx="2">
                  <c:v>1.9000000000000001</c:v>
                </c:pt>
              </c:numCache>
            </c:numRef>
          </c:val>
        </c:ser>
        <c:firstSliceAng val="0"/>
      </c:pieChart>
    </c:plotArea>
    <c:plotVisOnly val="1"/>
  </c:chart>
  <c:txPr>
    <a:bodyPr/>
    <a:lstStyle/>
    <a:p>
      <a:pPr>
        <a:defRPr sz="1200">
          <a:latin typeface="Arial" pitchFamily="34" charset="0"/>
          <a:cs typeface="Arial" pitchFamily="34" charset="0"/>
        </a:defRPr>
      </a:pPr>
      <a:endParaRPr lang="en-US"/>
    </a:p>
  </c:txPr>
  <c:externalData r:id="rId1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style val="10"/>
  <c:chart>
    <c:plotArea>
      <c:layout/>
      <c:lineChart>
        <c:grouping val="standard"/>
        <c:ser>
          <c:idx val="0"/>
          <c:order val="0"/>
          <c:tx>
            <c:strRef>
              <c:f>Sheet1!$B$1</c:f>
              <c:strCache>
                <c:ptCount val="1"/>
                <c:pt idx="0">
                  <c:v>2016</c:v>
                </c:pt>
              </c:strCache>
            </c:strRef>
          </c:tx>
          <c:dLbls>
            <c:dLbl>
              <c:idx val="0"/>
              <c:layout>
                <c:manualLayout>
                  <c:x val="-0.10441832109427386"/>
                  <c:y val="7.3925261838671458E-2"/>
                </c:manualLayout>
              </c:layout>
              <c:showVal val="1"/>
            </c:dLbl>
            <c:dLbl>
              <c:idx val="1"/>
              <c:layout>
                <c:manualLayout>
                  <c:x val="1.2459368771746686E-2"/>
                  <c:y val="9.6424254572180026E-3"/>
                </c:manualLayout>
              </c:layout>
              <c:showVal val="1"/>
            </c:dLbl>
            <c:dLbl>
              <c:idx val="3"/>
              <c:layout>
                <c:manualLayout>
                  <c:x val="-2.3946307149665082E-2"/>
                  <c:y val="5.1426269105162674E-2"/>
                </c:manualLayout>
              </c:layout>
              <c:showVal val="1"/>
            </c:dLbl>
            <c:dLbl>
              <c:idx val="4"/>
              <c:layout>
                <c:manualLayout>
                  <c:x val="-6.0583105232375704E-3"/>
                  <c:y val="5.7854552743308002E-2"/>
                </c:manualLayout>
              </c:layout>
              <c:showVal val="1"/>
            </c:dLbl>
            <c:txPr>
              <a:bodyPr/>
              <a:lstStyle/>
              <a:p>
                <a:pPr>
                  <a:defRPr lang="mn-MN" sz="1400" b="1">
                    <a:solidFill>
                      <a:schemeClr val="tx2">
                        <a:lumMod val="75000"/>
                      </a:schemeClr>
                    </a:solidFill>
                    <a:latin typeface="Arial" pitchFamily="34" charset="0"/>
                    <a:cs typeface="Arial" pitchFamily="34" charset="0"/>
                  </a:defRPr>
                </a:pPr>
                <a:endParaRPr lang="en-US"/>
              </a:p>
            </c:txPr>
            <c:showVal val="1"/>
          </c:dLbls>
          <c:cat>
            <c:strRef>
              <c:f>Sheet1!$A$2:$A$6</c:f>
              <c:strCache>
                <c:ptCount val="5"/>
                <c:pt idx="0">
                  <c:v>Ингэ</c:v>
                </c:pt>
                <c:pt idx="1">
                  <c:v>Гүү</c:v>
                </c:pt>
                <c:pt idx="2">
                  <c:v>Үнээ</c:v>
                </c:pt>
                <c:pt idx="3">
                  <c:v>Хонь</c:v>
                </c:pt>
                <c:pt idx="4">
                  <c:v>Ямаа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42.9</c:v>
                </c:pt>
                <c:pt idx="1">
                  <c:v>36.700000000000003</c:v>
                </c:pt>
                <c:pt idx="2">
                  <c:v>51.3</c:v>
                </c:pt>
                <c:pt idx="3">
                  <c:v>80.8</c:v>
                </c:pt>
                <c:pt idx="4">
                  <c:v>82.4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2017</c:v>
                </c:pt>
              </c:strCache>
            </c:strRef>
          </c:tx>
          <c:dLbls>
            <c:dLbl>
              <c:idx val="0"/>
              <c:layout>
                <c:manualLayout>
                  <c:x val="-0.10167610077594103"/>
                  <c:y val="7.7139403657744021E-2"/>
                </c:manualLayout>
              </c:layout>
              <c:showVal val="1"/>
            </c:dLbl>
            <c:dLbl>
              <c:idx val="1"/>
              <c:layout>
                <c:manualLayout>
                  <c:x val="-5.9839173322062664E-2"/>
                  <c:y val="-0.13499395640105227"/>
                </c:manualLayout>
              </c:layout>
              <c:showVal val="1"/>
            </c:dLbl>
            <c:dLbl>
              <c:idx val="2"/>
              <c:layout>
                <c:manualLayout>
                  <c:x val="-0.15500020512389989"/>
                  <c:y val="-3.535556000979935E-2"/>
                </c:manualLayout>
              </c:layout>
              <c:showVal val="1"/>
            </c:dLbl>
            <c:dLbl>
              <c:idx val="3"/>
              <c:layout>
                <c:manualLayout>
                  <c:x val="-9.5673603034688845E-2"/>
                  <c:y val="-5.4640410924235487E-2"/>
                </c:manualLayout>
              </c:layout>
              <c:showVal val="1"/>
            </c:dLbl>
            <c:dLbl>
              <c:idx val="4"/>
              <c:layout>
                <c:manualLayout>
                  <c:x val="-2.423324209295066E-2"/>
                  <c:y val="-3.535556000979935E-2"/>
                </c:manualLayout>
              </c:layout>
              <c:showVal val="1"/>
            </c:dLbl>
            <c:txPr>
              <a:bodyPr/>
              <a:lstStyle/>
              <a:p>
                <a:pPr>
                  <a:defRPr lang="mn-MN" sz="1400" b="1">
                    <a:solidFill>
                      <a:srgbClr val="C00000"/>
                    </a:solidFill>
                    <a:latin typeface="Arial" pitchFamily="34" charset="0"/>
                    <a:cs typeface="Arial" pitchFamily="34" charset="0"/>
                  </a:defRPr>
                </a:pPr>
                <a:endParaRPr lang="en-US"/>
              </a:p>
            </c:txPr>
            <c:showVal val="1"/>
          </c:dLbls>
          <c:cat>
            <c:strRef>
              <c:f>Sheet1!$A$2:$A$6</c:f>
              <c:strCache>
                <c:ptCount val="5"/>
                <c:pt idx="0">
                  <c:v>Ингэ</c:v>
                </c:pt>
                <c:pt idx="1">
                  <c:v>Гүү</c:v>
                </c:pt>
                <c:pt idx="2">
                  <c:v>Үнээ</c:v>
                </c:pt>
                <c:pt idx="3">
                  <c:v>Хонь</c:v>
                </c:pt>
                <c:pt idx="4">
                  <c:v>Ямаа</c:v>
                </c:pt>
              </c:strCache>
            </c:strRef>
          </c:cat>
          <c:val>
            <c:numRef>
              <c:f>Sheet1!$C$2:$C$6</c:f>
              <c:numCache>
                <c:formatCode>General</c:formatCode>
                <c:ptCount val="5"/>
                <c:pt idx="0">
                  <c:v>71.400000000000006</c:v>
                </c:pt>
                <c:pt idx="1">
                  <c:v>47.1</c:v>
                </c:pt>
                <c:pt idx="2">
                  <c:v>77.400000000000006</c:v>
                </c:pt>
                <c:pt idx="3">
                  <c:v>88.5</c:v>
                </c:pt>
                <c:pt idx="4">
                  <c:v>83.8</c:v>
                </c:pt>
              </c:numCache>
            </c:numRef>
          </c:val>
        </c:ser>
        <c:marker val="1"/>
        <c:axId val="37507456"/>
        <c:axId val="37508992"/>
      </c:lineChart>
      <c:catAx>
        <c:axId val="37507456"/>
        <c:scaling>
          <c:orientation val="minMax"/>
        </c:scaling>
        <c:axPos val="b"/>
        <c:tickLblPos val="nextTo"/>
        <c:txPr>
          <a:bodyPr/>
          <a:lstStyle/>
          <a:p>
            <a:pPr>
              <a:defRPr lang="mn-MN" sz="1400">
                <a:latin typeface="Arial" pitchFamily="34" charset="0"/>
                <a:cs typeface="Arial" pitchFamily="34" charset="0"/>
              </a:defRPr>
            </a:pPr>
            <a:endParaRPr lang="en-US"/>
          </a:p>
        </c:txPr>
        <c:crossAx val="37508992"/>
        <c:crosses val="autoZero"/>
        <c:auto val="1"/>
        <c:lblAlgn val="ctr"/>
        <c:lblOffset val="100"/>
      </c:catAx>
      <c:valAx>
        <c:axId val="37508992"/>
        <c:scaling>
          <c:orientation val="minMax"/>
        </c:scaling>
        <c:axPos val="l"/>
        <c:majorGridlines/>
        <c:numFmt formatCode="General" sourceLinked="1"/>
        <c:tickLblPos val="nextTo"/>
        <c:txPr>
          <a:bodyPr/>
          <a:lstStyle/>
          <a:p>
            <a:pPr>
              <a:defRPr lang="mn-MN" sz="1400">
                <a:latin typeface="Arial" pitchFamily="34" charset="0"/>
                <a:cs typeface="Arial" pitchFamily="34" charset="0"/>
              </a:defRPr>
            </a:pPr>
            <a:endParaRPr lang="en-US"/>
          </a:p>
        </c:txPr>
        <c:crossAx val="37507456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0.15233796051074874"/>
          <c:y val="0.8915060101921195"/>
          <c:w val="0.80848712980682813"/>
          <c:h val="8.9209138893444367E-2"/>
        </c:manualLayout>
      </c:layout>
      <c:txPr>
        <a:bodyPr/>
        <a:lstStyle/>
        <a:p>
          <a:pPr>
            <a:defRPr lang="mn-MN" sz="1600">
              <a:latin typeface="Arial" pitchFamily="34" charset="0"/>
              <a:cs typeface="Arial" pitchFamily="34" charset="0"/>
            </a:defRPr>
          </a:pPr>
          <a:endParaRPr lang="en-US"/>
        </a:p>
      </c:txPr>
    </c:legend>
    <c:plotVisOnly val="1"/>
  </c:chart>
  <c:txPr>
    <a:bodyPr/>
    <a:lstStyle/>
    <a:p>
      <a:pPr>
        <a:defRPr sz="1800"/>
      </a:pPr>
      <a:endParaRPr lang="en-US"/>
    </a:p>
  </c:txPr>
  <c:externalData r:id="rId1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style val="10"/>
  <c:chart>
    <c:autoTitleDeleted val="1"/>
    <c:plotArea>
      <c:layout/>
      <c:lineChart>
        <c:grouping val="standard"/>
        <c:ser>
          <c:idx val="0"/>
          <c:order val="0"/>
          <c:tx>
            <c:strRef>
              <c:f>Sheet1!$B$1</c:f>
              <c:strCache>
                <c:ptCount val="1"/>
                <c:pt idx="0">
                  <c:v>2016</c:v>
                </c:pt>
              </c:strCache>
            </c:strRef>
          </c:tx>
          <c:dLbls>
            <c:dLbl>
              <c:idx val="0"/>
              <c:layout>
                <c:manualLayout>
                  <c:x val="-0.12259330506402176"/>
                  <c:y val="-2.2498992733508676E-2"/>
                </c:manualLayout>
              </c:layout>
              <c:showVal val="1"/>
            </c:dLbl>
            <c:dLbl>
              <c:idx val="1"/>
              <c:layout>
                <c:manualLayout>
                  <c:x val="9.4302542356940727E-3"/>
                  <c:y val="-3.535556000979935E-2"/>
                </c:manualLayout>
              </c:layout>
              <c:showVal val="1"/>
            </c:dLbl>
            <c:dLbl>
              <c:idx val="3"/>
              <c:layout>
                <c:manualLayout>
                  <c:x val="-7.5442033885552012E-2"/>
                  <c:y val="-5.7854552743308002E-2"/>
                </c:manualLayout>
              </c:layout>
              <c:showVal val="1"/>
            </c:dLbl>
            <c:txPr>
              <a:bodyPr/>
              <a:lstStyle/>
              <a:p>
                <a:pPr>
                  <a:defRPr lang="mn-MN" sz="1400" b="1">
                    <a:solidFill>
                      <a:schemeClr val="tx2">
                        <a:lumMod val="75000"/>
                      </a:schemeClr>
                    </a:solidFill>
                    <a:latin typeface="Arial" pitchFamily="34" charset="0"/>
                    <a:cs typeface="Arial" pitchFamily="34" charset="0"/>
                  </a:defRPr>
                </a:pPr>
                <a:endParaRPr lang="en-US"/>
              </a:p>
            </c:txPr>
            <c:showVal val="1"/>
          </c:dLbls>
          <c:cat>
            <c:numRef>
              <c:f>Sheet1!$A$2:$A$3</c:f>
              <c:numCache>
                <c:formatCode>General</c:formatCode>
                <c:ptCount val="2"/>
                <c:pt idx="0">
                  <c:v>2016</c:v>
                </c:pt>
                <c:pt idx="1">
                  <c:v>2017</c:v>
                </c:pt>
              </c:numCache>
            </c:numRef>
          </c:cat>
          <c:val>
            <c:numRef>
              <c:f>Sheet1!$B$2:$B$3</c:f>
              <c:numCache>
                <c:formatCode>General</c:formatCode>
                <c:ptCount val="2"/>
                <c:pt idx="0">
                  <c:v>451</c:v>
                </c:pt>
                <c:pt idx="1">
                  <c:v>4021</c:v>
                </c:pt>
              </c:numCache>
            </c:numRef>
          </c:val>
        </c:ser>
        <c:marker val="1"/>
        <c:axId val="38681216"/>
        <c:axId val="38691200"/>
      </c:lineChart>
      <c:catAx>
        <c:axId val="38681216"/>
        <c:scaling>
          <c:orientation val="minMax"/>
        </c:scaling>
        <c:axPos val="b"/>
        <c:numFmt formatCode="General" sourceLinked="1"/>
        <c:tickLblPos val="nextTo"/>
        <c:txPr>
          <a:bodyPr/>
          <a:lstStyle/>
          <a:p>
            <a:pPr>
              <a:defRPr lang="mn-MN" sz="1400">
                <a:latin typeface="Arial" pitchFamily="34" charset="0"/>
                <a:cs typeface="Arial" pitchFamily="34" charset="0"/>
              </a:defRPr>
            </a:pPr>
            <a:endParaRPr lang="en-US"/>
          </a:p>
        </c:txPr>
        <c:crossAx val="38691200"/>
        <c:crosses val="autoZero"/>
        <c:auto val="1"/>
        <c:lblAlgn val="ctr"/>
        <c:lblOffset val="100"/>
      </c:catAx>
      <c:valAx>
        <c:axId val="38691200"/>
        <c:scaling>
          <c:orientation val="minMax"/>
        </c:scaling>
        <c:axPos val="l"/>
        <c:majorGridlines/>
        <c:numFmt formatCode="General" sourceLinked="1"/>
        <c:tickLblPos val="nextTo"/>
        <c:txPr>
          <a:bodyPr/>
          <a:lstStyle/>
          <a:p>
            <a:pPr>
              <a:defRPr lang="mn-MN" sz="1400">
                <a:latin typeface="Arial" pitchFamily="34" charset="0"/>
                <a:cs typeface="Arial" pitchFamily="34" charset="0"/>
              </a:defRPr>
            </a:pPr>
            <a:endParaRPr lang="en-US"/>
          </a:p>
        </c:txPr>
        <c:crossAx val="38681216"/>
        <c:crosses val="autoZero"/>
        <c:crossBetween val="between"/>
      </c:valAx>
    </c:plotArea>
    <c:plotVisOnly val="1"/>
  </c:chart>
  <c:txPr>
    <a:bodyPr/>
    <a:lstStyle/>
    <a:p>
      <a:pPr>
        <a:defRPr sz="1800"/>
      </a:pPr>
      <a:endParaRPr lang="en-US"/>
    </a:p>
  </c:txPr>
  <c:externalData r:id="rId1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title>
      <c:tx>
        <c:rich>
          <a:bodyPr/>
          <a:lstStyle/>
          <a:p>
            <a:pPr>
              <a:defRPr lang="mn-MN"/>
            </a:pPr>
            <a:r>
              <a:rPr lang="mn-MN"/>
              <a:t>НИЙТ БИЙ БОЛСОН АЖЛЫН БАЙР</a:t>
            </a:r>
            <a:endParaRPr lang="ru-RU"/>
          </a:p>
        </c:rich>
      </c:tx>
      <c:layout/>
    </c:title>
    <c:plotArea>
      <c:layout/>
      <c:barChart>
        <c:barDir val="bar"/>
        <c:grouping val="clustered"/>
        <c:ser>
          <c:idx val="0"/>
          <c:order val="0"/>
          <c:tx>
            <c:strRef>
              <c:f>Sheet1!$B$1</c:f>
              <c:strCache>
                <c:ptCount val="1"/>
                <c:pt idx="0">
                  <c:v>Нийт бий болсон ажлын байр</c:v>
                </c:pt>
              </c:strCache>
            </c:strRef>
          </c:tx>
          <c:spPr>
            <a:solidFill>
              <a:schemeClr val="accent4">
                <a:lumMod val="60000"/>
                <a:lumOff val="40000"/>
              </a:schemeClr>
            </a:solidFill>
            <a:effectLst>
              <a:innerShdw blurRad="63500" dist="50800" dir="5400000">
                <a:prstClr val="black">
                  <a:alpha val="50000"/>
                </a:prstClr>
              </a:innerShdw>
            </a:effectLst>
          </c:spPr>
          <c:dLbls>
            <c:txPr>
              <a:bodyPr/>
              <a:lstStyle/>
              <a:p>
                <a:pPr>
                  <a:defRPr lang="mn-MN" b="1">
                    <a:solidFill>
                      <a:schemeClr val="bg1"/>
                    </a:solidFill>
                  </a:defRPr>
                </a:pPr>
                <a:endParaRPr lang="en-US"/>
              </a:p>
            </c:txPr>
            <c:dLblPos val="ctr"/>
            <c:showVal val="1"/>
          </c:dLbls>
          <c:cat>
            <c:numRef>
              <c:f>Sheet1!$A$2:$A$3</c:f>
              <c:numCache>
                <c:formatCode>General</c:formatCode>
                <c:ptCount val="2"/>
                <c:pt idx="0">
                  <c:v>2016</c:v>
                </c:pt>
                <c:pt idx="1">
                  <c:v>2017</c:v>
                </c:pt>
              </c:numCache>
            </c:numRef>
          </c:cat>
          <c:val>
            <c:numRef>
              <c:f>Sheet1!$B$2:$B$3</c:f>
              <c:numCache>
                <c:formatCode>General</c:formatCode>
                <c:ptCount val="2"/>
                <c:pt idx="0">
                  <c:v>1037</c:v>
                </c:pt>
                <c:pt idx="1">
                  <c:v>212</c:v>
                </c:pt>
              </c:numCache>
            </c:numRef>
          </c:val>
        </c:ser>
        <c:axId val="37733120"/>
        <c:axId val="37734656"/>
      </c:barChart>
      <c:catAx>
        <c:axId val="37733120"/>
        <c:scaling>
          <c:orientation val="minMax"/>
        </c:scaling>
        <c:axPos val="l"/>
        <c:numFmt formatCode="General" sourceLinked="1"/>
        <c:tickLblPos val="nextTo"/>
        <c:txPr>
          <a:bodyPr/>
          <a:lstStyle/>
          <a:p>
            <a:pPr>
              <a:defRPr lang="mn-MN" b="1"/>
            </a:pPr>
            <a:endParaRPr lang="en-US"/>
          </a:p>
        </c:txPr>
        <c:crossAx val="37734656"/>
        <c:crosses val="autoZero"/>
        <c:auto val="1"/>
        <c:lblAlgn val="ctr"/>
        <c:lblOffset val="100"/>
      </c:catAx>
      <c:valAx>
        <c:axId val="37734656"/>
        <c:scaling>
          <c:orientation val="minMax"/>
          <c:max val="1100"/>
        </c:scaling>
        <c:axPos val="b"/>
        <c:majorGridlines/>
        <c:numFmt formatCode="General" sourceLinked="1"/>
        <c:tickLblPos val="nextTo"/>
        <c:txPr>
          <a:bodyPr/>
          <a:lstStyle/>
          <a:p>
            <a:pPr>
              <a:defRPr lang="mn-MN"/>
            </a:pPr>
            <a:endParaRPr lang="en-US"/>
          </a:p>
        </c:txPr>
        <c:crossAx val="37733120"/>
        <c:crosses val="autoZero"/>
        <c:crossBetween val="between"/>
        <c:majorUnit val="200"/>
      </c:valAx>
    </c:plotArea>
    <c:plotVisOnly val="1"/>
    <c:dispBlanksAs val="gap"/>
  </c:chart>
  <c:txPr>
    <a:bodyPr/>
    <a:lstStyle/>
    <a:p>
      <a:pPr>
        <a:defRPr sz="1400">
          <a:latin typeface="Arial" pitchFamily="34" charset="0"/>
          <a:cs typeface="Arial" pitchFamily="34" charset="0"/>
        </a:defRPr>
      </a:pPr>
      <a:endParaRPr lang="en-US"/>
    </a:p>
  </c:txPr>
  <c:externalData r:id="rId1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title>
      <c:tx>
        <c:rich>
          <a:bodyPr/>
          <a:lstStyle/>
          <a:p>
            <a:pPr>
              <a:defRPr lang="mn-MN" sz="1400"/>
            </a:pPr>
            <a:r>
              <a:rPr lang="mn-MN" sz="1400" dirty="0"/>
              <a:t>НИЙТ БИЙ БОЛСОН АЖЛЫН БАЙР, </a:t>
            </a:r>
            <a:r>
              <a:rPr lang="mn-MN" sz="1400" b="0" dirty="0"/>
              <a:t>эдийн засгийн салбараар</a:t>
            </a:r>
            <a:endParaRPr lang="en-US" sz="1400" b="0" dirty="0"/>
          </a:p>
        </c:rich>
      </c:tx>
      <c:layout>
        <c:manualLayout>
          <c:xMode val="edge"/>
          <c:yMode val="edge"/>
          <c:x val="0.12672839506173086"/>
          <c:y val="1.6836195965366927E-2"/>
        </c:manualLayout>
      </c:layout>
    </c:title>
    <c:plotArea>
      <c:layout>
        <c:manualLayout>
          <c:layoutTarget val="inner"/>
          <c:xMode val="edge"/>
          <c:yMode val="edge"/>
          <c:x val="0.1493239039564499"/>
          <c:y val="0.30058096904553611"/>
          <c:w val="0.66740181782833663"/>
          <c:h val="0.60677142080039825"/>
        </c:manualLayout>
      </c:layout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scene3d>
              <a:camera prst="orthographicFront"/>
              <a:lightRig rig="threePt" dir="t"/>
            </a:scene3d>
            <a:sp3d>
              <a:bevelT w="190500" h="38100"/>
            </a:sp3d>
          </c:spPr>
          <c:explosion val="7"/>
          <c:dLbls>
            <c:dLbl>
              <c:idx val="0"/>
              <c:layout>
                <c:manualLayout>
                  <c:x val="-9.440288713910755E-2"/>
                  <c:y val="-6.7992125984252E-2"/>
                </c:manualLayout>
              </c:layout>
              <c:tx>
                <c:rich>
                  <a:bodyPr/>
                  <a:lstStyle/>
                  <a:p>
                    <a:pPr>
                      <a:defRPr lang="mn-MN" sz="1000" b="0">
                        <a:solidFill>
                          <a:schemeClr val="bg1"/>
                        </a:solidFill>
                      </a:defRPr>
                    </a:pPr>
                    <a:r>
                      <a:rPr sz="1000" b="0" dirty="0" err="1">
                        <a:solidFill>
                          <a:schemeClr val="tx1"/>
                        </a:solidFill>
                      </a:rPr>
                      <a:t>Т</a:t>
                    </a:r>
                    <a:r>
                      <a:rPr dirty="0" err="1">
                        <a:solidFill>
                          <a:schemeClr val="tx1"/>
                        </a:solidFill>
                      </a:rPr>
                      <a:t>өрийн</a:t>
                    </a:r>
                    <a:r>
                      <a:rPr dirty="0">
                        <a:solidFill>
                          <a:schemeClr val="tx1"/>
                        </a:solidFill>
                      </a:rPr>
                      <a:t> </a:t>
                    </a:r>
                    <a:r>
                      <a:rPr dirty="0" err="1">
                        <a:solidFill>
                          <a:schemeClr val="tx1"/>
                        </a:solidFill>
                      </a:rPr>
                      <a:t>удирдлага</a:t>
                    </a:r>
                    <a:r>
                      <a:rPr dirty="0">
                        <a:solidFill>
                          <a:schemeClr val="tx1"/>
                        </a:solidFill>
                      </a:rPr>
                      <a:t>
</a:t>
                    </a:r>
                    <a:r>
                      <a:rPr lang="en-US" dirty="0" smtClean="0">
                        <a:solidFill>
                          <a:schemeClr val="tx1"/>
                        </a:solidFill>
                      </a:rPr>
                      <a:t>16.5</a:t>
                    </a:r>
                    <a:r>
                      <a:rPr dirty="0" smtClean="0">
                        <a:solidFill>
                          <a:schemeClr val="tx1"/>
                        </a:solidFill>
                      </a:rPr>
                      <a:t>%</a:t>
                    </a:r>
                    <a:endParaRPr dirty="0">
                      <a:solidFill>
                        <a:schemeClr val="tx1"/>
                      </a:solidFill>
                    </a:endParaRPr>
                  </a:p>
                </c:rich>
              </c:tx>
              <c:numFmt formatCode="0.0%" sourceLinked="0"/>
              <c:spPr/>
              <c:showCatName val="1"/>
              <c:showPercent val="1"/>
            </c:dLbl>
            <c:dLbl>
              <c:idx val="1"/>
              <c:layout>
                <c:manualLayout>
                  <c:x val="0"/>
                  <c:y val="-0.19932050160396617"/>
                </c:manualLayout>
              </c:layout>
              <c:tx>
                <c:rich>
                  <a:bodyPr/>
                  <a:lstStyle/>
                  <a:p>
                    <a:pPr>
                      <a:defRPr lang="mn-MN" sz="1000" b="0">
                        <a:solidFill>
                          <a:schemeClr val="bg1"/>
                        </a:solidFill>
                      </a:defRPr>
                    </a:pPr>
                    <a:r>
                      <a:rPr sz="1000" b="0" dirty="0" err="1" smtClean="0">
                        <a:solidFill>
                          <a:schemeClr val="tx1"/>
                        </a:solidFill>
                      </a:rPr>
                      <a:t>Б</a:t>
                    </a:r>
                    <a:r>
                      <a:rPr dirty="0" err="1" smtClean="0">
                        <a:solidFill>
                          <a:schemeClr val="tx1"/>
                        </a:solidFill>
                      </a:rPr>
                      <a:t>оловсруу</a:t>
                    </a:r>
                    <a:r>
                      <a:rPr lang="en-US" dirty="0" err="1" smtClean="0">
                        <a:solidFill>
                          <a:schemeClr val="tx1"/>
                        </a:solidFill>
                      </a:rPr>
                      <a:t>-</a:t>
                    </a:r>
                    <a:r>
                      <a:rPr dirty="0" err="1" smtClean="0">
                        <a:solidFill>
                          <a:schemeClr val="tx1"/>
                        </a:solidFill>
                      </a:rPr>
                      <a:t>лах</a:t>
                    </a:r>
                    <a:r>
                      <a:rPr dirty="0" smtClean="0">
                        <a:solidFill>
                          <a:schemeClr val="tx1"/>
                        </a:solidFill>
                      </a:rPr>
                      <a:t> </a:t>
                    </a:r>
                    <a:r>
                      <a:rPr dirty="0" err="1" smtClean="0">
                        <a:solidFill>
                          <a:schemeClr val="tx1"/>
                        </a:solidFill>
                      </a:rPr>
                      <a:t>үйлдвэрлэл</a:t>
                    </a:r>
                    <a:r>
                      <a:rPr dirty="0">
                        <a:solidFill>
                          <a:schemeClr val="tx1"/>
                        </a:solidFill>
                      </a:rPr>
                      <a:t>
6.1%</a:t>
                    </a:r>
                  </a:p>
                </c:rich>
              </c:tx>
              <c:numFmt formatCode="0.0%" sourceLinked="0"/>
              <c:spPr/>
              <c:showCatName val="1"/>
              <c:showPercent val="1"/>
            </c:dLbl>
            <c:dLbl>
              <c:idx val="2"/>
              <c:layout>
                <c:manualLayout>
                  <c:x val="0"/>
                  <c:y val="0.17989417989417991"/>
                </c:manualLayout>
              </c:layout>
              <c:showCatName val="1"/>
              <c:showPercent val="1"/>
            </c:dLbl>
            <c:dLbl>
              <c:idx val="3"/>
              <c:layout>
                <c:manualLayout>
                  <c:x val="-0.14108219111499984"/>
                  <c:y val="2.1163812856726298E-2"/>
                </c:manualLayout>
              </c:layout>
              <c:showCatName val="1"/>
              <c:showPercent val="1"/>
            </c:dLbl>
            <c:dLbl>
              <c:idx val="4"/>
              <c:layout>
                <c:manualLayout>
                  <c:x val="-7.7160493827160503E-2"/>
                  <c:y val="2.6562721326500949E-2"/>
                </c:manualLayout>
              </c:layout>
              <c:showCatName val="1"/>
              <c:showPercent val="1"/>
            </c:dLbl>
            <c:dLbl>
              <c:idx val="5"/>
              <c:layout>
                <c:manualLayout>
                  <c:x val="-4.7122338874307383E-2"/>
                  <c:y val="-5.8326667499895866E-2"/>
                </c:manualLayout>
              </c:layout>
              <c:showCatName val="1"/>
              <c:showPercent val="1"/>
            </c:dLbl>
            <c:dLbl>
              <c:idx val="6"/>
              <c:layout>
                <c:manualLayout>
                  <c:x val="2.0755686789151372E-2"/>
                  <c:y val="-2.4065533474982293E-2"/>
                </c:manualLayout>
              </c:layout>
              <c:showCatName val="1"/>
              <c:showPercent val="1"/>
            </c:dLbl>
            <c:dLbl>
              <c:idx val="7"/>
              <c:layout>
                <c:manualLayout>
                  <c:x val="1.812554680664917E-2"/>
                  <c:y val="-3.24115735533059E-2"/>
                </c:manualLayout>
              </c:layout>
              <c:showCatName val="1"/>
              <c:showPercent val="1"/>
            </c:dLbl>
            <c:numFmt formatCode="0.0%" sourceLinked="0"/>
            <c:txPr>
              <a:bodyPr/>
              <a:lstStyle/>
              <a:p>
                <a:pPr>
                  <a:defRPr lang="mn-MN" sz="1000" b="0"/>
                </a:pPr>
                <a:endParaRPr lang="en-US"/>
              </a:p>
            </c:txPr>
            <c:showCatName val="1"/>
            <c:showPercent val="1"/>
            <c:showLeaderLines val="1"/>
          </c:dLbls>
          <c:cat>
            <c:strRef>
              <c:f>Sheet1!$A$2:$A$9</c:f>
              <c:strCache>
                <c:ptCount val="8"/>
                <c:pt idx="0">
                  <c:v>Төрийн удирдлага</c:v>
                </c:pt>
                <c:pt idx="1">
                  <c:v>Боловсруулах үйлдвэрлэл</c:v>
                </c:pt>
                <c:pt idx="2">
                  <c:v>Удирдлагын болон дэмжлэг үзүүлэх үйл ажиллагаа</c:v>
                </c:pt>
                <c:pt idx="3">
                  <c:v>Боловсрол</c:v>
                </c:pt>
                <c:pt idx="4">
                  <c:v>Уул уурхай, олборлолт</c:v>
                </c:pt>
                <c:pt idx="5">
                  <c:v>Худалдаа</c:v>
                </c:pt>
                <c:pt idx="6">
                  <c:v>Бусад</c:v>
                </c:pt>
                <c:pt idx="7">
                  <c:v>Эрүүл мэнд</c:v>
                </c:pt>
              </c:strCache>
            </c:strRef>
          </c:cat>
          <c:val>
            <c:numRef>
              <c:f>Sheet1!$B$2:$B$9</c:f>
              <c:numCache>
                <c:formatCode>General</c:formatCode>
                <c:ptCount val="8"/>
                <c:pt idx="0">
                  <c:v>35</c:v>
                </c:pt>
                <c:pt idx="1">
                  <c:v>18</c:v>
                </c:pt>
                <c:pt idx="2">
                  <c:v>15</c:v>
                </c:pt>
                <c:pt idx="3">
                  <c:v>51</c:v>
                </c:pt>
                <c:pt idx="4">
                  <c:v>10</c:v>
                </c:pt>
                <c:pt idx="5">
                  <c:v>21</c:v>
                </c:pt>
                <c:pt idx="6">
                  <c:v>58</c:v>
                </c:pt>
                <c:pt idx="7">
                  <c:v>4</c:v>
                </c:pt>
              </c:numCache>
            </c:numRef>
          </c:val>
        </c:ser>
        <c:firstSliceAng val="0"/>
      </c:pieChart>
    </c:plotArea>
    <c:plotVisOnly val="1"/>
    <c:dispBlanksAs val="zero"/>
  </c:chart>
  <c:txPr>
    <a:bodyPr/>
    <a:lstStyle/>
    <a:p>
      <a:pPr>
        <a:defRPr sz="1400">
          <a:latin typeface="Arial" pitchFamily="34" charset="0"/>
          <a:cs typeface="Arial" pitchFamily="34" charset="0"/>
        </a:defRPr>
      </a:pPr>
      <a:endParaRPr lang="en-US"/>
    </a:p>
  </c:txPr>
  <c:externalData r:id="rId1"/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style val="14"/>
  <c:chart>
    <c:title>
      <c:tx>
        <c:rich>
          <a:bodyPr/>
          <a:lstStyle/>
          <a:p>
            <a:pPr>
              <a:defRPr lang="mn-MN"/>
            </a:pPr>
            <a:r>
              <a:rPr lang="mn-MN" dirty="0"/>
              <a:t>Урьдчилан сэргийлэх үзлэгийн нийт үзлэгт эзлэх </a:t>
            </a:r>
            <a:r>
              <a:rPr lang="mn-MN" i="1" dirty="0"/>
              <a:t>хувь</a:t>
            </a:r>
            <a:endParaRPr lang="en-US" i="1" dirty="0"/>
          </a:p>
        </c:rich>
      </c:tx>
      <c:layout>
        <c:manualLayout>
          <c:xMode val="edge"/>
          <c:yMode val="edge"/>
          <c:x val="0.14797652980504866"/>
          <c:y val="9.6424254572180026E-3"/>
        </c:manualLayout>
      </c:layout>
    </c:title>
    <c:plotArea>
      <c:layout/>
      <c:lineChart>
        <c:grouping val="standard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dLbls>
            <c:dLbl>
              <c:idx val="0"/>
              <c:layout>
                <c:manualLayout>
                  <c:x val="-0.15402748584966919"/>
                  <c:y val="-2.9038109202954212E-3"/>
                </c:manualLayout>
              </c:layout>
              <c:showVal val="1"/>
            </c:dLbl>
            <c:dLbl>
              <c:idx val="1"/>
              <c:layout>
                <c:manualLayout>
                  <c:x val="0"/>
                  <c:y val="4.0653352884135886E-2"/>
                </c:manualLayout>
              </c:layout>
              <c:showVal val="1"/>
            </c:dLbl>
            <c:txPr>
              <a:bodyPr/>
              <a:lstStyle/>
              <a:p>
                <a:pPr>
                  <a:defRPr lang="mn-MN" b="1">
                    <a:solidFill>
                      <a:schemeClr val="tx1"/>
                    </a:solidFill>
                  </a:defRPr>
                </a:pPr>
                <a:endParaRPr lang="en-US"/>
              </a:p>
            </c:txPr>
            <c:showVal val="1"/>
          </c:dLbls>
          <c:cat>
            <c:numRef>
              <c:f>Sheet1!$A$2:$A$3</c:f>
              <c:numCache>
                <c:formatCode>General</c:formatCode>
                <c:ptCount val="2"/>
                <c:pt idx="0">
                  <c:v>2016</c:v>
                </c:pt>
                <c:pt idx="1">
                  <c:v>2017</c:v>
                </c:pt>
              </c:numCache>
            </c:numRef>
          </c:cat>
          <c:val>
            <c:numRef>
              <c:f>Sheet1!$B$2:$B$3</c:f>
              <c:numCache>
                <c:formatCode>0.0</c:formatCode>
                <c:ptCount val="2"/>
                <c:pt idx="0" formatCode="General">
                  <c:v>38.700000000000003</c:v>
                </c:pt>
                <c:pt idx="1">
                  <c:v>32.4</c:v>
                </c:pt>
              </c:numCache>
            </c:numRef>
          </c:val>
        </c:ser>
        <c:marker val="1"/>
        <c:axId val="40396672"/>
        <c:axId val="40398208"/>
      </c:lineChart>
      <c:catAx>
        <c:axId val="40396672"/>
        <c:scaling>
          <c:orientation val="minMax"/>
        </c:scaling>
        <c:axPos val="b"/>
        <c:numFmt formatCode="General" sourceLinked="1"/>
        <c:tickLblPos val="nextTo"/>
        <c:txPr>
          <a:bodyPr/>
          <a:lstStyle/>
          <a:p>
            <a:pPr>
              <a:defRPr lang="mn-MN" b="1"/>
            </a:pPr>
            <a:endParaRPr lang="en-US"/>
          </a:p>
        </c:txPr>
        <c:crossAx val="40398208"/>
        <c:crosses val="autoZero"/>
        <c:auto val="1"/>
        <c:lblAlgn val="ctr"/>
        <c:lblOffset val="100"/>
      </c:catAx>
      <c:valAx>
        <c:axId val="40398208"/>
        <c:scaling>
          <c:orientation val="minMax"/>
          <c:max val="40"/>
          <c:min val="25"/>
        </c:scaling>
        <c:axPos val="l"/>
        <c:majorGridlines/>
        <c:minorGridlines/>
        <c:numFmt formatCode="General" sourceLinked="1"/>
        <c:tickLblPos val="nextTo"/>
        <c:txPr>
          <a:bodyPr/>
          <a:lstStyle/>
          <a:p>
            <a:pPr>
              <a:defRPr lang="mn-MN"/>
            </a:pPr>
            <a:endParaRPr lang="en-US"/>
          </a:p>
        </c:txPr>
        <c:crossAx val="40396672"/>
        <c:crosses val="autoZero"/>
        <c:crossBetween val="between"/>
        <c:majorUnit val="5"/>
      </c:valAx>
    </c:plotArea>
    <c:plotVisOnly val="1"/>
    <c:dispBlanksAs val="gap"/>
  </c:chart>
  <c:txPr>
    <a:bodyPr/>
    <a:lstStyle/>
    <a:p>
      <a:pPr>
        <a:defRPr sz="1400">
          <a:latin typeface="Arial" pitchFamily="34" charset="0"/>
          <a:cs typeface="Arial" pitchFamily="34" charset="0"/>
        </a:defRPr>
      </a:pPr>
      <a:endParaRPr lang="en-US"/>
    </a:p>
  </c:txPr>
  <c:externalData r:id="rId1"/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3015139" cy="510071"/>
          </a:xfrm>
          <a:prstGeom prst="rect">
            <a:avLst/>
          </a:prstGeom>
        </p:spPr>
        <p:txBody>
          <a:bodyPr vert="horz" lIns="92025" tIns="46013" rIns="92025" bIns="46013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39697" y="1"/>
            <a:ext cx="3015139" cy="510071"/>
          </a:xfrm>
          <a:prstGeom prst="rect">
            <a:avLst/>
          </a:prstGeom>
        </p:spPr>
        <p:txBody>
          <a:bodyPr vert="horz" lIns="92025" tIns="46013" rIns="92025" bIns="46013" rtlCol="0"/>
          <a:lstStyle>
            <a:lvl1pPr algn="r">
              <a:defRPr sz="1200"/>
            </a:lvl1pPr>
          </a:lstStyle>
          <a:p>
            <a:fld id="{27A60540-6016-4A37-8B12-0A54C1D149B1}" type="datetimeFigureOut">
              <a:rPr lang="en-US" smtClean="0"/>
              <a:pPr/>
              <a:t>6/12/2017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9675313"/>
            <a:ext cx="3015139" cy="510071"/>
          </a:xfrm>
          <a:prstGeom prst="rect">
            <a:avLst/>
          </a:prstGeom>
        </p:spPr>
        <p:txBody>
          <a:bodyPr vert="horz" lIns="92025" tIns="46013" rIns="92025" bIns="46013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39697" y="9675313"/>
            <a:ext cx="3015139" cy="510071"/>
          </a:xfrm>
          <a:prstGeom prst="rect">
            <a:avLst/>
          </a:prstGeom>
        </p:spPr>
        <p:txBody>
          <a:bodyPr vert="horz" lIns="92025" tIns="46013" rIns="92025" bIns="46013" rtlCol="0" anchor="b"/>
          <a:lstStyle>
            <a:lvl1pPr algn="r">
              <a:defRPr sz="1200"/>
            </a:lvl1pPr>
          </a:lstStyle>
          <a:p>
            <a:fld id="{F4284A2C-DAE7-49D1-BA86-0686375BF7D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18540745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3015139" cy="510071"/>
          </a:xfrm>
          <a:prstGeom prst="rect">
            <a:avLst/>
          </a:prstGeom>
        </p:spPr>
        <p:txBody>
          <a:bodyPr vert="horz" lIns="92025" tIns="46013" rIns="92025" bIns="46013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39697" y="1"/>
            <a:ext cx="3015139" cy="510071"/>
          </a:xfrm>
          <a:prstGeom prst="rect">
            <a:avLst/>
          </a:prstGeom>
        </p:spPr>
        <p:txBody>
          <a:bodyPr vert="horz" lIns="92025" tIns="46013" rIns="92025" bIns="46013" rtlCol="0"/>
          <a:lstStyle>
            <a:lvl1pPr algn="r">
              <a:defRPr sz="1200"/>
            </a:lvl1pPr>
          </a:lstStyle>
          <a:p>
            <a:fld id="{5134DF44-8ECE-4345-B078-16902D7AF4DA}" type="datetimeFigureOut">
              <a:rPr lang="en-US" smtClean="0"/>
              <a:pPr/>
              <a:t>6/12/2017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31863" y="763588"/>
            <a:ext cx="5092700" cy="38211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025" tIns="46013" rIns="92025" bIns="46013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5802" y="4839261"/>
            <a:ext cx="5564822" cy="4584225"/>
          </a:xfrm>
          <a:prstGeom prst="rect">
            <a:avLst/>
          </a:prstGeom>
        </p:spPr>
        <p:txBody>
          <a:bodyPr vert="horz" lIns="92025" tIns="46013" rIns="92025" bIns="46013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9675313"/>
            <a:ext cx="3015139" cy="510071"/>
          </a:xfrm>
          <a:prstGeom prst="rect">
            <a:avLst/>
          </a:prstGeom>
        </p:spPr>
        <p:txBody>
          <a:bodyPr vert="horz" lIns="92025" tIns="46013" rIns="92025" bIns="46013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39697" y="9675313"/>
            <a:ext cx="3015139" cy="510071"/>
          </a:xfrm>
          <a:prstGeom prst="rect">
            <a:avLst/>
          </a:prstGeom>
        </p:spPr>
        <p:txBody>
          <a:bodyPr vert="horz" lIns="92025" tIns="46013" rIns="92025" bIns="46013" rtlCol="0" anchor="b"/>
          <a:lstStyle>
            <a:lvl1pPr algn="r">
              <a:defRPr sz="1200"/>
            </a:lvl1pPr>
          </a:lstStyle>
          <a:p>
            <a:fld id="{70641622-F230-4AD4-AF53-8EC46E849D4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8937202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mn-M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641622-F230-4AD4-AF53-8EC46E849D40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mn-M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641622-F230-4AD4-AF53-8EC46E849D40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0F0C7BF-8079-4652-B1F0-82692C107EDA}" type="datetimeFigureOut">
              <a:rPr lang="en-US" smtClean="0"/>
              <a:pPr/>
              <a:t>6/12/2017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7C64488-88F9-46FD-A1E5-8FB18CC5D61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0F0C7BF-8079-4652-B1F0-82692C107EDA}" type="datetimeFigureOut">
              <a:rPr lang="en-US" smtClean="0"/>
              <a:pPr/>
              <a:t>6/12/2017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7C64488-88F9-46FD-A1E5-8FB18CC5D61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0F0C7BF-8079-4652-B1F0-82692C107EDA}" type="datetimeFigureOut">
              <a:rPr lang="en-US" smtClean="0"/>
              <a:pPr/>
              <a:t>6/12/2017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7C64488-88F9-46FD-A1E5-8FB18CC5D61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0F0C7BF-8079-4652-B1F0-82692C107EDA}" type="datetimeFigureOut">
              <a:rPr lang="en-US" smtClean="0"/>
              <a:pPr/>
              <a:t>6/12/2017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7C64488-88F9-46FD-A1E5-8FB18CC5D61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0F0C7BF-8079-4652-B1F0-82692C107EDA}" type="datetimeFigureOut">
              <a:rPr lang="en-US" smtClean="0"/>
              <a:pPr/>
              <a:t>6/12/2017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7C64488-88F9-46FD-A1E5-8FB18CC5D61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0F0C7BF-8079-4652-B1F0-82692C107EDA}" type="datetimeFigureOut">
              <a:rPr lang="en-US" smtClean="0"/>
              <a:pPr/>
              <a:t>6/12/2017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7C64488-88F9-46FD-A1E5-8FB18CC5D61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0F0C7BF-8079-4652-B1F0-82692C107EDA}" type="datetimeFigureOut">
              <a:rPr lang="en-US" smtClean="0"/>
              <a:pPr/>
              <a:t>6/12/2017</a:t>
            </a:fld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7C64488-88F9-46FD-A1E5-8FB18CC5D61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0F0C7BF-8079-4652-B1F0-82692C107EDA}" type="datetimeFigureOut">
              <a:rPr lang="en-US" smtClean="0"/>
              <a:pPr/>
              <a:t>6/12/2017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7C64488-88F9-46FD-A1E5-8FB18CC5D61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0F0C7BF-8079-4652-B1F0-82692C107EDA}" type="datetimeFigureOut">
              <a:rPr lang="en-US" smtClean="0"/>
              <a:pPr/>
              <a:t>6/12/2017</a:t>
            </a:fld>
            <a:endParaRPr lang="en-US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7C64488-88F9-46FD-A1E5-8FB18CC5D61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0F0C7BF-8079-4652-B1F0-82692C107EDA}" type="datetimeFigureOut">
              <a:rPr lang="en-US" smtClean="0"/>
              <a:pPr/>
              <a:t>6/12/2017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7C64488-88F9-46FD-A1E5-8FB18CC5D61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0F0C7BF-8079-4652-B1F0-82692C107EDA}" type="datetimeFigureOut">
              <a:rPr lang="en-US" smtClean="0"/>
              <a:pPr/>
              <a:t>6/12/2017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7C64488-88F9-46FD-A1E5-8FB18CC5D61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126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F0C7BF-8079-4652-B1F0-82692C107EDA}" type="datetimeFigureOut">
              <a:rPr lang="en-US" smtClean="0"/>
              <a:pPr/>
              <a:t>6/12/2017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C64488-88F9-46FD-A1E5-8FB18CC5D61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Relationship Id="rId4" Type="http://schemas.openxmlformats.org/officeDocument/2006/relationships/chart" Target="../charts/chart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Relationship Id="rId4" Type="http://schemas.openxmlformats.org/officeDocument/2006/relationships/chart" Target="../charts/chart1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orkhon.nso.mn/" TargetMode="External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Relationship Id="rId4" Type="http://schemas.openxmlformats.org/officeDocument/2006/relationships/chart" Target="../charts/char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38200" y="3886200"/>
            <a:ext cx="7772400" cy="2057400"/>
          </a:xfrm>
        </p:spPr>
        <p:txBody>
          <a:bodyPr/>
          <a:lstStyle/>
          <a:p>
            <a:r>
              <a:rPr lang="mn-MN" sz="3200" dirty="0" smtClean="0"/>
              <a:t>ОРХОН </a:t>
            </a:r>
            <a:r>
              <a:rPr lang="en-US" sz="3200" dirty="0" smtClean="0"/>
              <a:t> </a:t>
            </a:r>
            <a:r>
              <a:rPr lang="mn-MN" sz="3200" dirty="0" smtClean="0"/>
              <a:t>АЙМГИЙН СТАТИСТИКИЙН ХЭЛТЭС</a:t>
            </a:r>
            <a:r>
              <a:rPr lang="mn-MN" dirty="0" smtClean="0"/>
              <a:t/>
            </a:r>
            <a:br>
              <a:rPr lang="mn-MN" dirty="0" smtClean="0"/>
            </a:br>
            <a:r>
              <a:rPr lang="mn-MN" sz="72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ХЭВЛЭЛИЙН </a:t>
            </a:r>
            <a:br>
              <a:rPr lang="mn-MN" sz="72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mn-MN" sz="72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БАГА ХУРАЛ</a:t>
            </a:r>
            <a:endParaRPr lang="en-US" sz="72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Picture 3" descr="NSO Logo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00400" y="685800"/>
            <a:ext cx="2677711" cy="2590800"/>
          </a:xfrm>
          <a:prstGeom prst="rect">
            <a:avLst/>
          </a:prstGeom>
        </p:spPr>
      </p:pic>
    </p:spTree>
  </p:cSld>
  <p:clrMapOvr>
    <a:masterClrMapping/>
  </p:clrMapOvr>
  <p:transition advTm="2012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533400"/>
            <a:ext cx="8458200" cy="400110"/>
          </a:xfrm>
          <a:prstGeom prst="rect">
            <a:avLst/>
          </a:prstGeom>
          <a:solidFill>
            <a:srgbClr val="996600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514350" indent="-514350" algn="just">
              <a:spcBef>
                <a:spcPct val="20000"/>
              </a:spcBef>
              <a:buClr>
                <a:schemeClr val="accent6">
                  <a:lumMod val="50000"/>
                </a:schemeClr>
              </a:buClr>
              <a:buSzPct val="80000"/>
              <a:defRPr/>
            </a:pPr>
            <a:r>
              <a:rPr lang="mn-MN" sz="2000" b="1" dirty="0" smtClean="0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АЖЛЫН БАЙР</a:t>
            </a:r>
            <a:endParaRPr lang="mn-MN" sz="2000" b="1" dirty="0">
              <a:solidFill>
                <a:schemeClr val="bg1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cxnSp>
        <p:nvCxnSpPr>
          <p:cNvPr id="7" name="Straight Connector 6"/>
          <p:cNvCxnSpPr/>
          <p:nvPr/>
        </p:nvCxnSpPr>
        <p:spPr>
          <a:xfrm flipH="1">
            <a:off x="4876800" y="914400"/>
            <a:ext cx="11112" cy="5943600"/>
          </a:xfrm>
          <a:prstGeom prst="line">
            <a:avLst/>
          </a:prstGeom>
          <a:ln>
            <a:prstDash val="dash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0" y="914400"/>
            <a:ext cx="6096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0" name="Content Placeholder 9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="" xmlns:p14="http://schemas.microsoft.com/office/powerpoint/2010/main" val="2433454509"/>
              </p:ext>
            </p:extLst>
          </p:nvPr>
        </p:nvGraphicFramePr>
        <p:xfrm>
          <a:off x="838200" y="1600200"/>
          <a:ext cx="4038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3" name="Content Placeholder 12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="" xmlns:p14="http://schemas.microsoft.com/office/powerpoint/2010/main" val="1975525655"/>
              </p:ext>
            </p:extLst>
          </p:nvPr>
        </p:nvGraphicFramePr>
        <p:xfrm>
          <a:off x="4876800" y="1676400"/>
          <a:ext cx="4114800" cy="4800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2"/>
          <p:cNvSpPr>
            <a:spLocks noChangeArrowheads="1"/>
          </p:cNvSpPr>
          <p:nvPr/>
        </p:nvSpPr>
        <p:spPr bwMode="auto">
          <a:xfrm>
            <a:off x="685800" y="525463"/>
            <a:ext cx="8458200" cy="400050"/>
          </a:xfrm>
          <a:prstGeom prst="rect">
            <a:avLst/>
          </a:prstGeom>
          <a:solidFill>
            <a:srgbClr val="9966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514350" indent="-514350" algn="just">
              <a:spcBef>
                <a:spcPct val="20000"/>
              </a:spcBef>
              <a:buClr>
                <a:schemeClr val="accent6">
                  <a:lumMod val="50000"/>
                </a:schemeClr>
              </a:buClr>
              <a:buSzPct val="80000"/>
              <a:defRPr/>
            </a:pPr>
            <a:r>
              <a:rPr lang="mn-MN" sz="2000" b="1" dirty="0" smtClean="0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ЭРҮҮЛ МЭНД</a:t>
            </a:r>
            <a:endParaRPr lang="mn-MN" sz="2000" b="1" dirty="0">
              <a:solidFill>
                <a:schemeClr val="bg1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cxnSp>
        <p:nvCxnSpPr>
          <p:cNvPr id="8" name="Straight Connector 7"/>
          <p:cNvCxnSpPr>
            <a:stCxn id="9" idx="2"/>
          </p:cNvCxnSpPr>
          <p:nvPr/>
        </p:nvCxnSpPr>
        <p:spPr>
          <a:xfrm flipH="1">
            <a:off x="4743450" y="1524000"/>
            <a:ext cx="19050" cy="4724400"/>
          </a:xfrm>
          <a:prstGeom prst="line">
            <a:avLst/>
          </a:prstGeom>
          <a:ln>
            <a:solidFill>
              <a:srgbClr val="00B05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95800" y="990600"/>
            <a:ext cx="5334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Text Placeholder 15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algn="ctr"/>
            <a:r>
              <a:rPr lang="mn-MN" sz="1400" dirty="0" smtClean="0">
                <a:latin typeface="Arial" pitchFamily="34" charset="0"/>
                <a:cs typeface="Arial" pitchFamily="34" charset="0"/>
              </a:rPr>
              <a:t>ХАЛДВАРТ ӨВЧНИЙ ГАРАЛТ</a:t>
            </a:r>
          </a:p>
          <a:p>
            <a:pPr algn="ctr"/>
            <a:r>
              <a:rPr lang="en-US" sz="1400" b="0" dirty="0" smtClean="0">
                <a:latin typeface="Arial" pitchFamily="34" charset="0"/>
                <a:cs typeface="Arial" pitchFamily="34" charset="0"/>
              </a:rPr>
              <a:t>(</a:t>
            </a:r>
            <a:r>
              <a:rPr lang="mn-MN" sz="1400" b="0" dirty="0" smtClean="0">
                <a:latin typeface="Arial" pitchFamily="34" charset="0"/>
                <a:cs typeface="Arial" pitchFamily="34" charset="0"/>
              </a:rPr>
              <a:t>продицимиль</a:t>
            </a:r>
            <a:r>
              <a:rPr lang="en-US" sz="1400" b="0" dirty="0" smtClean="0">
                <a:latin typeface="Arial" pitchFamily="34" charset="0"/>
                <a:cs typeface="Arial" pitchFamily="34" charset="0"/>
              </a:rPr>
              <a:t>)</a:t>
            </a:r>
            <a:endParaRPr lang="mn-MN" sz="1400" b="0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9" name="Content Placeholder 18"/>
          <p:cNvGraphicFramePr>
            <a:graphicFrameLocks noGrp="1"/>
          </p:cNvGraphicFramePr>
          <p:nvPr>
            <p:ph sz="quarter" idx="4"/>
            <p:extLst>
              <p:ext uri="{D42A27DB-BD31-4B8C-83A1-F6EECF244321}">
                <p14:modId xmlns="" xmlns:p14="http://schemas.microsoft.com/office/powerpoint/2010/main" val="1068726507"/>
              </p:ext>
            </p:extLst>
          </p:nvPr>
        </p:nvGraphicFramePr>
        <p:xfrm>
          <a:off x="4876800" y="2438400"/>
          <a:ext cx="4114800" cy="297180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2046116"/>
                <a:gridCol w="965386"/>
                <a:gridCol w="1103298"/>
              </a:tblGrid>
              <a:tr h="1485900">
                <a:tc>
                  <a:txBody>
                    <a:bodyPr/>
                    <a:lstStyle/>
                    <a:p>
                      <a:pPr algn="ctr"/>
                      <a:endParaRPr lang="mn-MN" sz="1400" dirty="0" smtClean="0"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algn="ctr"/>
                      <a:endParaRPr lang="mn-MN" sz="1400" dirty="0" smtClean="0"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algn="ctr"/>
                      <a:r>
                        <a:rPr lang="mn-MN" sz="1400" dirty="0" smtClean="0">
                          <a:latin typeface="Arial" pitchFamily="34" charset="0"/>
                          <a:cs typeface="Arial" pitchFamily="34" charset="0"/>
                        </a:rPr>
                        <a:t>Үзүүлэлт</a:t>
                      </a:r>
                      <a:endParaRPr lang="mn-MN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mn-MN" sz="1200" dirty="0" smtClean="0"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algn="ctr"/>
                      <a:endParaRPr lang="mn-MN" sz="1200" dirty="0" smtClean="0"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algn="ctr"/>
                      <a:r>
                        <a:rPr lang="mn-MN" sz="1200" dirty="0" smtClean="0">
                          <a:latin typeface="Arial" pitchFamily="34" charset="0"/>
                          <a:cs typeface="Arial" pitchFamily="34" charset="0"/>
                        </a:rPr>
                        <a:t>2016</a:t>
                      </a:r>
                      <a:endParaRPr lang="mn-MN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mn-MN" sz="1200" dirty="0" smtClean="0"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algn="ctr"/>
                      <a:endParaRPr lang="mn-MN" sz="1200" dirty="0" smtClean="0"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algn="ctr"/>
                      <a:r>
                        <a:rPr lang="mn-MN" sz="1200" dirty="0" smtClean="0">
                          <a:latin typeface="Arial" pitchFamily="34" charset="0"/>
                          <a:cs typeface="Arial" pitchFamily="34" charset="0"/>
                        </a:rPr>
                        <a:t>2017</a:t>
                      </a:r>
                      <a:endParaRPr lang="mn-MN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</a:tr>
              <a:tr h="1485900">
                <a:tc>
                  <a:txBody>
                    <a:bodyPr/>
                    <a:lstStyle/>
                    <a:p>
                      <a:pPr algn="ctr"/>
                      <a:endParaRPr lang="mn-MN" sz="1400" dirty="0" smtClean="0"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algn="ctr"/>
                      <a:r>
                        <a:rPr lang="mn-MN" sz="1400" dirty="0" smtClean="0">
                          <a:latin typeface="Arial" pitchFamily="34" charset="0"/>
                          <a:cs typeface="Arial" pitchFamily="34" charset="0"/>
                        </a:rPr>
                        <a:t>Халдварт өвчний гаралт</a:t>
                      </a:r>
                    </a:p>
                    <a:p>
                      <a:pPr algn="ctr"/>
                      <a:r>
                        <a:rPr lang="en-US" sz="1200" dirty="0" smtClean="0">
                          <a:latin typeface="Arial" pitchFamily="34" charset="0"/>
                          <a:cs typeface="Arial" pitchFamily="34" charset="0"/>
                        </a:rPr>
                        <a:t>(</a:t>
                      </a:r>
                      <a:r>
                        <a:rPr lang="mn-MN" sz="1200" dirty="0" smtClean="0">
                          <a:latin typeface="Arial" pitchFamily="34" charset="0"/>
                          <a:cs typeface="Arial" pitchFamily="34" charset="0"/>
                        </a:rPr>
                        <a:t>продицимиль</a:t>
                      </a:r>
                      <a:r>
                        <a:rPr lang="en-US" sz="1200" dirty="0" smtClean="0">
                          <a:latin typeface="Arial" pitchFamily="34" charset="0"/>
                          <a:cs typeface="Arial" pitchFamily="34" charset="0"/>
                        </a:rPr>
                        <a:t>)</a:t>
                      </a:r>
                      <a:endParaRPr lang="mn-MN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1" dirty="0" smtClean="0"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algn="ctr"/>
                      <a:endParaRPr lang="en-US" sz="1400" b="1" dirty="0" smtClean="0"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algn="ctr"/>
                      <a:r>
                        <a:rPr lang="en-US" sz="1400" b="1" dirty="0" smtClean="0">
                          <a:latin typeface="Arial" pitchFamily="34" charset="0"/>
                          <a:cs typeface="Arial" pitchFamily="34" charset="0"/>
                        </a:rPr>
                        <a:t>104.4</a:t>
                      </a:r>
                      <a:endParaRPr lang="mn-MN" sz="14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mn-MN" sz="1400" b="1" dirty="0" smtClean="0"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algn="ctr"/>
                      <a:endParaRPr lang="mn-MN" sz="1400" b="1" dirty="0" smtClean="0"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algn="ctr"/>
                      <a:r>
                        <a:rPr lang="en-US" sz="1400" b="1" dirty="0" smtClean="0">
                          <a:latin typeface="Arial" pitchFamily="34" charset="0"/>
                          <a:cs typeface="Arial" pitchFamily="34" charset="0"/>
                        </a:rPr>
                        <a:t>22.2</a:t>
                      </a:r>
                      <a:endParaRPr lang="mn-MN" sz="14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</a:tr>
            </a:tbl>
          </a:graphicData>
        </a:graphic>
      </p:graphicFrame>
      <p:graphicFrame>
        <p:nvGraphicFramePr>
          <p:cNvPr id="11" name="Content Placeholder 10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="" xmlns:p14="http://schemas.microsoft.com/office/powerpoint/2010/main" val="523477979"/>
              </p:ext>
            </p:extLst>
          </p:nvPr>
        </p:nvGraphicFramePr>
        <p:xfrm>
          <a:off x="685800" y="1752600"/>
          <a:ext cx="4040188" cy="43735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2"/>
          <p:cNvSpPr>
            <a:spLocks noChangeArrowheads="1"/>
          </p:cNvSpPr>
          <p:nvPr/>
        </p:nvSpPr>
        <p:spPr bwMode="auto">
          <a:xfrm>
            <a:off x="685800" y="525463"/>
            <a:ext cx="8458200" cy="400050"/>
          </a:xfrm>
          <a:prstGeom prst="rect">
            <a:avLst/>
          </a:prstGeom>
          <a:solidFill>
            <a:srgbClr val="9966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514350" indent="-514350" algn="just">
              <a:spcBef>
                <a:spcPct val="20000"/>
              </a:spcBef>
              <a:buClr>
                <a:schemeClr val="accent6">
                  <a:lumMod val="50000"/>
                </a:schemeClr>
              </a:buClr>
              <a:buSzPct val="80000"/>
              <a:defRPr/>
            </a:pPr>
            <a:r>
              <a:rPr lang="mn-MN" sz="2000" b="1" dirty="0" smtClean="0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ХЭРЭГ ЗӨРЧИЛ</a:t>
            </a:r>
            <a:endParaRPr lang="mn-MN" sz="2000" b="1" dirty="0">
              <a:solidFill>
                <a:schemeClr val="bg1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4800600" y="1066800"/>
            <a:ext cx="0" cy="5257800"/>
          </a:xfrm>
          <a:prstGeom prst="line">
            <a:avLst/>
          </a:prstGeom>
          <a:ln>
            <a:solidFill>
              <a:srgbClr val="C0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0" y="990600"/>
            <a:ext cx="538956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0" name="Content Placeholder 9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="" xmlns:p14="http://schemas.microsoft.com/office/powerpoint/2010/main" val="4160845446"/>
              </p:ext>
            </p:extLst>
          </p:nvPr>
        </p:nvGraphicFramePr>
        <p:xfrm>
          <a:off x="685800" y="1600200"/>
          <a:ext cx="4038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4" name="Content Placeholder 13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="" xmlns:p14="http://schemas.microsoft.com/office/powerpoint/2010/main" val="2311507130"/>
              </p:ext>
            </p:extLst>
          </p:nvPr>
        </p:nvGraphicFramePr>
        <p:xfrm>
          <a:off x="4876800" y="1676400"/>
          <a:ext cx="4038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D:\2013\12. December 2013\display1.jpg"/>
          <p:cNvPicPr>
            <a:picLocks noChangeAspect="1" noChangeArrowheads="1"/>
          </p:cNvPicPr>
          <p:nvPr/>
        </p:nvPicPr>
        <p:blipFill>
          <a:blip r:embed="rId2" cstate="print"/>
          <a:srcRect l="23940" t="30411" r="23524" b="9421"/>
          <a:stretch>
            <a:fillRect/>
          </a:stretch>
        </p:blipFill>
        <p:spPr bwMode="auto">
          <a:xfrm>
            <a:off x="914400" y="457200"/>
            <a:ext cx="7391400" cy="441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5638800" y="4953000"/>
            <a:ext cx="3200400" cy="1015663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000" u="sng" dirty="0" smtClean="0">
                <a:solidFill>
                  <a:schemeClr val="accent1">
                    <a:lumMod val="75000"/>
                  </a:schemeClr>
                </a:solidFill>
                <a:hlinkClick r:id="rId3"/>
              </a:rPr>
              <a:t>http</a:t>
            </a:r>
            <a:r>
              <a:rPr lang="en-US" sz="2000" u="sng" dirty="0">
                <a:solidFill>
                  <a:schemeClr val="accent1">
                    <a:lumMod val="75000"/>
                  </a:schemeClr>
                </a:solidFill>
                <a:hlinkClick r:id="rId3"/>
              </a:rPr>
              <a:t>://</a:t>
            </a:r>
            <a:r>
              <a:rPr lang="en-US" sz="2000" u="sng" dirty="0" smtClean="0">
                <a:solidFill>
                  <a:schemeClr val="accent1">
                    <a:lumMod val="75000"/>
                  </a:schemeClr>
                </a:solidFill>
                <a:hlinkClick r:id="rId3"/>
              </a:rPr>
              <a:t>orkhon.nso.mn/</a:t>
            </a:r>
            <a:endParaRPr lang="mn-MN" sz="2000" u="sng" dirty="0" smtClean="0">
              <a:solidFill>
                <a:schemeClr val="accent1">
                  <a:lumMod val="75000"/>
                </a:schemeClr>
              </a:solidFill>
            </a:endParaRPr>
          </a:p>
          <a:p>
            <a:pPr>
              <a:lnSpc>
                <a:spcPct val="150000"/>
              </a:lnSpc>
            </a:pPr>
            <a:r>
              <a:rPr lang="en-US" sz="2000" dirty="0" smtClean="0"/>
              <a:t>ORKHON@NSO.MN</a:t>
            </a:r>
            <a:endParaRPr lang="en-US" sz="2000" dirty="0"/>
          </a:p>
        </p:txBody>
      </p:sp>
      <p:sp>
        <p:nvSpPr>
          <p:cNvPr id="6" name="TextBox 5"/>
          <p:cNvSpPr txBox="1"/>
          <p:nvPr/>
        </p:nvSpPr>
        <p:spPr>
          <a:xfrm>
            <a:off x="914400" y="4953000"/>
            <a:ext cx="4744119" cy="1200329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r">
              <a:lnSpc>
                <a:spcPct val="150000"/>
              </a:lnSpc>
            </a:pPr>
            <a:r>
              <a:rPr lang="mn-MN" sz="2400" b="1" dirty="0" smtClean="0"/>
              <a:t>Хэлтсийн цахим хуудас:</a:t>
            </a:r>
          </a:p>
          <a:p>
            <a:pPr algn="r">
              <a:lnSpc>
                <a:spcPct val="150000"/>
              </a:lnSpc>
            </a:pPr>
            <a:r>
              <a:rPr lang="mn-MN" sz="2400" b="1" dirty="0" smtClean="0"/>
              <a:t>Хэлтсийн цахим шуудангийн хаяг:</a:t>
            </a:r>
            <a:endParaRPr lang="en-US" sz="2400" b="1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3F6B439-EFF1-45CD-91B9-0CC13079AF2B}" type="slidenum">
              <a:rPr lang="en-US"/>
              <a:pPr>
                <a:defRPr/>
              </a:pPr>
              <a:t>14</a:t>
            </a:fld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1117600" y="2487613"/>
            <a:ext cx="7239000" cy="132343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mn-MN" sz="4000" b="1" dirty="0">
                <a:solidFill>
                  <a:srgbClr val="003399"/>
                </a:solidFill>
                <a:latin typeface="Arial" pitchFamily="34" charset="0"/>
                <a:cs typeface="Arial" pitchFamily="34" charset="0"/>
              </a:rPr>
              <a:t>АНХААРАЛ </a:t>
            </a:r>
            <a:r>
              <a:rPr lang="mn-MN" sz="4000" b="1" dirty="0" smtClean="0">
                <a:solidFill>
                  <a:srgbClr val="003399"/>
                </a:solidFill>
                <a:latin typeface="Arial" pitchFamily="34" charset="0"/>
                <a:cs typeface="Arial" pitchFamily="34" charset="0"/>
              </a:rPr>
              <a:t>ХАНДУУЛСАНД БАЯРЛАЛАА</a:t>
            </a:r>
            <a:r>
              <a:rPr lang="mn-MN" sz="4000" b="1" dirty="0">
                <a:solidFill>
                  <a:srgbClr val="003399"/>
                </a:solidFill>
                <a:latin typeface="Arial" pitchFamily="34" charset="0"/>
                <a:cs typeface="Arial" pitchFamily="34" charset="0"/>
              </a:rPr>
              <a:t>.</a:t>
            </a:r>
            <a:endParaRPr lang="en-US" sz="4000" b="1" dirty="0">
              <a:solidFill>
                <a:srgbClr val="003399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 l="12500" r="80417"/>
          <a:stretch>
            <a:fillRect/>
          </a:stretch>
        </p:blipFill>
        <p:spPr bwMode="auto">
          <a:xfrm>
            <a:off x="0" y="0"/>
            <a:ext cx="8382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38200" y="3886200"/>
            <a:ext cx="8153400" cy="2057400"/>
          </a:xfrm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/>
          <a:lstStyle/>
          <a:p>
            <a:r>
              <a:rPr lang="mn-MN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" pitchFamily="34" charset="0"/>
                <a:cs typeface="Arial" pitchFamily="34" charset="0"/>
              </a:rPr>
              <a:t>АЙМГИЙН ЭДИЙН ЗАСАГ, НИЙГМИЙН ХӨГЖЛИЙН </a:t>
            </a:r>
            <a:r>
              <a:rPr lang="mn-MN" sz="4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" pitchFamily="34" charset="0"/>
                <a:cs typeface="Arial" pitchFamily="34" charset="0"/>
              </a:rPr>
              <a:t>201</a:t>
            </a:r>
            <a:r>
              <a:rPr lang="en-US" sz="4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" pitchFamily="34" charset="0"/>
                <a:cs typeface="Arial" pitchFamily="34" charset="0"/>
              </a:rPr>
              <a:t>7</a:t>
            </a:r>
            <a:r>
              <a:rPr lang="mn-MN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" pitchFamily="34" charset="0"/>
                <a:cs typeface="Arial" pitchFamily="34" charset="0"/>
              </a:rPr>
              <a:t> ОНЫ эхний </a:t>
            </a:r>
            <a:r>
              <a:rPr lang="en-US" sz="4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" pitchFamily="34" charset="0"/>
                <a:cs typeface="Arial" pitchFamily="34" charset="0"/>
              </a:rPr>
              <a:t>5</a:t>
            </a:r>
            <a:r>
              <a:rPr lang="mn-MN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" pitchFamily="34" charset="0"/>
                <a:cs typeface="Arial" pitchFamily="34" charset="0"/>
              </a:rPr>
              <a:t> сарын ДҮНГИЙН ТАНИЛЦУУЛГА</a:t>
            </a:r>
            <a:endParaRPr lang="en-US" sz="3200" b="1" i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Picture 3" descr="NSO Logo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657600" y="685800"/>
            <a:ext cx="2677711" cy="266700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685800" y="914400"/>
            <a:ext cx="4267200" cy="5791200"/>
          </a:xfrm>
        </p:spPr>
        <p:txBody>
          <a:bodyPr/>
          <a:lstStyle/>
          <a:p>
            <a:pPr>
              <a:buNone/>
            </a:pPr>
            <a:endParaRPr lang="mn-MN" sz="1600" b="1" u="sng" dirty="0" smtClean="0">
              <a:solidFill>
                <a:schemeClr val="accent3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mn-MN" sz="1600" b="1" u="sng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Эерэг үзүүлэлт:</a:t>
            </a:r>
          </a:p>
          <a:p>
            <a:pPr>
              <a:buFont typeface="Wingdings" pitchFamily="2" charset="2"/>
              <a:buChar char="q"/>
            </a:pPr>
            <a:r>
              <a:rPr lang="en-US" sz="1600" dirty="0" err="1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Нийгмийн</a:t>
            </a:r>
            <a:r>
              <a:rPr lang="en-US" sz="1600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даатгалын</a:t>
            </a:r>
            <a:r>
              <a:rPr lang="en-US" sz="1600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сангийн</a:t>
            </a:r>
            <a:r>
              <a:rPr lang="en-US" sz="1600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орлого</a:t>
            </a:r>
            <a:r>
              <a:rPr lang="en-US" sz="1600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 – </a:t>
            </a:r>
            <a:r>
              <a:rPr lang="mn-MN" sz="1600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47.3% өссөн</a:t>
            </a:r>
            <a:endParaRPr lang="en-US" sz="1600" dirty="0" smtClean="0">
              <a:solidFill>
                <a:srgbClr val="00B050"/>
              </a:solidFill>
              <a:latin typeface="Arial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q"/>
            </a:pPr>
            <a:r>
              <a:rPr lang="mn-MN" sz="1600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Нас баралт</a:t>
            </a:r>
            <a:r>
              <a:rPr lang="en-US" sz="1600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-</a:t>
            </a:r>
            <a:r>
              <a:rPr lang="mn-MN" sz="1600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 0.4 промилээр буурсан.</a:t>
            </a:r>
          </a:p>
          <a:p>
            <a:pPr marL="342900" lvl="1" indent="-342900">
              <a:buFont typeface="Wingdings" pitchFamily="2" charset="2"/>
              <a:buChar char="q"/>
            </a:pPr>
            <a:r>
              <a:rPr lang="mn-MN" sz="1600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Нялхсын эндэгдэл – 11.3 промилээр буурсан</a:t>
            </a:r>
            <a:endParaRPr lang="en-US" sz="1600" dirty="0" smtClean="0">
              <a:solidFill>
                <a:srgbClr val="00B050"/>
              </a:solidFill>
              <a:latin typeface="Arial" pitchFamily="34" charset="0"/>
              <a:cs typeface="Arial" pitchFamily="34" charset="0"/>
            </a:endParaRPr>
          </a:p>
          <a:p>
            <a:pPr marL="342900" lvl="1" indent="-342900">
              <a:buFont typeface="Wingdings" pitchFamily="2" charset="2"/>
              <a:buChar char="q"/>
            </a:pPr>
            <a:r>
              <a:rPr lang="mn-MN" sz="1600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Халдварт өвчний гаралт –82.2</a:t>
            </a:r>
          </a:p>
          <a:p>
            <a:pPr marL="342900" lvl="1" indent="-342900">
              <a:buNone/>
            </a:pPr>
            <a:r>
              <a:rPr lang="en-US" sz="1600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      </a:t>
            </a:r>
            <a:r>
              <a:rPr lang="mn-MN" sz="1600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продицимилээр  буурсан </a:t>
            </a:r>
            <a:endParaRPr lang="en-US" sz="1600" dirty="0" smtClean="0">
              <a:solidFill>
                <a:srgbClr val="00B050"/>
              </a:solidFill>
              <a:latin typeface="Arial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q"/>
            </a:pPr>
            <a:r>
              <a:rPr lang="mn-MN" sz="1600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Аж үйлдвэрийн салбарын бүтээгдэхүүн үйлдвэрлэлт – 52.5% өссөн</a:t>
            </a:r>
            <a:endParaRPr lang="en-US" sz="1600" dirty="0" smtClean="0">
              <a:solidFill>
                <a:srgbClr val="00B050"/>
              </a:solidFill>
              <a:latin typeface="Arial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q"/>
            </a:pPr>
            <a:r>
              <a:rPr lang="mn-MN" sz="1600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Аж үйлдвэрийн салбарын бүтээгдэхүүн борлуулалт – 60.8% өссөн</a:t>
            </a:r>
          </a:p>
          <a:p>
            <a:pPr marL="342900" lvl="1" indent="-342900">
              <a:buFont typeface="Wingdings" pitchFamily="2" charset="2"/>
              <a:buChar char="q"/>
            </a:pPr>
            <a:r>
              <a:rPr lang="mn-MN" sz="1600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Автотээврийн  орлого -5.1% өссөн</a:t>
            </a:r>
          </a:p>
          <a:p>
            <a:pPr marL="342900" lvl="1" indent="-342900">
              <a:buFont typeface="Wingdings" pitchFamily="2" charset="2"/>
              <a:buChar char="q"/>
            </a:pPr>
            <a:r>
              <a:rPr lang="mn-MN" sz="1600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Худалдааны бараа гүйлгээ – 0.7% өссөн</a:t>
            </a:r>
            <a:endParaRPr lang="en-US" sz="1600" dirty="0" smtClean="0">
              <a:solidFill>
                <a:srgbClr val="00B050"/>
              </a:solidFill>
              <a:latin typeface="Arial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q"/>
            </a:pPr>
            <a:r>
              <a:rPr lang="mn-MN" sz="1600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Нийтийн</a:t>
            </a:r>
            <a:r>
              <a:rPr lang="en-US" sz="1600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mn-MN" sz="1600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аж ахуйн орлого – 2.5 % өссөн</a:t>
            </a:r>
            <a:endParaRPr lang="en-US" sz="1600" dirty="0" smtClean="0">
              <a:solidFill>
                <a:srgbClr val="00B050"/>
              </a:solidFill>
              <a:latin typeface="Arial" pitchFamily="34" charset="0"/>
              <a:cs typeface="Arial" pitchFamily="34" charset="0"/>
            </a:endParaRPr>
          </a:p>
          <a:p>
            <a:pPr marL="342900" lvl="1" indent="-342900">
              <a:buFont typeface="Wingdings" pitchFamily="2" charset="2"/>
              <a:buChar char="q"/>
            </a:pPr>
            <a:endParaRPr lang="mn-MN" sz="1600" dirty="0" smtClean="0">
              <a:solidFill>
                <a:srgbClr val="00B050"/>
              </a:solidFill>
              <a:latin typeface="Arial" pitchFamily="34" charset="0"/>
              <a:cs typeface="Arial" pitchFamily="34" charset="0"/>
            </a:endParaRPr>
          </a:p>
          <a:p>
            <a:pPr marL="342900" lvl="1" indent="-342900">
              <a:buFont typeface="Wingdings" pitchFamily="2" charset="2"/>
              <a:buChar char="q"/>
            </a:pPr>
            <a:endParaRPr lang="en-US" sz="1600" dirty="0" smtClean="0">
              <a:solidFill>
                <a:srgbClr val="00B050"/>
              </a:solidFill>
              <a:latin typeface="Arial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q"/>
            </a:pPr>
            <a:endParaRPr lang="mn-MN" sz="1600" dirty="0" smtClean="0">
              <a:solidFill>
                <a:srgbClr val="00B050"/>
              </a:solidFill>
              <a:latin typeface="Arial" pitchFamily="34" charset="0"/>
              <a:cs typeface="Arial" pitchFamily="34" charset="0"/>
            </a:endParaRPr>
          </a:p>
          <a:p>
            <a:pPr marL="742950" lvl="2" indent="-342900">
              <a:buNone/>
            </a:pPr>
            <a:endParaRPr lang="mn-MN" sz="1600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marL="742950" lvl="2" indent="-342900">
              <a:buFont typeface="Wingdings" pitchFamily="2" charset="2"/>
              <a:buChar char="§"/>
            </a:pPr>
            <a:endParaRPr lang="mn-MN" sz="1600" dirty="0" smtClean="0">
              <a:solidFill>
                <a:srgbClr val="00B050"/>
              </a:solidFill>
              <a:latin typeface="Arial" pitchFamily="34" charset="0"/>
              <a:cs typeface="Arial" pitchFamily="34" charset="0"/>
            </a:endParaRPr>
          </a:p>
          <a:p>
            <a:pPr marL="742950" lvl="2" indent="-342900">
              <a:buFont typeface="Wingdings" pitchFamily="2" charset="2"/>
              <a:buChar char="§"/>
            </a:pPr>
            <a:endParaRPr lang="mn-MN" sz="1600" dirty="0" smtClean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  <a:p>
            <a:pPr marL="742950" lvl="2" indent="-342900">
              <a:buFont typeface="Wingdings" pitchFamily="2" charset="2"/>
              <a:buChar char="§"/>
            </a:pPr>
            <a:endParaRPr lang="mn-MN" sz="1600" dirty="0" smtClean="0">
              <a:solidFill>
                <a:schemeClr val="accent2"/>
              </a:solidFill>
              <a:latin typeface="Arial" pitchFamily="34" charset="0"/>
              <a:cs typeface="Arial" pitchFamily="34" charset="0"/>
            </a:endParaRPr>
          </a:p>
          <a:p>
            <a:pPr marL="742950" lvl="2" indent="-342900">
              <a:buFont typeface="Wingdings" pitchFamily="2" charset="2"/>
              <a:buChar char="§"/>
            </a:pPr>
            <a:endParaRPr lang="mn-MN" sz="1600" dirty="0" smtClean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  <a:p>
            <a:pPr marL="742950" lvl="2" indent="-342900"/>
            <a:endParaRPr lang="mn-MN" sz="1600" dirty="0" smtClean="0">
              <a:solidFill>
                <a:schemeClr val="accent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876800" y="1066800"/>
            <a:ext cx="4114800" cy="79098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mn-MN" sz="1600" b="1" u="sng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Сөрөг үзүүлэлт:</a:t>
            </a:r>
            <a:endParaRPr lang="en-US" sz="1600" b="1" u="sng" dirty="0" smtClean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endParaRPr lang="mn-MN" sz="1600" b="1" u="sng" dirty="0" smtClean="0">
              <a:latin typeface="Arial" pitchFamily="34" charset="0"/>
              <a:cs typeface="Arial" pitchFamily="34" charset="0"/>
            </a:endParaRPr>
          </a:p>
          <a:p>
            <a:pPr marL="0" lvl="1">
              <a:buFont typeface="Wingdings" pitchFamily="2" charset="2"/>
              <a:buChar char="Ø"/>
            </a:pPr>
            <a:r>
              <a:rPr lang="mn-MN" sz="16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Төсвийн орлого -</a:t>
            </a:r>
            <a:r>
              <a:rPr lang="en-US" sz="16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14.1</a:t>
            </a:r>
            <a:r>
              <a:rPr lang="mn-MN" sz="16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% буурсан</a:t>
            </a:r>
            <a:endParaRPr lang="en-US" sz="1600" dirty="0" smtClean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  <a:p>
            <a:pPr marL="0" lvl="1">
              <a:buFont typeface="Wingdings" pitchFamily="2" charset="2"/>
              <a:buChar char="Ø"/>
            </a:pPr>
            <a:r>
              <a:rPr lang="mn-MN" sz="16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Нийт бий болсон ажлын байр 5 дахин бага байна.</a:t>
            </a:r>
          </a:p>
          <a:p>
            <a:pPr marL="0" lvl="1">
              <a:buFont typeface="Wingdings" pitchFamily="2" charset="2"/>
              <a:buChar char="Ø"/>
            </a:pPr>
            <a:r>
              <a:rPr lang="mn-MN" sz="16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Хүн амын эрүүл мэндийн үзлэг – 3.6% буурсан</a:t>
            </a:r>
          </a:p>
          <a:p>
            <a:pPr marL="0" lvl="1">
              <a:buFont typeface="Wingdings" pitchFamily="2" charset="2"/>
              <a:buChar char="Ø"/>
            </a:pPr>
            <a:r>
              <a:rPr lang="mn-MN" sz="16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Төрөлт –0.9</a:t>
            </a:r>
            <a:r>
              <a:rPr lang="en-US" sz="16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mn-MN" sz="16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промилээр буурсан</a:t>
            </a:r>
            <a:endParaRPr lang="en-US" sz="1600" dirty="0" smtClean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  <a:p>
            <a:pPr marL="0" lvl="1">
              <a:buFont typeface="Wingdings" pitchFamily="2" charset="2"/>
              <a:buChar char="Ø"/>
            </a:pPr>
            <a:r>
              <a:rPr lang="mn-MN" sz="16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Урьдчилан сэргийлэх үзлэг – 19.5% буурсан</a:t>
            </a:r>
          </a:p>
          <a:p>
            <a:pPr marL="0" lvl="1">
              <a:buFont typeface="Wingdings" pitchFamily="2" charset="2"/>
              <a:buChar char="Ø"/>
            </a:pPr>
            <a:r>
              <a:rPr lang="mn-MN" sz="16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Гэмт хэргийн гаралт – 15.8% өссөн</a:t>
            </a:r>
          </a:p>
          <a:p>
            <a:pPr marL="0" lvl="1">
              <a:buFont typeface="Wingdings" pitchFamily="2" charset="2"/>
              <a:buChar char="Ø"/>
            </a:pPr>
            <a:r>
              <a:rPr lang="mn-MN" sz="16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Гэмт хэрэгт холбогдогч-36.6% нэмэгдсэн</a:t>
            </a:r>
            <a:endParaRPr lang="en-US" sz="1600" dirty="0" smtClean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  <a:p>
            <a:pPr marL="0" lvl="1">
              <a:buFont typeface="Wingdings" pitchFamily="2" charset="2"/>
              <a:buChar char="Ø"/>
            </a:pPr>
            <a:r>
              <a:rPr lang="mn-MN" sz="16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Гэмт хэргийн илрүүлэлт – 0</a:t>
            </a:r>
            <a:r>
              <a:rPr lang="en-US" sz="16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.</a:t>
            </a:r>
            <a:r>
              <a:rPr lang="mn-MN" sz="16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6 пунктээр буурсан</a:t>
            </a:r>
            <a:endParaRPr lang="en-US" sz="1600" dirty="0" smtClean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  <a:p>
            <a:pPr marL="0" lvl="1">
              <a:buFont typeface="Wingdings" pitchFamily="2" charset="2"/>
              <a:buChar char="Ø"/>
            </a:pPr>
            <a:r>
              <a:rPr lang="mn-MN" sz="16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Барилга угсралт, их засварын ажил – </a:t>
            </a:r>
            <a:r>
              <a:rPr lang="en-US" sz="16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   </a:t>
            </a:r>
            <a:r>
              <a:rPr lang="mn-MN" sz="16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6.4% буурсан</a:t>
            </a:r>
          </a:p>
          <a:p>
            <a:pPr marL="0" lvl="1">
              <a:buFont typeface="Wingdings" pitchFamily="2" charset="2"/>
              <a:buChar char="Ø"/>
            </a:pPr>
            <a:r>
              <a:rPr lang="mn-MN" sz="16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Холбооны </a:t>
            </a:r>
            <a:r>
              <a:rPr lang="mn-MN" sz="160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салбарын нийт орлого –</a:t>
            </a:r>
            <a:r>
              <a:rPr lang="en-US" sz="160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mn-MN" sz="16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6</a:t>
            </a:r>
            <a:r>
              <a:rPr lang="en-US" sz="16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.5%</a:t>
            </a:r>
            <a:r>
              <a:rPr lang="mn-MN" sz="16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буурсан</a:t>
            </a:r>
          </a:p>
          <a:p>
            <a:pPr marL="0" lvl="1">
              <a:buFont typeface="Wingdings" pitchFamily="2" charset="2"/>
              <a:buChar char="Ø"/>
            </a:pPr>
            <a:r>
              <a:rPr lang="mn-MN" sz="16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Ахуйн үйлчилгээний орлого – 0.4%  буурсан</a:t>
            </a:r>
            <a:endParaRPr lang="en-US" sz="1600" dirty="0" smtClean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  <a:p>
            <a:pPr marL="0" lvl="1">
              <a:buFont typeface="Wingdings" pitchFamily="2" charset="2"/>
              <a:buChar char="Ø"/>
            </a:pPr>
            <a:endParaRPr lang="mn-MN" sz="1600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marL="0" lvl="1">
              <a:buFont typeface="Wingdings" pitchFamily="2" charset="2"/>
              <a:buChar char="Ø"/>
            </a:pPr>
            <a:endParaRPr lang="mn-MN" sz="1600" dirty="0" smtClean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  <a:p>
            <a:pPr marL="0" lvl="1"/>
            <a:endParaRPr lang="mn-MN" sz="1600" dirty="0" smtClean="0">
              <a:latin typeface="Arial" pitchFamily="34" charset="0"/>
              <a:cs typeface="Arial" pitchFamily="34" charset="0"/>
            </a:endParaRPr>
          </a:p>
          <a:p>
            <a:pPr marL="0" lvl="1">
              <a:buFont typeface="Wingdings" pitchFamily="2" charset="2"/>
              <a:buChar char="Ø"/>
            </a:pPr>
            <a:endParaRPr lang="en-US" sz="1600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  <a:p>
            <a:pPr marL="0" lvl="1">
              <a:buFont typeface="Wingdings" pitchFamily="2" charset="2"/>
              <a:buChar char="Ø"/>
            </a:pPr>
            <a:endParaRPr lang="en-US" sz="1400" dirty="0">
              <a:solidFill>
                <a:srgbClr val="00B050"/>
              </a:solidFill>
              <a:latin typeface="Arial" pitchFamily="34" charset="0"/>
              <a:cs typeface="Arial" pitchFamily="34" charset="0"/>
            </a:endParaRPr>
          </a:p>
          <a:p>
            <a:pPr marL="0" lvl="1">
              <a:buFont typeface="Wingdings" pitchFamily="2" charset="2"/>
              <a:buChar char="Ø"/>
            </a:pPr>
            <a:endParaRPr lang="mn-MN" sz="1400" dirty="0" smtClean="0">
              <a:solidFill>
                <a:srgbClr val="00B050"/>
              </a:solidFill>
              <a:latin typeface="Arial" pitchFamily="34" charset="0"/>
              <a:cs typeface="Arial" pitchFamily="34" charset="0"/>
            </a:endParaRPr>
          </a:p>
          <a:p>
            <a:pPr marL="0" lvl="1"/>
            <a:endParaRPr lang="en-US" sz="1400" dirty="0" smtClean="0">
              <a:solidFill>
                <a:srgbClr val="00B050"/>
              </a:solidFill>
              <a:latin typeface="Arial" pitchFamily="34" charset="0"/>
              <a:cs typeface="Arial" pitchFamily="34" charset="0"/>
            </a:endParaRPr>
          </a:p>
          <a:p>
            <a:pPr marL="0" lvl="1">
              <a:buFont typeface="Wingdings" pitchFamily="2" charset="2"/>
              <a:buChar char="Ø"/>
            </a:pPr>
            <a:endParaRPr lang="mn-MN" sz="1600" dirty="0" smtClean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Ø"/>
            </a:pPr>
            <a:endParaRPr lang="mn-MN" sz="1600" dirty="0" smtClean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  <a:p>
            <a:pPr lvl="2">
              <a:buFont typeface="Wingdings" pitchFamily="2" charset="2"/>
              <a:buChar char="Ø"/>
            </a:pPr>
            <a:endParaRPr lang="mn-MN" sz="1600" dirty="0" smtClean="0">
              <a:solidFill>
                <a:schemeClr val="accent3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Ø"/>
            </a:pPr>
            <a:endParaRPr lang="en-US" dirty="0"/>
          </a:p>
        </p:txBody>
      </p:sp>
      <p:cxnSp>
        <p:nvCxnSpPr>
          <p:cNvPr id="6" name="Straight Connector 5"/>
          <p:cNvCxnSpPr/>
          <p:nvPr/>
        </p:nvCxnSpPr>
        <p:spPr>
          <a:xfrm>
            <a:off x="4876800" y="914400"/>
            <a:ext cx="0" cy="5943600"/>
          </a:xfrm>
          <a:prstGeom prst="line">
            <a:avLst/>
          </a:prstGeom>
          <a:ln>
            <a:solidFill>
              <a:srgbClr val="C0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1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542532"/>
            <a:ext cx="8458200" cy="400110"/>
          </a:xfrm>
          <a:prstGeom prst="rect">
            <a:avLst/>
          </a:prstGeom>
          <a:solidFill>
            <a:srgbClr val="996600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514350" indent="-514350" algn="just">
              <a:spcBef>
                <a:spcPct val="20000"/>
              </a:spcBef>
              <a:buClr>
                <a:schemeClr val="accent6">
                  <a:lumMod val="50000"/>
                </a:schemeClr>
              </a:buClr>
              <a:buSzPct val="80000"/>
              <a:defRPr/>
            </a:pPr>
            <a:r>
              <a:rPr lang="mn-MN" sz="2000" b="1" dirty="0" smtClean="0"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АЙМГИЙН ЭДИЙН ЗАСАГ</a:t>
            </a:r>
            <a:r>
              <a:rPr lang="en-US" sz="2000" b="1" dirty="0" smtClean="0"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,</a:t>
            </a:r>
            <a:r>
              <a:rPr lang="mn-MN" sz="2000" b="1" dirty="0" smtClean="0"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НИЙГМИЙН ХӨГЖЛИЙН ДҮН</a:t>
            </a:r>
            <a:endParaRPr lang="mn-MN" sz="2000" b="1" dirty="0">
              <a:solidFill>
                <a:schemeClr val="bg1"/>
              </a:solidFill>
              <a:latin typeface="Arial" pitchFamily="34" charset="0"/>
              <a:ea typeface="Arial Unicode MS" pitchFamily="34" charset="-128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219045"/>
            <a:ext cx="8458200" cy="400110"/>
          </a:xfrm>
          <a:prstGeom prst="rect">
            <a:avLst/>
          </a:prstGeom>
          <a:solidFill>
            <a:srgbClr val="996600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514350" indent="-514350" algn="just">
              <a:spcBef>
                <a:spcPct val="20000"/>
              </a:spcBef>
              <a:buClr>
                <a:schemeClr val="accent6">
                  <a:lumMod val="50000"/>
                </a:schemeClr>
              </a:buClr>
              <a:buSzPct val="80000"/>
              <a:defRPr/>
            </a:pPr>
            <a:r>
              <a:rPr lang="mn-MN" sz="2000" b="1" dirty="0" smtClean="0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САНХҮҮГИЙН ОРЧИН</a:t>
            </a:r>
            <a:endParaRPr lang="mn-MN" sz="2000" b="1" dirty="0">
              <a:solidFill>
                <a:schemeClr val="bg1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graphicFrame>
        <p:nvGraphicFramePr>
          <p:cNvPr id="8" name="Content Placeholder 7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="" xmlns:p14="http://schemas.microsoft.com/office/powerpoint/2010/main" val="4072311006"/>
              </p:ext>
            </p:extLst>
          </p:nvPr>
        </p:nvGraphicFramePr>
        <p:xfrm>
          <a:off x="685800" y="1752600"/>
          <a:ext cx="4040188" cy="39512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609600"/>
            <a:ext cx="539490" cy="541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7" name="Straight Connector 6"/>
          <p:cNvCxnSpPr/>
          <p:nvPr/>
        </p:nvCxnSpPr>
        <p:spPr>
          <a:xfrm>
            <a:off x="4800600" y="609600"/>
            <a:ext cx="0" cy="5943600"/>
          </a:xfrm>
          <a:prstGeom prst="line">
            <a:avLst/>
          </a:prstGeom>
          <a:ln>
            <a:solidFill>
              <a:srgbClr val="C0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itle 1"/>
          <p:cNvSpPr txBox="1">
            <a:spLocks/>
          </p:cNvSpPr>
          <p:nvPr/>
        </p:nvSpPr>
        <p:spPr bwMode="auto">
          <a:xfrm>
            <a:off x="5105400" y="1676400"/>
            <a:ext cx="3733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mn-MN" sz="1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Орон нутгийн төсвийн</a:t>
            </a:r>
            <a:r>
              <a:rPr kumimoji="0" lang="en-US" sz="1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 </a:t>
            </a:r>
            <a:r>
              <a:rPr kumimoji="0" lang="mn-MN" sz="1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орлогын гүйцэтгэл,</a:t>
            </a:r>
            <a:r>
              <a:rPr kumimoji="0" lang="mn-MN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 сая төгрөг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53000" y="2133600"/>
            <a:ext cx="4038599" cy="3951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219045"/>
            <a:ext cx="8458200" cy="400110"/>
          </a:xfrm>
          <a:prstGeom prst="rect">
            <a:avLst/>
          </a:prstGeom>
          <a:solidFill>
            <a:srgbClr val="996600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514350" indent="-514350" algn="just">
              <a:spcBef>
                <a:spcPct val="20000"/>
              </a:spcBef>
              <a:buClr>
                <a:schemeClr val="accent6">
                  <a:lumMod val="50000"/>
                </a:schemeClr>
              </a:buClr>
              <a:buSzPct val="80000"/>
              <a:defRPr/>
            </a:pPr>
            <a:r>
              <a:rPr lang="mn-MN" sz="2000" b="1" dirty="0" smtClean="0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САНХҮҮГИЙН ОРЧИН</a:t>
            </a:r>
            <a:endParaRPr lang="mn-MN" sz="2000" b="1" dirty="0">
              <a:solidFill>
                <a:schemeClr val="bg1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0" y="609600"/>
            <a:ext cx="539490" cy="541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7" name="Straight Connector 6"/>
          <p:cNvCxnSpPr/>
          <p:nvPr/>
        </p:nvCxnSpPr>
        <p:spPr>
          <a:xfrm>
            <a:off x="4800600" y="609600"/>
            <a:ext cx="0" cy="5943600"/>
          </a:xfrm>
          <a:prstGeom prst="line">
            <a:avLst/>
          </a:prstGeom>
          <a:ln>
            <a:solidFill>
              <a:srgbClr val="C0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762000" y="1447800"/>
            <a:ext cx="37338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mn-MN" sz="1600" b="1" dirty="0" smtClean="0">
                <a:latin typeface="Arial" pitchFamily="34" charset="0"/>
                <a:cs typeface="Arial" pitchFamily="34" charset="0"/>
              </a:rPr>
              <a:t>ТӨСВИЙН ЗАРЛАГА, </a:t>
            </a:r>
            <a:r>
              <a:rPr lang="mn-MN" sz="1400" i="1" dirty="0" smtClean="0">
                <a:latin typeface="Arial" pitchFamily="34" charset="0"/>
                <a:cs typeface="Arial" pitchFamily="34" charset="0"/>
              </a:rPr>
              <a:t>салбараар, хувь</a:t>
            </a:r>
            <a:endParaRPr lang="en-US" sz="1400" i="1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0" name="Content Placeholder 14"/>
          <p:cNvGraphicFramePr>
            <a:graphicFrameLocks/>
          </p:cNvGraphicFramePr>
          <p:nvPr/>
        </p:nvGraphicFramePr>
        <p:xfrm>
          <a:off x="762000" y="1981200"/>
          <a:ext cx="4041775" cy="40274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2" name="Title 1"/>
          <p:cNvSpPr txBox="1">
            <a:spLocks/>
          </p:cNvSpPr>
          <p:nvPr/>
        </p:nvSpPr>
        <p:spPr bwMode="auto">
          <a:xfrm>
            <a:off x="5105400" y="1447800"/>
            <a:ext cx="3733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mn-MN" sz="1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Орон нутгийн төсвийн зарлагын  гүйцэтгэл,</a:t>
            </a:r>
            <a:r>
              <a:rPr kumimoji="0" lang="mn-MN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 сая төгрөг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29200" y="2133600"/>
            <a:ext cx="3962400" cy="3951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2"/>
          <p:cNvSpPr>
            <a:spLocks noChangeArrowheads="1"/>
          </p:cNvSpPr>
          <p:nvPr/>
        </p:nvSpPr>
        <p:spPr bwMode="auto">
          <a:xfrm>
            <a:off x="685800" y="525463"/>
            <a:ext cx="8458200" cy="400050"/>
          </a:xfrm>
          <a:prstGeom prst="rect">
            <a:avLst/>
          </a:prstGeom>
          <a:solidFill>
            <a:srgbClr val="996600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514350" indent="-514350" algn="just">
              <a:spcBef>
                <a:spcPct val="20000"/>
              </a:spcBef>
              <a:buClr>
                <a:schemeClr val="accent6">
                  <a:lumMod val="50000"/>
                </a:schemeClr>
              </a:buClr>
              <a:buSzPct val="80000"/>
              <a:defRPr/>
            </a:pPr>
            <a:r>
              <a:rPr lang="mn-MN" sz="2000" b="1" dirty="0" smtClean="0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БОДИТ ЭДИЙН ЗАСАГ</a:t>
            </a:r>
            <a:endParaRPr lang="mn-MN" sz="2000" b="1" dirty="0">
              <a:solidFill>
                <a:schemeClr val="bg1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11" name="Text Placeholder 10"/>
          <p:cNvSpPr>
            <a:spLocks noGrp="1"/>
          </p:cNvSpPr>
          <p:nvPr>
            <p:ph type="body" idx="1"/>
          </p:nvPr>
        </p:nvSpPr>
        <p:spPr>
          <a:xfrm>
            <a:off x="838200" y="1524000"/>
            <a:ext cx="4040188" cy="639762"/>
          </a:xfrm>
        </p:spPr>
        <p:txBody>
          <a:bodyPr/>
          <a:lstStyle/>
          <a:p>
            <a:pPr algn="ctr"/>
            <a:r>
              <a:rPr lang="mn-MN" sz="1400" dirty="0" smtClean="0">
                <a:latin typeface="Arial" pitchFamily="34" charset="0"/>
                <a:cs typeface="Arial" pitchFamily="34" charset="0"/>
              </a:rPr>
              <a:t>НИЙТ БҮТЭЭГДЭХҮҮН ҮЙЛДВЭРЛЭЛТ</a:t>
            </a:r>
          </a:p>
          <a:p>
            <a:pPr algn="ctr"/>
            <a:r>
              <a:rPr lang="en-US" sz="1400" b="0" i="1" dirty="0" smtClean="0">
                <a:latin typeface="Arial" pitchFamily="34" charset="0"/>
                <a:cs typeface="Arial" pitchFamily="34" charset="0"/>
              </a:rPr>
              <a:t>(</a:t>
            </a:r>
            <a:r>
              <a:rPr lang="mn-MN" sz="1400" b="0" i="1" dirty="0" smtClean="0">
                <a:latin typeface="Arial" pitchFamily="34" charset="0"/>
                <a:cs typeface="Arial" pitchFamily="34" charset="0"/>
              </a:rPr>
              <a:t>тэрбум төгрөг</a:t>
            </a:r>
            <a:r>
              <a:rPr lang="en-US" sz="1400" b="0" i="1" dirty="0" smtClean="0">
                <a:latin typeface="Arial" pitchFamily="34" charset="0"/>
                <a:cs typeface="Arial" pitchFamily="34" charset="0"/>
              </a:rPr>
              <a:t>)</a:t>
            </a:r>
            <a:endParaRPr lang="mn-MN" sz="1400" b="0" i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3"/>
          </p:nvPr>
        </p:nvSpPr>
        <p:spPr>
          <a:xfrm>
            <a:off x="4953000" y="1524000"/>
            <a:ext cx="4041775" cy="639762"/>
          </a:xfrm>
        </p:spPr>
        <p:txBody>
          <a:bodyPr/>
          <a:lstStyle/>
          <a:p>
            <a:pPr algn="ctr"/>
            <a:r>
              <a:rPr lang="mn-MN" sz="1400" dirty="0" smtClean="0">
                <a:latin typeface="Arial" pitchFamily="34" charset="0"/>
                <a:cs typeface="Arial" pitchFamily="34" charset="0"/>
              </a:rPr>
              <a:t>НИЙТ БҮТЭЭГДЭХҮҮН ҮЙЛДВЭРЛЭЛТ</a:t>
            </a:r>
          </a:p>
          <a:p>
            <a:pPr algn="ctr"/>
            <a:r>
              <a:rPr lang="en-US" sz="1400" b="0" i="1" dirty="0" smtClean="0">
                <a:latin typeface="Arial" pitchFamily="34" charset="0"/>
                <a:cs typeface="Arial" pitchFamily="34" charset="0"/>
              </a:rPr>
              <a:t>(</a:t>
            </a:r>
            <a:r>
              <a:rPr lang="mn-MN" sz="1400" b="0" i="1" dirty="0" smtClean="0">
                <a:latin typeface="Arial" pitchFamily="34" charset="0"/>
                <a:cs typeface="Arial" pitchFamily="34" charset="0"/>
              </a:rPr>
              <a:t>салбар, бүтцээр</a:t>
            </a:r>
            <a:r>
              <a:rPr lang="en-US" sz="1400" b="0" i="1" dirty="0" smtClean="0">
                <a:latin typeface="Arial" pitchFamily="34" charset="0"/>
                <a:cs typeface="Arial" pitchFamily="34" charset="0"/>
              </a:rPr>
              <a:t>)</a:t>
            </a:r>
            <a:endParaRPr lang="mn-MN" sz="1400" b="0" i="1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7" name="Straight Connector 16"/>
          <p:cNvCxnSpPr/>
          <p:nvPr/>
        </p:nvCxnSpPr>
        <p:spPr>
          <a:xfrm>
            <a:off x="4800600" y="914400"/>
            <a:ext cx="0" cy="5943600"/>
          </a:xfrm>
          <a:prstGeom prst="line">
            <a:avLst/>
          </a:prstGeom>
          <a:ln>
            <a:solidFill>
              <a:srgbClr val="C0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1" name="Picture 4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19600" y="914400"/>
            <a:ext cx="6096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TextBox 12"/>
          <p:cNvSpPr txBox="1"/>
          <p:nvPr/>
        </p:nvSpPr>
        <p:spPr>
          <a:xfrm>
            <a:off x="1066800" y="6172200"/>
            <a:ext cx="3733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mn-MN" dirty="0" smtClean="0"/>
              <a:t>Үйлдвэрлэлт                      </a:t>
            </a:r>
            <a:r>
              <a:rPr lang="mn-MN" sz="1600" dirty="0" smtClean="0">
                <a:latin typeface="Arial" pitchFamily="34" charset="0"/>
                <a:cs typeface="Arial" pitchFamily="34" charset="0"/>
              </a:rPr>
              <a:t>Борлуулалт</a:t>
            </a:r>
            <a:r>
              <a:rPr lang="mn-MN" dirty="0" smtClean="0"/>
              <a:t>                </a:t>
            </a:r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914400" y="6248400"/>
            <a:ext cx="152400" cy="152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3200400" y="6248400"/>
            <a:ext cx="152400" cy="152400"/>
          </a:xfrm>
          <a:prstGeom prst="rect">
            <a:avLst/>
          </a:prstGeom>
          <a:solidFill>
            <a:srgbClr val="C0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23" name="Content Placeholder 6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="" xmlns:p14="http://schemas.microsoft.com/office/powerpoint/2010/main" val="2006143180"/>
              </p:ext>
            </p:extLst>
          </p:nvPr>
        </p:nvGraphicFramePr>
        <p:xfrm>
          <a:off x="762000" y="2209800"/>
          <a:ext cx="3886200" cy="39512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5" name="Content Placeholder 14"/>
          <p:cNvGraphicFramePr>
            <a:graphicFrameLocks noGrp="1"/>
          </p:cNvGraphicFramePr>
          <p:nvPr>
            <p:ph sz="quarter" idx="4"/>
          </p:nvPr>
        </p:nvGraphicFramePr>
        <p:xfrm>
          <a:off x="4953000" y="2133600"/>
          <a:ext cx="4038600" cy="39512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2"/>
          <p:cNvSpPr>
            <a:spLocks noChangeArrowheads="1"/>
          </p:cNvSpPr>
          <p:nvPr/>
        </p:nvSpPr>
        <p:spPr bwMode="auto">
          <a:xfrm>
            <a:off x="685800" y="533400"/>
            <a:ext cx="8458200" cy="400050"/>
          </a:xfrm>
          <a:prstGeom prst="rect">
            <a:avLst/>
          </a:prstGeom>
          <a:solidFill>
            <a:srgbClr val="996600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514350" indent="-514350" algn="just">
              <a:spcBef>
                <a:spcPct val="20000"/>
              </a:spcBef>
              <a:buClr>
                <a:schemeClr val="accent6">
                  <a:lumMod val="50000"/>
                </a:schemeClr>
              </a:buClr>
              <a:buSzPct val="80000"/>
              <a:defRPr/>
            </a:pPr>
            <a:r>
              <a:rPr lang="mn-MN" sz="2000" b="1" dirty="0" smtClean="0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БОДИТ ЭДИЙН ЗАСАГ</a:t>
            </a:r>
            <a:endParaRPr lang="mn-MN" sz="2000" b="1" dirty="0">
              <a:solidFill>
                <a:schemeClr val="bg1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11" name="Text Placeholder 10"/>
          <p:cNvSpPr>
            <a:spLocks noGrp="1"/>
          </p:cNvSpPr>
          <p:nvPr>
            <p:ph type="body" idx="1"/>
          </p:nvPr>
        </p:nvSpPr>
        <p:spPr>
          <a:xfrm>
            <a:off x="914400" y="1295400"/>
            <a:ext cx="8077200" cy="639762"/>
          </a:xfrm>
        </p:spPr>
        <p:txBody>
          <a:bodyPr/>
          <a:lstStyle/>
          <a:p>
            <a:pPr algn="ctr"/>
            <a:r>
              <a:rPr lang="mn-MN" sz="1600" dirty="0" smtClean="0">
                <a:latin typeface="Arial" pitchFamily="34" charset="0"/>
                <a:cs typeface="Arial" pitchFamily="34" charset="0"/>
              </a:rPr>
              <a:t>ТАРИАЛАЛСАН ТАЛБАЙ,  га</a:t>
            </a:r>
          </a:p>
          <a:p>
            <a:pPr algn="ctr"/>
            <a:endParaRPr lang="mn-MN" sz="1400" b="0" i="1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2" name="Content Placeholder 11"/>
          <p:cNvGraphicFramePr>
            <a:graphicFrameLocks noGrp="1"/>
          </p:cNvGraphicFramePr>
          <p:nvPr>
            <p:ph sz="half" idx="2"/>
          </p:nvPr>
        </p:nvGraphicFramePr>
        <p:xfrm>
          <a:off x="838200" y="1981200"/>
          <a:ext cx="7848600" cy="4038600"/>
        </p:xfrm>
        <a:graphic>
          <a:graphicData uri="http://schemas.openxmlformats.org/drawingml/2006/table">
            <a:tbl>
              <a:tblPr firstRow="1" bandRow="1">
                <a:tableStyleId>{3C2FFA5D-87B4-456A-9821-1D502468CF0F}</a:tableStyleId>
              </a:tblPr>
              <a:tblGrid>
                <a:gridCol w="3728085"/>
                <a:gridCol w="2158365"/>
                <a:gridCol w="1962150"/>
              </a:tblGrid>
              <a:tr h="1009650">
                <a:tc>
                  <a:txBody>
                    <a:bodyPr/>
                    <a:lstStyle/>
                    <a:p>
                      <a:endParaRPr lang="mn-MN" sz="1600" dirty="0" smtClean="0"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algn="ctr"/>
                      <a:r>
                        <a:rPr lang="mn-MN" sz="1600" dirty="0" smtClean="0">
                          <a:latin typeface="Arial" pitchFamily="34" charset="0"/>
                          <a:cs typeface="Arial" pitchFamily="34" charset="0"/>
                        </a:rPr>
                        <a:t>Үзүүлэлт</a:t>
                      </a:r>
                      <a:endParaRPr lang="mn-MN" sz="16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mn-MN" sz="1600" dirty="0" smtClean="0"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algn="ctr"/>
                      <a:r>
                        <a:rPr lang="mn-MN" sz="1600" dirty="0" smtClean="0">
                          <a:latin typeface="Arial" pitchFamily="34" charset="0"/>
                          <a:cs typeface="Arial" pitchFamily="34" charset="0"/>
                        </a:rPr>
                        <a:t>201</a:t>
                      </a:r>
                      <a:r>
                        <a:rPr lang="en-US" sz="1600" dirty="0" smtClean="0">
                          <a:latin typeface="Arial" pitchFamily="34" charset="0"/>
                          <a:cs typeface="Arial" pitchFamily="34" charset="0"/>
                        </a:rPr>
                        <a:t>6</a:t>
                      </a:r>
                      <a:endParaRPr lang="mn-MN" sz="16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mn-MN" sz="1600" dirty="0" smtClean="0"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algn="ctr"/>
                      <a:r>
                        <a:rPr lang="mn-MN" sz="1600" dirty="0" smtClean="0">
                          <a:latin typeface="Arial" pitchFamily="34" charset="0"/>
                          <a:cs typeface="Arial" pitchFamily="34" charset="0"/>
                        </a:rPr>
                        <a:t>201</a:t>
                      </a:r>
                      <a:r>
                        <a:rPr lang="en-US" sz="1600" dirty="0" smtClean="0">
                          <a:latin typeface="Arial" pitchFamily="34" charset="0"/>
                          <a:cs typeface="Arial" pitchFamily="34" charset="0"/>
                        </a:rPr>
                        <a:t>7</a:t>
                      </a:r>
                      <a:endParaRPr lang="mn-MN" sz="1600" dirty="0" smtClean="0"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algn="ctr"/>
                      <a:endParaRPr lang="mn-MN" sz="16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1009650">
                <a:tc>
                  <a:txBody>
                    <a:bodyPr/>
                    <a:lstStyle/>
                    <a:p>
                      <a:pPr algn="l"/>
                      <a:endParaRPr lang="mn-MN" sz="1800" dirty="0" smtClean="0"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algn="l"/>
                      <a:r>
                        <a:rPr lang="mn-MN" sz="1800" dirty="0" smtClean="0">
                          <a:latin typeface="Arial" pitchFamily="34" charset="0"/>
                          <a:cs typeface="Arial" pitchFamily="34" charset="0"/>
                        </a:rPr>
                        <a:t>Үр тариа</a:t>
                      </a:r>
                      <a:endParaRPr lang="mn-MN" sz="1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800" b="1" dirty="0" smtClean="0"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algn="ctr"/>
                      <a:r>
                        <a:rPr lang="en-US" sz="1800" b="1" dirty="0" smtClean="0">
                          <a:latin typeface="Arial" pitchFamily="34" charset="0"/>
                          <a:cs typeface="Arial" pitchFamily="34" charset="0"/>
                        </a:rPr>
                        <a:t>3370.7</a:t>
                      </a:r>
                      <a:endParaRPr lang="mn-MN" sz="18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800" b="1" dirty="0" smtClean="0"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algn="ctr"/>
                      <a:r>
                        <a:rPr lang="en-US" sz="1800" b="1" dirty="0" smtClean="0">
                          <a:latin typeface="Arial" pitchFamily="34" charset="0"/>
                          <a:cs typeface="Arial" pitchFamily="34" charset="0"/>
                        </a:rPr>
                        <a:t>4231.0</a:t>
                      </a:r>
                      <a:endParaRPr lang="en-US" sz="1800" b="1" dirty="0" smtClean="0"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algn="ctr"/>
                      <a:endParaRPr lang="mn-MN" sz="18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1009650">
                <a:tc>
                  <a:txBody>
                    <a:bodyPr/>
                    <a:lstStyle/>
                    <a:p>
                      <a:endParaRPr lang="mn-MN" sz="1800" dirty="0" smtClean="0">
                        <a:latin typeface="Arial" pitchFamily="34" charset="0"/>
                        <a:cs typeface="Arial" pitchFamily="34" charset="0"/>
                      </a:endParaRPr>
                    </a:p>
                    <a:p>
                      <a:r>
                        <a:rPr lang="mn-MN" sz="1800" dirty="0" smtClean="0">
                          <a:latin typeface="Arial" pitchFamily="34" charset="0"/>
                          <a:cs typeface="Arial" pitchFamily="34" charset="0"/>
                        </a:rPr>
                        <a:t>Төмс</a:t>
                      </a:r>
                      <a:endParaRPr lang="mn-MN" sz="1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800" b="1" dirty="0" smtClean="0"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algn="ctr"/>
                      <a:r>
                        <a:rPr lang="en-US" sz="1800" b="1" dirty="0" smtClean="0">
                          <a:latin typeface="Arial" pitchFamily="34" charset="0"/>
                          <a:cs typeface="Arial" pitchFamily="34" charset="0"/>
                        </a:rPr>
                        <a:t>238.7</a:t>
                      </a:r>
                      <a:endParaRPr lang="mn-MN" sz="18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800" b="1" dirty="0" smtClean="0"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algn="ctr"/>
                      <a:r>
                        <a:rPr lang="en-US" sz="1800" b="1" dirty="0" smtClean="0">
                          <a:latin typeface="Arial" pitchFamily="34" charset="0"/>
                          <a:cs typeface="Arial" pitchFamily="34" charset="0"/>
                        </a:rPr>
                        <a:t>272.2</a:t>
                      </a:r>
                      <a:endParaRPr lang="mn-MN" sz="18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1009650">
                <a:tc>
                  <a:txBody>
                    <a:bodyPr/>
                    <a:lstStyle/>
                    <a:p>
                      <a:endParaRPr lang="mn-MN" sz="1800" dirty="0" smtClean="0">
                        <a:latin typeface="Arial" pitchFamily="34" charset="0"/>
                        <a:cs typeface="Arial" pitchFamily="34" charset="0"/>
                      </a:endParaRPr>
                    </a:p>
                    <a:p>
                      <a:r>
                        <a:rPr lang="mn-MN" sz="1800" dirty="0" smtClean="0">
                          <a:latin typeface="Arial" pitchFamily="34" charset="0"/>
                          <a:cs typeface="Arial" pitchFamily="34" charset="0"/>
                        </a:rPr>
                        <a:t>Хүнсний ногоо</a:t>
                      </a:r>
                      <a:endParaRPr lang="mn-MN" sz="1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800" b="1" dirty="0" smtClean="0"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algn="ctr"/>
                      <a:r>
                        <a:rPr lang="en-US" sz="1800" b="1" dirty="0" smtClean="0">
                          <a:latin typeface="Arial" pitchFamily="34" charset="0"/>
                          <a:cs typeface="Arial" pitchFamily="34" charset="0"/>
                        </a:rPr>
                        <a:t>219.0</a:t>
                      </a:r>
                      <a:endParaRPr lang="mn-MN" sz="18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800" b="1" dirty="0" smtClean="0"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algn="ctr"/>
                      <a:r>
                        <a:rPr lang="en-US" sz="1800" b="1" dirty="0" smtClean="0">
                          <a:latin typeface="Arial" pitchFamily="34" charset="0"/>
                          <a:cs typeface="Arial" pitchFamily="34" charset="0"/>
                        </a:rPr>
                        <a:t>194.2</a:t>
                      </a:r>
                      <a:endParaRPr lang="mn-MN" sz="18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1026" name="Picture 2" descr="C:\Users\Otgoo\Desktop\6 sar blu\infograpek\taria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" y="990600"/>
            <a:ext cx="919249" cy="776428"/>
          </a:xfrm>
          <a:prstGeom prst="rect">
            <a:avLst/>
          </a:prstGeom>
          <a:noFill/>
        </p:spPr>
      </p:pic>
      <p:pic>
        <p:nvPicPr>
          <p:cNvPr id="6" name="Picture 2" descr="C:\Users\Otgoo\Desktop\6 sar blu\infograpek\taria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077200" y="990600"/>
            <a:ext cx="919249" cy="776428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1524000"/>
            <a:ext cx="4040188" cy="457200"/>
          </a:xfrm>
        </p:spPr>
        <p:txBody>
          <a:bodyPr/>
          <a:lstStyle/>
          <a:p>
            <a:r>
              <a:rPr lang="mn-MN" sz="1600" dirty="0" smtClean="0">
                <a:latin typeface="Arial" pitchFamily="34" charset="0"/>
                <a:cs typeface="Arial" pitchFamily="34" charset="0"/>
              </a:rPr>
              <a:t>МАЛ ТӨЛЛӨЛТ, </a:t>
            </a:r>
            <a:r>
              <a:rPr lang="mn-MN" sz="1600" b="0" i="1" dirty="0" smtClean="0">
                <a:latin typeface="Arial" pitchFamily="34" charset="0"/>
                <a:cs typeface="Arial" pitchFamily="34" charset="0"/>
              </a:rPr>
              <a:t>хувиар</a:t>
            </a:r>
            <a:endParaRPr lang="mn-MN" sz="1600" b="0" i="1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9" name="Content Placeholder 8"/>
          <p:cNvGraphicFramePr>
            <a:graphicFrameLocks noGrp="1"/>
          </p:cNvGraphicFramePr>
          <p:nvPr>
            <p:ph sz="half" idx="2"/>
          </p:nvPr>
        </p:nvGraphicFramePr>
        <p:xfrm>
          <a:off x="609600" y="2209800"/>
          <a:ext cx="4192588" cy="39512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53000" y="1524000"/>
            <a:ext cx="4041775" cy="457200"/>
          </a:xfrm>
        </p:spPr>
        <p:txBody>
          <a:bodyPr/>
          <a:lstStyle/>
          <a:p>
            <a:r>
              <a:rPr lang="mn-MN" sz="1800" dirty="0" smtClean="0">
                <a:latin typeface="Arial" pitchFamily="34" charset="0"/>
                <a:cs typeface="Arial" pitchFamily="34" charset="0"/>
              </a:rPr>
              <a:t>Төллөлт, төл бойжилт, 2017 </a:t>
            </a:r>
            <a:r>
              <a:rPr lang="en-US" sz="1800" dirty="0" smtClean="0">
                <a:latin typeface="Arial" pitchFamily="34" charset="0"/>
                <a:cs typeface="Arial" pitchFamily="34" charset="0"/>
              </a:rPr>
              <a:t>IV</a:t>
            </a:r>
            <a:endParaRPr lang="mn-MN" sz="1800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0" name="Content Placeholder 9"/>
          <p:cNvGraphicFramePr>
            <a:graphicFrameLocks noGrp="1"/>
          </p:cNvGraphicFramePr>
          <p:nvPr>
            <p:ph sz="quarter" idx="4"/>
          </p:nvPr>
        </p:nvGraphicFramePr>
        <p:xfrm>
          <a:off x="4876800" y="2209800"/>
          <a:ext cx="4114800" cy="3520440"/>
        </p:xfrm>
        <a:graphic>
          <a:graphicData uri="http://schemas.openxmlformats.org/drawingml/2006/table">
            <a:tbl>
              <a:tblPr firstRow="1" bandRow="1"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tableStyleId>{5C22544A-7EE6-4342-B048-85BDC9FD1C3A}</a:tableStyleId>
              </a:tblPr>
              <a:tblGrid>
                <a:gridCol w="734786"/>
                <a:gridCol w="911134"/>
                <a:gridCol w="822960"/>
                <a:gridCol w="822960"/>
                <a:gridCol w="822960"/>
              </a:tblGrid>
              <a:tr h="1295400">
                <a:tc>
                  <a:txBody>
                    <a:bodyPr/>
                    <a:lstStyle/>
                    <a:p>
                      <a:r>
                        <a:rPr lang="mn-MN" sz="1400" dirty="0" smtClean="0">
                          <a:latin typeface="Arial" pitchFamily="34" charset="0"/>
                          <a:cs typeface="Arial" pitchFamily="34" charset="0"/>
                        </a:rPr>
                        <a:t>                               </a:t>
                      </a:r>
                      <a:endParaRPr lang="mn-MN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mn-MN" sz="1400" dirty="0" smtClean="0">
                          <a:latin typeface="Arial" pitchFamily="34" charset="0"/>
                          <a:cs typeface="Arial" pitchFamily="34" charset="0"/>
                        </a:rPr>
                        <a:t>Төллөлтийн</a:t>
                      </a:r>
                      <a:r>
                        <a:rPr lang="mn-MN" sz="1400" baseline="0" dirty="0" smtClean="0">
                          <a:latin typeface="Arial" pitchFamily="34" charset="0"/>
                          <a:cs typeface="Arial" pitchFamily="34" charset="0"/>
                        </a:rPr>
                        <a:t> хувь</a:t>
                      </a:r>
                      <a:endParaRPr lang="mn-MN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vert="vert27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mn-MN" sz="1400" dirty="0" smtClean="0">
                          <a:latin typeface="Arial" pitchFamily="34" charset="0"/>
                          <a:cs typeface="Arial" pitchFamily="34" charset="0"/>
                        </a:rPr>
                        <a:t>Төллөсөн хээлтэгч</a:t>
                      </a:r>
                      <a:endParaRPr lang="mn-MN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vert="vert27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mn-MN" sz="1400" dirty="0" smtClean="0">
                          <a:latin typeface="Arial" pitchFamily="34" charset="0"/>
                          <a:cs typeface="Arial" pitchFamily="34" charset="0"/>
                        </a:rPr>
                        <a:t>Бойжуулсан төл</a:t>
                      </a:r>
                      <a:endParaRPr lang="mn-MN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vert="vert27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mn-MN" sz="1400" dirty="0" smtClean="0">
                          <a:latin typeface="Arial" pitchFamily="34" charset="0"/>
                          <a:cs typeface="Arial" pitchFamily="34" charset="0"/>
                        </a:rPr>
                        <a:t>Төл бойжилтын хувь</a:t>
                      </a:r>
                      <a:endParaRPr lang="mn-MN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vert="vert270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mn-MN" sz="1400" b="1" dirty="0" smtClean="0">
                          <a:latin typeface="Arial" pitchFamily="34" charset="0"/>
                          <a:cs typeface="Arial" pitchFamily="34" charset="0"/>
                        </a:rPr>
                        <a:t>Бүгд</a:t>
                      </a:r>
                      <a:endParaRPr lang="mn-MN" sz="14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latin typeface="Arial" pitchFamily="34" charset="0"/>
                          <a:cs typeface="Arial" pitchFamily="34" charset="0"/>
                        </a:rPr>
                        <a:t>82.5</a:t>
                      </a:r>
                      <a:endParaRPr lang="mn-MN" sz="14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latin typeface="Arial" pitchFamily="34" charset="0"/>
                          <a:cs typeface="Arial" pitchFamily="34" charset="0"/>
                        </a:rPr>
                        <a:t>50027</a:t>
                      </a:r>
                      <a:endParaRPr lang="mn-MN" sz="14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latin typeface="Arial" pitchFamily="34" charset="0"/>
                          <a:cs typeface="Arial" pitchFamily="34" charset="0"/>
                        </a:rPr>
                        <a:t>48133</a:t>
                      </a:r>
                      <a:endParaRPr lang="mn-MN" sz="14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latin typeface="Arial" pitchFamily="34" charset="0"/>
                          <a:cs typeface="Arial" pitchFamily="34" charset="0"/>
                        </a:rPr>
                        <a:t>9</a:t>
                      </a:r>
                      <a:r>
                        <a:rPr lang="mn-MN" sz="1400" b="1" dirty="0" smtClean="0">
                          <a:latin typeface="Arial" pitchFamily="34" charset="0"/>
                          <a:cs typeface="Arial" pitchFamily="34" charset="0"/>
                        </a:rPr>
                        <a:t>6</a:t>
                      </a:r>
                      <a:r>
                        <a:rPr lang="en-US" sz="1400" b="1" dirty="0" smtClean="0">
                          <a:latin typeface="Arial" pitchFamily="34" charset="0"/>
                          <a:cs typeface="Arial" pitchFamily="34" charset="0"/>
                        </a:rPr>
                        <a:t>.1</a:t>
                      </a:r>
                      <a:r>
                        <a:rPr lang="mn-MN" sz="1400" b="1" dirty="0" smtClean="0">
                          <a:latin typeface="Arial" pitchFamily="34" charset="0"/>
                          <a:cs typeface="Arial" pitchFamily="34" charset="0"/>
                        </a:rPr>
                        <a:t>            </a:t>
                      </a:r>
                      <a:endParaRPr lang="mn-MN" sz="14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mn-MN" sz="1400" dirty="0" smtClean="0">
                          <a:latin typeface="Arial" pitchFamily="34" charset="0"/>
                          <a:cs typeface="Arial" pitchFamily="34" charset="0"/>
                        </a:rPr>
                        <a:t>Ингэ</a:t>
                      </a:r>
                      <a:endParaRPr lang="mn-MN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Arial" pitchFamily="34" charset="0"/>
                          <a:cs typeface="Arial" pitchFamily="34" charset="0"/>
                        </a:rPr>
                        <a:t>71.4</a:t>
                      </a:r>
                      <a:endParaRPr lang="mn-MN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Arial" pitchFamily="34" charset="0"/>
                          <a:cs typeface="Arial" pitchFamily="34" charset="0"/>
                        </a:rPr>
                        <a:t>10</a:t>
                      </a:r>
                      <a:endParaRPr lang="mn-MN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Arial" pitchFamily="34" charset="0"/>
                          <a:cs typeface="Arial" pitchFamily="34" charset="0"/>
                        </a:rPr>
                        <a:t>10</a:t>
                      </a:r>
                      <a:endParaRPr lang="mn-MN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Arial" pitchFamily="34" charset="0"/>
                          <a:cs typeface="Arial" pitchFamily="34" charset="0"/>
                        </a:rPr>
                        <a:t>100.0</a:t>
                      </a:r>
                      <a:endParaRPr lang="mn-MN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mn-MN" sz="1400" dirty="0" smtClean="0">
                          <a:latin typeface="Arial" pitchFamily="34" charset="0"/>
                          <a:cs typeface="Arial" pitchFamily="34" charset="0"/>
                        </a:rPr>
                        <a:t>Гүү</a:t>
                      </a:r>
                      <a:endParaRPr lang="mn-MN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Arial" pitchFamily="34" charset="0"/>
                          <a:cs typeface="Arial" pitchFamily="34" charset="0"/>
                        </a:rPr>
                        <a:t>47.1</a:t>
                      </a:r>
                      <a:endParaRPr lang="mn-MN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Arial" pitchFamily="34" charset="0"/>
                          <a:cs typeface="Arial" pitchFamily="34" charset="0"/>
                        </a:rPr>
                        <a:t>1752</a:t>
                      </a:r>
                      <a:endParaRPr lang="mn-MN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Arial" pitchFamily="34" charset="0"/>
                          <a:cs typeface="Arial" pitchFamily="34" charset="0"/>
                        </a:rPr>
                        <a:t>1738</a:t>
                      </a:r>
                      <a:endParaRPr lang="mn-MN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Arial" pitchFamily="34" charset="0"/>
                          <a:cs typeface="Arial" pitchFamily="34" charset="0"/>
                        </a:rPr>
                        <a:t>99.2</a:t>
                      </a:r>
                      <a:endParaRPr lang="mn-MN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mn-MN" sz="1400" dirty="0" smtClean="0">
                          <a:latin typeface="Arial" pitchFamily="34" charset="0"/>
                          <a:cs typeface="Arial" pitchFamily="34" charset="0"/>
                        </a:rPr>
                        <a:t>Үнээ</a:t>
                      </a:r>
                      <a:endParaRPr lang="mn-MN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Arial" pitchFamily="34" charset="0"/>
                          <a:cs typeface="Arial" pitchFamily="34" charset="0"/>
                        </a:rPr>
                        <a:t>77.4</a:t>
                      </a:r>
                      <a:endParaRPr lang="mn-MN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Arial" pitchFamily="34" charset="0"/>
                          <a:cs typeface="Arial" pitchFamily="34" charset="0"/>
                        </a:rPr>
                        <a:t>7148</a:t>
                      </a:r>
                      <a:endParaRPr lang="mn-MN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Arial" pitchFamily="34" charset="0"/>
                          <a:cs typeface="Arial" pitchFamily="34" charset="0"/>
                        </a:rPr>
                        <a:t>7018</a:t>
                      </a:r>
                      <a:endParaRPr lang="mn-MN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Arial" pitchFamily="34" charset="0"/>
                          <a:cs typeface="Arial" pitchFamily="34" charset="0"/>
                        </a:rPr>
                        <a:t>98.2</a:t>
                      </a:r>
                      <a:endParaRPr lang="mn-MN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mn-MN" sz="1400" dirty="0" smtClean="0">
                          <a:latin typeface="Arial" pitchFamily="34" charset="0"/>
                          <a:cs typeface="Arial" pitchFamily="34" charset="0"/>
                        </a:rPr>
                        <a:t>Хонь</a:t>
                      </a:r>
                      <a:endParaRPr lang="mn-MN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Arial" pitchFamily="34" charset="0"/>
                          <a:cs typeface="Arial" pitchFamily="34" charset="0"/>
                        </a:rPr>
                        <a:t>88.5</a:t>
                      </a:r>
                      <a:endParaRPr lang="mn-MN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Arial" pitchFamily="34" charset="0"/>
                          <a:cs typeface="Arial" pitchFamily="34" charset="0"/>
                        </a:rPr>
                        <a:t>22034</a:t>
                      </a:r>
                      <a:endParaRPr lang="mn-MN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Arial" pitchFamily="34" charset="0"/>
                          <a:cs typeface="Arial" pitchFamily="34" charset="0"/>
                        </a:rPr>
                        <a:t>21045</a:t>
                      </a:r>
                      <a:endParaRPr lang="mn-MN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Arial" pitchFamily="34" charset="0"/>
                          <a:cs typeface="Arial" pitchFamily="34" charset="0"/>
                        </a:rPr>
                        <a:t>95.3</a:t>
                      </a:r>
                      <a:endParaRPr lang="mn-MN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mn-MN" sz="1400" dirty="0" smtClean="0">
                          <a:latin typeface="Arial" pitchFamily="34" charset="0"/>
                          <a:cs typeface="Arial" pitchFamily="34" charset="0"/>
                        </a:rPr>
                        <a:t>Ямаа</a:t>
                      </a:r>
                      <a:endParaRPr lang="mn-MN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Arial" pitchFamily="34" charset="0"/>
                          <a:cs typeface="Arial" pitchFamily="34" charset="0"/>
                        </a:rPr>
                        <a:t>83.8</a:t>
                      </a:r>
                      <a:endParaRPr lang="mn-MN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Arial" pitchFamily="34" charset="0"/>
                          <a:cs typeface="Arial" pitchFamily="34" charset="0"/>
                        </a:rPr>
                        <a:t>19083</a:t>
                      </a:r>
                      <a:endParaRPr lang="mn-MN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Arial" pitchFamily="34" charset="0"/>
                          <a:cs typeface="Arial" pitchFamily="34" charset="0"/>
                        </a:rPr>
                        <a:t>18322</a:t>
                      </a:r>
                      <a:endParaRPr lang="mn-MN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Arial" pitchFamily="34" charset="0"/>
                          <a:cs typeface="Arial" pitchFamily="34" charset="0"/>
                        </a:rPr>
                        <a:t>95.9</a:t>
                      </a:r>
                      <a:endParaRPr lang="mn-MN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7" name="Rectangle 1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533400"/>
            <a:ext cx="8458200" cy="400110"/>
          </a:xfrm>
          <a:prstGeom prst="rect">
            <a:avLst/>
          </a:prstGeom>
          <a:solidFill>
            <a:srgbClr val="996600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514350" indent="-514350" algn="just">
              <a:spcBef>
                <a:spcPct val="20000"/>
              </a:spcBef>
              <a:buClr>
                <a:schemeClr val="accent6">
                  <a:lumMod val="50000"/>
                </a:schemeClr>
              </a:buClr>
              <a:buSzPct val="80000"/>
              <a:defRPr/>
            </a:pPr>
            <a:r>
              <a:rPr lang="mn-MN" sz="2000" b="1" dirty="0" smtClean="0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МАЛ АЖ АХУЙ</a:t>
            </a:r>
            <a:endParaRPr lang="mn-MN" sz="2000" b="1" dirty="0">
              <a:solidFill>
                <a:schemeClr val="bg1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cxnSp>
        <p:nvCxnSpPr>
          <p:cNvPr id="8" name="Straight Connector 7"/>
          <p:cNvCxnSpPr/>
          <p:nvPr/>
        </p:nvCxnSpPr>
        <p:spPr>
          <a:xfrm>
            <a:off x="4800600" y="914400"/>
            <a:ext cx="0" cy="5943600"/>
          </a:xfrm>
          <a:prstGeom prst="line">
            <a:avLst/>
          </a:prstGeom>
          <a:ln>
            <a:solidFill>
              <a:srgbClr val="C0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1524000"/>
            <a:ext cx="4040188" cy="457200"/>
          </a:xfrm>
        </p:spPr>
        <p:txBody>
          <a:bodyPr/>
          <a:lstStyle/>
          <a:p>
            <a:r>
              <a:rPr lang="mn-MN" sz="1600" dirty="0" smtClean="0">
                <a:latin typeface="Arial" pitchFamily="34" charset="0"/>
                <a:cs typeface="Arial" pitchFamily="34" charset="0"/>
              </a:rPr>
              <a:t>Том малын зүй бус хорогдол</a:t>
            </a:r>
            <a:endParaRPr lang="mn-MN" sz="1600" b="0" i="1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9" name="Content Placeholder 8"/>
          <p:cNvGraphicFramePr>
            <a:graphicFrameLocks noGrp="1"/>
          </p:cNvGraphicFramePr>
          <p:nvPr>
            <p:ph sz="half" idx="2"/>
          </p:nvPr>
        </p:nvGraphicFramePr>
        <p:xfrm>
          <a:off x="609600" y="2209800"/>
          <a:ext cx="4192588" cy="39512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53000" y="1524000"/>
            <a:ext cx="4041775" cy="457200"/>
          </a:xfrm>
        </p:spPr>
        <p:txBody>
          <a:bodyPr/>
          <a:lstStyle/>
          <a:p>
            <a:r>
              <a:rPr lang="mn-MN" sz="1800" dirty="0" smtClean="0">
                <a:latin typeface="Arial" pitchFamily="34" charset="0"/>
                <a:cs typeface="Arial" pitchFamily="34" charset="0"/>
              </a:rPr>
              <a:t>Том малын зүй бус хорогдол</a:t>
            </a:r>
            <a:endParaRPr lang="mn-MN" sz="1800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0" name="Content Placeholder 9"/>
          <p:cNvGraphicFramePr>
            <a:graphicFrameLocks noGrp="1"/>
          </p:cNvGraphicFramePr>
          <p:nvPr>
            <p:ph sz="quarter" idx="4"/>
          </p:nvPr>
        </p:nvGraphicFramePr>
        <p:xfrm>
          <a:off x="4876800" y="2209800"/>
          <a:ext cx="4114800" cy="2534920"/>
        </p:xfrm>
        <a:graphic>
          <a:graphicData uri="http://schemas.openxmlformats.org/drawingml/2006/table">
            <a:tbl>
              <a:tblPr firstRow="1" bandRow="1"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tableStyleId>{5C22544A-7EE6-4342-B048-85BDC9FD1C3A}</a:tableStyleId>
              </a:tblPr>
              <a:tblGrid>
                <a:gridCol w="2209800"/>
                <a:gridCol w="914400"/>
                <a:gridCol w="990600"/>
              </a:tblGrid>
              <a:tr h="533400">
                <a:tc>
                  <a:txBody>
                    <a:bodyPr/>
                    <a:lstStyle/>
                    <a:p>
                      <a:r>
                        <a:rPr lang="mn-MN" sz="1400" dirty="0" smtClean="0">
                          <a:latin typeface="Arial" pitchFamily="34" charset="0"/>
                          <a:cs typeface="Arial" pitchFamily="34" charset="0"/>
                        </a:rPr>
                        <a:t>                               </a:t>
                      </a:r>
                      <a:endParaRPr lang="mn-MN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Arial" pitchFamily="34" charset="0"/>
                          <a:cs typeface="Arial" pitchFamily="34" charset="0"/>
                        </a:rPr>
                        <a:t>2016</a:t>
                      </a:r>
                      <a:endParaRPr lang="mn-MN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Arial" pitchFamily="34" charset="0"/>
                          <a:cs typeface="Arial" pitchFamily="34" charset="0"/>
                        </a:rPr>
                        <a:t>2017</a:t>
                      </a:r>
                    </a:p>
                    <a:p>
                      <a:pPr algn="ctr"/>
                      <a:endParaRPr lang="mn-MN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mn-MN" sz="1400" dirty="0" smtClean="0">
                          <a:latin typeface="Arial" pitchFamily="34" charset="0"/>
                          <a:cs typeface="Arial" pitchFamily="34" charset="0"/>
                        </a:rPr>
                        <a:t>Мал</a:t>
                      </a:r>
                      <a:r>
                        <a:rPr lang="mn-MN" sz="1400" baseline="0" dirty="0" smtClean="0">
                          <a:latin typeface="Arial" pitchFamily="34" charset="0"/>
                          <a:cs typeface="Arial" pitchFamily="34" charset="0"/>
                        </a:rPr>
                        <a:t> онд оролт, хувь</a:t>
                      </a:r>
                      <a:endParaRPr lang="mn-MN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mn-MN" sz="1400" dirty="0" smtClean="0">
                          <a:latin typeface="Arial" pitchFamily="34" charset="0"/>
                          <a:cs typeface="Arial" pitchFamily="34" charset="0"/>
                        </a:rPr>
                        <a:t>99</a:t>
                      </a:r>
                      <a:r>
                        <a:rPr lang="en-US" sz="1400" dirty="0" smtClean="0">
                          <a:latin typeface="Arial" pitchFamily="34" charset="0"/>
                          <a:cs typeface="Arial" pitchFamily="34" charset="0"/>
                        </a:rPr>
                        <a:t>.6</a:t>
                      </a:r>
                      <a:endParaRPr lang="mn-MN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Arial" pitchFamily="34" charset="0"/>
                          <a:cs typeface="Arial" pitchFamily="34" charset="0"/>
                        </a:rPr>
                        <a:t>97.0</a:t>
                      </a:r>
                      <a:endParaRPr lang="mn-MN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mn-MN" sz="1400" dirty="0" smtClean="0">
                          <a:latin typeface="Arial" pitchFamily="34" charset="0"/>
                          <a:cs typeface="Arial" pitchFamily="34" charset="0"/>
                        </a:rPr>
                        <a:t>Зүй бус хорогдол</a:t>
                      </a:r>
                      <a:endParaRPr lang="mn-MN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Arial" pitchFamily="34" charset="0"/>
                          <a:cs typeface="Arial" pitchFamily="34" charset="0"/>
                        </a:rPr>
                        <a:t>451</a:t>
                      </a:r>
                      <a:endParaRPr lang="mn-MN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Arial" pitchFamily="34" charset="0"/>
                          <a:cs typeface="Arial" pitchFamily="34" charset="0"/>
                        </a:rPr>
                        <a:t>4021</a:t>
                      </a:r>
                      <a:endParaRPr lang="mn-MN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mn-MN" sz="1400" dirty="0" smtClean="0">
                          <a:latin typeface="Arial" pitchFamily="34" charset="0"/>
                          <a:cs typeface="Arial" pitchFamily="34" charset="0"/>
                        </a:rPr>
                        <a:t>     </a:t>
                      </a:r>
                      <a:r>
                        <a:rPr lang="en-US" sz="140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mn-MN" sz="1400" dirty="0" smtClean="0">
                          <a:latin typeface="Arial" pitchFamily="34" charset="0"/>
                          <a:cs typeface="Arial" pitchFamily="34" charset="0"/>
                        </a:rPr>
                        <a:t>Чононд идүүлсэн</a:t>
                      </a:r>
                      <a:endParaRPr lang="mn-MN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Arial" pitchFamily="34" charset="0"/>
                          <a:cs typeface="Arial" pitchFamily="34" charset="0"/>
                        </a:rPr>
                        <a:t>52</a:t>
                      </a:r>
                      <a:endParaRPr lang="mn-MN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Arial" pitchFamily="34" charset="0"/>
                          <a:cs typeface="Arial" pitchFamily="34" charset="0"/>
                        </a:rPr>
                        <a:t>79</a:t>
                      </a:r>
                      <a:endParaRPr lang="mn-MN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mn-MN" sz="1400" dirty="0" smtClean="0">
                          <a:latin typeface="Arial" pitchFamily="34" charset="0"/>
                          <a:cs typeface="Arial" pitchFamily="34" charset="0"/>
                        </a:rPr>
                        <a:t>      Хулгайд алдсан</a:t>
                      </a:r>
                      <a:endParaRPr lang="mn-MN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Arial" pitchFamily="34" charset="0"/>
                          <a:cs typeface="Arial" pitchFamily="34" charset="0"/>
                        </a:rPr>
                        <a:t>17</a:t>
                      </a:r>
                      <a:endParaRPr lang="mn-MN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Arial" pitchFamily="34" charset="0"/>
                          <a:cs typeface="Arial" pitchFamily="34" charset="0"/>
                        </a:rPr>
                        <a:t>56</a:t>
                      </a:r>
                      <a:endParaRPr lang="mn-MN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mn-MN" sz="1400" dirty="0" smtClean="0">
                          <a:latin typeface="Arial" pitchFamily="34" charset="0"/>
                          <a:cs typeface="Arial" pitchFamily="34" charset="0"/>
                        </a:rPr>
                        <a:t> Хорогдсон хээлтэгч мал     </a:t>
                      </a:r>
                      <a:endParaRPr lang="mn-MN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Arial" pitchFamily="34" charset="0"/>
                          <a:cs typeface="Arial" pitchFamily="34" charset="0"/>
                        </a:rPr>
                        <a:t>35</a:t>
                      </a:r>
                      <a:endParaRPr lang="mn-MN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Arial" pitchFamily="34" charset="0"/>
                          <a:cs typeface="Arial" pitchFamily="34" charset="0"/>
                        </a:rPr>
                        <a:t>409</a:t>
                      </a:r>
                      <a:endParaRPr lang="mn-MN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7" name="Rectangle 1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533400"/>
            <a:ext cx="8458200" cy="400110"/>
          </a:xfrm>
          <a:prstGeom prst="rect">
            <a:avLst/>
          </a:prstGeom>
          <a:solidFill>
            <a:srgbClr val="996600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514350" indent="-514350" algn="just">
              <a:spcBef>
                <a:spcPct val="20000"/>
              </a:spcBef>
              <a:buClr>
                <a:schemeClr val="accent6">
                  <a:lumMod val="50000"/>
                </a:schemeClr>
              </a:buClr>
              <a:buSzPct val="80000"/>
              <a:defRPr/>
            </a:pPr>
            <a:r>
              <a:rPr lang="mn-MN" sz="2000" b="1" dirty="0" smtClean="0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МАЛ АЖ АХУЙ</a:t>
            </a:r>
            <a:endParaRPr lang="mn-MN" sz="2000" b="1" dirty="0">
              <a:solidFill>
                <a:schemeClr val="bg1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cxnSp>
        <p:nvCxnSpPr>
          <p:cNvPr id="8" name="Straight Connector 7"/>
          <p:cNvCxnSpPr/>
          <p:nvPr/>
        </p:nvCxnSpPr>
        <p:spPr>
          <a:xfrm>
            <a:off x="4800600" y="914400"/>
            <a:ext cx="0" cy="5943600"/>
          </a:xfrm>
          <a:prstGeom prst="line">
            <a:avLst/>
          </a:prstGeom>
          <a:ln>
            <a:solidFill>
              <a:srgbClr val="C0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theme/theme1.xml><?xml version="1.0" encoding="utf-8"?>
<a:theme xmlns:a="http://schemas.openxmlformats.org/drawingml/2006/main" name="dem1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Civic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2014.02sar</Template>
  <TotalTime>6241</TotalTime>
  <Words>540</Words>
  <Application>Microsoft Office PowerPoint</Application>
  <PresentationFormat>On-screen Show (4:3)</PresentationFormat>
  <Paragraphs>220</Paragraphs>
  <Slides>14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dem1</vt:lpstr>
      <vt:lpstr>ОРХОН  АЙМГИЙН СТАТИСТИКИЙН ХЭЛТЭС ХЭВЛЭЛИЙН  БАГА ХУРАЛ</vt:lpstr>
      <vt:lpstr>АЙМГИЙН ЭДИЙН ЗАСАГ, НИЙГМИЙН ХӨГЖЛИЙН 2017 ОНЫ эхний 5 сарын ДҮНГИЙН ТАНИЛЦУУЛГА</vt:lpstr>
      <vt:lpstr>АЙМГИЙН ЭДИЙН ЗАСАГ, НИЙГМИЙН ХӨГЖЛИЙН ДҮН</vt:lpstr>
      <vt:lpstr>САНХҮҮГИЙН ОРЧИН</vt:lpstr>
      <vt:lpstr>САНХҮҮГИЙН ОРЧИН</vt:lpstr>
      <vt:lpstr>Slide 6</vt:lpstr>
      <vt:lpstr>Slide 7</vt:lpstr>
      <vt:lpstr>МАЛ АЖ АХУЙ</vt:lpstr>
      <vt:lpstr>МАЛ АЖ АХУЙ</vt:lpstr>
      <vt:lpstr>АЖЛЫН БАЙР</vt:lpstr>
      <vt:lpstr>Slide 11</vt:lpstr>
      <vt:lpstr>Slide 12</vt:lpstr>
      <vt:lpstr>Slide 13</vt:lpstr>
      <vt:lpstr>Slide 14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ОРХОН АЙМГИЙН СТАТИСТИКИЙН ХЭЛТЭС ХЭВЛЭЛИЙН  БАГА ХУРАЛ</dc:title>
  <dc:creator>Lhagva-Ochir</dc:creator>
  <cp:lastModifiedBy>uugantsetseg</cp:lastModifiedBy>
  <cp:revision>1197</cp:revision>
  <dcterms:created xsi:type="dcterms:W3CDTF">2014-04-10T10:08:15Z</dcterms:created>
  <dcterms:modified xsi:type="dcterms:W3CDTF">2017-06-12T02:55:28Z</dcterms:modified>
</cp:coreProperties>
</file>