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2" r:id="rId3"/>
    <p:sldId id="379" r:id="rId4"/>
    <p:sldId id="389" r:id="rId5"/>
    <p:sldId id="279" r:id="rId6"/>
    <p:sldId id="390" r:id="rId7"/>
    <p:sldId id="362" r:id="rId8"/>
    <p:sldId id="392" r:id="rId9"/>
    <p:sldId id="383" r:id="rId10"/>
    <p:sldId id="384" r:id="rId11"/>
    <p:sldId id="388" r:id="rId12"/>
    <p:sldId id="396" r:id="rId13"/>
    <p:sldId id="394" r:id="rId14"/>
    <p:sldId id="395" r:id="rId15"/>
    <p:sldId id="393" r:id="rId16"/>
    <p:sldId id="280" r:id="rId17"/>
    <p:sldId id="285" r:id="rId18"/>
    <p:sldId id="289" r:id="rId19"/>
    <p:sldId id="377" r:id="rId20"/>
    <p:sldId id="351" r:id="rId21"/>
  </p:sldIdLst>
  <p:sldSz cx="9144000" cy="6858000" type="screen4x3"/>
  <p:notesSz cx="6956425" cy="10186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9" autoAdjust="0"/>
    <p:restoredTop sz="94660"/>
  </p:normalViewPr>
  <p:slideViewPr>
    <p:cSldViewPr>
      <p:cViewPr varScale="1">
        <p:scale>
          <a:sx n="82" d="100"/>
          <a:sy n="82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102"/>
      </p:cViewPr>
      <p:guideLst>
        <p:guide orient="horz" pos="3208"/>
        <p:guide pos="219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style val="10"/>
  <c:chart>
    <c:autoTitleDeleted val="1"/>
    <c:plotArea>
      <c:layout>
        <c:manualLayout>
          <c:layoutTarget val="inner"/>
          <c:xMode val="edge"/>
          <c:yMode val="edge"/>
          <c:x val="0.16655998911369393"/>
          <c:y val="0.1888492281044663"/>
          <c:w val="0.78628275943119053"/>
          <c:h val="0.804289133062434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>
                <c:manualLayout>
                  <c:x val="-1.4501302026955981E-2"/>
                  <c:y val="-0.12097913140895766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lang="mn-MN" b="0">
                      <a:solidFill>
                        <a:schemeClr val="tx1"/>
                      </a:solidFill>
                    </a:defRPr>
                  </a:pPr>
                  <a:endParaRPr lang="mn-MN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7.2385276270945348E-2"/>
                  <c:y val="-0.13790288128832998"/>
                </c:manualLayout>
              </c:layout>
              <c:tx>
                <c:rich>
                  <a:bodyPr/>
                  <a:lstStyle/>
                  <a:p>
                    <a:pPr>
                      <a:defRPr lang="mn-MN">
                        <a:solidFill>
                          <a:schemeClr val="bg1"/>
                        </a:solidFill>
                      </a:defRPr>
                    </a:pPr>
                    <a:r>
                      <a:rPr lang="mn-MN" dirty="0" smtClean="0">
                        <a:solidFill>
                          <a:schemeClr val="bg1"/>
                        </a:solidFill>
                      </a:rPr>
                      <a:t>Боловс-рол</a:t>
                    </a:r>
                    <a:r>
                      <a:rPr lang="mn-MN" dirty="0">
                        <a:solidFill>
                          <a:schemeClr val="bg1"/>
                        </a:solidFill>
                      </a:rPr>
                      <a:t>, соёл урлаг
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38.7</a:t>
                    </a:r>
                    <a:r>
                      <a:rPr lang="mn-MN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mn-MN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/>
              <c:showCatName val="1"/>
              <c:showPercent val="1"/>
            </c:dLbl>
            <c:dLbl>
              <c:idx val="2"/>
              <c:layout>
                <c:manualLayout>
                  <c:x val="2.3172987115809393E-3"/>
                  <c:y val="0.1661035591432464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1.5945964334976596E-3"/>
                  <c:y val="-0.1845713755075124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5.7205559438612975E-2"/>
                  <c:y val="-0.2175144904218215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0.18379523847814402"/>
                  <c:y val="0.24595976449836732"/>
                </c:manualLayout>
              </c:layout>
              <c:tx>
                <c:rich>
                  <a:bodyPr/>
                  <a:lstStyle/>
                  <a:p>
                    <a:pPr>
                      <a:defRPr lang="mn-MN" b="0">
                        <a:solidFill>
                          <a:schemeClr val="bg1"/>
                        </a:solidFill>
                      </a:defRPr>
                    </a:pPr>
                    <a:r>
                      <a:rPr b="0" smtClean="0">
                        <a:solidFill>
                          <a:schemeClr val="bg1"/>
                        </a:solidFill>
                      </a:rPr>
                      <a:t>Ангилаг-даагүй </a:t>
                    </a:r>
                    <a:r>
                      <a:rPr b="0" dirty="0" err="1">
                        <a:solidFill>
                          <a:schemeClr val="bg1"/>
                        </a:solidFill>
                      </a:rPr>
                      <a:t>бусад</a:t>
                    </a:r>
                    <a:r>
                      <a:rPr b="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b="0" dirty="0" err="1">
                        <a:solidFill>
                          <a:schemeClr val="bg1"/>
                        </a:solidFill>
                      </a:rPr>
                      <a:t>зардал</a:t>
                    </a:r>
                    <a:r>
                      <a:rPr b="0" dirty="0">
                        <a:solidFill>
                          <a:schemeClr val="bg1"/>
                        </a:solidFill>
                      </a:rPr>
                      <a:t>
15.6%</a:t>
                    </a:r>
                  </a:p>
                </c:rich>
              </c:tx>
              <c:numFmt formatCode="0.0%" sourceLinked="0"/>
              <c:spPr/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lang="mn-MN"/>
                </a:pPr>
                <a:endParaRPr lang="mn-MN"/>
              </a:p>
            </c:txPr>
            <c:showCatName val="1"/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Нийтийн ерөнхий үйлчилгээ</c:v>
                </c:pt>
                <c:pt idx="1">
                  <c:v>Боловсрол, соёл урлаг</c:v>
                </c:pt>
                <c:pt idx="2">
                  <c:v>Эрүүл мэнд, амралт, спорт</c:v>
                </c:pt>
                <c:pt idx="3">
                  <c:v>Нийгмийн даатгал, нийгмийн халамж</c:v>
                </c:pt>
                <c:pt idx="4">
                  <c:v>Эдийн засгийн бусад</c:v>
                </c:pt>
                <c:pt idx="5">
                  <c:v>Ангилагдаагүй бусад зардал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27.9</c:v>
                </c:pt>
                <c:pt idx="1">
                  <c:v>38.700000000000003</c:v>
                </c:pt>
                <c:pt idx="2">
                  <c:v>2.5</c:v>
                </c:pt>
                <c:pt idx="3">
                  <c:v>14.8</c:v>
                </c:pt>
                <c:pt idx="4">
                  <c:v>0.60000000000000009</c:v>
                </c:pt>
                <c:pt idx="5">
                  <c:v>15.6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mn-MN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Барилга угсралт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mn-MN"/>
              </a:p>
            </c:txPr>
            <c:dLblPos val="ctr"/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10.8</c:v>
                </c:pt>
                <c:pt idx="1">
                  <c:v>9.4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Их засвар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mn-MN"/>
              </a:p>
            </c:txPr>
            <c:dLblPos val="ctr"/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5.5</c:v>
                </c:pt>
              </c:numCache>
            </c:numRef>
          </c:val>
        </c:ser>
        <c:axId val="107913600"/>
        <c:axId val="107915136"/>
      </c:barChart>
      <c:catAx>
        <c:axId val="107913600"/>
        <c:scaling>
          <c:orientation val="minMax"/>
        </c:scaling>
        <c:axPos val="b"/>
        <c:numFmt formatCode="General" sourceLinked="1"/>
        <c:tickLblPos val="nextTo"/>
        <c:crossAx val="107915136"/>
        <c:crosses val="autoZero"/>
        <c:auto val="1"/>
        <c:lblAlgn val="ctr"/>
        <c:lblOffset val="100"/>
      </c:catAx>
      <c:valAx>
        <c:axId val="107915136"/>
        <c:scaling>
          <c:orientation val="minMax"/>
        </c:scaling>
        <c:axPos val="l"/>
        <c:majorGridlines/>
        <c:numFmt formatCode="General" sourceLinked="1"/>
        <c:tickLblPos val="nextTo"/>
        <c:crossAx val="10791360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mn-MN"/>
  <c:style val="10"/>
  <c:chart>
    <c:title>
      <c:tx>
        <c:rich>
          <a:bodyPr/>
          <a:lstStyle/>
          <a:p>
            <a:pPr>
              <a:defRPr sz="1800"/>
            </a:pPr>
            <a:r>
              <a:rPr lang="mn-MN" sz="1800" dirty="0"/>
              <a:t>ХҮЙСИЙН ХАРЬЦАА, </a:t>
            </a:r>
            <a:r>
              <a:rPr lang="mn-MN" sz="1800" b="0" dirty="0"/>
              <a:t>төрөх үеийн</a:t>
            </a:r>
            <a:endParaRPr lang="en-US" sz="1800" b="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pPr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dLbl>
              <c:idx val="0"/>
              <c:layout>
                <c:manualLayout>
                  <c:x val="-0.10407704535754711"/>
                  <c:y val="4.1623136556991035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8069836858627979E-3"/>
                  <c:y val="-6.650821425099641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9.7454954815644146E-2"/>
                  <c:y val="-4.515869255797098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1.5663662623476071E-2"/>
                  <c:y val="3.0534347281190419E-3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6.309109240359367E-5"/>
                  <c:y val="-4.5158692557970982E-2"/>
                </c:manualLayout>
              </c:layout>
              <c:dLblPos val="r"/>
              <c:showVal val="1"/>
            </c:dLbl>
            <c:dLblPos val="t"/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95.9</c:v>
                </c:pt>
                <c:pt idx="1">
                  <c:v>98.8</c:v>
                </c:pt>
              </c:numCache>
            </c:numRef>
          </c:val>
        </c:ser>
        <c:marker val="1"/>
        <c:axId val="107971712"/>
        <c:axId val="107973248"/>
      </c:lineChart>
      <c:catAx>
        <c:axId val="107971712"/>
        <c:scaling>
          <c:orientation val="minMax"/>
        </c:scaling>
        <c:axPos val="b"/>
        <c:numFmt formatCode="General" sourceLinked="1"/>
        <c:tickLblPos val="nextTo"/>
        <c:crossAx val="107973248"/>
        <c:crosses val="autoZero"/>
        <c:auto val="1"/>
        <c:lblAlgn val="ctr"/>
        <c:lblOffset val="100"/>
      </c:catAx>
      <c:valAx>
        <c:axId val="107973248"/>
        <c:scaling>
          <c:orientation val="minMax"/>
        </c:scaling>
        <c:axPos val="l"/>
        <c:majorGridlines/>
        <c:numFmt formatCode="General" sourceLinked="1"/>
        <c:tickLblPos val="nextTo"/>
        <c:crossAx val="107971712"/>
        <c:crosses val="autoZero"/>
        <c:crossBetween val="between"/>
        <c:majorUnit val="1"/>
      </c:valAx>
    </c:plotArea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chart>
    <c:autoTitleDeleted val="1"/>
    <c:plotArea>
      <c:layout>
        <c:manualLayout>
          <c:layoutTarget val="inner"/>
          <c:xMode val="edge"/>
          <c:yMode val="edge"/>
          <c:x val="2.1831904851952445E-2"/>
          <c:y val="0.1332109934785822"/>
          <c:w val="0.78659161405360389"/>
          <c:h val="0.804289133062434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dLbl>
              <c:idx val="1"/>
              <c:layout>
                <c:manualLayout>
                  <c:x val="8.0325470002881108E-3"/>
                  <c:y val="3.4655282024494312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7845902220391718"/>
                  <c:y val="0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20757561281801737"/>
                  <c:y val="2.678240614199722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mn-MN"/>
                </a:p>
              </c:txPr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mn-MN"/>
              </a:p>
            </c:txPr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Тайлант онд гэр бүл болсон</c:v>
                </c:pt>
                <c:pt idx="1">
                  <c:v>1 жилийн өмнө</c:v>
                </c:pt>
                <c:pt idx="2">
                  <c:v>2-3 жилийн өмнө</c:v>
                </c:pt>
                <c:pt idx="3">
                  <c:v>4 ба түүнээс дээш жилийн өмнө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</c:v>
                </c:pt>
                <c:pt idx="1">
                  <c:v>48</c:v>
                </c:pt>
                <c:pt idx="2">
                  <c:v>62</c:v>
                </c:pt>
                <c:pt idx="3">
                  <c:v>141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mn-MN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style val="10"/>
  <c:chart>
    <c:autoTitleDeleted val="1"/>
    <c:plotArea>
      <c:layout>
        <c:manualLayout>
          <c:layoutTarget val="inner"/>
          <c:xMode val="edge"/>
          <c:yMode val="edge"/>
          <c:x val="0.11000068039413373"/>
          <c:y val="0.17178069530745421"/>
          <c:w val="0.78628275943119053"/>
          <c:h val="0.804289133062434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20983008702859518"/>
                  <c:y val="-2.5218359178070558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1031836260059"/>
                  <c:y val="8.3719536515688107E-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3.5388783393434792E-2"/>
                  <c:y val="0.17944427234866209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6.2984703502792713E-3"/>
                  <c:y val="5.8545466693392084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1.4926610214571567E-3"/>
                  <c:y val="-0.1581360305804084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0.19296744623340001"/>
                  <c:y val="0.2290076046089275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mn-MN"/>
                </a:p>
              </c:txPr>
              <c:showCatName val="1"/>
              <c:showPercent val="1"/>
            </c:dLbl>
            <c:numFmt formatCode="0.0%" sourceLinked="0"/>
            <c:showCatName val="1"/>
            <c:showPercent val="1"/>
            <c:showLeaderLines val="1"/>
          </c:dLbls>
          <c:cat>
            <c:strRef>
              <c:f>Sheet1!$A$2:$A$8</c:f>
              <c:strCache>
                <c:ptCount val="7"/>
                <c:pt idx="0">
                  <c:v>1 хүртэл</c:v>
                </c:pt>
                <c:pt idx="1">
                  <c:v>1-3 жил</c:v>
                </c:pt>
                <c:pt idx="2">
                  <c:v>4-6 жил</c:v>
                </c:pt>
                <c:pt idx="3">
                  <c:v>7-9 жил</c:v>
                </c:pt>
                <c:pt idx="4">
                  <c:v>10-14 жил</c:v>
                </c:pt>
                <c:pt idx="5">
                  <c:v>15-19 жил</c:v>
                </c:pt>
                <c:pt idx="6">
                  <c:v>20 ба түүнээс дээш жил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35</c:v>
                </c:pt>
                <c:pt idx="4">
                  <c:v>16</c:v>
                </c:pt>
                <c:pt idx="5">
                  <c:v>5</c:v>
                </c:pt>
                <c:pt idx="6">
                  <c:v>14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style val="18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Шилжин ирсэн</c:v>
                </c:pt>
              </c:strCache>
            </c:strRef>
          </c:tx>
          <c:dLbls>
            <c:dLbl>
              <c:idx val="0"/>
              <c:layout>
                <c:manualLayout>
                  <c:x val="-0.19174850279244446"/>
                  <c:y val="1.9284850914435984E-2"/>
                </c:manualLayout>
              </c:layout>
              <c:showVal val="1"/>
            </c:dLbl>
            <c:dLbl>
              <c:idx val="1"/>
              <c:layout>
                <c:manualLayout>
                  <c:x val="-1.2573672314258643E-2"/>
                  <c:y val="-5.7854552743308037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mn-MN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1145</c:v>
                </c:pt>
                <c:pt idx="1">
                  <c:v>976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Шилжин явсан</c:v>
                </c:pt>
              </c:strCache>
            </c:strRef>
          </c:tx>
          <c:dLbls>
            <c:dLbl>
              <c:idx val="0"/>
              <c:layout>
                <c:manualLayout>
                  <c:x val="-0.17288799432105634"/>
                  <c:y val="-4.4997985467017373E-2"/>
                </c:manualLayout>
              </c:layout>
              <c:showVal val="1"/>
            </c:dLbl>
            <c:dLbl>
              <c:idx val="1"/>
              <c:layout>
                <c:manualLayout>
                  <c:x val="-6.9155197728422532E-2"/>
                  <c:y val="8.9995970934034761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mn-MN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1366</c:v>
                </c:pt>
                <c:pt idx="1">
                  <c:v>894</c:v>
                </c:pt>
              </c:numCache>
            </c:numRef>
          </c:val>
        </c:ser>
        <c:marker val="1"/>
        <c:axId val="108607360"/>
        <c:axId val="108608896"/>
      </c:lineChart>
      <c:catAx>
        <c:axId val="108607360"/>
        <c:scaling>
          <c:orientation val="minMax"/>
        </c:scaling>
        <c:axPos val="b"/>
        <c:numFmt formatCode="General" sourceLinked="1"/>
        <c:tickLblPos val="nextTo"/>
        <c:crossAx val="108608896"/>
        <c:crosses val="autoZero"/>
        <c:auto val="1"/>
        <c:lblAlgn val="ctr"/>
        <c:lblOffset val="100"/>
      </c:catAx>
      <c:valAx>
        <c:axId val="108608896"/>
        <c:scaling>
          <c:orientation val="minMax"/>
        </c:scaling>
        <c:axPos val="l"/>
        <c:majorGridlines/>
        <c:numFmt formatCode="General" sourceLinked="1"/>
        <c:tickLblPos val="nextTo"/>
        <c:crossAx val="10860736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style val="10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>
                <c:manualLayout>
                  <c:x val="9.9865776793611766E-3"/>
                  <c:y val="-1.2663971849179313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22949471457466097"/>
                  <c:y val="-0.23889121724359247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mn-MN"/>
                </a:p>
              </c:txPr>
              <c:showCatName val="1"/>
              <c:showPercent val="1"/>
            </c:dLbl>
            <c:numFmt formatCode="0.0%" sourceLinked="0"/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0-14 насны</c:v>
                </c:pt>
                <c:pt idx="1">
                  <c:v>15-54 насны</c:v>
                </c:pt>
                <c:pt idx="2">
                  <c:v>55 ба түүнээс дээш насны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252</c:v>
                </c:pt>
                <c:pt idx="1">
                  <c:v>641</c:v>
                </c:pt>
                <c:pt idx="2">
                  <c:v>83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chart>
    <c:title>
      <c:tx>
        <c:rich>
          <a:bodyPr/>
          <a:lstStyle/>
          <a:p>
            <a:pPr>
              <a:defRPr lang="mn-MN" sz="1400"/>
            </a:pPr>
            <a:r>
              <a:rPr lang="mn-MN" sz="1400"/>
              <a:t>НИЙТ БИЙ БОЛСОН АЖЛЫН БАЙР</a:t>
            </a:r>
            <a:endParaRPr lang="ru-RU" sz="140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Нийт бий болсон ажлын байр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c:spPr>
          <c:dLbls>
            <c:txPr>
              <a:bodyPr/>
              <a:lstStyle/>
              <a:p>
                <a:pPr>
                  <a:defRPr lang="mn-MN" b="1">
                    <a:solidFill>
                      <a:schemeClr val="bg1"/>
                    </a:solidFill>
                  </a:defRPr>
                </a:pPr>
                <a:endParaRPr lang="mn-MN"/>
              </a:p>
            </c:txPr>
            <c:dLblPos val="ctr"/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1638</c:v>
                </c:pt>
                <c:pt idx="1">
                  <c:v>531</c:v>
                </c:pt>
              </c:numCache>
            </c:numRef>
          </c:val>
        </c:ser>
        <c:axId val="108746240"/>
        <c:axId val="108747776"/>
      </c:barChart>
      <c:catAx>
        <c:axId val="10874624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mn-MN" b="1"/>
            </a:pPr>
            <a:endParaRPr lang="mn-MN"/>
          </a:p>
        </c:txPr>
        <c:crossAx val="108747776"/>
        <c:crosses val="autoZero"/>
        <c:auto val="1"/>
        <c:lblAlgn val="ctr"/>
        <c:lblOffset val="100"/>
      </c:catAx>
      <c:valAx>
        <c:axId val="108747776"/>
        <c:scaling>
          <c:orientation val="minMax"/>
          <c:max val="1100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lang="mn-MN"/>
            </a:pPr>
            <a:endParaRPr lang="mn-MN"/>
          </a:p>
        </c:txPr>
        <c:crossAx val="108746240"/>
        <c:crosses val="autoZero"/>
        <c:crossBetween val="between"/>
        <c:majorUnit val="200"/>
      </c:valAx>
    </c:plotArea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chart>
    <c:title>
      <c:tx>
        <c:rich>
          <a:bodyPr/>
          <a:lstStyle/>
          <a:p>
            <a:pPr>
              <a:defRPr lang="mn-MN" sz="1400"/>
            </a:pPr>
            <a:r>
              <a:rPr lang="mn-MN" sz="1400" dirty="0"/>
              <a:t>НИЙТ БИЙ БОЛСОН АЖЛЫН БАЙР, </a:t>
            </a:r>
            <a:r>
              <a:rPr lang="mn-MN" sz="1400" b="0" dirty="0"/>
              <a:t>эдийн засгийн салбараар</a:t>
            </a:r>
            <a:endParaRPr lang="en-US" sz="1400" b="0" dirty="0"/>
          </a:p>
        </c:rich>
      </c:tx>
      <c:layout>
        <c:manualLayout>
          <c:xMode val="edge"/>
          <c:yMode val="edge"/>
          <c:x val="0.12672839506173098"/>
          <c:y val="1.6836195965366927E-2"/>
        </c:manualLayout>
      </c:layout>
    </c:title>
    <c:plotArea>
      <c:layout>
        <c:manualLayout>
          <c:layoutTarget val="inner"/>
          <c:xMode val="edge"/>
          <c:yMode val="edge"/>
          <c:x val="0.1493239039564499"/>
          <c:y val="0.2876746656667919"/>
          <c:w val="0.66740181782833718"/>
          <c:h val="0.606771420800398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7"/>
          <c:dLbls>
            <c:dLbl>
              <c:idx val="0"/>
              <c:layout>
                <c:manualLayout>
                  <c:x val="-9.440288713910755E-2"/>
                  <c:y val="-6.7992125984252E-2"/>
                </c:manualLayout>
              </c:layout>
              <c:tx>
                <c:rich>
                  <a:bodyPr/>
                  <a:lstStyle/>
                  <a:p>
                    <a:pPr>
                      <a:defRPr lang="mn-MN" sz="1000" b="0">
                        <a:solidFill>
                          <a:schemeClr val="bg1"/>
                        </a:solidFill>
                      </a:defRPr>
                    </a:pPr>
                    <a:r>
                      <a:rPr sz="1000" b="0" dirty="0" err="1">
                        <a:solidFill>
                          <a:schemeClr val="tx1"/>
                        </a:solidFill>
                      </a:rPr>
                      <a:t>Т</a:t>
                    </a:r>
                    <a:r>
                      <a:rPr dirty="0" err="1">
                        <a:solidFill>
                          <a:schemeClr val="tx1"/>
                        </a:solidFill>
                      </a:rPr>
                      <a:t>өрийн</a:t>
                    </a:r>
                    <a:r>
                      <a:rPr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dirty="0" err="1">
                        <a:solidFill>
                          <a:schemeClr val="tx1"/>
                        </a:solidFill>
                      </a:rPr>
                      <a:t>удирдлага</a:t>
                    </a:r>
                    <a:r>
                      <a:rPr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9.8</a:t>
                    </a:r>
                    <a:r>
                      <a:rPr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/>
              <c:showCatName val="1"/>
              <c:showPercent val="1"/>
            </c:dLbl>
            <c:dLbl>
              <c:idx val="1"/>
              <c:layout>
                <c:manualLayout>
                  <c:x val="0"/>
                  <c:y val="-0.19932050160396617"/>
                </c:manualLayout>
              </c:layout>
              <c:tx>
                <c:rich>
                  <a:bodyPr/>
                  <a:lstStyle/>
                  <a:p>
                    <a:pPr>
                      <a:defRPr lang="mn-MN" sz="1000" b="0">
                        <a:solidFill>
                          <a:schemeClr val="bg1"/>
                        </a:solidFill>
                      </a:defRPr>
                    </a:pPr>
                    <a:r>
                      <a:rPr sz="1000" b="0" dirty="0" err="1" smtClean="0">
                        <a:solidFill>
                          <a:schemeClr val="tx1"/>
                        </a:solidFill>
                      </a:rPr>
                      <a:t>Б</a:t>
                    </a:r>
                    <a:r>
                      <a:rPr dirty="0" err="1" smtClean="0">
                        <a:solidFill>
                          <a:schemeClr val="tx1"/>
                        </a:solidFill>
                      </a:rPr>
                      <a:t>оловсруу</a:t>
                    </a:r>
                    <a:r>
                      <a:rPr lang="en-US" dirty="0" err="1" smtClean="0">
                        <a:solidFill>
                          <a:schemeClr val="tx1"/>
                        </a:solidFill>
                      </a:rPr>
                      <a:t>-</a:t>
                    </a:r>
                    <a:r>
                      <a:rPr dirty="0" err="1" smtClean="0">
                        <a:solidFill>
                          <a:schemeClr val="tx1"/>
                        </a:solidFill>
                      </a:rPr>
                      <a:t>лах</a:t>
                    </a:r>
                    <a:r>
                      <a:rPr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dirty="0" err="1" smtClean="0">
                        <a:solidFill>
                          <a:schemeClr val="tx1"/>
                        </a:solidFill>
                      </a:rPr>
                      <a:t>үйлдвэрлэл</a:t>
                    </a:r>
                    <a:r>
                      <a:rPr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20.7</a:t>
                    </a:r>
                    <a:r>
                      <a:rPr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/>
              <c:showCatName val="1"/>
              <c:showPercent val="1"/>
            </c:dLbl>
            <c:dLbl>
              <c:idx val="2"/>
              <c:layout>
                <c:manualLayout>
                  <c:x val="0"/>
                  <c:y val="0.17989417989417991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14108219111499998"/>
                  <c:y val="2.1163812856726322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0.1388888888888889"/>
                  <c:y val="1.5227263258759321E-4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0.12428283270146789"/>
                  <c:y val="-1.3353330833645795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2.0755686789151372E-2"/>
                  <c:y val="-2.4065533474982293E-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0.13310902109458531"/>
                  <c:y val="-5.0930092071824327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lang="mn-MN" sz="1000" b="0"/>
                </a:pPr>
                <a:endParaRPr lang="mn-MN"/>
              </a:p>
            </c:txPr>
            <c:showCatName val="1"/>
            <c:showPercent val="1"/>
            <c:showLeaderLines val="1"/>
          </c:dLbls>
          <c:cat>
            <c:strRef>
              <c:f>Sheet1!$A$2:$A$9</c:f>
              <c:strCache>
                <c:ptCount val="8"/>
                <c:pt idx="0">
                  <c:v>Төрийн удирдлага</c:v>
                </c:pt>
                <c:pt idx="1">
                  <c:v>Боловсруулах үйлдвэрлэл</c:v>
                </c:pt>
                <c:pt idx="2">
                  <c:v>Удирдлагын болон дэмжлэг үзүүлэх үйл ажиллагаа</c:v>
                </c:pt>
                <c:pt idx="3">
                  <c:v>Боловсрол</c:v>
                </c:pt>
                <c:pt idx="4">
                  <c:v>Уул уурхай, олборлолт</c:v>
                </c:pt>
                <c:pt idx="5">
                  <c:v>Худалдаа</c:v>
                </c:pt>
                <c:pt idx="6">
                  <c:v>Бусад</c:v>
                </c:pt>
                <c:pt idx="7">
                  <c:v>Эрүүл мэнд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52</c:v>
                </c:pt>
                <c:pt idx="1">
                  <c:v>110</c:v>
                </c:pt>
                <c:pt idx="2">
                  <c:v>18</c:v>
                </c:pt>
                <c:pt idx="3">
                  <c:v>81</c:v>
                </c:pt>
                <c:pt idx="4">
                  <c:v>6</c:v>
                </c:pt>
                <c:pt idx="5">
                  <c:v>76</c:v>
                </c:pt>
                <c:pt idx="6">
                  <c:v>160</c:v>
                </c:pt>
                <c:pt idx="7">
                  <c:v>28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style val="14"/>
  <c:chart>
    <c:title>
      <c:tx>
        <c:rich>
          <a:bodyPr/>
          <a:lstStyle/>
          <a:p>
            <a:pPr>
              <a:defRPr lang="mn-MN" sz="1400"/>
            </a:pPr>
            <a:r>
              <a:rPr lang="mn-MN" sz="1400" dirty="0"/>
              <a:t>Урьдчилан сэргийлэх үзлэгийн нийт үзлэгт эзлэх </a:t>
            </a:r>
            <a:r>
              <a:rPr lang="mn-MN" sz="1400" i="1" dirty="0"/>
              <a:t>хувь</a:t>
            </a:r>
            <a:endParaRPr lang="en-US" sz="1400" i="1" dirty="0"/>
          </a:p>
        </c:rich>
      </c:tx>
      <c:layout>
        <c:manualLayout>
          <c:xMode val="edge"/>
          <c:yMode val="edge"/>
          <c:x val="0.14797652980504866"/>
          <c:y val="9.6424254572180026E-3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>
                <c:manualLayout>
                  <c:x val="-0.15402748584966938"/>
                  <c:y val="-2.9038109202954212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0653352884135886E-2"/>
                </c:manualLayout>
              </c:layout>
              <c:showVal val="1"/>
            </c:dLbl>
            <c:txPr>
              <a:bodyPr/>
              <a:lstStyle/>
              <a:p>
                <a:pPr>
                  <a:defRPr lang="mn-MN" b="1">
                    <a:solidFill>
                      <a:schemeClr val="tx1"/>
                    </a:solidFill>
                  </a:defRPr>
                </a:pPr>
                <a:endParaRPr lang="mn-MN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 formatCode="General">
                  <c:v>39.300000000000004</c:v>
                </c:pt>
                <c:pt idx="1">
                  <c:v>32.9</c:v>
                </c:pt>
              </c:numCache>
            </c:numRef>
          </c:val>
        </c:ser>
        <c:marker val="1"/>
        <c:axId val="107793024"/>
        <c:axId val="107798912"/>
      </c:lineChart>
      <c:catAx>
        <c:axId val="107793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mn-MN" b="1"/>
            </a:pPr>
            <a:endParaRPr lang="mn-MN"/>
          </a:p>
        </c:txPr>
        <c:crossAx val="107798912"/>
        <c:crosses val="autoZero"/>
        <c:auto val="1"/>
        <c:lblAlgn val="ctr"/>
        <c:lblOffset val="100"/>
      </c:catAx>
      <c:valAx>
        <c:axId val="107798912"/>
        <c:scaling>
          <c:orientation val="minMax"/>
          <c:max val="40"/>
          <c:min val="25"/>
        </c:scaling>
        <c:axPos val="l"/>
        <c:majorGridlines/>
        <c:minorGridlines/>
        <c:numFmt formatCode="General" sourceLinked="1"/>
        <c:tickLblPos val="nextTo"/>
        <c:txPr>
          <a:bodyPr/>
          <a:lstStyle/>
          <a:p>
            <a:pPr>
              <a:defRPr lang="mn-MN"/>
            </a:pPr>
            <a:endParaRPr lang="mn-MN"/>
          </a:p>
        </c:txPr>
        <c:crossAx val="107793024"/>
        <c:crosses val="autoZero"/>
        <c:crossBetween val="between"/>
        <c:majorUnit val="5"/>
      </c:valAx>
    </c:plotArea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mn-MN"/>
  <c:style val="10"/>
  <c:chart>
    <c:title>
      <c:tx>
        <c:rich>
          <a:bodyPr/>
          <a:lstStyle/>
          <a:p>
            <a:pPr>
              <a:defRPr lang="mn-MN"/>
            </a:pPr>
            <a:r>
              <a:rPr lang="mn-MN" dirty="0"/>
              <a:t>ГЭМТ ХЭРГИЙН ГАРАЛТ, </a:t>
            </a:r>
            <a:r>
              <a:rPr lang="mn-MN" b="0" i="1" dirty="0"/>
              <a:t>тоо</a:t>
            </a:r>
            <a:endParaRPr lang="en-US" b="0" i="1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txPr>
              <a:bodyPr/>
              <a:lstStyle/>
              <a:p>
                <a:pPr>
                  <a:defRPr lang="mn-MN" sz="1600" b="1">
                    <a:solidFill>
                      <a:schemeClr val="bg1"/>
                    </a:solidFill>
                  </a:defRPr>
                </a:pPr>
                <a:endParaRPr lang="mn-MN"/>
              </a:p>
            </c:txPr>
            <c:dLblPos val="ctr"/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317</c:v>
                </c:pt>
                <c:pt idx="1">
                  <c:v>353</c:v>
                </c:pt>
              </c:numCache>
            </c:numRef>
          </c:val>
        </c:ser>
        <c:gapWidth val="102"/>
        <c:axId val="108020864"/>
        <c:axId val="108022400"/>
      </c:barChart>
      <c:catAx>
        <c:axId val="108020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mn-MN" b="0"/>
            </a:pPr>
            <a:endParaRPr lang="mn-MN"/>
          </a:p>
        </c:txPr>
        <c:crossAx val="108022400"/>
        <c:crosses val="autoZero"/>
        <c:auto val="1"/>
        <c:lblAlgn val="ctr"/>
        <c:lblOffset val="100"/>
      </c:catAx>
      <c:valAx>
        <c:axId val="108022400"/>
        <c:scaling>
          <c:orientation val="minMax"/>
          <c:max val="350"/>
          <c:min val="1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mn-MN"/>
            </a:pPr>
            <a:endParaRPr lang="mn-MN"/>
          </a:p>
        </c:txPr>
        <c:crossAx val="108020864"/>
        <c:crosses val="autoZero"/>
        <c:crossBetween val="between"/>
        <c:majorUnit val="50"/>
      </c:valAx>
    </c:plotArea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mn-MN"/>
  <c:style val="18"/>
  <c:chart>
    <c:title>
      <c:tx>
        <c:rich>
          <a:bodyPr/>
          <a:lstStyle/>
          <a:p>
            <a:pPr>
              <a:defRPr/>
            </a:pPr>
            <a:r>
              <a:rPr lang="mn-MN" sz="1400" dirty="0"/>
              <a:t>ТӨСВИЙН ОРЛОГО, ЗАРЛАГА, </a:t>
            </a:r>
            <a:r>
              <a:rPr lang="mn-MN" sz="1400" b="0" dirty="0"/>
              <a:t>тэрбум төгрөгөөр</a:t>
            </a:r>
            <a:endParaRPr lang="en-US" sz="1400" b="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dLbls>
            <c:dLbl>
              <c:idx val="0"/>
              <c:layout>
                <c:manualLayout>
                  <c:x val="-0.17282010997643366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2856567276290668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mn-MN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41.7</c:v>
                </c:pt>
                <c:pt idx="1">
                  <c:v>40.4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dLbls>
            <c:dLbl>
              <c:idx val="0"/>
              <c:layout>
                <c:manualLayout>
                  <c:x val="-0.17282010997643366"/>
                  <c:y val="-2.571313455258134E-2"/>
                </c:manualLayout>
              </c:layout>
              <c:showVal val="1"/>
            </c:dLbl>
            <c:dLbl>
              <c:idx val="1"/>
              <c:layout>
                <c:manualLayout>
                  <c:x val="-3.7706205813040072E-2"/>
                  <c:y val="6.749697820052602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mn-MN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0.0</c:formatCode>
                <c:ptCount val="2"/>
                <c:pt idx="0" formatCode="General">
                  <c:v>45.6</c:v>
                </c:pt>
                <c:pt idx="1">
                  <c:v>38</c:v>
                </c:pt>
              </c:numCache>
            </c:numRef>
          </c:val>
        </c:ser>
        <c:marker val="1"/>
        <c:axId val="91593344"/>
        <c:axId val="91615616"/>
      </c:lineChart>
      <c:catAx>
        <c:axId val="91593344"/>
        <c:scaling>
          <c:orientation val="minMax"/>
        </c:scaling>
        <c:axPos val="b"/>
        <c:numFmt formatCode="General" sourceLinked="1"/>
        <c:majorTickMark val="none"/>
        <c:tickLblPos val="nextTo"/>
        <c:crossAx val="91615616"/>
        <c:crosses val="autoZero"/>
        <c:auto val="1"/>
        <c:lblAlgn val="ctr"/>
        <c:lblOffset val="100"/>
      </c:catAx>
      <c:valAx>
        <c:axId val="9161561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159334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style val="10"/>
  <c:chart>
    <c:title>
      <c:tx>
        <c:rich>
          <a:bodyPr/>
          <a:lstStyle/>
          <a:p>
            <a:pPr>
              <a:defRPr lang="mn-MN"/>
            </a:pPr>
            <a:r>
              <a:rPr lang="mn-MN" dirty="0" smtClean="0"/>
              <a:t>ХЭРГИЙН</a:t>
            </a:r>
            <a:r>
              <a:rPr lang="mn-MN" baseline="0" dirty="0" smtClean="0"/>
              <a:t> ӨНГӨ</a:t>
            </a:r>
            <a:r>
              <a:rPr lang="mn-MN" dirty="0" smtClean="0"/>
              <a:t>, </a:t>
            </a:r>
            <a:r>
              <a:rPr lang="mn-MN" dirty="0"/>
              <a:t>бүтцээр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448898133016392"/>
          <c:y val="0.17071902708882128"/>
          <c:w val="0.73663546773634425"/>
          <c:h val="0.657313371761986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Хэргийн өнгө, бүтцээр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4"/>
          <c:dLbls>
            <c:dLbl>
              <c:idx val="0"/>
              <c:layout>
                <c:manualLayout>
                  <c:x val="-0.12809748427673037"/>
                  <c:y val="8.018536607568434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lang="mn-MN">
                      <a:solidFill>
                        <a:schemeClr val="bg1"/>
                      </a:solidFill>
                    </a:defRPr>
                  </a:pPr>
                  <a:endParaRPr lang="mn-MN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0.19290286237805168"/>
                  <c:y val="-7.2956849183256813E-3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4.2578616352201434E-2"/>
                  <c:y val="2.8708365490393992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3.6359877185163446E-2"/>
                  <c:y val="-0.19237474985986408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7.5996632496409993E-3"/>
                  <c:y val="-3.4909697670971025E-4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lang="mn-MN"/>
                </a:pPr>
                <a:endParaRPr lang="mn-MN"/>
              </a:p>
            </c:txPr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Бусдын бие махбодид гэмтэл учруулах</c:v>
                </c:pt>
                <c:pt idx="1">
                  <c:v>Бусдын эд хөрөнгө хулгайлах</c:v>
                </c:pt>
                <c:pt idx="2">
                  <c:v>Хөдөлгөөний аюулгүй байдлын эсрэг</c:v>
                </c:pt>
                <c:pt idx="3">
                  <c:v>Залилан мэхлэх, завшиж үрэгдүүлэх</c:v>
                </c:pt>
                <c:pt idx="4">
                  <c:v>Бусад хэрэг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126</c:v>
                </c:pt>
                <c:pt idx="1">
                  <c:v>104</c:v>
                </c:pt>
                <c:pt idx="2">
                  <c:v>20</c:v>
                </c:pt>
                <c:pt idx="3">
                  <c:v>33</c:v>
                </c:pt>
                <c:pt idx="4">
                  <c:v>70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mn-MN"/>
  <c:style val="18"/>
  <c:chart>
    <c:title>
      <c:tx>
        <c:rich>
          <a:bodyPr/>
          <a:lstStyle/>
          <a:p>
            <a:pPr>
              <a:defRPr/>
            </a:pPr>
            <a:r>
              <a:rPr lang="mn-MN" sz="1400" dirty="0">
                <a:latin typeface="Arial" pitchFamily="34" charset="0"/>
                <a:cs typeface="Arial" pitchFamily="34" charset="0"/>
              </a:rPr>
              <a:t>БАНКНЫ ЗАРИМ ҮЗҮҮЛЭЛТ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1400" b="0" dirty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dirty="0">
                <a:latin typeface="Arial" pitchFamily="34" charset="0"/>
                <a:cs typeface="Arial" pitchFamily="34" charset="0"/>
              </a:rPr>
              <a:t>тэрбум төгрөгөөр</a:t>
            </a:r>
            <a:r>
              <a:rPr lang="en-US" sz="1400" b="0" dirty="0">
                <a:latin typeface="Arial" pitchFamily="34" charset="0"/>
                <a:cs typeface="Arial" pitchFamily="34" charset="0"/>
              </a:rPr>
              <a:t>)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Гүйлгээнд гаргасан</c:v>
                </c:pt>
              </c:strCache>
            </c:strRef>
          </c:tx>
          <c:dLbls>
            <c:dLbl>
              <c:idx val="0"/>
              <c:layout>
                <c:manualLayout>
                  <c:x val="-0.17293526934885209"/>
                  <c:y val="-9.8031325481716461E-3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9.382979207898259E-3"/>
                  <c:y val="-2.587384164353496E-2"/>
                </c:manualLayout>
              </c:layout>
              <c:dLblPos val="r"/>
              <c:showVal val="1"/>
            </c:dLbl>
            <c:dLblPos val="t"/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764.5</c:v>
                </c:pt>
                <c:pt idx="1">
                  <c:v>761.2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Гүйлгээнээс татсан</c:v>
                </c:pt>
              </c:strCache>
            </c:strRef>
          </c:tx>
          <c:dLbls>
            <c:dLbl>
              <c:idx val="0"/>
              <c:layout>
                <c:manualLayout>
                  <c:x val="-0.19174850279244446"/>
                  <c:y val="-6.4282836381453932E-3"/>
                </c:manualLayout>
              </c:layout>
              <c:showVal val="1"/>
            </c:dLbl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735.7</c:v>
                </c:pt>
                <c:pt idx="1">
                  <c:v>734.5</c:v>
                </c:pt>
              </c:numCache>
            </c:numRef>
          </c:val>
        </c:ser>
        <c:marker val="1"/>
        <c:axId val="92275840"/>
        <c:axId val="92277376"/>
      </c:lineChart>
      <c:catAx>
        <c:axId val="92275840"/>
        <c:scaling>
          <c:orientation val="minMax"/>
        </c:scaling>
        <c:axPos val="b"/>
        <c:numFmt formatCode="General" sourceLinked="1"/>
        <c:majorTickMark val="none"/>
        <c:tickLblPos val="nextTo"/>
        <c:crossAx val="92277376"/>
        <c:crosses val="autoZero"/>
        <c:auto val="1"/>
        <c:lblAlgn val="ctr"/>
        <c:lblOffset val="100"/>
      </c:catAx>
      <c:valAx>
        <c:axId val="9227737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2275840"/>
        <c:crosses val="autoZero"/>
        <c:crossBetween val="between"/>
        <c:majorUnit val="10"/>
      </c:valAx>
    </c:plotArea>
    <c:legend>
      <c:legendPos val="b"/>
      <c:layout/>
      <c:txPr>
        <a:bodyPr/>
        <a:lstStyle/>
        <a:p>
          <a:pPr>
            <a:defRPr sz="1300"/>
          </a:pPr>
          <a:endParaRPr lang="mn-MN"/>
        </a:p>
      </c:txPr>
    </c:legend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mn-MN"/>
  <c:style val="10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Үйлдвэрлэлт</c:v>
                </c:pt>
              </c:strCache>
            </c:strRef>
          </c:tx>
          <c:dLbls>
            <c:dLbl>
              <c:idx val="0"/>
              <c:layout>
                <c:manualLayout>
                  <c:x val="-5.228758169934665E-2"/>
                  <c:y val="6.7496978200526303E-2"/>
                </c:manualLayout>
              </c:layout>
              <c:showVal val="1"/>
            </c:dLbl>
            <c:dLbl>
              <c:idx val="1"/>
              <c:layout>
                <c:manualLayout>
                  <c:x val="-1.6339869281045763E-2"/>
                  <c:y val="5.7854552743307967E-2"/>
                </c:manualLayout>
              </c:layout>
              <c:showVal val="1"/>
            </c:dLbl>
            <c:txPr>
              <a:bodyPr/>
              <a:lstStyle/>
              <a:p>
                <a:pPr>
                  <a:defRPr lang="mn-MN"/>
                </a:pPr>
                <a:endParaRPr lang="mn-MN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628.4</c:v>
                </c:pt>
                <c:pt idx="1">
                  <c:v>947.4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Борлуулалт</c:v>
                </c:pt>
              </c:strCache>
            </c:strRef>
          </c:tx>
          <c:dLbls>
            <c:dLbl>
              <c:idx val="0"/>
              <c:layout>
                <c:manualLayout>
                  <c:x val="-0.15359477124183021"/>
                  <c:y val="-6.4282836381453337E-2"/>
                </c:manualLayout>
              </c:layout>
              <c:showVal val="1"/>
            </c:dLbl>
            <c:dLbl>
              <c:idx val="1"/>
              <c:layout>
                <c:manualLayout>
                  <c:x val="-3.5947712418300866E-2"/>
                  <c:y val="-4.1783843647944671E-2"/>
                </c:manualLayout>
              </c:layout>
              <c:showVal val="1"/>
            </c:dLbl>
            <c:txPr>
              <a:bodyPr/>
              <a:lstStyle/>
              <a:p>
                <a:pPr>
                  <a:defRPr lang="mn-MN"/>
                </a:pPr>
                <a:endParaRPr lang="mn-MN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654.79999999999995</c:v>
                </c:pt>
                <c:pt idx="1">
                  <c:v>1024.8</c:v>
                </c:pt>
              </c:numCache>
            </c:numRef>
          </c:val>
        </c:ser>
        <c:marker val="1"/>
        <c:axId val="93448832"/>
        <c:axId val="92148096"/>
      </c:lineChart>
      <c:catAx>
        <c:axId val="93448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mn-MN"/>
            </a:pPr>
            <a:endParaRPr lang="mn-MN"/>
          </a:p>
        </c:txPr>
        <c:crossAx val="92148096"/>
        <c:crosses val="autoZero"/>
        <c:auto val="1"/>
        <c:lblAlgn val="ctr"/>
        <c:lblOffset val="100"/>
      </c:catAx>
      <c:valAx>
        <c:axId val="921480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mn-MN"/>
            </a:pPr>
            <a:endParaRPr lang="mn-MN"/>
          </a:p>
        </c:txPr>
        <c:crossAx val="934488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style val="10"/>
  <c:chart>
    <c:autoTitleDeleted val="1"/>
    <c:plotArea>
      <c:layout>
        <c:manualLayout>
          <c:layoutTarget val="inner"/>
          <c:xMode val="edge"/>
          <c:yMode val="edge"/>
          <c:x val="0.20426619492673403"/>
          <c:y val="0.1910655462218902"/>
          <c:w val="0.78628275943119053"/>
          <c:h val="0.804289133062434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-0.10156676212802547"/>
                  <c:y val="-0.1031825518899098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mn-MN" dirty="0" smtClean="0">
                        <a:solidFill>
                          <a:schemeClr val="bg1"/>
                        </a:solidFill>
                      </a:rPr>
                      <a:t>Уул </a:t>
                    </a:r>
                    <a:r>
                      <a:rPr lang="mn-MN" dirty="0">
                        <a:solidFill>
                          <a:schemeClr val="bg1"/>
                        </a:solidFill>
                      </a:rPr>
                      <a:t>уурхайн олборлох </a:t>
                    </a:r>
                    <a:r>
                      <a:rPr lang="mn-MN" dirty="0" smtClean="0">
                        <a:solidFill>
                          <a:schemeClr val="bg1"/>
                        </a:solidFill>
                      </a:rPr>
                      <a:t>үйлдвэр-лэл</a:t>
                    </a:r>
                    <a:r>
                      <a:rPr lang="mn-MN" dirty="0">
                        <a:solidFill>
                          <a:schemeClr val="bg1"/>
                        </a:solidFill>
                      </a:rPr>
                      <a:t>
93.5%</a:t>
                    </a:r>
                  </a:p>
                </c:rich>
              </c:tx>
              <c:numFmt formatCode="0.0%" sourceLinked="0"/>
              <c:spPr/>
              <c:showCatName val="1"/>
              <c:showPercent val="1"/>
            </c:dLbl>
            <c:dLbl>
              <c:idx val="1"/>
              <c:layout>
                <c:manualLayout>
                  <c:x val="-0.33086156453538373"/>
                  <c:y val="0.19043790278005551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Боловс-руулах үйлдвэр-лэл</a:t>
                    </a:r>
                    <a:r>
                      <a:rPr lang="mn-MN" dirty="0"/>
                      <a:t>
4.8%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0.25982074707275926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mn-MN" sz="1000" dirty="0"/>
                      <a:t>Цахилгаан, дулааны эрчим хүч </a:t>
                    </a:r>
                    <a:r>
                      <a:rPr lang="mn-MN" sz="1000" dirty="0" smtClean="0"/>
                      <a:t>үйлдвэр-лэлт</a:t>
                    </a:r>
                    <a:r>
                      <a:rPr lang="mn-MN" sz="1000" dirty="0"/>
                      <a:t>, усан хангамж
1.7%</a:t>
                    </a:r>
                  </a:p>
                </c:rich>
              </c:tx>
              <c:numFmt formatCode="0.0%" sourceLinked="0"/>
              <c:spPr/>
              <c:showCatName val="1"/>
              <c:showPercent val="1"/>
            </c:dLbl>
            <c:numFmt formatCode="0.0%" sourceLinked="0"/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Уул уурхайн олборлох үйлдвэрлэл</c:v>
                </c:pt>
                <c:pt idx="1">
                  <c:v>Боловсруулах үйлдвэрлэл</c:v>
                </c:pt>
                <c:pt idx="2">
                  <c:v>Цахилгаан, дулааны эрчим хүч үйлдвэрлэлт, усан хангамж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885361.9</c:v>
                </c:pt>
                <c:pt idx="1">
                  <c:v>45539.199999999997</c:v>
                </c:pt>
                <c:pt idx="2">
                  <c:v>16478</c:v>
                </c:pt>
              </c:numCache>
            </c:numRef>
          </c:val>
        </c:ser>
        <c:firstSliceAng val="0"/>
      </c:pieChart>
      <c:spPr>
        <a:scene3d>
          <a:camera prst="orthographicFront"/>
          <a:lightRig rig="threePt" dir="t"/>
        </a:scene3d>
        <a:sp3d prstMaterial="matte">
          <a:bevelT w="63500" h="63500" prst="artDeco"/>
          <a:contourClr>
            <a:srgbClr val="000000"/>
          </a:contourClr>
        </a:sp3d>
      </c:spPr>
    </c:plotArea>
    <c:plotVisOnly val="1"/>
  </c:chart>
  <c:spPr>
    <a:scene3d>
      <a:camera prst="orthographicFront"/>
      <a:lightRig rig="threePt" dir="t"/>
    </a:scene3d>
    <a:sp3d prstMaterial="matte">
      <a:bevelT w="63500" h="63500" prst="artDeco"/>
      <a:contourClr>
        <a:srgbClr val="000000"/>
      </a:contourClr>
    </a:sp3d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mn-MN"/>
  <c:style val="18"/>
  <c:chart>
    <c:title>
      <c:tx>
        <c:rich>
          <a:bodyPr/>
          <a:lstStyle/>
          <a:p>
            <a:pPr>
              <a:defRPr/>
            </a:pPr>
            <a:r>
              <a:rPr lang="mn-MN" sz="1400" dirty="0" smtClean="0"/>
              <a:t>ГАДААД ХУДАЛДААНЫ НИЙТ </a:t>
            </a:r>
            <a:r>
              <a:rPr lang="mn-MN" sz="1400" dirty="0"/>
              <a:t>ЭРГЭЛТ, </a:t>
            </a:r>
            <a:r>
              <a:rPr lang="mn-MN" sz="1400" b="0" dirty="0"/>
              <a:t>тэрбум төгрөг</a:t>
            </a:r>
            <a:endParaRPr lang="en-US" sz="1400" b="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>
                <c:manualLayout>
                  <c:x val="-0.17610062893081749"/>
                  <c:y val="6.173271853967878E-2"/>
                </c:manualLayout>
              </c:layout>
              <c:showVal val="1"/>
            </c:dLbl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741.1</c:v>
                </c:pt>
                <c:pt idx="1">
                  <c:v>1078.2</c:v>
                </c:pt>
              </c:numCache>
            </c:numRef>
          </c:val>
        </c:ser>
        <c:marker val="1"/>
        <c:axId val="104311424"/>
        <c:axId val="104313216"/>
      </c:lineChart>
      <c:catAx>
        <c:axId val="104311424"/>
        <c:scaling>
          <c:orientation val="minMax"/>
        </c:scaling>
        <c:axPos val="b"/>
        <c:numFmt formatCode="General" sourceLinked="1"/>
        <c:tickLblPos val="nextTo"/>
        <c:crossAx val="104313216"/>
        <c:crosses val="autoZero"/>
        <c:auto val="1"/>
        <c:lblAlgn val="ctr"/>
        <c:lblOffset val="100"/>
      </c:catAx>
      <c:valAx>
        <c:axId val="104313216"/>
        <c:scaling>
          <c:orientation val="minMax"/>
          <c:min val="400"/>
        </c:scaling>
        <c:axPos val="l"/>
        <c:majorGridlines/>
        <c:numFmt formatCode="General" sourceLinked="1"/>
        <c:tickLblPos val="nextTo"/>
        <c:crossAx val="104311424"/>
        <c:crosses val="autoZero"/>
        <c:crossBetween val="between"/>
        <c:majorUnit val="200"/>
        <c:minorUnit val="20"/>
      </c:valAx>
    </c:plotArea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mn-MN"/>
  <c:style val="21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>
                <c:manualLayout>
                  <c:x val="-0.21069182389937108"/>
                  <c:y val="-2.806032660894488E-3"/>
                </c:manualLayout>
              </c:layout>
              <c:showVal val="1"/>
            </c:dLbl>
            <c:dLbl>
              <c:idx val="1"/>
              <c:layout>
                <c:manualLayout>
                  <c:x val="9.433962264150943E-3"/>
                  <c:y val="-3.6478424591628346E-2"/>
                </c:manualLayout>
              </c:layout>
              <c:showVal val="1"/>
            </c:dLbl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40.6</c:v>
                </c:pt>
                <c:pt idx="1">
                  <c:v>41.5</c:v>
                </c:pt>
              </c:numCache>
            </c:numRef>
          </c:val>
        </c:ser>
        <c:marker val="1"/>
        <c:axId val="97114752"/>
        <c:axId val="113536384"/>
      </c:lineChart>
      <c:catAx>
        <c:axId val="97114752"/>
        <c:scaling>
          <c:orientation val="minMax"/>
        </c:scaling>
        <c:axPos val="b"/>
        <c:numFmt formatCode="General" sourceLinked="1"/>
        <c:tickLblPos val="nextTo"/>
        <c:crossAx val="113536384"/>
        <c:crosses val="autoZero"/>
        <c:auto val="1"/>
        <c:lblAlgn val="ctr"/>
        <c:lblOffset val="100"/>
      </c:catAx>
      <c:valAx>
        <c:axId val="113536384"/>
        <c:scaling>
          <c:orientation val="minMax"/>
          <c:min val="30"/>
        </c:scaling>
        <c:axPos val="l"/>
        <c:majorGridlines/>
        <c:numFmt formatCode="General" sourceLinked="1"/>
        <c:tickLblPos val="nextTo"/>
        <c:crossAx val="97114752"/>
        <c:crosses val="autoZero"/>
        <c:crossBetween val="between"/>
        <c:majorUnit val="5"/>
      </c:valAx>
    </c:plotArea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style val="10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0.10441832109427385"/>
                  <c:y val="7.3925261838671513E-2"/>
                </c:manualLayout>
              </c:layout>
              <c:showVal val="1"/>
            </c:dLbl>
            <c:dLbl>
              <c:idx val="1"/>
              <c:layout>
                <c:manualLayout>
                  <c:x val="-9.0531910123293841E-2"/>
                  <c:y val="-5.1426269105162674E-2"/>
                </c:manualLayout>
              </c:layout>
              <c:showVal val="1"/>
            </c:dLbl>
            <c:dLbl>
              <c:idx val="2"/>
              <c:layout>
                <c:manualLayout>
                  <c:x val="-4.2408173662663716E-2"/>
                  <c:y val="7.0711120019598714E-2"/>
                </c:manualLayout>
              </c:layout>
              <c:showVal val="1"/>
            </c:dLbl>
            <c:dLbl>
              <c:idx val="3"/>
              <c:layout>
                <c:manualLayout>
                  <c:x val="-2.3946307149665082E-2"/>
                  <c:y val="5.1426269105162674E-2"/>
                </c:manualLayout>
              </c:layout>
              <c:showVal val="1"/>
            </c:dLbl>
            <c:dLbl>
              <c:idx val="4"/>
              <c:layout>
                <c:manualLayout>
                  <c:x val="-4.2408173662663619E-2"/>
                  <c:y val="5.1426269105162674E-2"/>
                </c:manualLayout>
              </c:layout>
              <c:showVal val="1"/>
            </c:dLbl>
            <c:txPr>
              <a:bodyPr/>
              <a:lstStyle/>
              <a:p>
                <a:pPr>
                  <a:defRPr lang="mn-MN" sz="14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mn-MN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Ингэ</c:v>
                </c:pt>
                <c:pt idx="1">
                  <c:v>Гүү</c:v>
                </c:pt>
                <c:pt idx="2">
                  <c:v>Үнээ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42.9</c:v>
                </c:pt>
                <c:pt idx="1">
                  <c:v>64.2</c:v>
                </c:pt>
                <c:pt idx="2" formatCode="0.0">
                  <c:v>73</c:v>
                </c:pt>
                <c:pt idx="3">
                  <c:v>81.099999999999994</c:v>
                </c:pt>
                <c:pt idx="4">
                  <c:v>82.6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-0.12288018760727265"/>
                  <c:y val="3.8569448746839007E-2"/>
                </c:manualLayout>
              </c:layout>
              <c:showVal val="1"/>
            </c:dLbl>
            <c:dLbl>
              <c:idx val="1"/>
              <c:layout>
                <c:manualLayout>
                  <c:x val="-7.1955794368537995E-2"/>
                  <c:y val="6.4282583299420382E-2"/>
                </c:manualLayout>
              </c:layout>
              <c:showVal val="1"/>
            </c:dLbl>
            <c:dLbl>
              <c:idx val="2"/>
              <c:layout>
                <c:manualLayout>
                  <c:x val="-0.1550002051239"/>
                  <c:y val="-3.535556000979935E-2"/>
                </c:manualLayout>
              </c:layout>
              <c:showVal val="1"/>
            </c:dLbl>
            <c:dLbl>
              <c:idx val="3"/>
              <c:layout>
                <c:manualLayout>
                  <c:x val="-9.5673603034688845E-2"/>
                  <c:y val="-5.4640410924235529E-2"/>
                </c:manualLayout>
              </c:layout>
              <c:showVal val="1"/>
            </c:dLbl>
            <c:dLbl>
              <c:idx val="4"/>
              <c:layout>
                <c:manualLayout>
                  <c:x val="-2.4233242092950694E-2"/>
                  <c:y val="-3.535556000979935E-2"/>
                </c:manualLayout>
              </c:layout>
              <c:showVal val="1"/>
            </c:dLbl>
            <c:txPr>
              <a:bodyPr/>
              <a:lstStyle/>
              <a:p>
                <a:pPr>
                  <a:defRPr lang="mn-MN" sz="14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mn-MN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Ингэ</c:v>
                </c:pt>
                <c:pt idx="1">
                  <c:v>Гүү</c:v>
                </c:pt>
                <c:pt idx="2">
                  <c:v>Үнээ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 formatCode="General">
                  <c:v>78.599999999999994</c:v>
                </c:pt>
                <c:pt idx="1">
                  <c:v>52</c:v>
                </c:pt>
                <c:pt idx="2">
                  <c:v>83</c:v>
                </c:pt>
                <c:pt idx="3" formatCode="General">
                  <c:v>89.5</c:v>
                </c:pt>
                <c:pt idx="4" formatCode="General">
                  <c:v>85.3</c:v>
                </c:pt>
              </c:numCache>
            </c:numRef>
          </c:val>
        </c:ser>
        <c:marker val="1"/>
        <c:axId val="105949056"/>
        <c:axId val="105950592"/>
      </c:lineChart>
      <c:catAx>
        <c:axId val="105949056"/>
        <c:scaling>
          <c:orientation val="minMax"/>
        </c:scaling>
        <c:axPos val="b"/>
        <c:tickLblPos val="nextTo"/>
        <c:txPr>
          <a:bodyPr/>
          <a:lstStyle/>
          <a:p>
            <a:pPr>
              <a:defRPr lang="mn-MN" sz="1400">
                <a:latin typeface="Arial" pitchFamily="34" charset="0"/>
                <a:cs typeface="Arial" pitchFamily="34" charset="0"/>
              </a:defRPr>
            </a:pPr>
            <a:endParaRPr lang="mn-MN"/>
          </a:p>
        </c:txPr>
        <c:crossAx val="105950592"/>
        <c:crosses val="autoZero"/>
        <c:auto val="1"/>
        <c:lblAlgn val="ctr"/>
        <c:lblOffset val="100"/>
      </c:catAx>
      <c:valAx>
        <c:axId val="1059505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mn-MN" sz="1400">
                <a:latin typeface="Arial" pitchFamily="34" charset="0"/>
                <a:cs typeface="Arial" pitchFamily="34" charset="0"/>
              </a:defRPr>
            </a:pPr>
            <a:endParaRPr lang="mn-MN"/>
          </a:p>
        </c:txPr>
        <c:crossAx val="105949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233796051074874"/>
          <c:y val="0.8915060101921195"/>
          <c:w val="0.80848712980682735"/>
          <c:h val="8.9209138893444367E-2"/>
        </c:manualLayout>
      </c:layout>
      <c:txPr>
        <a:bodyPr/>
        <a:lstStyle/>
        <a:p>
          <a:pPr>
            <a:defRPr lang="mn-MN" sz="1600">
              <a:latin typeface="Arial" pitchFamily="34" charset="0"/>
              <a:cs typeface="Arial" pitchFamily="34" charset="0"/>
            </a:defRPr>
          </a:pPr>
          <a:endParaRPr lang="mn-MN"/>
        </a:p>
      </c:txPr>
    </c:legend>
    <c:plotVisOnly val="1"/>
  </c:chart>
  <c:txPr>
    <a:bodyPr/>
    <a:lstStyle/>
    <a:p>
      <a:pPr>
        <a:defRPr sz="1800"/>
      </a:pPr>
      <a:endParaRPr lang="mn-MN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style val="10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0.12259330506402176"/>
                  <c:y val="-2.2498992733508676E-2"/>
                </c:manualLayout>
              </c:layout>
              <c:showVal val="1"/>
            </c:dLbl>
            <c:dLbl>
              <c:idx val="1"/>
              <c:layout>
                <c:manualLayout>
                  <c:x val="9.4302542356940727E-3"/>
                  <c:y val="-3.535556000979935E-2"/>
                </c:manualLayout>
              </c:layout>
              <c:showVal val="1"/>
            </c:dLbl>
            <c:dLbl>
              <c:idx val="3"/>
              <c:layout>
                <c:manualLayout>
                  <c:x val="-7.5442033885552012E-2"/>
                  <c:y val="-5.7854552743308002E-2"/>
                </c:manualLayout>
              </c:layout>
              <c:showVal val="1"/>
            </c:dLbl>
            <c:txPr>
              <a:bodyPr/>
              <a:lstStyle/>
              <a:p>
                <a:pPr>
                  <a:defRPr lang="mn-MN" sz="14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mn-MN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452</c:v>
                </c:pt>
                <c:pt idx="1">
                  <c:v>4493</c:v>
                </c:pt>
              </c:numCache>
            </c:numRef>
          </c:val>
        </c:ser>
        <c:marker val="1"/>
        <c:axId val="106024960"/>
        <c:axId val="106026496"/>
      </c:lineChart>
      <c:catAx>
        <c:axId val="106024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mn-MN" sz="1400">
                <a:latin typeface="Arial" pitchFamily="34" charset="0"/>
                <a:cs typeface="Arial" pitchFamily="34" charset="0"/>
              </a:defRPr>
            </a:pPr>
            <a:endParaRPr lang="mn-MN"/>
          </a:p>
        </c:txPr>
        <c:crossAx val="106026496"/>
        <c:crosses val="autoZero"/>
        <c:auto val="1"/>
        <c:lblAlgn val="ctr"/>
        <c:lblOffset val="100"/>
      </c:catAx>
      <c:valAx>
        <c:axId val="1060264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mn-MN" sz="1400">
                <a:latin typeface="Arial" pitchFamily="34" charset="0"/>
                <a:cs typeface="Arial" pitchFamily="34" charset="0"/>
              </a:defRPr>
            </a:pPr>
            <a:endParaRPr lang="mn-MN"/>
          </a:p>
        </c:txPr>
        <c:crossAx val="1060249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mn-MN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697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27A60540-6016-4A37-8B12-0A54C1D149B1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697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F4284A2C-DAE7-49D1-BA86-0686375BF7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540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697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5134DF44-8ECE-4345-B078-16902D7AF4DA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63588"/>
            <a:ext cx="5092700" cy="382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802" y="4839261"/>
            <a:ext cx="5564822" cy="4584225"/>
          </a:xfrm>
          <a:prstGeom prst="rect">
            <a:avLst/>
          </a:prstGeom>
        </p:spPr>
        <p:txBody>
          <a:bodyPr vert="horz" lIns="92025" tIns="46013" rIns="92025" bIns="460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697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70641622-F230-4AD4-AF53-8EC46E849D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72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n-M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41622-F230-4AD4-AF53-8EC46E849D4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n-M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41622-F230-4AD4-AF53-8EC46E849D4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7/18/2017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7/18/2017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7/18/2017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7/18/2017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7/18/2017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7/18/2017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0C7BF-8079-4652-B1F0-82692C107EDA}" type="datetimeFigureOut">
              <a:rPr lang="en-US" smtClean="0"/>
              <a:pPr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rkhon.nso.mn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86200"/>
            <a:ext cx="7772400" cy="2057400"/>
          </a:xfrm>
        </p:spPr>
        <p:txBody>
          <a:bodyPr/>
          <a:lstStyle/>
          <a:p>
            <a:r>
              <a:rPr lang="mn-MN" sz="3200" dirty="0" smtClean="0"/>
              <a:t>ОРХОН </a:t>
            </a:r>
            <a:r>
              <a:rPr lang="en-US" sz="3200" dirty="0" smtClean="0"/>
              <a:t> </a:t>
            </a:r>
            <a:r>
              <a:rPr lang="mn-MN" sz="3200" dirty="0" smtClean="0"/>
              <a:t>АЙМГИЙН СТАТИСТИКИЙН ХЭЛТЭС</a:t>
            </a:r>
            <a:r>
              <a:rPr lang="mn-MN" dirty="0" smtClean="0"/>
              <a:t/>
            </a:r>
            <a:br>
              <a:rPr lang="mn-MN" dirty="0" smtClean="0"/>
            </a:br>
            <a: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ХЭВЛЭЛИЙН </a:t>
            </a:r>
            <a:b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 ХУРАЛ</a:t>
            </a:r>
            <a:endParaRPr lang="en-US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NS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685800"/>
            <a:ext cx="2677711" cy="2590800"/>
          </a:xfrm>
          <a:prstGeom prst="rect">
            <a:avLst/>
          </a:prstGeom>
        </p:spPr>
      </p:pic>
    </p:spTree>
  </p:cSld>
  <p:clrMapOvr>
    <a:masterClrMapping/>
  </p:clrMapOvr>
  <p:transition advTm="201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24000"/>
            <a:ext cx="4040188" cy="457200"/>
          </a:xfrm>
        </p:spPr>
        <p:txBody>
          <a:bodyPr/>
          <a:lstStyle/>
          <a:p>
            <a:r>
              <a:rPr lang="mn-MN" sz="1600" dirty="0" smtClean="0">
                <a:latin typeface="Arial" pitchFamily="34" charset="0"/>
                <a:cs typeface="Arial" pitchFamily="34" charset="0"/>
              </a:rPr>
              <a:t>Том малын зүй бус хорогдол</a:t>
            </a:r>
            <a:endParaRPr lang="mn-MN" sz="1600" b="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609600" y="2209800"/>
          <a:ext cx="41925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524000"/>
            <a:ext cx="4041775" cy="457200"/>
          </a:xfrm>
        </p:spPr>
        <p:txBody>
          <a:bodyPr/>
          <a:lstStyle/>
          <a:p>
            <a:r>
              <a:rPr lang="mn-MN" sz="1800" dirty="0" smtClean="0">
                <a:latin typeface="Arial" pitchFamily="34" charset="0"/>
                <a:cs typeface="Arial" pitchFamily="34" charset="0"/>
              </a:rPr>
              <a:t>Том малын зүй бус хорогдол</a:t>
            </a:r>
            <a:endParaRPr lang="mn-MN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876800" y="2209800"/>
          <a:ext cx="4114800" cy="216408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209800"/>
                <a:gridCol w="914400"/>
                <a:gridCol w="990600"/>
              </a:tblGrid>
              <a:tr h="5334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</a:p>
                    <a:p>
                      <a:pPr algn="ctr"/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Зүй бус хорогдол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452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4493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Чононд идүүлсэн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      Хулгайд алдсан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 Хорогдсон хээлтэгч мал     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585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МАЛ АЖ АХУЙ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ГАЗАР ТАРИАЛАН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914400" y="1295400"/>
            <a:ext cx="8077200" cy="639762"/>
          </a:xfrm>
        </p:spPr>
        <p:txBody>
          <a:bodyPr/>
          <a:lstStyle/>
          <a:p>
            <a:pPr algn="ctr"/>
            <a:r>
              <a:rPr lang="mn-MN" sz="1600" dirty="0" smtClean="0">
                <a:latin typeface="Arial" pitchFamily="34" charset="0"/>
                <a:cs typeface="Arial" pitchFamily="34" charset="0"/>
              </a:rPr>
              <a:t>ТАРИАЛСАН ТАЛБАЙ</a:t>
            </a:r>
            <a:r>
              <a:rPr lang="mn-MN" sz="1600" b="0" dirty="0" smtClean="0">
                <a:latin typeface="Arial" pitchFamily="34" charset="0"/>
                <a:cs typeface="Arial" pitchFamily="34" charset="0"/>
              </a:rPr>
              <a:t>,  га</a:t>
            </a:r>
          </a:p>
          <a:p>
            <a:pPr algn="ctr"/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838200" y="1981200"/>
          <a:ext cx="784860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174"/>
                <a:gridCol w="1299226"/>
                <a:gridCol w="2057400"/>
                <a:gridCol w="1600200"/>
                <a:gridCol w="1371600"/>
              </a:tblGrid>
              <a:tr h="304800">
                <a:tc rowSpan="2">
                  <a:txBody>
                    <a:bodyPr/>
                    <a:lstStyle/>
                    <a:p>
                      <a:endParaRPr lang="mn-MN" sz="1600" dirty="0" smtClean="0"/>
                    </a:p>
                    <a:p>
                      <a:pPr algn="ctr"/>
                      <a:r>
                        <a:rPr lang="mn-MN" sz="1600" dirty="0" smtClean="0"/>
                        <a:t>Үзүүлэлт</a:t>
                      </a:r>
                      <a:endParaRPr lang="mn-M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mn-MN" sz="1600" dirty="0" smtClean="0"/>
                    </a:p>
                    <a:p>
                      <a:pPr algn="ctr"/>
                      <a:r>
                        <a:rPr lang="mn-MN" sz="1600" dirty="0" smtClean="0"/>
                        <a:t>201</a:t>
                      </a:r>
                      <a:r>
                        <a:rPr lang="en-US" sz="1600" dirty="0" smtClean="0"/>
                        <a:t>6 VI</a:t>
                      </a:r>
                      <a:endParaRPr lang="mn-M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mn-MN" sz="1600" dirty="0" smtClean="0"/>
                    </a:p>
                    <a:p>
                      <a:pPr algn="ctr"/>
                      <a:r>
                        <a:rPr lang="mn-MN" sz="1600" dirty="0" smtClean="0"/>
                        <a:t>201</a:t>
                      </a:r>
                      <a:r>
                        <a:rPr lang="en-US" sz="1600" dirty="0" smtClean="0"/>
                        <a:t>7 VI</a:t>
                      </a:r>
                      <a:endParaRPr lang="mn-MN" sz="1600" dirty="0" smtClean="0"/>
                    </a:p>
                    <a:p>
                      <a:pPr algn="ctr"/>
                      <a:endParaRPr lang="mn-M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mn-M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2440">
                <a:tc vMerge="1">
                  <a:txBody>
                    <a:bodyPr/>
                    <a:lstStyle/>
                    <a:p>
                      <a:pPr algn="ctr"/>
                      <a:endParaRPr lang="mn-M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mn-M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b="1" dirty="0" smtClean="0">
                          <a:latin typeface="Arial" pitchFamily="34" charset="0"/>
                          <a:cs typeface="Arial" pitchFamily="34" charset="0"/>
                        </a:rPr>
                        <a:t>Зорилт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b="1" dirty="0" smtClean="0">
                          <a:latin typeface="Arial" pitchFamily="34" charset="0"/>
                          <a:cs typeface="Arial" pitchFamily="34" charset="0"/>
                        </a:rPr>
                        <a:t>Тариалсан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b="1" dirty="0" smtClean="0">
                          <a:latin typeface="Arial" pitchFamily="34" charset="0"/>
                          <a:cs typeface="Arial" pitchFamily="34" charset="0"/>
                        </a:rPr>
                        <a:t>Биелэлтийн хувь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l"/>
                      <a:endParaRPr lang="mn-MN" sz="1800" dirty="0" smtClean="0"/>
                    </a:p>
                    <a:p>
                      <a:pPr algn="l"/>
                      <a:r>
                        <a:rPr lang="mn-MN" sz="1800" dirty="0" smtClean="0"/>
                        <a:t>Үр тариа</a:t>
                      </a:r>
                      <a:endParaRPr lang="mn-M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/>
                        <a:t>3615</a:t>
                      </a:r>
                      <a:r>
                        <a:rPr lang="en-US" sz="1600" dirty="0" smtClean="0"/>
                        <a:t>.6</a:t>
                      </a:r>
                      <a:endParaRPr lang="mn-MN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3840.0</a:t>
                      </a:r>
                      <a:endParaRPr lang="mn-MN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4334.0</a:t>
                      </a:r>
                      <a:endParaRPr lang="mn-MN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112.9</a:t>
                      </a:r>
                    </a:p>
                    <a:p>
                      <a:pPr algn="ctr"/>
                      <a:endParaRPr lang="mn-MN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endParaRPr lang="mn-MN" sz="1800" dirty="0" smtClean="0"/>
                    </a:p>
                    <a:p>
                      <a:r>
                        <a:rPr lang="mn-MN" sz="1800" dirty="0" smtClean="0"/>
                        <a:t>Төмс</a:t>
                      </a:r>
                      <a:endParaRPr lang="mn-M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357.6</a:t>
                      </a:r>
                      <a:endParaRPr lang="mn-MN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380.0</a:t>
                      </a:r>
                      <a:endParaRPr lang="mn-MN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467.1</a:t>
                      </a:r>
                      <a:endParaRPr lang="mn-MN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122.9</a:t>
                      </a:r>
                      <a:endParaRPr lang="mn-MN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endParaRPr lang="mn-MN" sz="1800" dirty="0" smtClean="0"/>
                    </a:p>
                    <a:p>
                      <a:r>
                        <a:rPr lang="mn-MN" sz="1800" dirty="0" smtClean="0"/>
                        <a:t>Хүнсний ногоо</a:t>
                      </a:r>
                      <a:endParaRPr lang="mn-M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340.4</a:t>
                      </a:r>
                      <a:endParaRPr lang="mn-MN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348.0</a:t>
                      </a:r>
                      <a:endParaRPr lang="mn-MN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285.6</a:t>
                      </a:r>
                      <a:endParaRPr lang="mn-MN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82.1</a:t>
                      </a:r>
                      <a:endParaRPr lang="mn-MN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C:\Users\Otgoo\Desktop\6 sar blu\infograpek\tari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919249" cy="776428"/>
          </a:xfrm>
          <a:prstGeom prst="rect">
            <a:avLst/>
          </a:prstGeom>
          <a:noFill/>
        </p:spPr>
      </p:pic>
      <p:pic>
        <p:nvPicPr>
          <p:cNvPr id="6" name="Picture 2" descr="C:\Users\Otgoo\Desktop\6 sar blu\infograpek\tari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990600"/>
            <a:ext cx="919249" cy="7764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0" y="1447800"/>
            <a:ext cx="3886200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ХӨРӨНГӨ ОРУУЛАЛТ, </a:t>
            </a:r>
            <a:r>
              <a:rPr lang="mn-MN" sz="1400" b="0" dirty="0" smtClean="0">
                <a:latin typeface="Arial" pitchFamily="34" charset="0"/>
                <a:cs typeface="Arial" pitchFamily="34" charset="0"/>
              </a:rPr>
              <a:t>сая төгрөгөөр</a:t>
            </a:r>
            <a:endParaRPr lang="mn-MN" sz="14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762000" y="2209800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</p:nvPr>
        </p:nvGraphicFramePr>
        <p:xfrm>
          <a:off x="4953000" y="2286000"/>
          <a:ext cx="4041774" cy="22860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76400"/>
                <a:gridCol w="1219200"/>
                <a:gridCol w="1146174"/>
              </a:tblGrid>
              <a:tr h="725254">
                <a:tc>
                  <a:txBody>
                    <a:bodyPr/>
                    <a:lstStyle/>
                    <a:p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835492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Орон нутгийн төсвийн хөрөнгө оруулалт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6876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.5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5390.8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725254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Улсын төсвийн хөрөнгө оруулалт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3058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БАРИЛГА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76400"/>
            <a:ext cx="3886200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БАРИЛГА УГСРАЛТ, ИХ ЗАСВАРЫН АЖИЛ, </a:t>
            </a:r>
            <a:r>
              <a:rPr lang="mn-MN" sz="1400" b="0" dirty="0" smtClean="0">
                <a:latin typeface="Arial" pitchFamily="34" charset="0"/>
                <a:cs typeface="Arial" pitchFamily="34" charset="0"/>
              </a:rPr>
              <a:t>тэрбум төгрөгөөр</a:t>
            </a:r>
            <a:endParaRPr lang="mn-MN" sz="14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876800" y="914400"/>
            <a:ext cx="11112" cy="5943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</p:nvPr>
        </p:nvGraphicFramePr>
        <p:xfrm>
          <a:off x="838200" y="1600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АМЫН ЕРДИЙН ХӨДӨЛГӨӨН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3811588" cy="380999"/>
          </a:xfrm>
        </p:spPr>
        <p:txBody>
          <a:bodyPr/>
          <a:lstStyle/>
          <a:p>
            <a:pPr algn="ctr"/>
            <a:r>
              <a:rPr lang="mn-MN" sz="1800" dirty="0" smtClean="0">
                <a:latin typeface="Arial" pitchFamily="34" charset="0"/>
                <a:cs typeface="Arial" pitchFamily="34" charset="0"/>
              </a:rPr>
              <a:t>ГЭРЛЭЛТ, </a:t>
            </a:r>
            <a:r>
              <a:rPr lang="mn-MN" sz="1800" b="0" dirty="0" smtClean="0">
                <a:latin typeface="Arial" pitchFamily="34" charset="0"/>
                <a:cs typeface="Arial" pitchFamily="34" charset="0"/>
              </a:rPr>
              <a:t>бүтцээр, 2017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VI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066800"/>
            <a:ext cx="4041775" cy="609601"/>
          </a:xfrm>
        </p:spPr>
        <p:txBody>
          <a:bodyPr/>
          <a:lstStyle/>
          <a:p>
            <a:pPr algn="ctr"/>
            <a:r>
              <a:rPr lang="mn-MN" sz="1800" dirty="0" smtClean="0">
                <a:latin typeface="Arial" pitchFamily="34" charset="0"/>
                <a:cs typeface="Arial" pitchFamily="34" charset="0"/>
              </a:rPr>
              <a:t>ГЭР БҮЛ ЦУЦЛАЛТ, </a:t>
            </a:r>
            <a:r>
              <a:rPr lang="mn-MN" sz="1800" b="0" dirty="0" smtClean="0">
                <a:latin typeface="Arial" pitchFamily="34" charset="0"/>
                <a:cs typeface="Arial" pitchFamily="34" charset="0"/>
              </a:rPr>
              <a:t>бүтэц,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2017 VI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АМЫН ЕРДИЙН ХӨДӨЛГӨӨН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876800" y="914400"/>
            <a:ext cx="11112" cy="5943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685800" y="2057400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</p:nvPr>
        </p:nvGraphicFramePr>
        <p:xfrm>
          <a:off x="4953000" y="2133600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838200"/>
            <a:ext cx="3962400" cy="762001"/>
          </a:xfrm>
        </p:spPr>
        <p:txBody>
          <a:bodyPr/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Õ¯Í ÀÌÛÍ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ШИЛЖИЛТ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ÕªÄªËÃªªÍ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914400"/>
            <a:ext cx="3660775" cy="685800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ШИЛЖИН ИРЭГСЭД, </a:t>
            </a:r>
            <a:r>
              <a:rPr lang="mn-MN" sz="1400" b="0" dirty="0" smtClean="0">
                <a:latin typeface="Arial" pitchFamily="34" charset="0"/>
                <a:cs typeface="Arial" pitchFamily="34" charset="0"/>
              </a:rPr>
              <a:t>насны бүлгээр, 2017 </a:t>
            </a:r>
            <a:r>
              <a:rPr lang="en-US" sz="1400" b="0" dirty="0" smtClean="0">
                <a:latin typeface="Arial" pitchFamily="34" charset="0"/>
                <a:cs typeface="Arial" pitchFamily="34" charset="0"/>
              </a:rPr>
              <a:t>VI</a:t>
            </a:r>
            <a:r>
              <a:rPr lang="mn-MN" sz="1400" b="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ХҮН АМЫН ХӨДӨЛГӨӨН</a:t>
            </a:r>
            <a:endParaRPr lang="mn-MN" sz="20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876800" y="914400"/>
            <a:ext cx="11112" cy="5943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762000" y="2133600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</p:nvPr>
        </p:nvGraphicFramePr>
        <p:xfrm>
          <a:off x="4953000" y="2133600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АЖЛЫН БАЙР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876800" y="914400"/>
            <a:ext cx="11112" cy="5943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14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433454509"/>
              </p:ext>
            </p:extLst>
          </p:nvPr>
        </p:nvGraphicFramePr>
        <p:xfrm>
          <a:off x="83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975525655"/>
              </p:ext>
            </p:extLst>
          </p:nvPr>
        </p:nvGraphicFramePr>
        <p:xfrm>
          <a:off x="4876800" y="1676400"/>
          <a:ext cx="4114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ЭРҮҮЛ МЭНД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>
            <a:stCxn id="9" idx="2"/>
          </p:cNvCxnSpPr>
          <p:nvPr/>
        </p:nvCxnSpPr>
        <p:spPr>
          <a:xfrm flipH="1">
            <a:off x="4743450" y="1524000"/>
            <a:ext cx="19050" cy="4724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90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ХАЛДВАРТ ӨВЧНИЙ ГАРАЛТ</a:t>
            </a:r>
          </a:p>
          <a:p>
            <a:pPr algn="ctr"/>
            <a:r>
              <a:rPr lang="en-US" sz="1400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dirty="0" smtClean="0">
                <a:latin typeface="Arial" pitchFamily="34" charset="0"/>
                <a:cs typeface="Arial" pitchFamily="34" charset="0"/>
              </a:rPr>
              <a:t>продицимиль</a:t>
            </a:r>
            <a:r>
              <a:rPr lang="en-US" sz="1400" b="0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068726507"/>
              </p:ext>
            </p:extLst>
          </p:nvPr>
        </p:nvGraphicFramePr>
        <p:xfrm>
          <a:off x="4876800" y="2438400"/>
          <a:ext cx="4114800" cy="2971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6116"/>
                <a:gridCol w="965386"/>
                <a:gridCol w="1103298"/>
              </a:tblGrid>
              <a:tr h="1485900"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Үзүүлэлт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Халдварт өвчний гаралт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продицимиль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113.1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27.0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523477979"/>
              </p:ext>
            </p:extLst>
          </p:nvPr>
        </p:nvGraphicFramePr>
        <p:xfrm>
          <a:off x="685800" y="1752600"/>
          <a:ext cx="4040188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ХЭРЭГ ЗӨРЧИЛ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00600" y="1066800"/>
            <a:ext cx="0" cy="52578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53895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4160845446"/>
              </p:ext>
            </p:extLst>
          </p:nvPr>
        </p:nvGraphicFramePr>
        <p:xfrm>
          <a:off x="6858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311507130"/>
              </p:ext>
            </p:extLst>
          </p:nvPr>
        </p:nvGraphicFramePr>
        <p:xfrm>
          <a:off x="4876800" y="16764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013\12. December 2013\display1.jpg"/>
          <p:cNvPicPr>
            <a:picLocks noChangeAspect="1" noChangeArrowheads="1"/>
          </p:cNvPicPr>
          <p:nvPr/>
        </p:nvPicPr>
        <p:blipFill>
          <a:blip r:embed="rId2" cstate="print"/>
          <a:srcRect l="23940" t="30411" r="23524" b="9421"/>
          <a:stretch>
            <a:fillRect/>
          </a:stretch>
        </p:blipFill>
        <p:spPr bwMode="auto">
          <a:xfrm>
            <a:off x="914400" y="457200"/>
            <a:ext cx="739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4953000"/>
            <a:ext cx="32004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://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orkhon.nso.mn/</a:t>
            </a:r>
            <a:endParaRPr lang="mn-MN" sz="20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/>
              <a:t>ORKHON@NSO.MN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953000"/>
            <a:ext cx="474411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mn-MN" sz="2400" b="1" dirty="0" smtClean="0"/>
              <a:t>Хэлтсийн цахим хуудас:</a:t>
            </a:r>
          </a:p>
          <a:p>
            <a:pPr algn="r">
              <a:lnSpc>
                <a:spcPct val="150000"/>
              </a:lnSpc>
            </a:pPr>
            <a:r>
              <a:rPr lang="mn-MN" sz="2400" b="1" dirty="0" smtClean="0"/>
              <a:t>Хэлтсийн цахим шуудангийн хаяг: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86200"/>
            <a:ext cx="8153400" cy="2057400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АЙМГИЙН ЭДИЙН ЗАСАГ, НИЙГМИЙН ХӨГЖЛИЙН </a:t>
            </a:r>
            <a:r>
              <a:rPr lang="mn-M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201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ОНЫ эхний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Х</a:t>
            </a:r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АГАС ЖИЛИЙН ДҮНГИЙН ТАНИЛЦУУЛГА</a:t>
            </a:r>
            <a:endParaRPr lang="en-US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NS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85800"/>
            <a:ext cx="2677711" cy="266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6B439-EFF1-45CD-91B9-0CC13079AF2B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7600" y="2487613"/>
            <a:ext cx="7239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АНХААРАЛ </a:t>
            </a:r>
            <a:r>
              <a:rPr lang="mn-MN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ХАНДУУЛСАНД БАЯРЛАЛАА</a:t>
            </a:r>
            <a:r>
              <a:rPr lang="mn-MN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500" r="80417"/>
          <a:stretch>
            <a:fillRect/>
          </a:stretch>
        </p:blipFill>
        <p:spPr bwMode="auto">
          <a:xfrm>
            <a:off x="0" y="0"/>
            <a:ext cx="83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914400"/>
            <a:ext cx="4267200" cy="5791200"/>
          </a:xfrm>
        </p:spPr>
        <p:txBody>
          <a:bodyPr/>
          <a:lstStyle/>
          <a:p>
            <a:pPr>
              <a:buNone/>
            </a:pPr>
            <a:r>
              <a:rPr lang="mn-MN" sz="1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Эерэг үзүүлэлт:</a:t>
            </a:r>
          </a:p>
          <a:p>
            <a:pPr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үйлдвэрийн салбарын бүтээгдэхүүн үйлдвэрлэлт – 50.8% нэмэгдсэн</a:t>
            </a:r>
            <a:endParaRPr lang="en-US" sz="15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үйлдвэрийн салбарын бүтээгдэхүүн борлуулалт – 56.5% нэмэгдсэн</a:t>
            </a:r>
          </a:p>
          <a:p>
            <a:pPr>
              <a:buFont typeface="Wingdings" pitchFamily="2" charset="2"/>
              <a:buChar char="q"/>
            </a:pPr>
            <a:r>
              <a:rPr lang="en-US" sz="15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даатгалын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сангийн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орлого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59.4% өссөн</a:t>
            </a:r>
            <a:endParaRPr lang="en-US" sz="15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Гадаад худалдааны нийт эргэлт -45.5% нэмэгдсэн.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Худалдааны бараа гүйлгээ – 2.2% өссөн</a:t>
            </a:r>
            <a:endParaRPr lang="en-US" sz="15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Мал төллөлт -5.0 пунктээр нэмэгдсэн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Тариалалт -20.0% өссөн</a:t>
            </a:r>
            <a:endParaRPr lang="en-US" sz="15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Автотээврийн  орлого -2.9% өссөн</a:t>
            </a:r>
          </a:p>
          <a:p>
            <a:pPr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Нийтийн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ахуйн орлого – 2.6 % өссөн</a:t>
            </a:r>
            <a:endParaRPr lang="en-US" sz="15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Нас баралт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0.4 промилээр буурсан.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Нялхсын эндэгдэл – 10.8 промилээр буурсан</a:t>
            </a:r>
            <a:endParaRPr lang="en-US" sz="15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Халдварт өвчний гаралт –86.1</a:t>
            </a:r>
          </a:p>
          <a:p>
            <a:pPr marL="342900" lvl="1" indent="-342900">
              <a:buNone/>
            </a:pP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продицимилээр  буурсан </a:t>
            </a:r>
            <a:endParaRPr lang="en-US" sz="15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Гэмт хэргийн илрүүлэлт – 0.3 пунктээр нэмэгдсэн</a:t>
            </a:r>
          </a:p>
          <a:p>
            <a:pPr marL="342900" lvl="1" indent="-342900">
              <a:buFont typeface="Wingdings" pitchFamily="2" charset="2"/>
              <a:buChar char="q"/>
            </a:pPr>
            <a:endParaRPr lang="mn-MN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mn-MN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None/>
            </a:pPr>
            <a:endParaRPr lang="mn-MN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/>
            <a:endParaRPr lang="mn-MN" sz="16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990601"/>
            <a:ext cx="4114800" cy="7025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mn-MN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Сөрөг үзүүлэлт:</a:t>
            </a:r>
            <a:endParaRPr lang="en-US" sz="16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n-MN" sz="1600" b="1" u="sng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Төсвийн орлого -3.</a:t>
            </a:r>
            <a:r>
              <a:rPr lang="en-US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буурсан</a:t>
            </a:r>
            <a:endParaRPr lang="en-US" sz="155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Төл бойжилт – 3.7 пунктээр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Төлийн хорогдол-13.7 дахин нэмэгдсэн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Барилга угсралт, их засварын ажил – </a:t>
            </a:r>
            <a:r>
              <a:rPr lang="en-US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3.8%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Холбооны салбарын нийт орлого –</a:t>
            </a:r>
            <a:r>
              <a:rPr lang="en-US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4.6</a:t>
            </a:r>
            <a:r>
              <a:rPr lang="en-US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Ахуйн үйлчилгээний орлого – 0.3% 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Нийт бий болсон ажлын байр -67.6%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Хүн амын эрүүл мэндийн үзлэг – 2.6%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Урьдчилан сэргийлэх үзлэг – 18.3%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Төрөлт –1.1</a:t>
            </a:r>
            <a:r>
              <a:rPr lang="en-US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промилээр буурсан</a:t>
            </a:r>
            <a:endParaRPr lang="en-US" sz="155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Гэмт хэргийн гаралт – 11.4% өссөн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Гэмт хэрэгт холбогдогч-37.5% нэмэгдсэн</a:t>
            </a:r>
          </a:p>
          <a:p>
            <a:pPr marL="0" lvl="1"/>
            <a:endParaRPr lang="mn-MN" sz="1550" dirty="0" smtClean="0"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en-US" sz="1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mn-MN" sz="16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2532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АЙМГИЙН ЭДИЙН ЗАСАГ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НИЙГМИЙН ХӨГЖЛИЙН ДҮН</a:t>
            </a:r>
            <a:endParaRPr lang="mn-MN" sz="20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9045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САНХҮҮГИЙН ОРЧИН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09600"/>
            <a:ext cx="53949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181600" y="6858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 bwMode="auto">
          <a:xfrm>
            <a:off x="838200" y="1524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Орон нутгийн төсвийн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mn-M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орлогын гүйцэтгэл,</a:t>
            </a:r>
            <a:r>
              <a:rPr kumimoji="0" lang="mn-M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сая төгрөг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</p:nvPr>
        </p:nvGraphicFramePr>
        <p:xfrm>
          <a:off x="685800" y="2133600"/>
          <a:ext cx="4491355" cy="3505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71600"/>
                <a:gridCol w="1062355"/>
                <a:gridCol w="918845"/>
                <a:gridCol w="1138555"/>
              </a:tblGrid>
              <a:tr h="876300">
                <a:tc>
                  <a:txBody>
                    <a:bodyPr/>
                    <a:lstStyle/>
                    <a:p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Төлөвлө-гөө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Гүйцэт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гэл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Биелэлт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763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Нийт орлого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36685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.8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40412.8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110.2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763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Татварын орлого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17634.5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20771.9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117.8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763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Татврын бус орлого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19051.3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19640.9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103.1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5257800" y="15240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Орон нутгийн төсвийн зарлагын  гүйцэтгэл,</a:t>
            </a:r>
            <a:r>
              <a:rPr kumimoji="0" lang="mn-M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сая төгрөг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3" name="Content Placeholder 10"/>
          <p:cNvGraphicFramePr>
            <a:graphicFrameLocks noGrp="1"/>
          </p:cNvGraphicFramePr>
          <p:nvPr>
            <p:ph sz="quarter" idx="4"/>
          </p:nvPr>
        </p:nvGraphicFramePr>
        <p:xfrm>
          <a:off x="5257800" y="2209800"/>
          <a:ext cx="3736976" cy="320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97711"/>
                <a:gridCol w="845443"/>
                <a:gridCol w="845443"/>
                <a:gridCol w="848379"/>
              </a:tblGrid>
              <a:tr h="800100">
                <a:tc>
                  <a:txBody>
                    <a:bodyPr/>
                    <a:lstStyle/>
                    <a:p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Төлөв-лөгөө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Гүйцэт-гэл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Биелэлт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Нийт зарлага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54157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.8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37985.0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70.1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Цалин хөлс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14385.5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14202.7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98.7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Бараа үйлчилгээ-ний зардал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10323.5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7872.1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76.3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9045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САНХҮҮГИЙН ОРЧИН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09600"/>
            <a:ext cx="53949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800600" y="6096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13716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ТӨСВИЙН ЗАРЛАГА, </a:t>
            </a:r>
            <a:r>
              <a:rPr lang="mn-MN" sz="1400" i="1" dirty="0" smtClean="0">
                <a:latin typeface="Arial" pitchFamily="34" charset="0"/>
                <a:cs typeface="Arial" pitchFamily="34" charset="0"/>
              </a:rPr>
              <a:t>салбараар, хувь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ontent Placeholder 14"/>
          <p:cNvGraphicFramePr>
            <a:graphicFrameLocks/>
          </p:cNvGraphicFramePr>
          <p:nvPr/>
        </p:nvGraphicFramePr>
        <p:xfrm>
          <a:off x="4953000" y="1905000"/>
          <a:ext cx="4041775" cy="402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</p:nvPr>
        </p:nvGraphicFramePr>
        <p:xfrm>
          <a:off x="762000" y="1828800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762000" y="1752600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600200"/>
            <a:ext cx="4041775" cy="457200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МӨНГӨН ХАДГАЛАМЖ</a:t>
            </a:r>
            <a:endParaRPr lang="mn-MN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</p:nvPr>
        </p:nvGraphicFramePr>
        <p:xfrm>
          <a:off x="4876800" y="2209800"/>
          <a:ext cx="4114800" cy="29337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76400"/>
                <a:gridCol w="1219200"/>
                <a:gridCol w="1219200"/>
              </a:tblGrid>
              <a:tr h="628650">
                <a:tc>
                  <a:txBody>
                    <a:bodyPr/>
                    <a:lstStyle/>
                    <a:p>
                      <a:pPr algn="ctr"/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Нийт хадгаламж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сая.</a:t>
                      </a:r>
                      <a:r>
                        <a:rPr lang="mn-MN" sz="1400" baseline="0" dirty="0" smtClean="0">
                          <a:latin typeface="Arial" pitchFamily="34" charset="0"/>
                          <a:cs typeface="Arial" pitchFamily="34" charset="0"/>
                        </a:rPr>
                        <a:t>төг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156226.2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180599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.0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хүнд</a:t>
                      </a:r>
                      <a:r>
                        <a:rPr lang="mn-MN" sz="1400" baseline="0" dirty="0" smtClean="0">
                          <a:latin typeface="Arial" pitchFamily="34" charset="0"/>
                          <a:cs typeface="Arial" pitchFamily="34" charset="0"/>
                        </a:rPr>
                        <a:t> ногдох хадгаламж 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mn-MN" sz="1400" baseline="0" dirty="0" smtClean="0">
                          <a:latin typeface="Arial" pitchFamily="34" charset="0"/>
                          <a:cs typeface="Arial" pitchFamily="34" charset="0"/>
                        </a:rPr>
                        <a:t>мян.төг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1582.0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1772.5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1 хадгаламж эзэмшигчид ногдох хадгаламж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мян.төг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1431.0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1668.1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САНХҮҮГИЙН ОРЧИН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14400"/>
            <a:ext cx="53949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4040188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НИЙТ БҮТЭЭГДЭХҮҮН ҮЙЛДВЭРЛЭЛТ</a:t>
            </a:r>
          </a:p>
          <a:p>
            <a:pPr algn="ctr"/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тэрбум төгрөг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953000" y="1524000"/>
            <a:ext cx="4041775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НИЙТ БҮТЭЭГДЭХҮҮН ҮЙЛДВЭРЛЭЛТ</a:t>
            </a:r>
          </a:p>
          <a:p>
            <a:pPr algn="ctr"/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салбар, бүтцээр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14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66800" y="6172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Үйлдвэрлэлт                   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Борлуулалт</a:t>
            </a:r>
            <a:r>
              <a:rPr lang="mn-MN" dirty="0" smtClean="0"/>
              <a:t>  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14400" y="6248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0400" y="6248400"/>
            <a:ext cx="152400" cy="1524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006143180"/>
              </p:ext>
            </p:extLst>
          </p:nvPr>
        </p:nvGraphicFramePr>
        <p:xfrm>
          <a:off x="762000" y="2209800"/>
          <a:ext cx="38862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ontent Placeholder 18"/>
          <p:cNvGraphicFramePr>
            <a:graphicFrameLocks noGrp="1"/>
          </p:cNvGraphicFramePr>
          <p:nvPr>
            <p:ph sz="quarter" idx="4"/>
          </p:nvPr>
        </p:nvGraphicFramePr>
        <p:xfrm>
          <a:off x="4876800" y="2286000"/>
          <a:ext cx="4041775" cy="410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ХУДАЛДАА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</p:nvPr>
        </p:nvGraphicFramePr>
        <p:xfrm>
          <a:off x="685800" y="16764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 Placeholder 10"/>
          <p:cNvSpPr txBox="1">
            <a:spLocks/>
          </p:cNvSpPr>
          <p:nvPr/>
        </p:nvSpPr>
        <p:spPr bwMode="auto">
          <a:xfrm>
            <a:off x="4876800" y="1600200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mn-M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ХУДАЛДАА, НИЙТИЙН ХООЛНЫ БАРАА</a:t>
            </a:r>
            <a:r>
              <a:rPr lang="mn-MN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mn-M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ГҮЙЛГЭЭ,</a:t>
            </a:r>
            <a:r>
              <a:rPr kumimoji="0" lang="mn-M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mn-MN" sz="1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тэрбум төгрөг</a:t>
            </a:r>
            <a:endParaRPr kumimoji="0" lang="mn-MN" sz="1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5" name="Picture 2" descr="D:\uuganaa\blu_negtgel\Information icon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14400"/>
            <a:ext cx="533400" cy="533400"/>
          </a:xfrm>
          <a:prstGeom prst="rect">
            <a:avLst/>
          </a:prstGeom>
          <a:noFill/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876800" y="21336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24000"/>
            <a:ext cx="4040188" cy="457200"/>
          </a:xfrm>
        </p:spPr>
        <p:txBody>
          <a:bodyPr/>
          <a:lstStyle/>
          <a:p>
            <a:r>
              <a:rPr lang="mn-MN" sz="1600" dirty="0" smtClean="0">
                <a:latin typeface="Arial" pitchFamily="34" charset="0"/>
                <a:cs typeface="Arial" pitchFamily="34" charset="0"/>
              </a:rPr>
              <a:t>МАЛ ТӨЛЛӨЛТ, </a:t>
            </a:r>
            <a:r>
              <a:rPr lang="mn-MN" sz="1600" b="0" i="1" dirty="0" smtClean="0">
                <a:latin typeface="Arial" pitchFamily="34" charset="0"/>
                <a:cs typeface="Arial" pitchFamily="34" charset="0"/>
              </a:rPr>
              <a:t>хувиар</a:t>
            </a:r>
            <a:endParaRPr lang="mn-MN" sz="1600" b="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609600" y="2209800"/>
          <a:ext cx="41925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524000"/>
            <a:ext cx="4041775" cy="457200"/>
          </a:xfrm>
        </p:spPr>
        <p:txBody>
          <a:bodyPr/>
          <a:lstStyle/>
          <a:p>
            <a:r>
              <a:rPr lang="mn-MN" sz="1800" dirty="0" smtClean="0">
                <a:latin typeface="Arial" pitchFamily="34" charset="0"/>
                <a:cs typeface="Arial" pitchFamily="34" charset="0"/>
              </a:rPr>
              <a:t>Төллөлт, төл бойжилт, 2017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VI</a:t>
            </a:r>
            <a:endParaRPr lang="mn-MN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876800" y="2209800"/>
          <a:ext cx="4114800" cy="35204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34786"/>
                <a:gridCol w="911134"/>
                <a:gridCol w="822960"/>
                <a:gridCol w="822960"/>
                <a:gridCol w="822960"/>
              </a:tblGrid>
              <a:tr h="12954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Төллөлтийн</a:t>
                      </a:r>
                      <a:r>
                        <a:rPr lang="mn-MN" sz="1400" baseline="0" dirty="0" smtClean="0">
                          <a:latin typeface="Arial" pitchFamily="34" charset="0"/>
                          <a:cs typeface="Arial" pitchFamily="34" charset="0"/>
                        </a:rPr>
                        <a:t> хувь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Төллөсөн хээлтэгч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Бойжуулсан төл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Төл бойжилтын хувь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b="1" dirty="0" smtClean="0">
                          <a:latin typeface="Arial" pitchFamily="34" charset="0"/>
                          <a:cs typeface="Arial" pitchFamily="34" charset="0"/>
                        </a:rPr>
                        <a:t>Бүгд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84.6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51313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49325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96.0</a:t>
                      </a:r>
                      <a:r>
                        <a:rPr lang="mn-MN" sz="1400" b="1" dirty="0" smtClean="0"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Ингэ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78.6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Гүү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52.0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1933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1917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99.2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Үнээ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83.0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7671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7523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98.1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Хонь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89.5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22269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21243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95.2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Ямаа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85.3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19429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18631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95.8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МАЛ АЖ АХУЙ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dem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2014.02sar</Template>
  <TotalTime>6532</TotalTime>
  <Words>779</Words>
  <Application>Microsoft Office PowerPoint</Application>
  <PresentationFormat>On-screen Show (4:3)</PresentationFormat>
  <Paragraphs>312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dem1</vt:lpstr>
      <vt:lpstr>ОРХОН  АЙМГИЙН СТАТИСТИКИЙН ХЭЛТЭС ХЭВЛЭЛИЙН  БАГА ХУРАЛ</vt:lpstr>
      <vt:lpstr>АЙМГИЙН ЭДИЙН ЗАСАГ, НИЙГМИЙН ХӨГЖЛИЙН 2017 ОНЫ эхний ХАГАС ЖИЛИЙН ДҮНГИЙН ТАНИЛЦУУЛГА</vt:lpstr>
      <vt:lpstr>АЙМГИЙН ЭДИЙН ЗАСАГ, НИЙГМИЙН ХӨГЖЛИЙН ДҮН</vt:lpstr>
      <vt:lpstr>САНХҮҮГИЙН ОРЧИН</vt:lpstr>
      <vt:lpstr>САНХҮҮГИЙН ОРЧИН</vt:lpstr>
      <vt:lpstr>САНХҮҮГИЙН ОРЧИН</vt:lpstr>
      <vt:lpstr>Slide 7</vt:lpstr>
      <vt:lpstr>ХУДАЛДАА</vt:lpstr>
      <vt:lpstr>МАЛ АЖ АХУЙ</vt:lpstr>
      <vt:lpstr>МАЛ АЖ АХУЙ</vt:lpstr>
      <vt:lpstr>Slide 11</vt:lpstr>
      <vt:lpstr>БАРИЛГА</vt:lpstr>
      <vt:lpstr>Slide 13</vt:lpstr>
      <vt:lpstr>Slide 14</vt:lpstr>
      <vt:lpstr>Slide 15</vt:lpstr>
      <vt:lpstr>АЖЛЫН БАЙР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ОРХОН АЙМГИЙН СТАТИСТИКИЙН ХЭЛТЭС ХЭВЛЭЛИЙН  БАГА ХУРАЛ</dc:title>
  <dc:creator>Lhagva-Ochir</dc:creator>
  <cp:lastModifiedBy>TUUL</cp:lastModifiedBy>
  <cp:revision>1251</cp:revision>
  <dcterms:created xsi:type="dcterms:W3CDTF">2014-04-10T10:08:15Z</dcterms:created>
  <dcterms:modified xsi:type="dcterms:W3CDTF">2017-07-18T02:23:51Z</dcterms:modified>
</cp:coreProperties>
</file>