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79" r:id="rId4"/>
    <p:sldId id="389" r:id="rId5"/>
    <p:sldId id="279" r:id="rId6"/>
    <p:sldId id="362" r:id="rId7"/>
    <p:sldId id="388" r:id="rId8"/>
    <p:sldId id="396" r:id="rId9"/>
    <p:sldId id="280" r:id="rId10"/>
    <p:sldId id="285" r:id="rId11"/>
    <p:sldId id="289" r:id="rId12"/>
    <p:sldId id="377" r:id="rId13"/>
    <p:sldId id="351" r:id="rId14"/>
  </p:sldIdLst>
  <p:sldSz cx="9144000" cy="6858000" type="screen4x3"/>
  <p:notesSz cx="6956425" cy="10186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29" autoAdjust="0"/>
    <p:restoredTop sz="94660"/>
  </p:normalViewPr>
  <p:slideViewPr>
    <p:cSldViewPr>
      <p:cViewPr varScale="1">
        <p:scale>
          <a:sx n="82" d="100"/>
          <a:sy n="82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102"/>
      </p:cViewPr>
      <p:guideLst>
        <p:guide orient="horz" pos="3208"/>
        <p:guide pos="219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autoTitleDeleted val="1"/>
    <c:plotArea>
      <c:layout>
        <c:manualLayout>
          <c:layoutTarget val="inner"/>
          <c:xMode val="edge"/>
          <c:yMode val="edge"/>
          <c:x val="0.16655998911369402"/>
          <c:y val="0.18884922810446647"/>
          <c:w val="0.78628275943119053"/>
          <c:h val="0.8042891330624343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>
                <c:manualLayout>
                  <c:x val="-1.4501302026955981E-2"/>
                  <c:y val="-0.12097913140895766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lang="mn-MN" b="0">
                      <a:solidFill>
                        <a:schemeClr val="tx1"/>
                      </a:solidFill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7.2385276270945417E-2"/>
                  <c:y val="-0.13790288128833006"/>
                </c:manualLayout>
              </c:layout>
              <c:tx>
                <c:rich>
                  <a:bodyPr/>
                  <a:lstStyle/>
                  <a:p>
                    <a:pPr>
                      <a:defRPr lang="mn-MN">
                        <a:solidFill>
                          <a:schemeClr val="bg1"/>
                        </a:solidFill>
                      </a:defRPr>
                    </a:pP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Боловс-рол</a:t>
                    </a:r>
                    <a:r>
                      <a:rPr lang="mn-MN" dirty="0">
                        <a:solidFill>
                          <a:schemeClr val="bg1"/>
                        </a:solidFill>
                      </a:rPr>
                      <a:t>, соёл урлаг
</a:t>
                    </a: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36.0</a:t>
                    </a: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%</a:t>
                    </a:r>
                    <a:endParaRPr lang="mn-MN" dirty="0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2"/>
              <c:layout>
                <c:manualLayout>
                  <c:x val="2.3172987115809411E-3"/>
                  <c:y val="0.1661035591432464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1.5945964334976605E-3"/>
                  <c:y val="-0.1845713755075124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5.7205559438612975E-2"/>
                  <c:y val="-0.21751449042182178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18379523847814419"/>
                  <c:y val="0.24595976449836746"/>
                </c:manualLayout>
              </c:layout>
              <c:tx>
                <c:rich>
                  <a:bodyPr/>
                  <a:lstStyle/>
                  <a:p>
                    <a:pPr>
                      <a:defRPr lang="mn-MN" b="0">
                        <a:solidFill>
                          <a:schemeClr val="bg1"/>
                        </a:solidFill>
                      </a:defRPr>
                    </a:pPr>
                    <a:r>
                      <a:rPr b="0" dirty="0" err="1" smtClean="0">
                        <a:solidFill>
                          <a:schemeClr val="bg1"/>
                        </a:solidFill>
                      </a:rPr>
                      <a:t>Ангилаг-даагүй</a:t>
                    </a:r>
                    <a:r>
                      <a:rPr b="0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b="0" dirty="0" err="1">
                        <a:solidFill>
                          <a:schemeClr val="bg1"/>
                        </a:solidFill>
                      </a:rPr>
                      <a:t>бусад</a:t>
                    </a:r>
                    <a:r>
                      <a:rPr b="0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b="0" dirty="0" err="1">
                        <a:solidFill>
                          <a:schemeClr val="bg1"/>
                        </a:solidFill>
                      </a:rPr>
                      <a:t>зардал</a:t>
                    </a:r>
                    <a:r>
                      <a:rPr b="0" dirty="0">
                        <a:solidFill>
                          <a:schemeClr val="bg1"/>
                        </a:solidFill>
                      </a:rPr>
                      <a:t>
</a:t>
                    </a:r>
                    <a:r>
                      <a:rPr b="0" dirty="0" smtClean="0">
                        <a:solidFill>
                          <a:schemeClr val="bg1"/>
                        </a:solidFill>
                      </a:rPr>
                      <a:t>1</a:t>
                    </a:r>
                    <a:r>
                      <a:rPr lang="en-US" b="0" dirty="0" smtClean="0">
                        <a:solidFill>
                          <a:schemeClr val="bg1"/>
                        </a:solidFill>
                      </a:rPr>
                      <a:t>7.9</a:t>
                    </a:r>
                    <a:r>
                      <a:rPr b="0" dirty="0" smtClean="0">
                        <a:solidFill>
                          <a:schemeClr val="bg1"/>
                        </a:solidFill>
                      </a:rPr>
                      <a:t>%</a:t>
                    </a:r>
                    <a:endParaRPr b="0" dirty="0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Нийтийн ерөнхий үйлчилгээ</c:v>
                </c:pt>
                <c:pt idx="1">
                  <c:v>Боловсрол, соёл урлаг</c:v>
                </c:pt>
                <c:pt idx="2">
                  <c:v>Эрүүл мэнд, амралт, спорт</c:v>
                </c:pt>
                <c:pt idx="3">
                  <c:v>Нийгмийн даатгал, нийгмийн халамж</c:v>
                </c:pt>
                <c:pt idx="4">
                  <c:v>Эдийн засгийн бусад</c:v>
                </c:pt>
                <c:pt idx="5">
                  <c:v>Ангилагдаагүй бусад зардал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11845</c:v>
                </c:pt>
                <c:pt idx="1">
                  <c:v>15214.3</c:v>
                </c:pt>
                <c:pt idx="2" formatCode="General">
                  <c:v>1089.9000000000001</c:v>
                </c:pt>
                <c:pt idx="3" formatCode="General">
                  <c:v>6281.4</c:v>
                </c:pt>
                <c:pt idx="4" formatCode="General">
                  <c:v>252.2</c:v>
                </c:pt>
                <c:pt idx="5" formatCode="General">
                  <c:v>7553.2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 smtClean="0"/>
              <a:t>ХЭРГИЙН</a:t>
            </a:r>
            <a:r>
              <a:rPr lang="mn-MN" baseline="0" dirty="0" smtClean="0"/>
              <a:t> ӨНГӨ</a:t>
            </a:r>
            <a:r>
              <a:rPr lang="mn-MN" dirty="0" smtClean="0"/>
              <a:t>, </a:t>
            </a:r>
            <a:r>
              <a:rPr lang="mn-MN" dirty="0"/>
              <a:t>бүтцээр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448898133016392"/>
          <c:y val="0.17071902708882136"/>
          <c:w val="0.73663546773634425"/>
          <c:h val="0.657313371761986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Хэргийн өнгө, бүтцээр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explosion val="4"/>
          <c:dLbls>
            <c:dLbl>
              <c:idx val="0"/>
              <c:layout>
                <c:manualLayout>
                  <c:x val="-0.12809748427673048"/>
                  <c:y val="8.0185366075684425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lang="mn-MN">
                      <a:solidFill>
                        <a:schemeClr val="bg1"/>
                      </a:solidFill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19290286237805168"/>
                  <c:y val="-7.2956849183256813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4.2578616352201434E-2"/>
                  <c:y val="2.8708365490393992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3.6359877185163481E-2"/>
                  <c:y val="-0.19237474985986408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5996632496410036E-3"/>
                  <c:y val="-3.4909697670971058E-4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Бусдын бие махбодид гэмтэл учруулах</c:v>
                </c:pt>
                <c:pt idx="1">
                  <c:v>Бусдын эд хөрөнгө хулгайлах</c:v>
                </c:pt>
                <c:pt idx="2">
                  <c:v>Хөдөлгөөний аюулгүй байдлын эсрэг</c:v>
                </c:pt>
                <c:pt idx="3">
                  <c:v>Залилан мэхлэх, завшиж үрэгдүүлэх</c:v>
                </c:pt>
                <c:pt idx="4">
                  <c:v>Бусад хэрэг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141</c:v>
                </c:pt>
                <c:pt idx="1">
                  <c:v>132</c:v>
                </c:pt>
                <c:pt idx="2">
                  <c:v>24</c:v>
                </c:pt>
                <c:pt idx="3">
                  <c:v>41</c:v>
                </c:pt>
                <c:pt idx="4">
                  <c:v>81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style val="18"/>
  <c:chart>
    <c:title>
      <c:tx>
        <c:rich>
          <a:bodyPr/>
          <a:lstStyle/>
          <a:p>
            <a:pPr>
              <a:defRPr/>
            </a:pPr>
            <a:r>
              <a:rPr lang="mn-MN" sz="1400" dirty="0"/>
              <a:t>ТӨСВИЙН ОРЛОГО, ЗАРЛАГА, </a:t>
            </a:r>
            <a:r>
              <a:rPr lang="mn-MN" sz="1400" b="0" dirty="0"/>
              <a:t>тэрбум төгрөгөөр</a:t>
            </a:r>
            <a:endParaRPr lang="en-US" sz="1400" b="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dLbls>
            <c:dLbl>
              <c:idx val="0"/>
              <c:layout>
                <c:manualLayout>
                  <c:x val="-0.17282010997643371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1.2856567276290668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mn-MN"/>
              </a:p>
            </c:txPr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47.3</c:v>
                </c:pt>
                <c:pt idx="1">
                  <c:v>44.8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dLbls>
            <c:dLbl>
              <c:idx val="0"/>
              <c:layout>
                <c:manualLayout>
                  <c:x val="-0.17282010997643371"/>
                  <c:y val="-2.571313455258134E-2"/>
                </c:manualLayout>
              </c:layout>
              <c:showVal val="1"/>
            </c:dLbl>
            <c:dLbl>
              <c:idx val="1"/>
              <c:layout>
                <c:manualLayout>
                  <c:x val="-3.7706205813040093E-2"/>
                  <c:y val="6.7496978200526095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mn-MN"/>
              </a:p>
            </c:txPr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Sheet1!$C$2:$C$3</c:f>
              <c:numCache>
                <c:formatCode>0.0</c:formatCode>
                <c:ptCount val="2"/>
                <c:pt idx="0" formatCode="General">
                  <c:v>52.4</c:v>
                </c:pt>
                <c:pt idx="1">
                  <c:v>42.2</c:v>
                </c:pt>
              </c:numCache>
            </c:numRef>
          </c:val>
        </c:ser>
        <c:marker val="1"/>
        <c:axId val="61752832"/>
        <c:axId val="61754368"/>
      </c:lineChart>
      <c:catAx>
        <c:axId val="61752832"/>
        <c:scaling>
          <c:orientation val="minMax"/>
        </c:scaling>
        <c:axPos val="b"/>
        <c:numFmt formatCode="General" sourceLinked="1"/>
        <c:majorTickMark val="none"/>
        <c:tickLblPos val="nextTo"/>
        <c:crossAx val="61754368"/>
        <c:crosses val="autoZero"/>
        <c:auto val="1"/>
        <c:lblAlgn val="ctr"/>
        <c:lblOffset val="100"/>
      </c:catAx>
      <c:valAx>
        <c:axId val="6175436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175283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Үйлдвэрлэлт</c:v>
                </c:pt>
              </c:strCache>
            </c:strRef>
          </c:tx>
          <c:dLbls>
            <c:dLbl>
              <c:idx val="0"/>
              <c:layout>
                <c:manualLayout>
                  <c:x val="-5.2287581699346698E-2"/>
                  <c:y val="6.7496978200526372E-2"/>
                </c:manualLayout>
              </c:layout>
              <c:showVal val="1"/>
            </c:dLbl>
            <c:dLbl>
              <c:idx val="1"/>
              <c:layout>
                <c:manualLayout>
                  <c:x val="-1.6339869281045763E-2"/>
                  <c:y val="5.7854552743307967E-2"/>
                </c:manualLayout>
              </c:layout>
              <c:showVal val="1"/>
            </c:dLbl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718.1</c:v>
                </c:pt>
                <c:pt idx="1">
                  <c:v>1104.0999999999999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Борлуулалт</c:v>
                </c:pt>
              </c:strCache>
            </c:strRef>
          </c:tx>
          <c:dLbls>
            <c:dLbl>
              <c:idx val="0"/>
              <c:layout>
                <c:manualLayout>
                  <c:x val="-0.15359477124183021"/>
                  <c:y val="-6.4282836381453337E-2"/>
                </c:manualLayout>
              </c:layout>
              <c:showVal val="1"/>
            </c:dLbl>
            <c:dLbl>
              <c:idx val="1"/>
              <c:layout>
                <c:manualLayout>
                  <c:x val="-3.5947712418300901E-2"/>
                  <c:y val="-4.1783843647944671E-2"/>
                </c:manualLayout>
              </c:layout>
              <c:showVal val="1"/>
            </c:dLbl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739.8</c:v>
                </c:pt>
                <c:pt idx="1">
                  <c:v>1196.4000000000001</c:v>
                </c:pt>
              </c:numCache>
            </c:numRef>
          </c:val>
        </c:ser>
        <c:marker val="1"/>
        <c:axId val="65791104"/>
        <c:axId val="65792640"/>
      </c:lineChart>
      <c:catAx>
        <c:axId val="657911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5792640"/>
        <c:crosses val="autoZero"/>
        <c:auto val="1"/>
        <c:lblAlgn val="ctr"/>
        <c:lblOffset val="100"/>
      </c:catAx>
      <c:valAx>
        <c:axId val="657926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57911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style val="10"/>
  <c:chart>
    <c:autoTitleDeleted val="1"/>
    <c:plotArea>
      <c:layout>
        <c:manualLayout>
          <c:layoutTarget val="inner"/>
          <c:xMode val="edge"/>
          <c:yMode val="edge"/>
          <c:x val="0.20426619492673412"/>
          <c:y val="0.1910655462218902"/>
          <c:w val="0.78628275943119053"/>
          <c:h val="0.8042891330624343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dLbl>
              <c:idx val="0"/>
              <c:layout>
                <c:manualLayout>
                  <c:x val="-0.10156676212802551"/>
                  <c:y val="-0.10318255188990987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Уул </a:t>
                    </a:r>
                    <a:r>
                      <a:rPr lang="mn-MN" dirty="0">
                        <a:solidFill>
                          <a:schemeClr val="bg1"/>
                        </a:solidFill>
                      </a:rPr>
                      <a:t>уурхайн олборлох </a:t>
                    </a:r>
                    <a:r>
                      <a:rPr lang="mn-MN" dirty="0" smtClean="0">
                        <a:solidFill>
                          <a:schemeClr val="bg1"/>
                        </a:solidFill>
                      </a:rPr>
                      <a:t>үйлдвэр-лэл</a:t>
                    </a:r>
                    <a:r>
                      <a:rPr lang="mn-MN" dirty="0">
                        <a:solidFill>
                          <a:schemeClr val="bg1"/>
                        </a:solidFill>
                      </a:rPr>
                      <a:t>
93.5%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1"/>
              <c:layout>
                <c:manualLayout>
                  <c:x val="-0.33086156453538396"/>
                  <c:y val="0.19043790278005551"/>
                </c:manualLayout>
              </c:layout>
              <c:tx>
                <c:rich>
                  <a:bodyPr/>
                  <a:lstStyle/>
                  <a:p>
                    <a:r>
                      <a:rPr lang="mn-MN" dirty="0" smtClean="0"/>
                      <a:t>Боловс-руулах үйлдвэр-лэл</a:t>
                    </a:r>
                    <a:r>
                      <a:rPr lang="mn-MN" dirty="0"/>
                      <a:t>
</a:t>
                    </a:r>
                    <a:r>
                      <a:rPr lang="mn-MN" dirty="0" smtClean="0"/>
                      <a:t>4.</a:t>
                    </a:r>
                    <a:r>
                      <a:rPr lang="en-US" dirty="0" smtClean="0"/>
                      <a:t>9</a:t>
                    </a:r>
                    <a:r>
                      <a:rPr lang="mn-MN" dirty="0" smtClean="0"/>
                      <a:t>%</a:t>
                    </a:r>
                    <a:endParaRPr lang="mn-MN" dirty="0"/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-0.25982074707275954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mn-MN" sz="1000" dirty="0"/>
                      <a:t>Цахилгаан, дулааны эрчим хүч </a:t>
                    </a:r>
                    <a:r>
                      <a:rPr lang="mn-MN" sz="1000" dirty="0" smtClean="0"/>
                      <a:t>үйлдвэр-лэлт</a:t>
                    </a:r>
                    <a:r>
                      <a:rPr lang="mn-MN" sz="1000" dirty="0"/>
                      <a:t>, усан хангамж
</a:t>
                    </a:r>
                    <a:r>
                      <a:rPr lang="mn-MN" sz="1000" dirty="0" smtClean="0"/>
                      <a:t>1.</a:t>
                    </a:r>
                    <a:r>
                      <a:rPr lang="en-US" sz="1000" dirty="0" smtClean="0"/>
                      <a:t>6</a:t>
                    </a:r>
                    <a:r>
                      <a:rPr lang="mn-MN" sz="1000" dirty="0" smtClean="0"/>
                      <a:t>%</a:t>
                    </a:r>
                    <a:endParaRPr lang="mn-MN" sz="1000" dirty="0"/>
                  </a:p>
                </c:rich>
              </c:tx>
              <c:numFmt formatCode="0.0%" sourceLinked="0"/>
              <c:spPr/>
              <c:showCatName val="1"/>
              <c:showPercent val="1"/>
            </c:dLbl>
            <c:numFmt formatCode="0.0%" sourceLinked="0"/>
            <c:showCatName val="1"/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Уул уурхайн олборлох үйлдвэрлэл</c:v>
                </c:pt>
                <c:pt idx="1">
                  <c:v>Боловсруулах үйлдвэрлэл</c:v>
                </c:pt>
                <c:pt idx="2">
                  <c:v>Цахилгаан, дулааны эрчим хүч үйлдвэрлэлт, усан хангамж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1031913.9</c:v>
                </c:pt>
                <c:pt idx="1">
                  <c:v>54100.3</c:v>
                </c:pt>
                <c:pt idx="2">
                  <c:v>18121.599999999991</c:v>
                </c:pt>
              </c:numCache>
            </c:numRef>
          </c:val>
        </c:ser>
        <c:firstSliceAng val="0"/>
      </c:pieChart>
      <c:spPr>
        <a:scene3d>
          <a:camera prst="orthographicFront"/>
          <a:lightRig rig="threePt" dir="t"/>
        </a:scene3d>
        <a:sp3d prstMaterial="matte">
          <a:bevelT w="63500" h="63500" prst="artDeco"/>
          <a:contourClr>
            <a:srgbClr val="000000"/>
          </a:contourClr>
        </a:sp3d>
      </c:spPr>
    </c:plotArea>
    <c:plotVisOnly val="1"/>
  </c:chart>
  <c:spPr>
    <a:scene3d>
      <a:camera prst="orthographicFront"/>
      <a:lightRig rig="threePt" dir="t"/>
    </a:scene3d>
    <a:sp3d prstMaterial="matte">
      <a:bevelT w="63500" h="63500" prst="artDeco"/>
      <a:contourClr>
        <a:srgbClr val="000000"/>
      </a:contourClr>
    </a:sp3d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Барилга угсралт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14.6</c:v>
                </c:pt>
                <c:pt idx="1">
                  <c:v>10.7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Их засвар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4.5999999999999996</c:v>
                </c:pt>
                <c:pt idx="1">
                  <c:v>8.9</c:v>
                </c:pt>
              </c:numCache>
            </c:numRef>
          </c:val>
        </c:ser>
        <c:axId val="68844928"/>
        <c:axId val="68846720"/>
      </c:barChart>
      <c:catAx>
        <c:axId val="68844928"/>
        <c:scaling>
          <c:orientation val="minMax"/>
        </c:scaling>
        <c:axPos val="b"/>
        <c:numFmt formatCode="General" sourceLinked="1"/>
        <c:tickLblPos val="nextTo"/>
        <c:crossAx val="68846720"/>
        <c:crosses val="autoZero"/>
        <c:auto val="1"/>
        <c:lblAlgn val="ctr"/>
        <c:lblOffset val="100"/>
      </c:catAx>
      <c:valAx>
        <c:axId val="68846720"/>
        <c:scaling>
          <c:orientation val="minMax"/>
        </c:scaling>
        <c:axPos val="l"/>
        <c:majorGridlines/>
        <c:numFmt formatCode="General" sourceLinked="1"/>
        <c:tickLblPos val="nextTo"/>
        <c:crossAx val="6884492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title>
      <c:tx>
        <c:rich>
          <a:bodyPr/>
          <a:lstStyle/>
          <a:p>
            <a:pPr>
              <a:defRPr lang="mn-MN" sz="1400"/>
            </a:pPr>
            <a:r>
              <a:rPr lang="mn-MN" sz="1400"/>
              <a:t>НИЙТ БИЙ БОЛСОН АЖЛЫН БАЙР</a:t>
            </a:r>
            <a:endParaRPr lang="ru-RU" sz="14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бий болсон ажлын байр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effectLst>
              <a:innerShdw blurRad="63500" dist="50800" dir="5400000">
                <a:prstClr val="black">
                  <a:alpha val="50000"/>
                </a:prstClr>
              </a:innerShdw>
            </a:effectLst>
          </c:spPr>
          <c:dLbls>
            <c:txPr>
              <a:bodyPr/>
              <a:lstStyle/>
              <a:p>
                <a:pPr>
                  <a:defRPr lang="mn-MN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2031</c:v>
                </c:pt>
                <c:pt idx="1">
                  <c:v>750</c:v>
                </c:pt>
              </c:numCache>
            </c:numRef>
          </c:val>
        </c:ser>
        <c:axId val="68925312"/>
        <c:axId val="68926848"/>
      </c:barChart>
      <c:catAx>
        <c:axId val="6892531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mn-MN" b="1"/>
            </a:pPr>
            <a:endParaRPr lang="mn-MN"/>
          </a:p>
        </c:txPr>
        <c:crossAx val="68926848"/>
        <c:crosses val="autoZero"/>
        <c:auto val="1"/>
        <c:lblAlgn val="ctr"/>
        <c:lblOffset val="100"/>
      </c:catAx>
      <c:valAx>
        <c:axId val="68926848"/>
        <c:scaling>
          <c:orientation val="minMax"/>
          <c:max val="1100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8925312"/>
        <c:crosses val="autoZero"/>
        <c:crossBetween val="between"/>
        <c:majorUnit val="200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НИЙТ БИЙ БОЛСОН АЖЛЫН БАЙР,</a:t>
            </a:r>
          </a:p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200" b="0" dirty="0">
                <a:latin typeface="Arial" pitchFamily="34" charset="0"/>
                <a:cs typeface="Arial" pitchFamily="34" charset="0"/>
              </a:rPr>
              <a:t>эдийн засгийн үйл ажиллагааны салбараар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>
                <c:manualLayout>
                  <c:x val="-0.2215015104244045"/>
                  <c:y val="0.16457072229711112"/>
                </c:manualLayout>
              </c:layout>
              <c:tx>
                <c:rich>
                  <a:bodyPr/>
                  <a:lstStyle/>
                  <a:p>
                    <a:pPr>
                      <a:defRPr sz="1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mn-MN" b="1" dirty="0" smtClean="0">
                        <a:solidFill>
                          <a:schemeClr val="bg1"/>
                        </a:solidFill>
                      </a:rPr>
                      <a:t>Боловсруу-лах үйлдвэр-лэл</a:t>
                    </a:r>
                    <a:r>
                      <a:rPr lang="mn-MN" b="1" dirty="0">
                        <a:solidFill>
                          <a:schemeClr val="bg1"/>
                        </a:solidFill>
                      </a:rPr>
                      <a:t>
29.9%</a:t>
                    </a:r>
                  </a:p>
                </c:rich>
              </c:tx>
              <c:numFmt formatCode="0.0%" sourceLinked="0"/>
              <c:spPr/>
              <c:showCatName val="1"/>
              <c:showPercent val="1"/>
            </c:dLbl>
            <c:dLbl>
              <c:idx val="1"/>
              <c:layout>
                <c:manualLayout>
                  <c:x val="5.3729015005199825E-3"/>
                  <c:y val="-6.5568366334413271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1868778784727382"/>
                  <c:y val="-1.344907150146831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2.3512603377408004E-2"/>
                  <c:y val="-3.1568972172331066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3.6446293269945036E-2"/>
                  <c:y val="-6.2088664887450483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7.3482147278759969E-3"/>
                  <c:y val="-7.7069123189915614E-2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Боловсруулах үйлдвэрлэл</c:v>
                </c:pt>
                <c:pt idx="1">
                  <c:v>Худалдаа</c:v>
                </c:pt>
                <c:pt idx="2">
                  <c:v>Боловсрол</c:v>
                </c:pt>
                <c:pt idx="3">
                  <c:v>Төрийн удирдлага</c:v>
                </c:pt>
                <c:pt idx="4">
                  <c:v>Зочид буудал, зоогийн газар</c:v>
                </c:pt>
                <c:pt idx="5">
                  <c:v>Бусад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224</c:v>
                </c:pt>
                <c:pt idx="1">
                  <c:v>88</c:v>
                </c:pt>
                <c:pt idx="2">
                  <c:v>81</c:v>
                </c:pt>
                <c:pt idx="3">
                  <c:v>63</c:v>
                </c:pt>
                <c:pt idx="4">
                  <c:v>52</c:v>
                </c:pt>
                <c:pt idx="5">
                  <c:v>242</c:v>
                </c:pt>
              </c:numCache>
            </c:numRef>
          </c:val>
        </c:ser>
        <c:firstSliceAng val="0"/>
      </c:pieChart>
    </c:plotArea>
    <c:plotVisOnly val="1"/>
  </c:chart>
  <c:spPr>
    <a:scene3d>
      <a:camera prst="orthographicFront"/>
      <a:lightRig rig="threePt" dir="t"/>
    </a:scene3d>
    <a:sp3d prstMaterial="matte">
      <a:bevelT w="63500" h="63500" prst="artDeco"/>
      <a:contourClr>
        <a:srgbClr val="000000"/>
      </a:contourClr>
    </a:sp3d>
  </c:spPr>
  <c:txPr>
    <a:bodyPr/>
    <a:lstStyle/>
    <a:p>
      <a:pPr>
        <a:defRPr sz="1800"/>
      </a:pPr>
      <a:endParaRPr lang="mn-M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4"/>
  <c:chart>
    <c:title>
      <c:tx>
        <c:rich>
          <a:bodyPr/>
          <a:lstStyle/>
          <a:p>
            <a:pPr>
              <a:defRPr lang="mn-MN" sz="1400"/>
            </a:pPr>
            <a:r>
              <a:rPr lang="mn-MN" sz="1400" dirty="0"/>
              <a:t>Урьдчилан сэргийлэх үзлэгийн нийт үзлэгт эзлэх </a:t>
            </a:r>
            <a:r>
              <a:rPr lang="mn-MN" sz="1400" i="1" dirty="0"/>
              <a:t>хувь</a:t>
            </a:r>
            <a:endParaRPr lang="en-US" sz="1400" i="1" dirty="0"/>
          </a:p>
        </c:rich>
      </c:tx>
      <c:layout>
        <c:manualLayout>
          <c:xMode val="edge"/>
          <c:yMode val="edge"/>
          <c:x val="0.14797652980504866"/>
          <c:y val="9.6424254572180026E-3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dLbl>
              <c:idx val="0"/>
              <c:layout>
                <c:manualLayout>
                  <c:x val="-0.15402748584966952"/>
                  <c:y val="-2.9038109202954212E-3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4.0653352884135886E-2"/>
                </c:manualLayout>
              </c:layout>
              <c:showVal val="1"/>
            </c:dLbl>
            <c:txPr>
              <a:bodyPr/>
              <a:lstStyle/>
              <a:p>
                <a:pPr>
                  <a:defRPr lang="mn-MN" b="1">
                    <a:solidFill>
                      <a:schemeClr val="tx1"/>
                    </a:solidFill>
                  </a:defRPr>
                </a:pPr>
                <a:endParaRPr lang="mn-MN"/>
              </a:p>
            </c:txPr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0.0</c:formatCode>
                <c:ptCount val="2"/>
                <c:pt idx="0" formatCode="General">
                  <c:v>39.6</c:v>
                </c:pt>
                <c:pt idx="1">
                  <c:v>32.9</c:v>
                </c:pt>
              </c:numCache>
            </c:numRef>
          </c:val>
        </c:ser>
        <c:marker val="1"/>
        <c:axId val="69282432"/>
        <c:axId val="69284224"/>
      </c:lineChart>
      <c:catAx>
        <c:axId val="692824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 b="1"/>
            </a:pPr>
            <a:endParaRPr lang="mn-MN"/>
          </a:p>
        </c:txPr>
        <c:crossAx val="69284224"/>
        <c:crosses val="autoZero"/>
        <c:auto val="1"/>
        <c:lblAlgn val="ctr"/>
        <c:lblOffset val="100"/>
      </c:catAx>
      <c:valAx>
        <c:axId val="69284224"/>
        <c:scaling>
          <c:orientation val="minMax"/>
          <c:max val="40"/>
          <c:min val="25"/>
        </c:scaling>
        <c:axPos val="l"/>
        <c:majorGridlines/>
        <c:min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9282432"/>
        <c:crosses val="autoZero"/>
        <c:crossBetween val="between"/>
        <c:majorUnit val="5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/>
              <a:t>ГЭМТ ХЭРГИЙН ГАРАЛТ, </a:t>
            </a:r>
            <a:r>
              <a:rPr lang="mn-MN" b="0" i="1" dirty="0"/>
              <a:t>тоо</a:t>
            </a:r>
            <a:endParaRPr lang="en-US" b="0" i="1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dPt>
            <c:idx val="1"/>
            <c:spPr/>
          </c:dPt>
          <c:dLbls>
            <c:txPr>
              <a:bodyPr/>
              <a:lstStyle/>
              <a:p>
                <a:pPr>
                  <a:defRPr lang="mn-MN" sz="1600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352</c:v>
                </c:pt>
                <c:pt idx="1">
                  <c:v>419</c:v>
                </c:pt>
              </c:numCache>
            </c:numRef>
          </c:val>
        </c:ser>
        <c:gapWidth val="102"/>
        <c:axId val="95965568"/>
        <c:axId val="95967104"/>
      </c:barChart>
      <c:catAx>
        <c:axId val="959655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 b="0"/>
            </a:pPr>
            <a:endParaRPr lang="mn-MN"/>
          </a:p>
        </c:txPr>
        <c:crossAx val="95967104"/>
        <c:crosses val="autoZero"/>
        <c:auto val="1"/>
        <c:lblAlgn val="ctr"/>
        <c:lblOffset val="100"/>
      </c:catAx>
      <c:valAx>
        <c:axId val="95967104"/>
        <c:scaling>
          <c:orientation val="minMax"/>
          <c:max val="450"/>
          <c:min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95965568"/>
        <c:crosses val="autoZero"/>
        <c:crossBetween val="between"/>
        <c:majorUnit val="50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27A60540-6016-4A37-8B12-0A54C1D149B1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F4284A2C-DAE7-49D1-BA86-0686375BF7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540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5134DF44-8ECE-4345-B078-16902D7AF4DA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63588"/>
            <a:ext cx="5092700" cy="382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5" tIns="46013" rIns="92025" bIns="460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802" y="4839261"/>
            <a:ext cx="5564822" cy="4584225"/>
          </a:xfrm>
          <a:prstGeom prst="rect">
            <a:avLst/>
          </a:prstGeom>
        </p:spPr>
        <p:txBody>
          <a:bodyPr vert="horz" lIns="92025" tIns="46013" rIns="92025" bIns="460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70641622-F230-4AD4-AF53-8EC46E849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372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0C7BF-8079-4652-B1F0-82692C107EDA}" type="datetimeFigureOut">
              <a:rPr lang="en-US" smtClean="0"/>
              <a:pPr/>
              <a:t>8/10/2017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rkhon.nso.mn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7772400" cy="2057400"/>
          </a:xfrm>
        </p:spPr>
        <p:txBody>
          <a:bodyPr/>
          <a:lstStyle/>
          <a:p>
            <a:r>
              <a:rPr lang="mn-MN" sz="3200" dirty="0" smtClean="0"/>
              <a:t>ОРХОН </a:t>
            </a:r>
            <a:r>
              <a:rPr lang="en-US" sz="3200" dirty="0" smtClean="0"/>
              <a:t> </a:t>
            </a:r>
            <a:r>
              <a:rPr lang="mn-MN" sz="3200" dirty="0" smtClean="0"/>
              <a:t>АЙМГИЙН СТАТИСТИКИЙН ХЭЛТЭС</a:t>
            </a:r>
            <a:r>
              <a:rPr lang="mn-MN" dirty="0" smtClean="0"/>
              <a:t/>
            </a:r>
            <a:br>
              <a:rPr lang="mn-MN" dirty="0" smtClean="0"/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ХЭВЛЭЛИЙН </a:t>
            </a:r>
            <a:b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 ХУРАЛ</a:t>
            </a:r>
            <a:endParaRPr lang="en-US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685800"/>
            <a:ext cx="2677711" cy="2590800"/>
          </a:xfrm>
          <a:prstGeom prst="rect">
            <a:avLst/>
          </a:prstGeom>
        </p:spPr>
      </p:pic>
    </p:spTree>
  </p:cSld>
  <p:clrMapOvr>
    <a:masterClrMapping/>
  </p:clrMapOvr>
  <p:transition advTm="201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ЭРҮҮЛ МЭНД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>
            <a:stCxn id="9" idx="2"/>
          </p:cNvCxnSpPr>
          <p:nvPr/>
        </p:nvCxnSpPr>
        <p:spPr>
          <a:xfrm flipH="1">
            <a:off x="4743450" y="1524000"/>
            <a:ext cx="19050" cy="47244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990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ХАЛДВАРТ ӨВЧНИЙ ГАРАЛТ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продицимиль</a:t>
            </a:r>
            <a:r>
              <a:rPr lang="en-US" sz="1400" b="0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068726507"/>
              </p:ext>
            </p:extLst>
          </p:nvPr>
        </p:nvGraphicFramePr>
        <p:xfrm>
          <a:off x="4876800" y="2438400"/>
          <a:ext cx="41148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46116"/>
                <a:gridCol w="965386"/>
                <a:gridCol w="1103298"/>
              </a:tblGrid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Үзүүлэлт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Халдварт өвчний гаралт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продицимиль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116.7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32.7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523477979"/>
              </p:ext>
            </p:extLst>
          </p:nvPr>
        </p:nvGraphicFramePr>
        <p:xfrm>
          <a:off x="685800" y="1752600"/>
          <a:ext cx="4040188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ХЭРЭГ ЗӨРЧИЛ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800600" y="1066800"/>
            <a:ext cx="0" cy="52578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5389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4160845446"/>
              </p:ext>
            </p:extLst>
          </p:nvPr>
        </p:nvGraphicFramePr>
        <p:xfrm>
          <a:off x="6858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311507130"/>
              </p:ext>
            </p:extLst>
          </p:nvPr>
        </p:nvGraphicFramePr>
        <p:xfrm>
          <a:off x="4876800" y="16764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2013\12. December 2013\display1.jpg"/>
          <p:cNvPicPr>
            <a:picLocks noChangeAspect="1" noChangeArrowheads="1"/>
          </p:cNvPicPr>
          <p:nvPr/>
        </p:nvPicPr>
        <p:blipFill>
          <a:blip r:embed="rId2" cstate="print"/>
          <a:srcRect l="23940" t="30411" r="23524" b="9421"/>
          <a:stretch>
            <a:fillRect/>
          </a:stretch>
        </p:blipFill>
        <p:spPr bwMode="auto">
          <a:xfrm>
            <a:off x="914400" y="457200"/>
            <a:ext cx="7391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638800" y="4953000"/>
            <a:ext cx="3200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</a:t>
            </a:r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orkhon.nso.mn/</a:t>
            </a:r>
            <a:endParaRPr lang="mn-MN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ORKHON@NSO.MN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953000"/>
            <a:ext cx="4744119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хуудас:</a:t>
            </a:r>
          </a:p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шуудангийн хаяг: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6B439-EFF1-45CD-91B9-0CC13079AF2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17600" y="2487613"/>
            <a:ext cx="7239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АНХААРАЛ </a:t>
            </a:r>
            <a:r>
              <a:rPr lang="mn-MN" sz="4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ХАНДУУЛСАНД БАЯРЛАЛАА</a:t>
            </a: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40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2500" r="80417"/>
          <a:stretch>
            <a:fillRect/>
          </a:stretch>
        </p:blipFill>
        <p:spPr bwMode="auto">
          <a:xfrm>
            <a:off x="0" y="0"/>
            <a:ext cx="83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8153400" cy="20574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АЙМГИЙН ЭДИЙН ЗАСАГ, НИЙГМИЙН ХӨГЖЛИЙН </a:t>
            </a:r>
            <a:r>
              <a:rPr lang="mn-MN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7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ОНЫ 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7-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р сарын ДҮНГИЙН ТАНИЛЦУУЛГА</a:t>
            </a:r>
            <a:endParaRPr lang="en-US" sz="32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685800"/>
            <a:ext cx="2677711" cy="2667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914400"/>
            <a:ext cx="4267200" cy="5791200"/>
          </a:xfrm>
        </p:spPr>
        <p:txBody>
          <a:bodyPr/>
          <a:lstStyle/>
          <a:p>
            <a:pPr>
              <a:buNone/>
            </a:pPr>
            <a:r>
              <a:rPr lang="mn-MN" sz="16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Эерэг үзүүлэлт: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үйлдвэрлэлт – 5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.8% нэмэгдсэн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борлуулалт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61.7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Барилга угсралт, их засварын ажил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1.9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</a:p>
          <a:p>
            <a:pPr>
              <a:buFont typeface="Wingdings" pitchFamily="2" charset="2"/>
              <a:buChar char="q"/>
            </a:pP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Нийгмийн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даатгалын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сангийн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– 49.2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Мал төллөлт -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4.2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пунктээр нэмэгдсэн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Тариалалт -20.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Автотээврийн  орлого -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3.0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Нийтийн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ахуйн орлого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3.4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% өссөн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Худалдаа, нийтийн хоолны бараа гүйлгээ -4.3% нэмэгдсэн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Нас баралт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0.4 промилээр буурсан.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Нялхсын эндэгдэл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9.3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промилээр буурсан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Халдварт өвчний гаралт –8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4.0</a:t>
            </a:r>
            <a:endParaRPr lang="mn-MN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продицимилээр  буурсан 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endParaRPr lang="en-US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None/>
            </a:pPr>
            <a:endParaRPr lang="mn-MN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/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990601"/>
            <a:ext cx="41148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mn-MN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Сөрөг үзүүлэлт:</a:t>
            </a:r>
            <a:endParaRPr lang="en-US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mn-MN" sz="1600" b="1" u="sng" dirty="0" smtClean="0"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Төсвийн орлого -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5.2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буурсан</a:t>
            </a: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Төл бойжилт – 3.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пунктээр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Төлийн хорогдол-13.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дахин нэмэгдсэн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Холбооны салбарын нийт орлого –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6.0%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Ахуйн үйлчилгээний орлого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9.0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Нийт бий болсон ажлын байр -6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3.1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Хүн амын эрүүл мэндийн үзлэг – 2.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Урьдчилан сэргийлэх үзлэг – 18.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Төрөлт –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0.7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промилээр буурсан</a:t>
            </a: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Гэмт хэргийн гаралт – 19.0% өссөн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хэрэгт холбогдогч-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21.9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хэргийн илрүүлэлт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17.8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пунктээр буурсан</a:t>
            </a:r>
          </a:p>
          <a:p>
            <a:pPr marL="0" lvl="1"/>
            <a:endParaRPr lang="mn-MN" sz="155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en-US" sz="1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mn-MN" sz="16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8768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532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 ЭДИЙН ЗАСАГ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</a:t>
            </a: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НИЙГМИЙН ХӨГЖЛИЙН ДҮН</a:t>
            </a:r>
            <a:endParaRPr lang="mn-MN" sz="2000" b="1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609600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5181600" y="6858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 bwMode="auto">
          <a:xfrm>
            <a:off x="838200" y="1524000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орлогын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685800" y="2133600"/>
          <a:ext cx="4491355" cy="3505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71600"/>
                <a:gridCol w="1062355"/>
                <a:gridCol w="918845"/>
                <a:gridCol w="1138555"/>
              </a:tblGrid>
              <a:tr h="876300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Төлөвлө-гөө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Гүйцэт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гэл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Биелэлт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41563.1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4837.4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07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Татварын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20872.1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23866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114.3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Татврын бус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20691.0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20971.4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101.4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 bwMode="auto">
          <a:xfrm>
            <a:off x="5257800" y="15240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 зарлагын 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5257800" y="2209800"/>
          <a:ext cx="3736976" cy="32232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711"/>
                <a:gridCol w="935889"/>
                <a:gridCol w="914400"/>
                <a:gridCol w="688976"/>
              </a:tblGrid>
              <a:tr h="800100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Төлөв-лөгөө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Гүйцэт-гэл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Бие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лэлт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зарлага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62202.9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42236.0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67.9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Цалин хөлс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15332.1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15167.9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98.9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</a:tr>
              <a:tr h="8001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Бараа үйлчилгээ-ний зардал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11496.2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8716.7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75.8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609600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800600" y="6096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57800" y="13716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600" b="1" dirty="0" smtClean="0">
                <a:latin typeface="Arial" pitchFamily="34" charset="0"/>
                <a:cs typeface="Arial" pitchFamily="34" charset="0"/>
              </a:rPr>
              <a:t>ТӨСВИЙН ЗАРЛАГА, </a:t>
            </a:r>
            <a:r>
              <a:rPr lang="mn-MN" sz="1400" i="1" dirty="0" smtClean="0">
                <a:latin typeface="Arial" pitchFamily="34" charset="0"/>
                <a:cs typeface="Arial" pitchFamily="34" charset="0"/>
              </a:rPr>
              <a:t>салбараар, хувь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14"/>
          <p:cNvGraphicFramePr>
            <a:graphicFrameLocks/>
          </p:cNvGraphicFramePr>
          <p:nvPr/>
        </p:nvGraphicFramePr>
        <p:xfrm>
          <a:off x="4953000" y="1905000"/>
          <a:ext cx="4041775" cy="402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762000" y="1828800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838200" y="1524000"/>
            <a:ext cx="4040188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тэрбум төгрөг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953000" y="1524000"/>
            <a:ext cx="4041775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салбар, бүтцээр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8006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066800" y="617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 smtClean="0"/>
              <a:t>Үйлдвэрлэлт                      </a:t>
            </a:r>
            <a:r>
              <a:rPr lang="mn-MN" sz="1600" dirty="0" smtClean="0">
                <a:latin typeface="Arial" pitchFamily="34" charset="0"/>
                <a:cs typeface="Arial" pitchFamily="34" charset="0"/>
              </a:rPr>
              <a:t>Борлуулалт</a:t>
            </a:r>
            <a:r>
              <a:rPr lang="mn-MN" dirty="0" smtClean="0"/>
              <a:t>  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14400" y="62484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0400" y="62484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006143180"/>
              </p:ext>
            </p:extLst>
          </p:nvPr>
        </p:nvGraphicFramePr>
        <p:xfrm>
          <a:off x="762000" y="2209800"/>
          <a:ext cx="3886200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ontent Placeholder 18"/>
          <p:cNvGraphicFramePr>
            <a:graphicFrameLocks noGrp="1"/>
          </p:cNvGraphicFramePr>
          <p:nvPr>
            <p:ph sz="quarter" idx="4"/>
          </p:nvPr>
        </p:nvGraphicFramePr>
        <p:xfrm>
          <a:off x="4876800" y="2286000"/>
          <a:ext cx="4041775" cy="410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33400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ГАЗАР ТАРИАЛАН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8077200" cy="639762"/>
          </a:xfrm>
        </p:spPr>
        <p:txBody>
          <a:bodyPr/>
          <a:lstStyle/>
          <a:p>
            <a:pPr algn="ctr"/>
            <a:r>
              <a:rPr lang="mn-MN" sz="1600" dirty="0" smtClean="0">
                <a:latin typeface="Arial" pitchFamily="34" charset="0"/>
                <a:cs typeface="Arial" pitchFamily="34" charset="0"/>
              </a:rPr>
              <a:t>ТАРИАЛСАН ТАЛБАЙ</a:t>
            </a:r>
            <a:r>
              <a:rPr lang="mn-MN" sz="1600" b="0" dirty="0" smtClean="0">
                <a:latin typeface="Arial" pitchFamily="34" charset="0"/>
                <a:cs typeface="Arial" pitchFamily="34" charset="0"/>
              </a:rPr>
              <a:t>,  га</a:t>
            </a:r>
          </a:p>
          <a:p>
            <a:pPr algn="ctr"/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</p:nvPr>
        </p:nvGraphicFramePr>
        <p:xfrm>
          <a:off x="838200" y="1981200"/>
          <a:ext cx="784860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174"/>
                <a:gridCol w="1299226"/>
                <a:gridCol w="2057400"/>
                <a:gridCol w="1600200"/>
                <a:gridCol w="1371600"/>
              </a:tblGrid>
              <a:tr h="304800">
                <a:tc rowSpan="2">
                  <a:txBody>
                    <a:bodyPr/>
                    <a:lstStyle/>
                    <a:p>
                      <a:endParaRPr lang="mn-MN" sz="1600" dirty="0" smtClean="0"/>
                    </a:p>
                    <a:p>
                      <a:pPr algn="ctr"/>
                      <a:r>
                        <a:rPr lang="mn-MN" sz="1600" dirty="0" smtClean="0"/>
                        <a:t>Үзүүлэлт</a:t>
                      </a:r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mn-MN" sz="1600" dirty="0" smtClean="0"/>
                    </a:p>
                    <a:p>
                      <a:pPr algn="ctr"/>
                      <a:r>
                        <a:rPr lang="mn-MN" sz="1600" dirty="0" smtClean="0"/>
                        <a:t>201</a:t>
                      </a:r>
                      <a:r>
                        <a:rPr lang="en-US" sz="1600" dirty="0" smtClean="0"/>
                        <a:t>6 </a:t>
                      </a:r>
                      <a:r>
                        <a:rPr lang="en-US" sz="1600" dirty="0" smtClean="0"/>
                        <a:t>VII</a:t>
                      </a:r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endParaRPr lang="mn-MN" sz="1600" dirty="0" smtClean="0"/>
                    </a:p>
                    <a:p>
                      <a:pPr algn="ctr"/>
                      <a:r>
                        <a:rPr lang="mn-MN" sz="1600" dirty="0" smtClean="0"/>
                        <a:t>201</a:t>
                      </a:r>
                      <a:r>
                        <a:rPr lang="en-US" sz="1600" dirty="0" smtClean="0"/>
                        <a:t>7 </a:t>
                      </a:r>
                      <a:r>
                        <a:rPr lang="en-US" sz="1600" dirty="0" smtClean="0"/>
                        <a:t>VII</a:t>
                      </a:r>
                      <a:endParaRPr lang="mn-MN" sz="1600" dirty="0" smtClean="0"/>
                    </a:p>
                    <a:p>
                      <a:pPr algn="ctr"/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mn-M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2440">
                <a:tc vMerge="1">
                  <a:txBody>
                    <a:bodyPr/>
                    <a:lstStyle/>
                    <a:p>
                      <a:pPr algn="ctr"/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mn-MN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dirty="0" smtClean="0">
                          <a:latin typeface="Arial" pitchFamily="34" charset="0"/>
                          <a:cs typeface="Arial" pitchFamily="34" charset="0"/>
                        </a:rPr>
                        <a:t>Зорилт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dirty="0" smtClean="0">
                          <a:latin typeface="Arial" pitchFamily="34" charset="0"/>
                          <a:cs typeface="Arial" pitchFamily="34" charset="0"/>
                        </a:rPr>
                        <a:t>Тариалсан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dirty="0" smtClean="0">
                          <a:latin typeface="Arial" pitchFamily="34" charset="0"/>
                          <a:cs typeface="Arial" pitchFamily="34" charset="0"/>
                        </a:rPr>
                        <a:t>Биелэлтийн хувь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endParaRPr lang="mn-MN" sz="1800" dirty="0" smtClean="0"/>
                    </a:p>
                    <a:p>
                      <a:pPr algn="l"/>
                      <a:r>
                        <a:rPr lang="mn-MN" sz="1800" dirty="0" smtClean="0"/>
                        <a:t>Үр тариа</a:t>
                      </a:r>
                      <a:endParaRPr lang="mn-MN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600" dirty="0" smtClean="0"/>
                        <a:t>3615</a:t>
                      </a:r>
                      <a:r>
                        <a:rPr lang="en-US" sz="1600" dirty="0" smtClean="0"/>
                        <a:t>.6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3840.0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4334.0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112.9</a:t>
                      </a:r>
                    </a:p>
                    <a:p>
                      <a:pPr algn="ctr"/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endParaRPr lang="mn-MN" sz="1800" dirty="0" smtClean="0"/>
                    </a:p>
                    <a:p>
                      <a:r>
                        <a:rPr lang="mn-MN" sz="1800" dirty="0" smtClean="0"/>
                        <a:t>Төмс</a:t>
                      </a:r>
                      <a:endParaRPr lang="mn-MN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357.6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380.0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469.2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123.5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endParaRPr lang="mn-MN" sz="1800" dirty="0" smtClean="0"/>
                    </a:p>
                    <a:p>
                      <a:r>
                        <a:rPr lang="mn-MN" sz="1800" dirty="0" smtClean="0"/>
                        <a:t>Хүнсний ногоо</a:t>
                      </a:r>
                      <a:endParaRPr lang="mn-MN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340.4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348.0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286.76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mn-MN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6" name="Picture 2" descr="C:\Users\Otgoo\Desktop\6 sar blu\infograpek\tari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990600"/>
            <a:ext cx="919249" cy="776428"/>
          </a:xfrm>
          <a:prstGeom prst="rect">
            <a:avLst/>
          </a:prstGeom>
          <a:noFill/>
        </p:spPr>
      </p:pic>
      <p:pic>
        <p:nvPicPr>
          <p:cNvPr id="6" name="Picture 2" descr="C:\Users\Otgoo\Desktop\6 sar blu\infograpek\tari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990600"/>
            <a:ext cx="919249" cy="77642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0" y="1447800"/>
            <a:ext cx="3886200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ХӨРӨНГӨ ОРУУЛАЛТ, 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сая төгрөгөөр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762000" y="2209800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4953000" y="2286000"/>
          <a:ext cx="4041774" cy="22860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676400"/>
                <a:gridCol w="1219200"/>
                <a:gridCol w="1146174"/>
              </a:tblGrid>
              <a:tr h="725254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835492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Орон нутгийн төсвийн хөрөнгө оруулалт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8570.1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12822.6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725254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Улсын төсвийн хөрөнгө оруулалт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  <a:p>
                      <a:pPr algn="ctr"/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305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БАРИЛГА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76400"/>
            <a:ext cx="3886200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БАРИЛГА УГСРАЛТ, ИХ ЗАСВАРЫН АЖИЛ, 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тэрбум төгрөгөөр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4876800" y="914400"/>
            <a:ext cx="11112" cy="5943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АЖЛЫН БАЙР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876800" y="914400"/>
            <a:ext cx="11112" cy="5943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433454509"/>
              </p:ext>
            </p:extLst>
          </p:nvPr>
        </p:nvGraphicFramePr>
        <p:xfrm>
          <a:off x="83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9530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m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2014.02sar</Template>
  <TotalTime>6729</TotalTime>
  <Words>532</Words>
  <Application>Microsoft Office PowerPoint</Application>
  <PresentationFormat>On-screen Show (4:3)</PresentationFormat>
  <Paragraphs>194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dem1</vt:lpstr>
      <vt:lpstr>ОРХОН  АЙМГИЙН СТАТИСТИКИЙН ХЭЛТЭС ХЭВЛЭЛИЙН  БАГА ХУРАЛ</vt:lpstr>
      <vt:lpstr>АЙМГИЙН ЭДИЙН ЗАСАГ, НИЙГМИЙН ХӨГЖЛИЙН 2017 ОНЫ 7-р сарын ДҮНГИЙН ТАНИЛЦУУЛГА</vt:lpstr>
      <vt:lpstr>АЙМГИЙН ЭДИЙН ЗАСАГ, НИЙГМИЙН ХӨГЖЛИЙН ДҮН</vt:lpstr>
      <vt:lpstr>САНХҮҮГИЙН ОРЧИН</vt:lpstr>
      <vt:lpstr>САНХҮҮГИЙН ОРЧИН</vt:lpstr>
      <vt:lpstr>Slide 6</vt:lpstr>
      <vt:lpstr>Slide 7</vt:lpstr>
      <vt:lpstr>БАРИЛГА</vt:lpstr>
      <vt:lpstr>АЖЛЫН БАЙР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ОРХОН АЙМГИЙН СТАТИСТИКИЙН ХЭЛТЭС ХЭВЛЭЛИЙН  БАГА ХУРАЛ</dc:title>
  <dc:creator>Lhagva-Ochir</dc:creator>
  <cp:lastModifiedBy>TUUL</cp:lastModifiedBy>
  <cp:revision>1279</cp:revision>
  <dcterms:created xsi:type="dcterms:W3CDTF">2014-04-10T10:08:15Z</dcterms:created>
  <dcterms:modified xsi:type="dcterms:W3CDTF">2017-08-10T06:25:59Z</dcterms:modified>
</cp:coreProperties>
</file>