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79" r:id="rId4"/>
    <p:sldId id="389" r:id="rId5"/>
    <p:sldId id="279" r:id="rId6"/>
    <p:sldId id="362" r:id="rId7"/>
    <p:sldId id="396" r:id="rId8"/>
    <p:sldId id="397" r:id="rId9"/>
    <p:sldId id="280" r:id="rId10"/>
    <p:sldId id="285" r:id="rId11"/>
    <p:sldId id="289" r:id="rId12"/>
    <p:sldId id="377" r:id="rId13"/>
    <p:sldId id="351" r:id="rId14"/>
  </p:sldIdLst>
  <p:sldSz cx="9144000" cy="6858000" type="screen4x3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4660"/>
  </p:normalViewPr>
  <p:slideViewPr>
    <p:cSldViewPr>
      <p:cViewPr>
        <p:scale>
          <a:sx n="94" d="100"/>
          <a:sy n="94" d="100"/>
        </p:scale>
        <p:origin x="-99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5998911369402"/>
          <c:y val="0.18884922810446647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1.4501302026955981E-2"/>
                  <c:y val="-0.1209791314089576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 b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2385276270945417E-2"/>
                  <c:y val="-0.13790288128833006"/>
                </c:manualLayout>
              </c:layout>
              <c:tx>
                <c:rich>
                  <a:bodyPr/>
                  <a:lstStyle/>
                  <a:p>
                    <a:pPr>
                      <a:defRPr lang="mn-MN"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Боловс-рол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, соёл урлаг
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33.3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3172987115809411E-3"/>
                  <c:y val="0.16610355914324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5945964334976605E-3"/>
                  <c:y val="-0.18457137550751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7205559438612975E-2"/>
                  <c:y val="-0.217514490421821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379523847814419"/>
                  <c:y val="0.24595976449836746"/>
                </c:manualLayout>
              </c:layout>
              <c:tx>
                <c:rich>
                  <a:bodyPr/>
                  <a:lstStyle/>
                  <a:p>
                    <a:pPr>
                      <a:defRPr lang="mn-MN" b="0">
                        <a:solidFill>
                          <a:schemeClr val="bg1"/>
                        </a:solidFill>
                      </a:defRPr>
                    </a:pPr>
                    <a:r>
                      <a:rPr lang="mn-MN" b="0" dirty="0" smtClean="0">
                        <a:solidFill>
                          <a:schemeClr val="bg1"/>
                        </a:solidFill>
                      </a:rPr>
                      <a:t>Ангилаг-даагүй </a:t>
                    </a:r>
                    <a:r>
                      <a:rPr lang="mn-MN" b="0" dirty="0">
                        <a:solidFill>
                          <a:schemeClr val="bg1"/>
                        </a:solidFill>
                      </a:rPr>
                      <a:t>бусад зардал
</a:t>
                    </a:r>
                    <a:r>
                      <a:rPr lang="en-US" b="0" dirty="0" smtClean="0">
                        <a:solidFill>
                          <a:schemeClr val="bg1"/>
                        </a:solidFill>
                      </a:rPr>
                      <a:t>22.1</a:t>
                    </a:r>
                    <a:r>
                      <a:rPr lang="mn-MN" b="0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b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амралт, спорт</c:v>
                </c:pt>
                <c:pt idx="3">
                  <c:v>Нийгмийн даатгал, нийгмийн халамж</c:v>
                </c:pt>
                <c:pt idx="4">
                  <c:v>Эдийн засгийн бусад</c:v>
                </c:pt>
                <c:pt idx="5">
                  <c:v>Ангилагдаагүй бусад зардал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12834.1</c:v>
                </c:pt>
                <c:pt idx="1">
                  <c:v>15926.8</c:v>
                </c:pt>
                <c:pt idx="2" formatCode="General">
                  <c:v>1258.9000000000001</c:v>
                </c:pt>
                <c:pt idx="3" formatCode="General">
                  <c:v>6960.2</c:v>
                </c:pt>
                <c:pt idx="4" formatCode="General">
                  <c:v>285.3</c:v>
                </c:pt>
                <c:pt idx="5" formatCode="General">
                  <c:v>10561.5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 smtClean="0"/>
              <a:t>ХЭРГИЙН</a:t>
            </a:r>
            <a:r>
              <a:rPr lang="mn-MN" baseline="0" dirty="0" smtClean="0"/>
              <a:t> ӨНГӨ</a:t>
            </a:r>
            <a:r>
              <a:rPr lang="mn-MN" dirty="0" smtClean="0"/>
              <a:t>, </a:t>
            </a:r>
            <a:r>
              <a:rPr lang="mn-MN" dirty="0"/>
              <a:t>бүтцээр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48898133016392"/>
          <c:y val="0.17071902708882136"/>
          <c:w val="0.73663546773634425"/>
          <c:h val="0.65731337176198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Хэргийн өнгө, бүтцээр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6"/>
          <c:dLbls>
            <c:dLbl>
              <c:idx val="0"/>
              <c:layout>
                <c:manualLayout>
                  <c:x val="-0.12809748427673048"/>
                  <c:y val="8.018536607568442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mn-MN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290286237805168"/>
                  <c:y val="-7.29568491832568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025157232704406E-2"/>
                  <c:y val="0.22513065175300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069999504778884"/>
                  <c:y val="9.5405110470412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30686549794483237"/>
                  <c:y val="5.85775889020745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Бусдын бие махбодид гэмтэл учруулах</c:v>
                </c:pt>
                <c:pt idx="1">
                  <c:v>Бусдын эд хөрөнгө хулгайлах</c:v>
                </c:pt>
                <c:pt idx="2">
                  <c:v>Хөдөлгөөний аюулгүй байдлын эсрэг</c:v>
                </c:pt>
                <c:pt idx="3">
                  <c:v>Залилан мэхлэх, завшиж үрэгдүүлэх</c:v>
                </c:pt>
                <c:pt idx="4">
                  <c:v>Бусад хэрэг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171</c:v>
                </c:pt>
                <c:pt idx="1">
                  <c:v>165</c:v>
                </c:pt>
                <c:pt idx="2">
                  <c:v>27</c:v>
                </c:pt>
                <c:pt idx="3">
                  <c:v>51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400" dirty="0"/>
              <a:t>ТӨСВИЙН ОРЛОГО, ЗАРЛАГА, </a:t>
            </a:r>
            <a:r>
              <a:rPr lang="mn-MN" sz="1400" b="0" dirty="0"/>
              <a:t>тэрбум төгрөгөөр</a:t>
            </a:r>
            <a:endParaRPr lang="en-US" sz="1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0.1728201099764337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2856567276290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53.4</c:v>
                </c:pt>
                <c:pt idx="1">
                  <c:v>49.4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dLbls>
            <c:dLbl>
              <c:idx val="0"/>
              <c:layout>
                <c:manualLayout>
                  <c:x val="-0.17282010997643371"/>
                  <c:y val="-2.571313455258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706205813040093E-2"/>
                  <c:y val="6.7496978200526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57.9</c:v>
                </c:pt>
                <c:pt idx="1">
                  <c:v>47.8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24640"/>
        <c:axId val="21826176"/>
      </c:lineChart>
      <c:catAx>
        <c:axId val="218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826176"/>
        <c:crosses val="autoZero"/>
        <c:auto val="1"/>
        <c:lblAlgn val="ctr"/>
        <c:lblOffset val="100"/>
        <c:noMultiLvlLbl val="0"/>
      </c:catAx>
      <c:valAx>
        <c:axId val="21826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824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dLbls>
            <c:dLbl>
              <c:idx val="0"/>
              <c:layout>
                <c:manualLayout>
                  <c:x val="-5.2287581699346698E-2"/>
                  <c:y val="6.749697820052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339869281045763E-2"/>
                  <c:y val="5.785455274330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830.7</c:v>
                </c:pt>
                <c:pt idx="1">
                  <c:v>1255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Борлуулалт</c:v>
                </c:pt>
              </c:strCache>
            </c:strRef>
          </c:tx>
          <c:dLbls>
            <c:dLbl>
              <c:idx val="0"/>
              <c:layout>
                <c:manualLayout>
                  <c:x val="-0.15359477124183021"/>
                  <c:y val="-6.428283638145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47712418300901E-2"/>
                  <c:y val="-4.178384364794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877.9</c:v>
                </c:pt>
                <c:pt idx="1">
                  <c:v>1362.4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2752"/>
        <c:axId val="21884288"/>
      </c:lineChart>
      <c:catAx>
        <c:axId val="2188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884288"/>
        <c:crosses val="autoZero"/>
        <c:auto val="1"/>
        <c:lblAlgn val="ctr"/>
        <c:lblOffset val="100"/>
        <c:noMultiLvlLbl val="0"/>
      </c:catAx>
      <c:valAx>
        <c:axId val="2188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188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6619492673412"/>
          <c:y val="0.1910655462218902"/>
          <c:w val="0.78628275943119053"/>
          <c:h val="0.804289133062434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10156676212802551"/>
                  <c:y val="-0.1031825518899098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Уул 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уурхайн олборлох 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үйлдвэр-лэл</a:t>
                    </a:r>
                    <a:r>
                      <a:rPr lang="mn-MN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93.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mn-MN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mn-MN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3086156453538396"/>
                  <c:y val="0.19043790278005551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Боловс-руулах үйлдвэр-лэл</a:t>
                    </a:r>
                    <a:r>
                      <a:rPr lang="mn-MN" dirty="0"/>
                      <a:t>
</a:t>
                    </a:r>
                    <a:r>
                      <a:rPr lang="en-US" dirty="0" smtClean="0"/>
                      <a:t>5.2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5982074707275954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mn-MN" sz="1000" dirty="0"/>
                      <a:t>Цахилгаан, дулааны эрчим хүч </a:t>
                    </a:r>
                    <a:r>
                      <a:rPr lang="mn-MN" sz="1000" dirty="0" smtClean="0"/>
                      <a:t>үйлдвэр-лэлт</a:t>
                    </a:r>
                    <a:r>
                      <a:rPr lang="mn-MN" sz="1000" dirty="0"/>
                      <a:t>, усан хангамж
</a:t>
                    </a:r>
                    <a:r>
                      <a:rPr lang="mn-MN" sz="1000" dirty="0" smtClean="0"/>
                      <a:t>1.</a:t>
                    </a:r>
                    <a:r>
                      <a:rPr lang="en-US" sz="1000" dirty="0" smtClean="0"/>
                      <a:t>5</a:t>
                    </a:r>
                    <a:r>
                      <a:rPr lang="mn-MN" sz="1000" dirty="0" smtClean="0"/>
                      <a:t>%</a:t>
                    </a:r>
                    <a:endParaRPr lang="mn-MN" sz="10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Уул уурхайн олборлох үйлдвэрлэл</c:v>
                </c:pt>
                <c:pt idx="1">
                  <c:v>Боловсруулах үйлдвэрлэл</c:v>
                </c:pt>
                <c:pt idx="2">
                  <c:v>Цахилгаан, дулааны эрчим хүч үйлдвэрлэлт, усан хангамж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1170380.3999999999</c:v>
                </c:pt>
                <c:pt idx="1">
                  <c:v>64865.4</c:v>
                </c:pt>
                <c:pt idx="2">
                  <c:v>19771.400000000001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Барилга угсралт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17.399999999999999</c:v>
                </c:pt>
                <c:pt idx="1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Их засвар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5088"/>
        <c:axId val="21704704"/>
      </c:barChart>
      <c:catAx>
        <c:axId val="2162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04704"/>
        <c:crosses val="autoZero"/>
        <c:auto val="1"/>
        <c:lblAlgn val="ctr"/>
        <c:lblOffset val="100"/>
        <c:noMultiLvlLbl val="0"/>
      </c:catAx>
      <c:valAx>
        <c:axId val="2170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25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/>
              <a:t>НИЙТ БИЙ БОЛСОН АЖЛЫН БАЙР</a:t>
            </a:r>
            <a:endParaRPr lang="ru-RU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invertIfNegative val="0"/>
          <c:dLbls>
            <c:txPr>
              <a:bodyPr/>
              <a:lstStyle/>
              <a:p>
                <a:pPr>
                  <a:defRPr lang="mn-M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2346</c:v>
                </c:pt>
                <c:pt idx="1">
                  <c:v>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22592"/>
        <c:axId val="22624128"/>
      </c:barChart>
      <c:catAx>
        <c:axId val="22622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2624128"/>
        <c:crosses val="autoZero"/>
        <c:auto val="1"/>
        <c:lblAlgn val="ctr"/>
        <c:lblOffset val="100"/>
        <c:noMultiLvlLbl val="0"/>
      </c:catAx>
      <c:valAx>
        <c:axId val="22624128"/>
        <c:scaling>
          <c:orientation val="minMax"/>
          <c:max val="25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262259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НИЙТ БИЙ БОЛСОН АЖЛЫН БАЙР,</a:t>
            </a:r>
          </a:p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200" b="0" dirty="0">
                <a:latin typeface="Arial" pitchFamily="34" charset="0"/>
                <a:cs typeface="Arial" pitchFamily="34" charset="0"/>
              </a:rPr>
              <a:t>эдийн засгийн үйл ажиллагааны салбараар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>
                <c:manualLayout>
                  <c:x val="-0.2215015104244045"/>
                  <c:y val="0.1645707222971111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Боловсруу-лах үйлдвэр-лэл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
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mn-MN" b="1" dirty="0" smtClean="0">
                        <a:solidFill>
                          <a:schemeClr val="bg1"/>
                        </a:solidFill>
                      </a:rPr>
                      <a:t>.9</a:t>
                    </a:r>
                    <a:r>
                      <a:rPr lang="mn-MN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3729015005199825E-3"/>
                  <c:y val="-6.5568366334413271E-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Худалдаа</a:t>
                    </a:r>
                    <a:r>
                      <a:rPr lang="mn-MN" dirty="0"/>
                      <a:t>
</a:t>
                    </a:r>
                    <a:r>
                      <a:rPr lang="mn-MN" dirty="0" smtClean="0"/>
                      <a:t>11.</a:t>
                    </a:r>
                    <a:r>
                      <a:rPr lang="en-US" dirty="0" smtClean="0"/>
                      <a:t>0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868778784727382"/>
                  <c:y val="-1.3449071501468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3512603377408004E-2"/>
                  <c:y val="-3.1568972172331066E-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Төрийн </a:t>
                    </a:r>
                    <a:r>
                      <a:rPr lang="mn-MN" dirty="0"/>
                      <a:t>удирдлага
</a:t>
                    </a:r>
                    <a:r>
                      <a:rPr lang="mn-MN" dirty="0" smtClean="0"/>
                      <a:t>8.</a:t>
                    </a:r>
                    <a:r>
                      <a:rPr lang="en-US" dirty="0" smtClean="0"/>
                      <a:t>7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6446293269945036E-2"/>
                  <c:y val="-6.20886648874504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Зочид буудал, зоогийн газар
</a:t>
                    </a:r>
                    <a:r>
                      <a:rPr lang="en-US" dirty="0" smtClean="0"/>
                      <a:t>7.0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82147278759969E-3"/>
                  <c:y val="-7.70691231899156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Боловсруулах үйлдвэрлэл</c:v>
                </c:pt>
                <c:pt idx="1">
                  <c:v>Худалдаа</c:v>
                </c:pt>
                <c:pt idx="2">
                  <c:v>Боловсрол</c:v>
                </c:pt>
                <c:pt idx="3">
                  <c:v>Төрийн удирдлага</c:v>
                </c:pt>
                <c:pt idx="4">
                  <c:v>Зочид буудал, зоогийн газар</c:v>
                </c:pt>
                <c:pt idx="5">
                  <c:v>Бусад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246</c:v>
                </c:pt>
                <c:pt idx="1">
                  <c:v>97</c:v>
                </c:pt>
                <c:pt idx="2">
                  <c:v>82</c:v>
                </c:pt>
                <c:pt idx="3">
                  <c:v>77</c:v>
                </c:pt>
                <c:pt idx="4">
                  <c:v>62</c:v>
                </c:pt>
                <c:pt idx="5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lang="mn-MN" sz="1400"/>
            </a:pPr>
            <a:r>
              <a:rPr lang="mn-MN" sz="1400" dirty="0"/>
              <a:t>Урьдчилан сэргийлэх үзлэгийн нийт үзлэгт эзлэх </a:t>
            </a:r>
            <a:r>
              <a:rPr lang="mn-MN" sz="1400" i="1" dirty="0"/>
              <a:t>хувь</a:t>
            </a:r>
            <a:endParaRPr lang="en-US" sz="1400" i="1" dirty="0"/>
          </a:p>
        </c:rich>
      </c:tx>
      <c:layout>
        <c:manualLayout>
          <c:xMode val="edge"/>
          <c:yMode val="edge"/>
          <c:x val="0.14797652980504866"/>
          <c:y val="9.64242545721800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>
                <c:manualLayout>
                  <c:x val="-0.15402748584966952"/>
                  <c:y val="-2.90381092029542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0653352884135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mn-MN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39.6</c:v>
                </c:pt>
                <c:pt idx="1">
                  <c:v>33.4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84960"/>
        <c:axId val="22990848"/>
      </c:lineChart>
      <c:catAx>
        <c:axId val="2298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1"/>
            </a:pPr>
            <a:endParaRPr lang="en-US"/>
          </a:p>
        </c:txPr>
        <c:crossAx val="22990848"/>
        <c:crosses val="autoZero"/>
        <c:auto val="1"/>
        <c:lblAlgn val="ctr"/>
        <c:lblOffset val="100"/>
        <c:noMultiLvlLbl val="0"/>
      </c:catAx>
      <c:valAx>
        <c:axId val="22990848"/>
        <c:scaling>
          <c:orientation val="minMax"/>
          <c:max val="40"/>
          <c:min val="25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2984960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mn-MN"/>
            </a:pPr>
            <a:r>
              <a:rPr lang="mn-MN" dirty="0"/>
              <a:t>ГЭМТ ХЭРГИЙН ГАРАЛТ, </a:t>
            </a:r>
            <a:r>
              <a:rPr lang="mn-MN" b="0" i="1" dirty="0"/>
              <a:t>тоо</a:t>
            </a:r>
            <a:endParaRPr lang="en-US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lang="mn-MN"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383</c:v>
                </c:pt>
                <c:pt idx="1">
                  <c:v>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23173760"/>
        <c:axId val="23196032"/>
      </c:barChart>
      <c:catAx>
        <c:axId val="2317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 b="0"/>
            </a:pPr>
            <a:endParaRPr lang="en-US"/>
          </a:p>
        </c:txPr>
        <c:crossAx val="23196032"/>
        <c:crosses val="autoZero"/>
        <c:auto val="1"/>
        <c:lblAlgn val="ctr"/>
        <c:lblOffset val="100"/>
        <c:noMultiLvlLbl val="0"/>
      </c:catAx>
      <c:valAx>
        <c:axId val="23196032"/>
        <c:scaling>
          <c:orientation val="minMax"/>
          <c:max val="55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mn-MN"/>
            </a:pPr>
            <a:endParaRPr lang="en-US"/>
          </a:p>
        </c:txPr>
        <c:crossAx val="2317376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63588"/>
            <a:ext cx="5092700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rkhon.nso.m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7772400" cy="2057400"/>
          </a:xfrm>
        </p:spPr>
        <p:txBody>
          <a:bodyPr/>
          <a:lstStyle/>
          <a:p>
            <a:r>
              <a:rPr lang="mn-MN" sz="3200" dirty="0" smtClean="0"/>
              <a:t>ОРХОН </a:t>
            </a:r>
            <a:r>
              <a:rPr lang="en-US" sz="3200" dirty="0" smtClean="0"/>
              <a:t> </a:t>
            </a:r>
            <a:r>
              <a:rPr lang="mn-MN" sz="3200" dirty="0" smtClean="0"/>
              <a:t>АЙМГИЙН СТАТИСТИКИЙН ХЭЛТЭС</a:t>
            </a:r>
            <a:r>
              <a:rPr lang="mn-MN" dirty="0" smtClean="0"/>
              <a:t/>
            </a:r>
            <a:br>
              <a:rPr lang="mn-MN" dirty="0" smtClean="0"/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ХЭВЛЭЛИЙН </a:t>
            </a:r>
            <a:b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n-MN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 ХУРАЛ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685800"/>
            <a:ext cx="2677711" cy="2590800"/>
          </a:xfrm>
          <a:prstGeom prst="rect">
            <a:avLst/>
          </a:prstGeom>
        </p:spPr>
      </p:pic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>
            <a:stCxn id="9" idx="2"/>
          </p:cNvCxnSpPr>
          <p:nvPr/>
        </p:nvCxnSpPr>
        <p:spPr>
          <a:xfrm flipH="1">
            <a:off x="4743450" y="1524000"/>
            <a:ext cx="19050" cy="4724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ХАЛДВАРТ ӨВЧНИЙ ГАРАЛТ</a:t>
            </a:r>
          </a:p>
          <a:p>
            <a:pPr algn="ctr"/>
            <a:r>
              <a:rPr lang="en-US" sz="14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продицимиль</a:t>
            </a:r>
            <a:r>
              <a:rPr lang="en-US" sz="1400" b="0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3259464"/>
              </p:ext>
            </p:extLst>
          </p:nvPr>
        </p:nvGraphicFramePr>
        <p:xfrm>
          <a:off x="4876800" y="2438400"/>
          <a:ext cx="4114800" cy="2971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6116"/>
                <a:gridCol w="965386"/>
                <a:gridCol w="1103298"/>
              </a:tblGrid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algn="ctr"/>
                      <a:endParaRPr lang="mn-MN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Халдварт өвчний гаралт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продицимиль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122.7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33.0</a:t>
                      </a:r>
                      <a:endParaRPr lang="mn-M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78686193"/>
              </p:ext>
            </p:extLst>
          </p:nvPr>
        </p:nvGraphicFramePr>
        <p:xfrm>
          <a:off x="685800" y="1752600"/>
          <a:ext cx="404018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ХЭРЭГ ЗӨРЧИЛ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00600" y="1066800"/>
            <a:ext cx="0" cy="52578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5389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4183164"/>
              </p:ext>
            </p:extLst>
          </p:nvPr>
        </p:nvGraphicFramePr>
        <p:xfrm>
          <a:off x="6858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7469528"/>
              </p:ext>
            </p:extLst>
          </p:nvPr>
        </p:nvGraphicFramePr>
        <p:xfrm>
          <a:off x="4841478" y="1783397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/>
          <a:srcRect l="23940" t="30411" r="23524" b="9421"/>
          <a:stretch>
            <a:fillRect/>
          </a:stretch>
        </p:blipFill>
        <p:spPr bwMode="auto">
          <a:xfrm>
            <a:off x="914400" y="457200"/>
            <a:ext cx="739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3200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orkhon.nso.mn/</a:t>
            </a:r>
            <a:endParaRPr lang="mn-MN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ORKHON@NSO.MN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953000"/>
            <a:ext cx="474411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хуудас:</a:t>
            </a:r>
          </a:p>
          <a:p>
            <a:pPr algn="r">
              <a:lnSpc>
                <a:spcPct val="150000"/>
              </a:lnSpc>
            </a:pPr>
            <a:r>
              <a:rPr lang="mn-MN" sz="2400" b="1" dirty="0" smtClean="0"/>
              <a:t>Хэлтсийн цахим шуудангийн хаяг: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7600" y="2487613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</a:t>
            </a:r>
            <a:r>
              <a:rPr lang="mn-MN" sz="40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ХАНДУУЛСАНД БАЯРЛАЛАА</a:t>
            </a: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r="80417"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86200"/>
            <a:ext cx="8153400" cy="2057400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АЙМГИЙН ЭДИЙН ЗАСАГ, НИЙГМИЙН ХӨГЖЛИЙН </a:t>
            </a:r>
            <a:r>
              <a:rPr lang="mn-M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201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ОНЫ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n-M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 сарын ДҮНГИЙН ТАНИЛЦУУЛГА</a:t>
            </a:r>
            <a:endParaRPr lang="en-US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5800"/>
            <a:ext cx="2677711" cy="2667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90600"/>
            <a:ext cx="4267200" cy="5714999"/>
          </a:xfrm>
        </p:spPr>
        <p:txBody>
          <a:bodyPr/>
          <a:lstStyle/>
          <a:p>
            <a:pPr>
              <a:buNone/>
            </a:pPr>
            <a:r>
              <a:rPr lang="mn-MN" sz="1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51.1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55.2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21.1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</a:p>
          <a:p>
            <a:pPr>
              <a:buFont typeface="Wingdings" pitchFamily="2" charset="2"/>
              <a:buChar char="q"/>
            </a:pP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47.9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Мал төллөлт 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4.9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пунктээр нэмэгдсэн</a:t>
            </a:r>
            <a:endParaRPr lang="en-US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Ургац хураалт – 19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.9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хувиар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Автотээврийн  орлого 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1.0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7.4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Худалдаа, нийтийн хоолны бараа гүйлгээ -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1.2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0.4 промилээр буурсан.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8.5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промилээр буурсан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Халдварт өвчний гаралт –8</a:t>
            </a: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3.5</a:t>
            </a:r>
            <a:endParaRPr lang="mn-MN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r>
              <a:rPr lang="en-US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5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продицимилээр  буурсан </a:t>
            </a:r>
            <a:endParaRPr lang="en-US" sz="15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endParaRPr lang="en-US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None/>
            </a:pPr>
            <a:endParaRPr lang="mn-MN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Font typeface="Wingdings" pitchFamily="2" charset="2"/>
              <a:buChar char="§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/>
            <a:endParaRPr lang="mn-MN" sz="16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990601"/>
            <a:ext cx="4114800" cy="702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үзүүлэлт:</a:t>
            </a:r>
            <a:endParaRPr lang="en-US" sz="16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n-MN" sz="1600" b="1" u="sng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7.5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Төл бойжилт – 3.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пунктээр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Төлийн хорогдол-13.</a:t>
            </a:r>
            <a:r>
              <a:rPr lang="en-US" sz="15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дахин 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9.0%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Ахуйн үйлчилгээний орлого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6.5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Нийт бий болсон ажлын байр -6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2.4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 амын эрүүл мэндийн үзлэг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4.6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Урьдчилан сэргийлэх үзлэг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20.7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Төрөлт –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0.9 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промилээр буурсан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Гэмт хэргийн гаралт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35.2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өссөн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хэрэгт холбогдогч-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20.8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нэмэгдсэн</a:t>
            </a:r>
            <a:endParaRPr lang="en-US" sz="155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Гэмт хэргийн илрүүлэлт – </a:t>
            </a:r>
            <a:r>
              <a:rPr lang="en-US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20.8</a:t>
            </a:r>
            <a:r>
              <a:rPr lang="mn-MN" sz="15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пунктээр буурсан</a:t>
            </a:r>
          </a:p>
          <a:p>
            <a:pPr marL="0" lvl="1"/>
            <a:endParaRPr lang="mn-MN" sz="155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532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  <a:endParaRPr lang="mn-MN" sz="20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181600" y="6858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838200" y="1524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орлогын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24579841"/>
              </p:ext>
            </p:extLst>
          </p:nvPr>
        </p:nvGraphicFramePr>
        <p:xfrm>
          <a:off x="685800" y="2133600"/>
          <a:ext cx="4491355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71600"/>
                <a:gridCol w="1062355"/>
                <a:gridCol w="918845"/>
                <a:gridCol w="1138555"/>
              </a:tblGrid>
              <a:tr h="8763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Төлөвлө-гөө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Гүйцэт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гэл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Биелэлт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6315.2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49423.4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106.7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Татварын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24217.4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27179.6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112.2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Татврын бус орлого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22097.8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22243.8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100.7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5257800" y="15240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Орон нутгийн төсвийн зарлагын  гүйцэтгэл,</a:t>
            </a:r>
            <a:r>
              <a:rPr kumimoji="0" lang="mn-M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сая төгрөг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24592551"/>
              </p:ext>
            </p:extLst>
          </p:nvPr>
        </p:nvGraphicFramePr>
        <p:xfrm>
          <a:off x="5257800" y="2209800"/>
          <a:ext cx="3736976" cy="32232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7711"/>
                <a:gridCol w="935889"/>
                <a:gridCol w="914400"/>
                <a:gridCol w="688976"/>
              </a:tblGrid>
              <a:tr h="800100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Төлөв-лөгөө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Гүйцэт-гэл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Бие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mn-MN" sz="1200" dirty="0" smtClean="0">
                          <a:latin typeface="Arial" pitchFamily="34" charset="0"/>
                          <a:cs typeface="Arial" pitchFamily="34" charset="0"/>
                        </a:rPr>
                        <a:t>лэлт</a:t>
                      </a:r>
                      <a:endParaRPr lang="mn-MN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Нийт зарлага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67442.7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47826.8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70.9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Цалин хөлс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16451.4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16265.5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98.9</a:t>
                      </a:r>
                    </a:p>
                    <a:p>
                      <a:endParaRPr lang="en-US" sz="1600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Бараа үйлчилгээ-ний зардал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12323.3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9776.2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79.3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9045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САНХҮҮГИЙН ОРЧИН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53949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0600" y="6096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1371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 smtClean="0">
                <a:latin typeface="Arial" pitchFamily="34" charset="0"/>
                <a:cs typeface="Arial" pitchFamily="34" charset="0"/>
              </a:rPr>
              <a:t>салбараар, хувь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334258"/>
              </p:ext>
            </p:extLst>
          </p:nvPr>
        </p:nvGraphicFramePr>
        <p:xfrm>
          <a:off x="4953000" y="1905000"/>
          <a:ext cx="4041775" cy="4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0573512"/>
              </p:ext>
            </p:extLst>
          </p:nvPr>
        </p:nvGraphicFramePr>
        <p:xfrm>
          <a:off x="762000" y="182880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4040188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53000" y="1524000"/>
            <a:ext cx="4041775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НИЙТ БҮТЭЭГДЭХҮҮН ҮЙЛДВЭРЛЭЛТ</a:t>
            </a:r>
          </a:p>
          <a:p>
            <a:pPr algn="ctr"/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 smtClean="0">
                <a:latin typeface="Arial" pitchFamily="34" charset="0"/>
                <a:cs typeface="Arial" pitchFamily="34" charset="0"/>
              </a:rPr>
              <a:t>салбар, бүтцээр</a:t>
            </a:r>
            <a:r>
              <a:rPr lang="en-US" sz="1400" b="0" i="1" dirty="0" smtClean="0"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9144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Үйлдвэрлэлт                     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Борлуулалт</a:t>
            </a:r>
            <a:r>
              <a:rPr lang="mn-MN" dirty="0" smtClean="0"/>
              <a:t>  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6248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6248400"/>
            <a:ext cx="1524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2141009"/>
              </p:ext>
            </p:extLst>
          </p:nvPr>
        </p:nvGraphicFramePr>
        <p:xfrm>
          <a:off x="762000" y="2209800"/>
          <a:ext cx="38862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0341591"/>
              </p:ext>
            </p:extLst>
          </p:nvPr>
        </p:nvGraphicFramePr>
        <p:xfrm>
          <a:off x="4876800" y="2286000"/>
          <a:ext cx="4041775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0" y="1447800"/>
            <a:ext cx="3886200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ХӨРӨНГӨ ОРУУЛАЛТ,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сая төгрөгөөр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3335786"/>
              </p:ext>
            </p:extLst>
          </p:nvPr>
        </p:nvGraphicFramePr>
        <p:xfrm>
          <a:off x="762000" y="220980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1074443"/>
              </p:ext>
            </p:extLst>
          </p:nvPr>
        </p:nvGraphicFramePr>
        <p:xfrm>
          <a:off x="4953000" y="2286000"/>
          <a:ext cx="4041774" cy="2286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400"/>
                <a:gridCol w="1219200"/>
                <a:gridCol w="1146174"/>
              </a:tblGrid>
              <a:tr h="725254">
                <a:tc>
                  <a:txBody>
                    <a:bodyPr/>
                    <a:lstStyle/>
                    <a:p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835492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Орон нутгийн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10950.0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16696.4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725254">
                <a:tc>
                  <a:txBody>
                    <a:bodyPr/>
                    <a:lstStyle/>
                    <a:p>
                      <a:r>
                        <a:rPr lang="mn-MN" sz="1400" dirty="0" smtClean="0">
                          <a:latin typeface="Arial" pitchFamily="34" charset="0"/>
                          <a:cs typeface="Arial" pitchFamily="34" charset="0"/>
                        </a:rPr>
                        <a:t>Улсын төсвийн хөрөнгө оруулалт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/>
                      <a:endParaRPr lang="mn-M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3058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886200" cy="639762"/>
          </a:xfrm>
        </p:spPr>
        <p:txBody>
          <a:bodyPr/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БАРИЛГА УГСРАЛТ, ИХ ЗАСВАРЫН АЖИЛ, </a:t>
            </a:r>
            <a:r>
              <a:rPr lang="mn-MN" sz="1400" b="0" dirty="0" smtClean="0">
                <a:latin typeface="Arial" pitchFamily="34" charset="0"/>
                <a:cs typeface="Arial" pitchFamily="34" charset="0"/>
              </a:rPr>
              <a:t>тэрбум төгрөгөөр</a:t>
            </a:r>
            <a:endParaRPr lang="mn-MN" sz="14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334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БОДИТ ЭДИЙН ЗАСАГ</a:t>
            </a:r>
            <a:endParaRPr lang="mn-MN" sz="2000" b="1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8077200" cy="639762"/>
          </a:xfrm>
        </p:spPr>
        <p:txBody>
          <a:bodyPr/>
          <a:lstStyle/>
          <a:p>
            <a:pPr algn="ctr"/>
            <a:r>
              <a:rPr lang="mn-MN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ХУРААСАН УРГАЦ,  га</a:t>
            </a:r>
          </a:p>
          <a:p>
            <a:pPr algn="ctr"/>
            <a:endParaRPr lang="mn-MN" sz="1400" b="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5451534"/>
              </p:ext>
            </p:extLst>
          </p:nvPr>
        </p:nvGraphicFramePr>
        <p:xfrm>
          <a:off x="914398" y="1828797"/>
          <a:ext cx="8001001" cy="48768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6090"/>
                <a:gridCol w="2520381"/>
                <a:gridCol w="1725706"/>
                <a:gridCol w="1568824"/>
              </a:tblGrid>
              <a:tr h="696686">
                <a:tc>
                  <a:txBody>
                    <a:bodyPr/>
                    <a:lstStyle/>
                    <a:p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Төрөл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6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mn-M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rowSpan="3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Авсан</a:t>
                      </a:r>
                      <a:r>
                        <a:rPr lang="mn-MN" sz="1800" baseline="0" dirty="0" smtClean="0">
                          <a:latin typeface="Arial" pitchFamily="34" charset="0"/>
                          <a:cs typeface="Arial" pitchFamily="34" charset="0"/>
                        </a:rPr>
                        <a:t> ургац, </a:t>
                      </a:r>
                      <a:r>
                        <a:rPr lang="mn-MN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тн</a:t>
                      </a:r>
                      <a:endParaRPr lang="mn-MN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600.0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20.8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213.5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52.8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115.8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rowSpan="3">
                  <a:txBody>
                    <a:bodyPr/>
                    <a:lstStyle/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1 га-ийн ургац, </a:t>
                      </a:r>
                      <a:r>
                        <a:rPr lang="mn-MN" sz="1800" i="1" dirty="0" smtClean="0">
                          <a:latin typeface="Arial" pitchFamily="34" charset="0"/>
                          <a:cs typeface="Arial" pitchFamily="34" charset="0"/>
                        </a:rPr>
                        <a:t>цн</a:t>
                      </a:r>
                      <a:endParaRPr lang="mn-MN" sz="18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Үр тариа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13.3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Төмс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25.1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61.2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686">
                <a:tc vMerge="1">
                  <a:txBody>
                    <a:bodyPr/>
                    <a:lstStyle/>
                    <a:p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Хүнсний ногоо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19.7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70.6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853440" y="4632960"/>
            <a:ext cx="8077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D:\ajil_2\Information icon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776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АЖЛЫН БАЙР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76800" y="914400"/>
            <a:ext cx="11112" cy="5943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801715"/>
              </p:ext>
            </p:extLst>
          </p:nvPr>
        </p:nvGraphicFramePr>
        <p:xfrm>
          <a:off x="83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6622899"/>
              </p:ext>
            </p:extLst>
          </p:nvPr>
        </p:nvGraphicFramePr>
        <p:xfrm>
          <a:off x="49530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7289</TotalTime>
  <Words>535</Words>
  <Application>Microsoft Office PowerPoint</Application>
  <PresentationFormat>On-screen Show (4:3)</PresentationFormat>
  <Paragraphs>219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dem1</vt:lpstr>
      <vt:lpstr>ОРХОН  АЙМГИЙН СТАТИСТИКИЙН ХЭЛТЭС ХЭВЛЭЛИЙН  БАГА ХУРАЛ</vt:lpstr>
      <vt:lpstr>АЙМГИЙН ЭДИЙН ЗАСАГ, НИЙГМИЙН ХӨГЖЛИЙН 2017 ОНЫ 8-р сарын ДҮНГИЙН ТАНИЛЦУУЛГА</vt:lpstr>
      <vt:lpstr>АЙМГИЙН ЭДИЙН ЗАСАГ, НИЙГМИЙН ХӨГЖЛИЙН ДҮН</vt:lpstr>
      <vt:lpstr>САНХҮҮГИЙН ОРЧИН</vt:lpstr>
      <vt:lpstr>САНХҮҮГИЙН ОРЧИН</vt:lpstr>
      <vt:lpstr>PowerPoint Presentation</vt:lpstr>
      <vt:lpstr>БАРИЛГА</vt:lpstr>
      <vt:lpstr>PowerPoint Presentation</vt:lpstr>
      <vt:lpstr>АЖЛЫН БАЙР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ismail - [2010]</cp:lastModifiedBy>
  <cp:revision>1311</cp:revision>
  <dcterms:created xsi:type="dcterms:W3CDTF">2014-04-10T10:08:15Z</dcterms:created>
  <dcterms:modified xsi:type="dcterms:W3CDTF">2017-09-11T02:58:59Z</dcterms:modified>
</cp:coreProperties>
</file>