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379" r:id="rId4"/>
    <p:sldId id="389" r:id="rId5"/>
    <p:sldId id="279" r:id="rId6"/>
    <p:sldId id="362" r:id="rId7"/>
    <p:sldId id="396" r:id="rId8"/>
    <p:sldId id="397" r:id="rId9"/>
    <p:sldId id="280" r:id="rId10"/>
    <p:sldId id="285" r:id="rId11"/>
    <p:sldId id="289" r:id="rId12"/>
    <p:sldId id="377" r:id="rId13"/>
    <p:sldId id="351" r:id="rId14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 autoAdjust="0"/>
    <p:restoredTop sz="94660"/>
  </p:normalViewPr>
  <p:slideViewPr>
    <p:cSldViewPr>
      <p:cViewPr varScale="1">
        <p:scale>
          <a:sx n="110" d="100"/>
          <a:sy n="110" d="100"/>
        </p:scale>
        <p:origin x="18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ТӨСВИЙН ОРЛОГО, ЗАРЛАГА, </a:t>
            </a:r>
            <a:r>
              <a:rPr lang="mn-MN" sz="1400" b="0" dirty="0"/>
              <a:t>тэрбум төгрөгөөр</a:t>
            </a:r>
            <a:endParaRPr lang="en-US" sz="1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0.15396700706991362"/>
                  <c:y val="-3.2141418190726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06205813040065E-2"/>
                  <c:y val="4.82121272860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4</c:v>
                </c:pt>
                <c:pt idx="1">
                  <c:v>6.6</c:v>
                </c:pt>
                <c:pt idx="2">
                  <c:v>6.4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3511390416339358"/>
                  <c:y val="3.856970182887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062058130401E-2"/>
                  <c:y val="6.7496978200526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3.9</c:v>
                </c:pt>
                <c:pt idx="1">
                  <c:v>4</c:v>
                </c:pt>
                <c:pt idx="2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437144"/>
        <c:axId val="270436360"/>
      </c:lineChart>
      <c:catAx>
        <c:axId val="27043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0436360"/>
        <c:crosses val="autoZero"/>
        <c:auto val="1"/>
        <c:lblAlgn val="ctr"/>
        <c:lblOffset val="100"/>
        <c:noMultiLvlLbl val="0"/>
      </c:catAx>
      <c:valAx>
        <c:axId val="27043636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70437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74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65170600"/>
        <c:axId val="265169816"/>
      </c:barChart>
      <c:catAx>
        <c:axId val="265170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0"/>
            </a:pPr>
            <a:endParaRPr lang="en-US"/>
          </a:p>
        </c:txPr>
        <c:crossAx val="265169816"/>
        <c:crosses val="autoZero"/>
        <c:auto val="1"/>
        <c:lblAlgn val="ctr"/>
        <c:lblOffset val="100"/>
        <c:noMultiLvlLbl val="0"/>
      </c:catAx>
      <c:valAx>
        <c:axId val="265169816"/>
        <c:scaling>
          <c:orientation val="minMax"/>
          <c:max val="15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651706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48898133016392"/>
          <c:y val="0.17071902708882139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5786287327291637E-2"/>
                  <c:y val="-0.22036390260395899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981577774476306E-2"/>
                  <c:y val="0.12132516036145359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Хөдөлгөө-ний </a:t>
                    </a:r>
                    <a:r>
                      <a:rPr lang="mn-MN" dirty="0"/>
                      <a:t>аюулгүй байдлын эсрэг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733595800524933E-2"/>
                  <c:y val="-4.71633638216764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293542316644378E-2"/>
                  <c:y val="-0.125818543584546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458203337790326E-2"/>
                  <c:y val="1.1115244581140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Бусдын бие махбодид гэмтэл учруулах</c:v>
                </c:pt>
                <c:pt idx="1">
                  <c:v>Бусдын эд хөрөнгө 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Дээрэмдэх</c:v>
                </c:pt>
                <c:pt idx="5">
                  <c:v>Бусад хэрэг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48</c:v>
                </c:pt>
                <c:pt idx="2">
                  <c:v>2</c:v>
                </c:pt>
                <c:pt idx="3">
                  <c:v>13</c:v>
                </c:pt>
                <c:pt idx="4">
                  <c:v>8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543701781595482"/>
                  <c:y val="0.2333916083916083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492424242424291E-2"/>
                  <c:y val="-0.235314685314685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83061292260569E-3"/>
                  <c:y val="3.644869517196010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5865033776361512"/>
                  <c:y val="4.370629370629357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73537254002599"/>
                      <c:h val="0.200815332907937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8847224629040424"/>
                  <c:y val="8.4747847172533743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2058038926678"/>
                      <c:h val="0.18741269716244205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770.2</c:v>
                </c:pt>
                <c:pt idx="1">
                  <c:v>1991.9</c:v>
                </c:pt>
                <c:pt idx="2">
                  <c:v>135.6</c:v>
                </c:pt>
                <c:pt idx="3">
                  <c:v>737.7</c:v>
                </c:pt>
                <c:pt idx="4">
                  <c:v>34</c:v>
                </c:pt>
                <c:pt idx="5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5.2287581699346712E-2"/>
                  <c:y val="6.749697820052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339869281045763E-2"/>
                  <c:y val="5.785455274330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89.1</c:v>
                </c:pt>
                <c:pt idx="1">
                  <c:v>157.5</c:v>
                </c:pt>
                <c:pt idx="2">
                  <c:v>201.6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5359477124183021"/>
                  <c:y val="-6.428283638145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764705882352942"/>
                  <c:y val="-6.7496978200526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982432384018833E-16"/>
                  <c:y val="-2.892727637165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94.2</c:v>
                </c:pt>
                <c:pt idx="1">
                  <c:v>172.4</c:v>
                </c:pt>
                <c:pt idx="2">
                  <c:v>215.4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432048"/>
        <c:axId val="270437536"/>
      </c:lineChart>
      <c:catAx>
        <c:axId val="27043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70437536"/>
        <c:crosses val="autoZero"/>
        <c:auto val="1"/>
        <c:lblAlgn val="ctr"/>
        <c:lblOffset val="100"/>
        <c:noMultiLvlLbl val="0"/>
      </c:catAx>
      <c:valAx>
        <c:axId val="27043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7043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8033475391383"/>
          <c:y val="0.1878514044028175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6792572570219769"/>
                  <c:y val="-0.110775524335355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Уул 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уурхай олборлох 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үйлдвэр-лэлийн 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салбар 
92.3%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7831893165742"/>
                      <c:h val="0.253595789524833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102120974077"/>
                  <c:y val="1.526717364059516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45797329143755"/>
                      <c:h val="0.212133360058796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4384670101626141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dirty="0"/>
                      <a:t>Цахилгаан, дулааны эрчим хүч </a:t>
                    </a:r>
                    <a:r>
                      <a:rPr lang="mn-MN" dirty="0" smtClean="0"/>
                      <a:t>үйлдвэр-лэлт</a:t>
                    </a:r>
                    <a:r>
                      <a:rPr lang="mn-MN" dirty="0"/>
                      <a:t>
2.1%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44397572848563"/>
                      <c:h val="0.253595789524833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Уул уурхай олборлох үйлдвэрлэлийн салбар </c:v>
                </c:pt>
                <c:pt idx="1">
                  <c:v>Боловсруулах үйлдвэрлэлийн салбар</c:v>
                </c:pt>
                <c:pt idx="2">
                  <c:v>Цахилгаан, дулааны эрчим хүч үйлдвэрлэлт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186106.9</c:v>
                </c:pt>
                <c:pt idx="1">
                  <c:v>11314.1</c:v>
                </c:pt>
                <c:pt idx="2">
                  <c:v>4217.9000000000005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Барилга угсралт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469.9</c:v>
                </c:pt>
                <c:pt idx="1">
                  <c:v>256.89999999999998</c:v>
                </c:pt>
                <c:pt idx="2" formatCode="0.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Их засвар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3.1446540880503433E-3"/>
                  <c:y val="0.37202908731808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273.39999999999998</c:v>
                </c:pt>
                <c:pt idx="1">
                  <c:v>256.89999999999998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430872"/>
        <c:axId val="270432832"/>
      </c:barChart>
      <c:catAx>
        <c:axId val="27043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0432832"/>
        <c:crosses val="autoZero"/>
        <c:auto val="1"/>
        <c:lblAlgn val="ctr"/>
        <c:lblOffset val="100"/>
        <c:noMultiLvlLbl val="0"/>
      </c:catAx>
      <c:valAx>
        <c:axId val="270432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430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mn-MN" sz="1800" baseline="0" dirty="0" smtClean="0">
                <a:latin typeface="Arial" pitchFamily="34" charset="0"/>
                <a:cs typeface="Arial" pitchFamily="34" charset="0"/>
              </a:rPr>
              <a:t>Зүй бус хорогдол, толгой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marker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</c:dPt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41</c:v>
                </c:pt>
                <c:pt idx="2">
                  <c:v>520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448"/>
        <c:axId val="1432840"/>
      </c:lineChart>
      <c:catAx>
        <c:axId val="14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32840"/>
        <c:crosses val="autoZero"/>
        <c:auto val="1"/>
        <c:lblAlgn val="ctr"/>
        <c:lblOffset val="100"/>
        <c:noMultiLvlLbl val="0"/>
      </c:catAx>
      <c:valAx>
        <c:axId val="1432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3244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/>
              <a:t>НИЙТ БИЙ БОЛСОН АЖЛЫН БАЙР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47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165504"/>
        <c:axId val="265165112"/>
      </c:barChart>
      <c:catAx>
        <c:axId val="265165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65165112"/>
        <c:crosses val="autoZero"/>
        <c:auto val="1"/>
        <c:lblAlgn val="ctr"/>
        <c:lblOffset val="100"/>
        <c:noMultiLvlLbl val="0"/>
      </c:catAx>
      <c:valAx>
        <c:axId val="265165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6516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НИЙТ БИЙ БОЛСОН АЖЛЫН БАЙР,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200" b="0" dirty="0">
                <a:latin typeface="Arial" pitchFamily="34" charset="0"/>
                <a:cs typeface="Arial" pitchFamily="34" charset="0"/>
              </a:rPr>
              <a:t>эдийн засгийн үйл ажиллагааны салбараар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141509433962263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00267419402764"/>
          <c:y val="0.18729384221656251"/>
          <c:w val="0.80435967909671668"/>
          <c:h val="0.717744930747334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0.1550706928143416"/>
                  <c:y val="8.831048773487543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Боловс-руулах үйлдвэр-лэл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38.9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35992670727479E-2"/>
                  <c:y val="-0.2062856015393851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630193631456443E-2"/>
                  <c:y val="9.8735451438732483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Боловс-рол</a:t>
                    </a:r>
                    <a:r>
                      <a:rPr lang="mn-MN" dirty="0"/>
                      <a:t>
5.6%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955603426930126E-2"/>
                  <c:y val="8.706655357103007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457609072450848E-2"/>
                  <c:y val="-0.192720532624769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7112959936611696"/>
                  <c:y val="0.1921124852324245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Үйлчил-гээний 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бусад
16.7%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Боловсруулах үйлдвэрлэл</c:v>
                </c:pt>
                <c:pt idx="1">
                  <c:v>Худалдаа</c:v>
                </c:pt>
                <c:pt idx="2">
                  <c:v>Боловсрол</c:v>
                </c:pt>
                <c:pt idx="3">
                  <c:v>Тээвэр</c:v>
                </c:pt>
                <c:pt idx="4">
                  <c:v>Зочид буудал, зоогийн газар</c:v>
                </c:pt>
                <c:pt idx="5">
                  <c:v>Үйлчилгээний бусад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Урьдчилан сэргийлэх үзлэгийн нийт үзлэгт эзлэх </a:t>
            </a:r>
            <a:r>
              <a:rPr lang="mn-MN" sz="1400" i="1" dirty="0"/>
              <a:t>хувь</a:t>
            </a:r>
            <a:endParaRPr lang="en-US" sz="1400" i="1" dirty="0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958"/>
                  <c:y val="-2.90381092029542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0653352884135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 formatCode="General">
                  <c:v>31.1</c:v>
                </c:pt>
                <c:pt idx="1">
                  <c:v>27.3</c:v>
                </c:pt>
                <c:pt idx="2">
                  <c:v>31.3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172168"/>
        <c:axId val="265169032"/>
      </c:lineChart>
      <c:catAx>
        <c:axId val="26517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65169032"/>
        <c:crosses val="autoZero"/>
        <c:auto val="1"/>
        <c:lblAlgn val="ctr"/>
        <c:lblOffset val="100"/>
        <c:noMultiLvlLbl val="0"/>
      </c:catAx>
      <c:valAx>
        <c:axId val="265169032"/>
        <c:scaling>
          <c:orientation val="minMax"/>
          <c:max val="40"/>
          <c:min val="25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6517216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29145555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3492"/>
                <a:gridCol w="761268"/>
                <a:gridCol w="870020"/>
                <a:gridCol w="870020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7712023"/>
              </p:ext>
            </p:extLst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1737587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9746084"/>
              </p:ext>
            </p:extLst>
          </p:nvPr>
        </p:nvGraphicFramePr>
        <p:xfrm>
          <a:off x="4841478" y="1589087"/>
          <a:ext cx="4038600" cy="472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90600"/>
            <a:ext cx="4267200" cy="5714999"/>
          </a:xfrm>
        </p:spPr>
        <p:txBody>
          <a:bodyPr/>
          <a:lstStyle/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28.1% нэмэгдсэн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24.9% нэмэгдсэн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28.1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5.5%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Худалдаа, нийтийн хоолны бараа гүйлгээ -34.3% нэмэгдсэн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Төрөлт –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промилээр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 баралт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0.1 промилээр буурсан.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0.8 промилээр буурсан</a:t>
            </a: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сэргийлэх үзлэг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1.5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хэрэгт холбогдогч-48.7%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342900" lvl="1" indent="-342900">
              <a:buNone/>
            </a:pPr>
            <a:endParaRPr lang="mn-MN" sz="155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990601"/>
            <a:ext cx="4114800" cy="702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  <a:endParaRPr lang="en-US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2.0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Зүй бусаар хорогдсон том мал -12.7 дахин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Холбооны салбарын нийт орлого –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22.8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үйлчилгээний орлого – 11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9%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 амын эрүүл мэндийн үзлэг – 11.4%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гаралт – 62.2%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илрүүлэлт – 54.1 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Халдварт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өвчний гаралт –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1.3 продицимилээр  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Барилга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угсралт, их засварын ажил – 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2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  <a:endParaRPr lang="mn-MN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55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310" y="601738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029200" y="738051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838200" y="1524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орлогын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21054114"/>
              </p:ext>
            </p:extLst>
          </p:nvPr>
        </p:nvGraphicFramePr>
        <p:xfrm>
          <a:off x="773974" y="2133600"/>
          <a:ext cx="411480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/>
                <a:gridCol w="1066800"/>
                <a:gridCol w="914400"/>
                <a:gridCol w="914400"/>
              </a:tblGrid>
              <a:tr h="87630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Төлөвлөгөө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6423.9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6438.5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3565.5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3462.5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97.1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Татврын бус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2858.4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2976.0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104.1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5257800" y="15240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 зарлагын 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99451492"/>
              </p:ext>
            </p:extLst>
          </p:nvPr>
        </p:nvGraphicFramePr>
        <p:xfrm>
          <a:off x="5111491" y="2133600"/>
          <a:ext cx="3880108" cy="352494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873981"/>
                <a:gridCol w="1026482"/>
                <a:gridCol w="1026482"/>
                <a:gridCol w="953163"/>
              </a:tblGrid>
              <a:tr h="851907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Төлөвлөгөө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51907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зарлага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6218.0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3678.8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59.2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247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2032.0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1938.3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95.4</a:t>
                      </a: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25139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Бараа үйлчил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гээний зардал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1361.4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707.1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51.9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1828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latin typeface="Arial" pitchFamily="34" charset="0"/>
                <a:cs typeface="Arial" pitchFamily="34" charset="0"/>
              </a:rPr>
              <a:t>ТӨСВИЙН ЗАРЛАГА,</a:t>
            </a: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хувиар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2689936"/>
              </p:ext>
            </p:extLst>
          </p:nvPr>
        </p:nvGraphicFramePr>
        <p:xfrm>
          <a:off x="762000" y="18288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97086851"/>
              </p:ext>
            </p:extLst>
          </p:nvPr>
        </p:nvGraphicFramePr>
        <p:xfrm>
          <a:off x="4791891" y="2362200"/>
          <a:ext cx="435210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Үйлдвэрлэлт                      Борлуулалт               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6248400"/>
            <a:ext cx="1524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437539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1220277"/>
              </p:ext>
            </p:extLst>
          </p:nvPr>
        </p:nvGraphicFramePr>
        <p:xfrm>
          <a:off x="4767943" y="2373312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0598071"/>
              </p:ext>
            </p:extLst>
          </p:nvPr>
        </p:nvGraphicFramePr>
        <p:xfrm>
          <a:off x="762000" y="1600200"/>
          <a:ext cx="8077200" cy="456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3058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286000" y="990600"/>
            <a:ext cx="4419600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БАРИЛГА УГСРАЛТ, ИХ ЗАСВАРЫН АЖИЛ,         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сая төгрөгөөр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4379291"/>
              </p:ext>
            </p:extLst>
          </p:nvPr>
        </p:nvGraphicFramePr>
        <p:xfrm>
          <a:off x="990600" y="1752600"/>
          <a:ext cx="7772401" cy="147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303"/>
                <a:gridCol w="1555897"/>
                <a:gridCol w="1143000"/>
                <a:gridCol w="1219200"/>
                <a:gridCol w="1143001"/>
              </a:tblGrid>
              <a:tr h="60539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Хэмжих</a:t>
                      </a:r>
                      <a:r>
                        <a:rPr lang="mn-MN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нэгж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68613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Зүй бусаар хорогдсон</a:t>
                      </a:r>
                      <a:r>
                        <a:rPr lang="mn-M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том мал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528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84152"/>
              </p:ext>
            </p:extLst>
          </p:nvPr>
        </p:nvGraphicFramePr>
        <p:xfrm>
          <a:off x="2971800" y="990600"/>
          <a:ext cx="4267200" cy="6096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Хорогдсон</a:t>
                      </a:r>
                      <a:r>
                        <a:rPr lang="mn-MN" sz="2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мал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85469293"/>
              </p:ext>
            </p:extLst>
          </p:nvPr>
        </p:nvGraphicFramePr>
        <p:xfrm>
          <a:off x="990600" y="4114800"/>
          <a:ext cx="784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6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264774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2196802"/>
              </p:ext>
            </p:extLst>
          </p:nvPr>
        </p:nvGraphicFramePr>
        <p:xfrm>
          <a:off x="49530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7438</TotalTime>
  <Words>435</Words>
  <Application>Microsoft Office PowerPoint</Application>
  <PresentationFormat>On-screen Show (4:3)</PresentationFormat>
  <Paragraphs>174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Wingdings</vt:lpstr>
      <vt:lpstr>dem1</vt:lpstr>
      <vt:lpstr>ОРХОН  АЙМГИЙН СТАТИСТИКИЙН ХЭЛТЭС ХЭВЛЭЛИЙН  БАГА ХУРАЛ</vt:lpstr>
      <vt:lpstr>АЙМГИЙН ЭДИЙН ЗАСАГ, НИЙГМИЙН ХӨГЖЛИЙН 2018 ОНЫ 1-р сарын ДҮНГИЙН ТАНИЛЦУУЛГА</vt:lpstr>
      <vt:lpstr>АЙМГИЙН ЭДИЙН ЗАСАГ, НИЙГМИЙН ХӨГЖЛИЙН ДҮН</vt:lpstr>
      <vt:lpstr>САНХҮҮГИЙН ОРЧИН</vt:lpstr>
      <vt:lpstr>САНХҮҮГИЙН ОРЧИН</vt:lpstr>
      <vt:lpstr>PowerPoint Presentation</vt:lpstr>
      <vt:lpstr>БАРИЛГА</vt:lpstr>
      <vt:lpstr>ХӨДӨӨ АЖ АХУЙ</vt:lpstr>
      <vt:lpstr>АЖЛЫН БАЙР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Uugantsetseg</cp:lastModifiedBy>
  <cp:revision>1356</cp:revision>
  <dcterms:created xsi:type="dcterms:W3CDTF">2014-04-10T10:08:15Z</dcterms:created>
  <dcterms:modified xsi:type="dcterms:W3CDTF">2018-02-12T00:57:39Z</dcterms:modified>
</cp:coreProperties>
</file>