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79" r:id="rId4"/>
    <p:sldId id="389" r:id="rId5"/>
    <p:sldId id="279" r:id="rId6"/>
    <p:sldId id="362" r:id="rId7"/>
    <p:sldId id="396" r:id="rId8"/>
    <p:sldId id="397" r:id="rId9"/>
    <p:sldId id="280" r:id="rId10"/>
    <p:sldId id="285" r:id="rId11"/>
    <p:sldId id="289" r:id="rId12"/>
    <p:sldId id="377" r:id="rId13"/>
    <p:sldId id="351" r:id="rId14"/>
  </p:sldIdLst>
  <p:sldSz cx="9144000" cy="6858000" type="screen4x3"/>
  <p:notesSz cx="6956425" cy="10186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08">
          <p15:clr>
            <a:srgbClr val="A4A3A4"/>
          </p15:clr>
        </p15:guide>
        <p15:guide id="2" pos="21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29" autoAdjust="0"/>
    <p:restoredTop sz="94660"/>
  </p:normalViewPr>
  <p:slideViewPr>
    <p:cSldViewPr>
      <p:cViewPr varScale="1">
        <p:scale>
          <a:sx n="82" d="100"/>
          <a:sy n="82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102"/>
      </p:cViewPr>
      <p:guideLst>
        <p:guide orient="horz" pos="3208"/>
        <p:guide pos="219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style val="18"/>
  <c:chart>
    <c:title>
      <c:tx>
        <c:rich>
          <a:bodyPr/>
          <a:lstStyle/>
          <a:p>
            <a:pPr>
              <a:defRPr/>
            </a:pPr>
            <a:r>
              <a:rPr lang="mn-MN" sz="1400" dirty="0"/>
              <a:t>ТӨСВИЙН ОРЛОГО, ЗАРЛАГА, </a:t>
            </a:r>
            <a:r>
              <a:rPr lang="mn-MN" sz="1400" b="0" dirty="0"/>
              <a:t>тэрбум төгрөгөөр</a:t>
            </a:r>
            <a:endParaRPr lang="en-US" sz="1400" b="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dLbls>
            <c:dLbl>
              <c:idx val="0"/>
              <c:layout>
                <c:manualLayout>
                  <c:x val="-0.15396700706991376"/>
                  <c:y val="-3.214141819072676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706205813040086E-2"/>
                  <c:y val="4.821212728609003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100" smtClean="0"/>
                      <a:t>1</a:t>
                    </a:r>
                    <a:r>
                      <a:rPr lang="en-US" smtClean="0"/>
                      <a:t>5.0</a:t>
                    </a:r>
                    <a:endParaRPr lang="en-US"/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13.6</c:v>
                </c:pt>
                <c:pt idx="1">
                  <c:v>12.2</c:v>
                </c:pt>
                <c:pt idx="2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dLbls>
            <c:dLbl>
              <c:idx val="0"/>
              <c:layout>
                <c:manualLayout>
                  <c:x val="-0.13511390416339367"/>
                  <c:y val="3.856970182887201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706205813040135E-2"/>
                  <c:y val="6.749697820052619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C00000"/>
                    </a:solidFill>
                  </a:defRPr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 formatCode="General">
                  <c:v>8.9</c:v>
                </c:pt>
                <c:pt idx="1">
                  <c:v>8.8000000000000007</c:v>
                </c:pt>
                <c:pt idx="2">
                  <c:v>9.1</c:v>
                </c:pt>
              </c:numCache>
            </c:numRef>
          </c:val>
        </c:ser>
        <c:marker val="1"/>
        <c:axId val="82758656"/>
        <c:axId val="82325888"/>
      </c:lineChart>
      <c:catAx>
        <c:axId val="82758656"/>
        <c:scaling>
          <c:orientation val="minMax"/>
        </c:scaling>
        <c:axPos val="b"/>
        <c:numFmt formatCode="General" sourceLinked="1"/>
        <c:majorTickMark val="none"/>
        <c:tickLblPos val="nextTo"/>
        <c:crossAx val="82325888"/>
        <c:crosses val="autoZero"/>
        <c:auto val="1"/>
        <c:lblAlgn val="ctr"/>
        <c:lblOffset val="100"/>
      </c:catAx>
      <c:valAx>
        <c:axId val="82325888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827586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/>
              <a:t>ГЭМТ ХЭРГИЙН ГАРАЛТ, </a:t>
            </a:r>
            <a:r>
              <a:rPr lang="mn-MN" b="0" i="1" dirty="0"/>
              <a:t>тоо</a:t>
            </a:r>
            <a:endParaRPr lang="en-US" b="0" i="1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dPt>
            <c:idx val="1"/>
            <c:spPr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 sz="1600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109</c:v>
                </c:pt>
                <c:pt idx="1">
                  <c:v>131</c:v>
                </c:pt>
                <c:pt idx="2">
                  <c:v>190</c:v>
                </c:pt>
              </c:numCache>
            </c:numRef>
          </c:val>
        </c:ser>
        <c:gapWidth val="102"/>
        <c:axId val="151324544"/>
        <c:axId val="151326080"/>
      </c:barChart>
      <c:catAx>
        <c:axId val="1513245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 b="0"/>
            </a:pPr>
            <a:endParaRPr lang="mn-MN"/>
          </a:p>
        </c:txPr>
        <c:crossAx val="151326080"/>
        <c:crosses val="autoZero"/>
        <c:auto val="1"/>
        <c:lblAlgn val="ctr"/>
        <c:lblOffset val="100"/>
      </c:catAx>
      <c:valAx>
        <c:axId val="151326080"/>
        <c:scaling>
          <c:orientation val="minMax"/>
          <c:max val="200"/>
          <c:min val="2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151324544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 smtClean="0"/>
              <a:t>ХЭРГИЙН</a:t>
            </a:r>
            <a:r>
              <a:rPr lang="mn-MN" baseline="0" dirty="0" smtClean="0"/>
              <a:t> ӨНГӨ</a:t>
            </a:r>
            <a:r>
              <a:rPr lang="mn-MN" dirty="0" smtClean="0"/>
              <a:t>, </a:t>
            </a:r>
            <a:r>
              <a:rPr lang="mn-MN" dirty="0"/>
              <a:t>бүтцээр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448898133016392"/>
          <c:y val="0.17071902708882147"/>
          <c:w val="0.73663546773634425"/>
          <c:h val="0.657313371761986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Хэргийн өнгө, бүтцээр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explosion val="6"/>
          <c:dLbls>
            <c:dLbl>
              <c:idx val="0"/>
              <c:layout>
                <c:manualLayout>
                  <c:x val="-0.17340390234239589"/>
                  <c:y val="0.16994903261971656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Хүний </a:t>
                    </a:r>
                    <a:r>
                      <a:rPr lang="mn-MN" dirty="0">
                        <a:solidFill>
                          <a:schemeClr val="bg1"/>
                        </a:solidFill>
                      </a:rPr>
                      <a:t>эрүүл мэндийн </a:t>
                    </a: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халдаш</a:t>
                    </a: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-</a:t>
                    </a: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гүй </a:t>
                    </a:r>
                    <a:r>
                      <a:rPr lang="mn-MN" dirty="0">
                        <a:solidFill>
                          <a:schemeClr val="bg1"/>
                        </a:solidFill>
                      </a:rPr>
                      <a:t>байдлын эсрэг
28.9%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1"/>
              <c:layout>
                <c:manualLayout>
                  <c:x val="-3.2093794879413655E-2"/>
                  <c:y val="-0.2222019314980444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mn-MN" smtClean="0">
                        <a:solidFill>
                          <a:schemeClr val="bg1"/>
                        </a:solidFill>
                      </a:rPr>
                      <a:t>Хулгай</a:t>
                    </a:r>
                    <a:r>
                      <a:rPr lang="en-US" smtClean="0">
                        <a:solidFill>
                          <a:schemeClr val="bg1"/>
                        </a:solidFill>
                      </a:rPr>
                      <a:t>-</a:t>
                    </a:r>
                    <a:r>
                      <a:rPr lang="mn-MN" smtClean="0">
                        <a:solidFill>
                          <a:schemeClr val="bg1"/>
                        </a:solidFill>
                      </a:rPr>
                      <a:t>лах</a:t>
                    </a:r>
                    <a:r>
                      <a:rPr lang="mn-MN">
                        <a:solidFill>
                          <a:schemeClr val="bg1"/>
                        </a:solidFill>
                      </a:rPr>
                      <a:t>
38.4%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2"/>
              <c:layout>
                <c:manualLayout>
                  <c:x val="-6.2403431882335464E-2"/>
                  <c:y val="3.0698853498758758E-2"/>
                </c:manualLayout>
              </c:layout>
              <c:tx>
                <c:rich>
                  <a:bodyPr/>
                  <a:lstStyle/>
                  <a:p>
                    <a:r>
                      <a:rPr lang="mn-MN"/>
                      <a:t>Хөдөлгөөний аюулгүй байдал, </a:t>
                    </a:r>
                    <a:r>
                      <a:rPr lang="mn-MN"/>
                      <a:t>тээврийн </a:t>
                    </a:r>
                    <a:r>
                      <a:rPr lang="mn-MN" smtClean="0"/>
                      <a:t>хэрэгс</a:t>
                    </a:r>
                    <a:r>
                      <a:rPr lang="en-US" smtClean="0"/>
                      <a:t>-</a:t>
                    </a:r>
                    <a:r>
                      <a:rPr lang="mn-MN" smtClean="0"/>
                      <a:t>лийн ашиглал</a:t>
                    </a:r>
                    <a:r>
                      <a:rPr lang="en-US" smtClean="0"/>
                      <a:t>-</a:t>
                    </a:r>
                    <a:r>
                      <a:rPr lang="mn-MN" smtClean="0"/>
                      <a:t>тын </a:t>
                    </a:r>
                    <a:r>
                      <a:rPr lang="mn-MN"/>
                      <a:t>журмын эсрэг
2.1%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-3.8577601148912989E-2"/>
                  <c:y val="-0.10359716406293364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8.418771356410637E-2"/>
                  <c:y val="-0.12677802178432862"/>
                </c:manualLayout>
              </c:layout>
              <c:tx>
                <c:rich>
                  <a:bodyPr/>
                  <a:lstStyle/>
                  <a:p>
                    <a:r>
                      <a:rPr lang="mn-MN" dirty="0" smtClean="0"/>
                      <a:t>Дээрэм</a:t>
                    </a:r>
                    <a:r>
                      <a:rPr lang="en-US" dirty="0" smtClean="0"/>
                      <a:t>-</a:t>
                    </a:r>
                    <a:r>
                      <a:rPr lang="mn-MN" dirty="0" smtClean="0"/>
                      <a:t>дэх</a:t>
                    </a:r>
                    <a:r>
                      <a:rPr lang="mn-MN" dirty="0"/>
                      <a:t>
5.8%</a:t>
                    </a:r>
                  </a:p>
                </c:rich>
              </c:tx>
              <c:showCatName val="1"/>
              <c:showPercent val="1"/>
            </c:dLbl>
            <c:dLbl>
              <c:idx val="5"/>
              <c:layout>
                <c:manualLayout>
                  <c:x val="-1.896758777794285E-2"/>
                  <c:y val="3.0053340123899585E-3"/>
                </c:manualLayout>
              </c:layout>
              <c:showCatName val="1"/>
              <c:showPercent val="1"/>
            </c:dLbl>
            <c:numFmt formatCode="0.0%" sourceLinked="0"/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Хүний эрүүл мэндийн халдашгүй байдлын эсрэг</c:v>
                </c:pt>
                <c:pt idx="1">
                  <c:v>Хулгайлах</c:v>
                </c:pt>
                <c:pt idx="2">
                  <c:v>Хөдөлгөөний аюулгүй байдал, тээврийн хэрэгслийн ашиглалтын журмын эсрэг</c:v>
                </c:pt>
                <c:pt idx="3">
                  <c:v>Залилах, хөрөнгө завших</c:v>
                </c:pt>
                <c:pt idx="4">
                  <c:v>Дээрэмдэх</c:v>
                </c:pt>
                <c:pt idx="5">
                  <c:v>Бусад хэрэг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</c:v>
                </c:pt>
                <c:pt idx="1">
                  <c:v>73</c:v>
                </c:pt>
                <c:pt idx="2">
                  <c:v>4</c:v>
                </c:pt>
                <c:pt idx="3">
                  <c:v>22</c:v>
                </c:pt>
                <c:pt idx="4">
                  <c:v>11</c:v>
                </c:pt>
                <c:pt idx="5">
                  <c:v>25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4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5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-0.22732335058703729"/>
                  <c:y val="0.21672493438320217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2253070867480577"/>
                  <c:y val="-0.20198136482939644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1.5649883768995682E-3"/>
                  <c:y val="-5.688451443569551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0.18182380082851785"/>
                  <c:y val="0.20666666666666669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-0.19153334624661286"/>
                  <c:y val="1.7703937007874017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19373537254002599"/>
                      <c:h val="0.2008153329079371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40811546769623647"/>
                  <c:y val="8.475065616797892E-4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5102058038926678"/>
                      <c:h val="0.18741269716244205"/>
                    </c:manualLayout>
                  </c15:layout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Нийтийн ерөнхий үйлчилгээ</c:v>
                </c:pt>
                <c:pt idx="1">
                  <c:v>Боловсрол, соёл урлаг</c:v>
                </c:pt>
                <c:pt idx="2">
                  <c:v>Эрүүл мэнд, амралт, спорт</c:v>
                </c:pt>
                <c:pt idx="3">
                  <c:v>Нийгмийн даатгал, нийгмийн халамж</c:v>
                </c:pt>
                <c:pt idx="4">
                  <c:v>Эдийн засгийн бусад</c:v>
                </c:pt>
                <c:pt idx="5">
                  <c:v>Ангилагдаагүй бусад зардал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2629</c:v>
                </c:pt>
                <c:pt idx="1">
                  <c:v>4365.1000000000004</c:v>
                </c:pt>
                <c:pt idx="2">
                  <c:v>272.5</c:v>
                </c:pt>
                <c:pt idx="3">
                  <c:v>1351.9</c:v>
                </c:pt>
                <c:pt idx="4">
                  <c:v>80</c:v>
                </c:pt>
                <c:pt idx="5">
                  <c:v>400.2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mn-M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Үйлдвэрлэлт</c:v>
                </c:pt>
              </c:strCache>
            </c:strRef>
          </c:tx>
          <c:dLbls>
            <c:dLbl>
              <c:idx val="0"/>
              <c:layout>
                <c:manualLayout>
                  <c:x val="-5.2287581699346761E-2"/>
                  <c:y val="6.749697820052644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6339869281045763E-2"/>
                  <c:y val="5.785455274330796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183.6</c:v>
                </c:pt>
                <c:pt idx="1">
                  <c:v>314.3</c:v>
                </c:pt>
                <c:pt idx="2">
                  <c:v>390.4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Борлуулалт</c:v>
                </c:pt>
              </c:strCache>
            </c:strRef>
          </c:tx>
          <c:dLbls>
            <c:dLbl>
              <c:idx val="0"/>
              <c:layout>
                <c:manualLayout>
                  <c:x val="-0.15359477124183021"/>
                  <c:y val="-6.428283638145333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1764705882352942"/>
                  <c:y val="-6.749697820052609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98243238401887E-16"/>
                  <c:y val="-2.892727637165401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190.5</c:v>
                </c:pt>
                <c:pt idx="1">
                  <c:v>338.8</c:v>
                </c:pt>
                <c:pt idx="2">
                  <c:v>420.6</c:v>
                </c:pt>
              </c:numCache>
            </c:numRef>
          </c:val>
        </c:ser>
        <c:marker val="1"/>
        <c:axId val="100633984"/>
        <c:axId val="100934784"/>
      </c:lineChart>
      <c:catAx>
        <c:axId val="1006339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100934784"/>
        <c:crosses val="autoZero"/>
        <c:auto val="1"/>
        <c:lblAlgn val="ctr"/>
        <c:lblOffset val="100"/>
      </c:catAx>
      <c:valAx>
        <c:axId val="1009347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10063398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autoTitleDeleted val="1"/>
    <c:plotArea>
      <c:layout>
        <c:manualLayout>
          <c:layoutTarget val="inner"/>
          <c:xMode val="edge"/>
          <c:yMode val="edge"/>
          <c:x val="0.13828033475391391"/>
          <c:y val="0.18785140440281758"/>
          <c:w val="0.78628275943119053"/>
          <c:h val="0.8042891330624343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-0.16792572570219771"/>
                  <c:y val="-0.110775524335355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Уул </a:t>
                    </a:r>
                    <a:r>
                      <a:rPr lang="mn-MN" b="1" dirty="0">
                        <a:solidFill>
                          <a:schemeClr val="bg1"/>
                        </a:solidFill>
                      </a:rPr>
                      <a:t>уурхай олборлох </a:t>
                    </a: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үйлдвэр-лэлийн </a:t>
                    </a:r>
                    <a:r>
                      <a:rPr lang="mn-MN" b="1" dirty="0">
                        <a:solidFill>
                          <a:schemeClr val="bg1"/>
                        </a:solidFill>
                      </a:rPr>
                      <a:t>салбар 
92.3%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117831893165742"/>
                      <c:h val="0.2535957895248334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9010212097407689"/>
                  <c:y val="1.52671736405951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mn-MN"/>
                </a:p>
              </c:txPr>
              <c:dLblPos val="bestFit"/>
              <c:showCatName val="1"/>
              <c:showPercent val="1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45797329143755"/>
                      <c:h val="0.2121333600587960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43846701016261441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mn-MN" dirty="0"/>
                      <a:t>Цахилгаан, дулааны эрчим хүч </a:t>
                    </a:r>
                    <a:r>
                      <a:rPr lang="mn-MN" dirty="0" smtClean="0"/>
                      <a:t>үйлдвэр-лэлт</a:t>
                    </a:r>
                    <a:r>
                      <a:rPr lang="mn-MN" dirty="0"/>
                      <a:t>
2.1%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244397572848563"/>
                      <c:h val="0.2535957895248334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mn-MN"/>
              </a:p>
            </c:txPr>
            <c:dLblPos val="bestFit"/>
            <c:showCatName val="1"/>
            <c:showPercent val="1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Уул уурхай олборлох үйлдвэрлэлийн салбар </c:v>
                </c:pt>
                <c:pt idx="1">
                  <c:v>Боловсруулах үйлдвэрлэлийн салбар</c:v>
                </c:pt>
                <c:pt idx="2">
                  <c:v>Цахилгаан, дулааны эрчим хүч үйлдвэрлэлт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365535.4</c:v>
                </c:pt>
                <c:pt idx="1">
                  <c:v>16629.900000000001</c:v>
                </c:pt>
                <c:pt idx="2">
                  <c:v>8269.1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mn-M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Барилга угсралт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618.4</c:v>
                </c:pt>
                <c:pt idx="1">
                  <c:v>423.2</c:v>
                </c:pt>
                <c:pt idx="2" formatCode="0.0">
                  <c:v>664.6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Их засвар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>
                <c:manualLayout>
                  <c:x val="-3.1446540880502869E-3"/>
                  <c:y val="0.32469181440105521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23270440251578E-3"/>
                  <c:y val="0.3587590837573737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1.5723270440251578E-3"/>
                  <c:y val="0.22747149239358661"/>
                </c:manualLayout>
              </c:layout>
              <c:spPr/>
              <c:txPr>
                <a:bodyPr rot="-540000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mn-MN"/>
                </a:p>
              </c:txPr>
              <c:dLblPos val="outEnd"/>
              <c:showVal val="1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inBase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407.4</c:v>
                </c:pt>
                <c:pt idx="1">
                  <c:v>423.2</c:v>
                </c:pt>
                <c:pt idx="2">
                  <c:v>264.60000000000002</c:v>
                </c:pt>
              </c:numCache>
            </c:numRef>
          </c:val>
        </c:ser>
        <c:axId val="108271872"/>
        <c:axId val="108285952"/>
      </c:barChart>
      <c:catAx>
        <c:axId val="108271872"/>
        <c:scaling>
          <c:orientation val="minMax"/>
        </c:scaling>
        <c:axPos val="b"/>
        <c:numFmt formatCode="General" sourceLinked="1"/>
        <c:tickLblPos val="nextTo"/>
        <c:crossAx val="108285952"/>
        <c:crosses val="autoZero"/>
        <c:auto val="1"/>
        <c:lblAlgn val="ctr"/>
        <c:lblOffset val="100"/>
      </c:catAx>
      <c:valAx>
        <c:axId val="108285952"/>
        <c:scaling>
          <c:orientation val="minMax"/>
        </c:scaling>
        <c:axPos val="l"/>
        <c:majorGridlines/>
        <c:numFmt formatCode="General" sourceLinked="1"/>
        <c:tickLblPos val="nextTo"/>
        <c:crossAx val="108271872"/>
        <c:crosses val="autoZero"/>
        <c:crossBetween val="between"/>
      </c:valAx>
    </c:plotArea>
    <c:legend>
      <c:legendPos val="b"/>
      <c:layout/>
    </c:legend>
    <c:plotVisOnly val="1"/>
    <c:dispBlanksAs val="gap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8"/>
  <c:chart>
    <c:title>
      <c:tx>
        <c:rich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r>
              <a:rPr lang="mn-MN" sz="1800" baseline="0" dirty="0" smtClean="0">
                <a:latin typeface="Arial" pitchFamily="34" charset="0"/>
                <a:cs typeface="Arial" pitchFamily="34" charset="0"/>
              </a:rPr>
              <a:t>Зүй бус хорогдол, толгой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1"/>
            <c:marker>
              <c:spPr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</c:marker>
          </c:dPt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82</c:v>
                </c:pt>
                <c:pt idx="1">
                  <c:v>1564</c:v>
                </c:pt>
                <c:pt idx="2">
                  <c:v>2032</c:v>
                </c:pt>
              </c:numCache>
            </c:numRef>
          </c:val>
        </c:ser>
        <c:marker val="1"/>
        <c:axId val="108585728"/>
        <c:axId val="108587264"/>
      </c:lineChart>
      <c:catAx>
        <c:axId val="1085857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mn-MN"/>
          </a:p>
        </c:txPr>
        <c:crossAx val="108587264"/>
        <c:crosses val="autoZero"/>
        <c:auto val="1"/>
        <c:lblAlgn val="ctr"/>
        <c:lblOffset val="100"/>
      </c:catAx>
      <c:valAx>
        <c:axId val="10858726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mn-MN"/>
          </a:p>
        </c:txPr>
        <c:crossAx val="108585728"/>
        <c:crosses val="autoZero"/>
        <c:crossBetween val="between"/>
      </c:valAx>
    </c:plotArea>
    <c:plotVisOnly val="1"/>
    <c:dispBlanksAs val="zero"/>
  </c:chart>
  <c:txPr>
    <a:bodyPr/>
    <a:lstStyle/>
    <a:p>
      <a:pPr>
        <a:defRPr sz="1800"/>
      </a:pPr>
      <a:endParaRPr lang="mn-M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chart>
    <c:title>
      <c:tx>
        <c:rich>
          <a:bodyPr/>
          <a:lstStyle/>
          <a:p>
            <a:pPr>
              <a:defRPr lang="mn-MN" sz="1400"/>
            </a:pPr>
            <a:r>
              <a:rPr lang="mn-MN" sz="1400"/>
              <a:t>НИЙТ БИЙ БОЛСОН АЖЛЫН БАЙР</a:t>
            </a:r>
            <a:endParaRPr lang="ru-RU" sz="14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бий болсон ажлын байр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effectLst>
              <a:innerShdw blurRad="63500" dist="50800" dir="5400000">
                <a:prstClr val="black">
                  <a:alpha val="50000"/>
                </a:prstClr>
              </a:inn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205</c:v>
                </c:pt>
                <c:pt idx="1">
                  <c:v>78</c:v>
                </c:pt>
                <c:pt idx="2">
                  <c:v>117</c:v>
                </c:pt>
              </c:numCache>
            </c:numRef>
          </c:val>
        </c:ser>
        <c:axId val="115833472"/>
        <c:axId val="115839360"/>
      </c:barChart>
      <c:catAx>
        <c:axId val="11583347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mn-MN" b="1"/>
            </a:pPr>
            <a:endParaRPr lang="mn-MN"/>
          </a:p>
        </c:txPr>
        <c:crossAx val="115839360"/>
        <c:crosses val="autoZero"/>
        <c:auto val="1"/>
        <c:lblAlgn val="ctr"/>
        <c:lblOffset val="100"/>
      </c:catAx>
      <c:valAx>
        <c:axId val="11583936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1158334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НИЙТ БИЙ БОЛСОН АЖЛЫН БАЙР,</a:t>
            </a:r>
          </a:p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200" b="0" dirty="0">
                <a:latin typeface="Arial" pitchFamily="34" charset="0"/>
                <a:cs typeface="Arial" pitchFamily="34" charset="0"/>
              </a:rPr>
              <a:t>эдийн засгийн үйл ажиллагааны салбараар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3342767295597485"/>
          <c:y val="1.6836195965366927E-2"/>
        </c:manualLayout>
      </c:layout>
    </c:title>
    <c:plotArea>
      <c:layout>
        <c:manualLayout>
          <c:layoutTarget val="inner"/>
          <c:xMode val="edge"/>
          <c:yMode val="edge"/>
          <c:x val="0.14813474966572573"/>
          <c:y val="0.13678525432046174"/>
          <c:w val="0.80435967909671668"/>
          <c:h val="0.7177449307473349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Боловс</a:t>
                    </a: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-</a:t>
                    </a: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руулах үйлд</a:t>
                    </a: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-</a:t>
                    </a: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вэрлэл</a:t>
                    </a:r>
                    <a:r>
                      <a:rPr lang="mn-MN" b="1" dirty="0">
                        <a:solidFill>
                          <a:schemeClr val="bg1"/>
                        </a:solidFill>
                      </a:rPr>
                      <a:t>
20.5%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1"/>
              <c:layout>
                <c:manualLayout>
                  <c:x val="-0.19874213836477989"/>
                  <c:y val="-0.1073071079016775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mn-MN" b="1" smtClean="0">
                        <a:solidFill>
                          <a:schemeClr val="bg1"/>
                        </a:solidFill>
                      </a:rPr>
                      <a:t>Худал</a:t>
                    </a:r>
                    <a:r>
                      <a:rPr lang="en-US" b="1" smtClean="0">
                        <a:solidFill>
                          <a:schemeClr val="bg1"/>
                        </a:solidFill>
                      </a:rPr>
                      <a:t>-</a:t>
                    </a:r>
                    <a:r>
                      <a:rPr lang="mn-MN" b="1" smtClean="0">
                        <a:solidFill>
                          <a:schemeClr val="bg1"/>
                        </a:solidFill>
                      </a:rPr>
                      <a:t>даа</a:t>
                    </a:r>
                    <a:r>
                      <a:rPr lang="mn-MN" b="1">
                        <a:solidFill>
                          <a:schemeClr val="bg1"/>
                        </a:solidFill>
                      </a:rPr>
                      <a:t>
23.9%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2"/>
              <c:layout>
                <c:manualLayout>
                  <c:x val="0.28302183925122565"/>
                  <c:y val="-1.4240726227766334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15515289951963551"/>
                  <c:y val="-4.8405168137697985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0.11532511266280394"/>
                  <c:y val="-0.10908463016600004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25697593225375132"/>
                  <c:y val="0.13282256173989934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Боловсруулах үйлдвэрлэл</c:v>
                </c:pt>
                <c:pt idx="1">
                  <c:v>Худалдаа</c:v>
                </c:pt>
                <c:pt idx="2">
                  <c:v>Эрүүл мэнд</c:v>
                </c:pt>
                <c:pt idx="3">
                  <c:v>Төрийн удирдлага</c:v>
                </c:pt>
                <c:pt idx="4">
                  <c:v>Зочид буудал, зоогийн газар</c:v>
                </c:pt>
                <c:pt idx="5">
                  <c:v>Бусад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24</c:v>
                </c:pt>
                <c:pt idx="1">
                  <c:v>28</c:v>
                </c:pt>
                <c:pt idx="2">
                  <c:v>8</c:v>
                </c:pt>
                <c:pt idx="3">
                  <c:v>2</c:v>
                </c:pt>
                <c:pt idx="4">
                  <c:v>17</c:v>
                </c:pt>
                <c:pt idx="5">
                  <c:v>38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cene3d>
      <a:camera prst="orthographicFront"/>
      <a:lightRig rig="threePt" dir="t"/>
    </a:scene3d>
    <a:sp3d prstMaterial="matte">
      <a:bevelT w="63500" h="63500" prst="artDeco"/>
      <a:contourClr>
        <a:srgbClr val="000000"/>
      </a:contourClr>
    </a:sp3d>
  </c:spPr>
  <c:txPr>
    <a:bodyPr/>
    <a:lstStyle/>
    <a:p>
      <a:pPr>
        <a:defRPr sz="1800"/>
      </a:pPr>
      <a:endParaRPr lang="mn-MN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22"/>
  <c:chart>
    <c:title>
      <c:tx>
        <c:rich>
          <a:bodyPr/>
          <a:lstStyle/>
          <a:p>
            <a:pPr>
              <a:defRPr/>
            </a:pPr>
            <a:r>
              <a:rPr lang="mn-MN"/>
              <a:t>Урьдчилан сэргийлэх үзлэгийн нийт үзлэгт эзлэх хувь</a:t>
            </a:r>
            <a:endParaRPr lang="en-US"/>
          </a:p>
        </c:rich>
      </c:tx>
      <c:layout>
        <c:manualLayout>
          <c:xMode val="edge"/>
          <c:yMode val="edge"/>
          <c:x val="0.14797652980504866"/>
          <c:y val="9.6424254572180026E-3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dLbl>
              <c:idx val="0"/>
              <c:layout>
                <c:manualLayout>
                  <c:x val="-0.15755603452116584"/>
                  <c:y val="1.1470053135166912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1.847537787845516E-2"/>
                  <c:y val="-1.4664245147491874E-2"/>
                </c:manualLayout>
              </c:layout>
              <c:dLblPos val="r"/>
              <c:showVal val="1"/>
            </c:dLbl>
            <c:dLblPos val="t"/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 formatCode="General">
                  <c:v>30.9</c:v>
                </c:pt>
                <c:pt idx="1">
                  <c:v>30.4</c:v>
                </c:pt>
                <c:pt idx="2">
                  <c:v>34.200000000000003</c:v>
                </c:pt>
              </c:numCache>
            </c:numRef>
          </c:val>
        </c:ser>
        <c:marker val="1"/>
        <c:axId val="108239104"/>
        <c:axId val="108244992"/>
      </c:lineChart>
      <c:catAx>
        <c:axId val="108239104"/>
        <c:scaling>
          <c:orientation val="minMax"/>
        </c:scaling>
        <c:axPos val="b"/>
        <c:numFmt formatCode="General" sourceLinked="1"/>
        <c:tickLblPos val="nextTo"/>
        <c:crossAx val="108244992"/>
        <c:crosses val="autoZero"/>
        <c:auto val="1"/>
        <c:lblAlgn val="ctr"/>
        <c:lblOffset val="100"/>
      </c:catAx>
      <c:valAx>
        <c:axId val="108244992"/>
        <c:scaling>
          <c:orientation val="minMax"/>
          <c:max val="40"/>
          <c:min val="25"/>
        </c:scaling>
        <c:axPos val="l"/>
        <c:majorGridlines/>
        <c:minorGridlines/>
        <c:numFmt formatCode="General" sourceLinked="1"/>
        <c:tickLblPos val="nextTo"/>
        <c:crossAx val="108239104"/>
        <c:crosses val="autoZero"/>
        <c:crossBetween val="between"/>
        <c:majorUnit val="5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27A60540-6016-4A37-8B12-0A54C1D149B1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F4284A2C-DAE7-49D1-BA86-0686375BF7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540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5134DF44-8ECE-4345-B078-16902D7AF4DA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63588"/>
            <a:ext cx="5092700" cy="382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5" tIns="46013" rIns="92025" bIns="460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802" y="4839261"/>
            <a:ext cx="5564822" cy="4584225"/>
          </a:xfrm>
          <a:prstGeom prst="rect">
            <a:avLst/>
          </a:prstGeom>
        </p:spPr>
        <p:txBody>
          <a:bodyPr vert="horz" lIns="92025" tIns="46013" rIns="92025" bIns="460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70641622-F230-4AD4-AF53-8EC46E849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372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n-M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41622-F230-4AD4-AF53-8EC46E849D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0C7BF-8079-4652-B1F0-82692C107EDA}" type="datetimeFigureOut">
              <a:rPr lang="en-US" smtClean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rkhon.nso.mn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7772400" cy="2057400"/>
          </a:xfrm>
        </p:spPr>
        <p:txBody>
          <a:bodyPr/>
          <a:lstStyle/>
          <a:p>
            <a:r>
              <a:rPr lang="mn-MN" sz="3200" dirty="0" smtClean="0"/>
              <a:t>ОРХОН </a:t>
            </a:r>
            <a:r>
              <a:rPr lang="en-US" sz="3200" dirty="0" smtClean="0"/>
              <a:t> </a:t>
            </a:r>
            <a:r>
              <a:rPr lang="mn-MN" sz="3200" dirty="0" smtClean="0"/>
              <a:t>АЙМГИЙН СТАТИСТИКИЙН ХЭЛТЭС</a:t>
            </a:r>
            <a:r>
              <a:rPr lang="mn-MN" dirty="0" smtClean="0"/>
              <a:t/>
            </a:r>
            <a:br>
              <a:rPr lang="mn-MN" dirty="0" smtClean="0"/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ХЭВЛЭЛИЙН </a:t>
            </a:r>
            <a:b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 ХУРАЛ</a:t>
            </a:r>
            <a:endParaRPr lang="en-US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685800"/>
            <a:ext cx="2677711" cy="2590800"/>
          </a:xfrm>
          <a:prstGeom prst="rect">
            <a:avLst/>
          </a:prstGeom>
        </p:spPr>
      </p:pic>
    </p:spTree>
  </p:cSld>
  <p:clrMapOvr>
    <a:masterClrMapping/>
  </p:clrMapOvr>
  <p:transition advTm="201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ЭРҮҮЛ МЭНД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>
            <a:stCxn id="9" idx="2"/>
          </p:cNvCxnSpPr>
          <p:nvPr/>
        </p:nvCxnSpPr>
        <p:spPr>
          <a:xfrm flipH="1">
            <a:off x="4743450" y="1524000"/>
            <a:ext cx="19050" cy="47244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990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ХАЛДВАРТ ӨВЧНИЙ ГАРАЛТ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продицимиль</a:t>
            </a:r>
            <a:r>
              <a:rPr lang="en-US" sz="1400" b="0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629145555"/>
              </p:ext>
            </p:extLst>
          </p:nvPr>
        </p:nvGraphicFramePr>
        <p:xfrm>
          <a:off x="4876800" y="2438400"/>
          <a:ext cx="41148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13492"/>
                <a:gridCol w="761268"/>
                <a:gridCol w="870020"/>
                <a:gridCol w="870020"/>
              </a:tblGrid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Үзүүлэлт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Халдварт өвчний гаралт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продицимиль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28.7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7.9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11.8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467712023"/>
              </p:ext>
            </p:extLst>
          </p:nvPr>
        </p:nvGraphicFramePr>
        <p:xfrm>
          <a:off x="685800" y="1752600"/>
          <a:ext cx="4040188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ХЭРЭГ ЗӨРЧИЛ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800600" y="1066800"/>
            <a:ext cx="0" cy="52578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5389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141737587"/>
              </p:ext>
            </p:extLst>
          </p:nvPr>
        </p:nvGraphicFramePr>
        <p:xfrm>
          <a:off x="6858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069746084"/>
              </p:ext>
            </p:extLst>
          </p:nvPr>
        </p:nvGraphicFramePr>
        <p:xfrm>
          <a:off x="4841478" y="1589087"/>
          <a:ext cx="4038600" cy="4720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2013\12. December 2013\display1.jpg"/>
          <p:cNvPicPr>
            <a:picLocks noChangeAspect="1" noChangeArrowheads="1"/>
          </p:cNvPicPr>
          <p:nvPr/>
        </p:nvPicPr>
        <p:blipFill>
          <a:blip r:embed="rId2" cstate="print"/>
          <a:srcRect l="23940" t="30411" r="23524" b="9421"/>
          <a:stretch>
            <a:fillRect/>
          </a:stretch>
        </p:blipFill>
        <p:spPr bwMode="auto">
          <a:xfrm>
            <a:off x="914400" y="457200"/>
            <a:ext cx="7391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638800" y="4953000"/>
            <a:ext cx="3200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</a:t>
            </a:r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orkhon.nso.mn/</a:t>
            </a:r>
            <a:endParaRPr lang="mn-MN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ORKHON@NSO.MN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953000"/>
            <a:ext cx="4744119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хуудас:</a:t>
            </a:r>
          </a:p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шуудангийн хаяг: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6B439-EFF1-45CD-91B9-0CC13079AF2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17600" y="2487613"/>
            <a:ext cx="7239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АНХААРАЛ </a:t>
            </a:r>
            <a:r>
              <a:rPr lang="mn-MN" sz="4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ХАНДУУЛСАНД БАЯРЛАЛАА</a:t>
            </a: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40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2500" r="80417"/>
          <a:stretch>
            <a:fillRect/>
          </a:stretch>
        </p:blipFill>
        <p:spPr bwMode="auto">
          <a:xfrm>
            <a:off x="0" y="0"/>
            <a:ext cx="83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8153400" cy="20574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АЙМГИЙН ЭДИЙН ЗАСАГ, НИЙГМИЙН ХӨГЖЛИЙН </a:t>
            </a:r>
            <a:r>
              <a:rPr lang="mn-MN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mn-MN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ОНЫ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р сарын ДҮНГИЙН ТАНИЛЦУУЛГА</a:t>
            </a:r>
            <a:endParaRPr lang="en-US" sz="32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685800"/>
            <a:ext cx="2677711" cy="2667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990600"/>
            <a:ext cx="4267200" cy="5714999"/>
          </a:xfrm>
        </p:spPr>
        <p:txBody>
          <a:bodyPr/>
          <a:lstStyle/>
          <a:p>
            <a:pPr>
              <a:buNone/>
            </a:pPr>
            <a:r>
              <a:rPr lang="mn-MN" sz="16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Эерэг үзүүлэлт:</a:t>
            </a: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Төсвийн орлого -22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9% өссөн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үйлдвэрлэлт –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4.2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борлуулалт – 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24.1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Барилга угсралт, их засварын ажил – 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5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Автотээврийн  орлого -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5.9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нэмэгдсэн</a:t>
            </a:r>
            <a:endParaRPr lang="mn-MN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Нийтийн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ахуйн орлого – 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2.4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Худалдаа, нийтийн хоолны бараа гүйлгээ -34.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нэмэгдсэн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Нийт бий болсон ажлын байр 50.0% нэмэгдсэн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5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Нийгмийн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даатгалын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сангийн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– 88.8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Төрөлт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1.1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промилээр өссөн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Нас баралт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0.1 промилээр буурсан.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Нялхсын эндэгдэл – 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1.6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промилээр буурсан</a:t>
            </a:r>
            <a:endParaRPr lang="mn-MN" sz="15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Урьдчилан </a:t>
            </a:r>
            <a:r>
              <a:rPr lang="mn-MN" sz="15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сэргийлэх үзлэг – 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7.1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Гэмт </a:t>
            </a:r>
            <a:r>
              <a:rPr lang="mn-MN" sz="15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хэрэгт 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холбогдогч-</a:t>
            </a:r>
            <a:r>
              <a:rPr lang="en-US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43.7</a:t>
            </a:r>
            <a:r>
              <a:rPr lang="mn-MN" sz="1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буурсан</a:t>
            </a:r>
            <a:endParaRPr lang="en-US" sz="1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mn-MN" sz="1550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endParaRPr lang="en-US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None/>
            </a:pPr>
            <a:endParaRPr lang="mn-MN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/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990601"/>
            <a:ext cx="4114800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mn-MN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Сөрөг үзүүлэлт:</a:t>
            </a:r>
            <a:endParaRPr lang="en-US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mn-MN" sz="1600" b="1" u="sng" dirty="0" smtClean="0"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Зүй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бусаар хорогдсон том мал -29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.9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нэмэгдсэн</a:t>
            </a:r>
            <a:endParaRPr lang="mn-MN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Холбооны салбарын нийт орлого –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1.3%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Ахуйн үйлчилгээний орлого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13.5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Халдварт өвчний гаралт –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3.9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продицимилээр  нэмэгдсэн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Хүн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амын эрүүл мэндийн үзлэг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4.6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хэргийн гаралт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45.0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хэргийн илрүүлэлт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50.3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пунктээр буурсан</a:t>
            </a:r>
          </a:p>
          <a:p>
            <a:pPr marL="0" lvl="1"/>
            <a:endParaRPr lang="mn-MN" sz="155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en-US" sz="1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mn-MN" sz="16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0292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532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 ЭДИЙН ЗАСАГ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</a:t>
            </a: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НИЙГМИЙН ХӨГЖЛИЙН ДҮН</a:t>
            </a:r>
            <a:endParaRPr lang="mn-MN" sz="2000" b="1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8310" y="601738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5029200" y="738051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 bwMode="auto">
          <a:xfrm>
            <a:off x="838200" y="1524000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орлогын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721054114"/>
              </p:ext>
            </p:extLst>
          </p:nvPr>
        </p:nvGraphicFramePr>
        <p:xfrm>
          <a:off x="773974" y="2133600"/>
          <a:ext cx="4114800" cy="3505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19200"/>
                <a:gridCol w="1066800"/>
                <a:gridCol w="914400"/>
                <a:gridCol w="914400"/>
              </a:tblGrid>
              <a:tr h="876300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Төлөвлөгөө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Гүйцэтгэл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Биелэлт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21018.5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14971.1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71.2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Татварын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14701.5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8560.4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58.2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Татврын бус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6317.0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6410.7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101.5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 bwMode="auto">
          <a:xfrm>
            <a:off x="5257800" y="15240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 зарлагын 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599451492"/>
              </p:ext>
            </p:extLst>
          </p:nvPr>
        </p:nvGraphicFramePr>
        <p:xfrm>
          <a:off x="5111491" y="2133600"/>
          <a:ext cx="3880108" cy="3524941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{775DCB02-9BB8-47FD-8907-85C794F793BA}</a:tableStyleId>
              </a:tblPr>
              <a:tblGrid>
                <a:gridCol w="873981"/>
                <a:gridCol w="1026482"/>
                <a:gridCol w="1026482"/>
                <a:gridCol w="953163"/>
              </a:tblGrid>
              <a:tr h="851907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Төлөвлөгөө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Гүйцэтгэл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Биелэлт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51907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зарлага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14900.1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9098.7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61.1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247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Цалин хөлс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4060.5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3940.1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97.0</a:t>
                      </a:r>
                    </a:p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925139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Бараа үйлчил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гээний зардал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3319.1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2263.2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68.2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09600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800600" y="6096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05400" y="18288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b="1" dirty="0" smtClean="0">
                <a:latin typeface="Arial" pitchFamily="34" charset="0"/>
                <a:cs typeface="Arial" pitchFamily="34" charset="0"/>
              </a:rPr>
              <a:t>ТӨСВИЙН ЗАРЛАГА,</a:t>
            </a:r>
            <a:r>
              <a:rPr lang="mn-MN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i="1" dirty="0" smtClean="0">
                <a:latin typeface="Arial" pitchFamily="34" charset="0"/>
                <a:cs typeface="Arial" pitchFamily="34" charset="0"/>
              </a:rPr>
              <a:t>салбараар, хувиар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082689936"/>
              </p:ext>
            </p:extLst>
          </p:nvPr>
        </p:nvGraphicFramePr>
        <p:xfrm>
          <a:off x="762000" y="1828800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xmlns="" val="2997086851"/>
              </p:ext>
            </p:extLst>
          </p:nvPr>
        </p:nvGraphicFramePr>
        <p:xfrm>
          <a:off x="4791891" y="2362200"/>
          <a:ext cx="4352109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838200" y="1524000"/>
            <a:ext cx="4040188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тэрбум төгрөг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953000" y="1524000"/>
            <a:ext cx="4041775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салбар, бүтцээр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8006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066800" y="6172200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 smtClean="0">
                <a:latin typeface="Arial" pitchFamily="34" charset="0"/>
                <a:cs typeface="Arial" pitchFamily="34" charset="0"/>
              </a:rPr>
              <a:t>Үйлдвэрлэлт                      Борлуулалт               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62484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0" y="62484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255437539"/>
              </p:ext>
            </p:extLst>
          </p:nvPr>
        </p:nvGraphicFramePr>
        <p:xfrm>
          <a:off x="762000" y="2209800"/>
          <a:ext cx="3886200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801220277"/>
              </p:ext>
            </p:extLst>
          </p:nvPr>
        </p:nvGraphicFramePr>
        <p:xfrm>
          <a:off x="4767943" y="2373312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510598071"/>
              </p:ext>
            </p:extLst>
          </p:nvPr>
        </p:nvGraphicFramePr>
        <p:xfrm>
          <a:off x="762000" y="1600200"/>
          <a:ext cx="8077200" cy="4560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305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БАРИЛГА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286000" y="990600"/>
            <a:ext cx="4419600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БАРИЛГА УГСРАЛТ, ИХ ЗАСВАРЫН АЖИЛ,          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сая төгрөгөөр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434379291"/>
              </p:ext>
            </p:extLst>
          </p:nvPr>
        </p:nvGraphicFramePr>
        <p:xfrm>
          <a:off x="990600" y="1752600"/>
          <a:ext cx="7772401" cy="1474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303"/>
                <a:gridCol w="1555897"/>
                <a:gridCol w="1143000"/>
                <a:gridCol w="1219200"/>
                <a:gridCol w="1143001"/>
              </a:tblGrid>
              <a:tr h="605397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Хэмжих</a:t>
                      </a:r>
                      <a:r>
                        <a:rPr lang="mn-MN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нэгж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68613"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Зүй бусаар хорогдсон</a:t>
                      </a:r>
                      <a:r>
                        <a:rPr lang="mn-MN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том мал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толгой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1564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2032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5283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ХӨДӨӨ АЖ АХУЙ</a:t>
            </a:r>
            <a:endParaRPr lang="mn-MN" sz="2000" b="1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6184152"/>
              </p:ext>
            </p:extLst>
          </p:nvPr>
        </p:nvGraphicFramePr>
        <p:xfrm>
          <a:off x="2971800" y="990600"/>
          <a:ext cx="4267200" cy="609600"/>
        </p:xfrm>
        <a:graphic>
          <a:graphicData uri="http://schemas.openxmlformats.org/drawingml/2006/table">
            <a:tbl>
              <a:tblPr/>
              <a:tblGrid>
                <a:gridCol w="4267200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Хорогдсон</a:t>
                      </a:r>
                      <a:r>
                        <a:rPr lang="mn-MN" sz="28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мал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185469293"/>
              </p:ext>
            </p:extLst>
          </p:nvPr>
        </p:nvGraphicFramePr>
        <p:xfrm>
          <a:off x="990600" y="4114800"/>
          <a:ext cx="78486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946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АЖЛЫН БАЙР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876800" y="914400"/>
            <a:ext cx="11112" cy="5943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408264774"/>
              </p:ext>
            </p:extLst>
          </p:nvPr>
        </p:nvGraphicFramePr>
        <p:xfrm>
          <a:off x="838200" y="1447800"/>
          <a:ext cx="41148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596622899"/>
              </p:ext>
            </p:extLst>
          </p:nvPr>
        </p:nvGraphicFramePr>
        <p:xfrm>
          <a:off x="48768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m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2014.02sar</Template>
  <TotalTime>7837</TotalTime>
  <Words>505</Words>
  <Application>Microsoft Office PowerPoint</Application>
  <PresentationFormat>On-screen Show (4:3)</PresentationFormat>
  <Paragraphs>179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dem1</vt:lpstr>
      <vt:lpstr>ОРХОН  АЙМГИЙН СТАТИСТИКИЙН ХЭЛТЭС ХЭВЛЭЛИЙН  БАГА ХУРАЛ</vt:lpstr>
      <vt:lpstr>АЙМГИЙН ЭДИЙН ЗАСАГ, НИЙГМИЙН ХӨГЖЛИЙН 2018 ОНЫ 2-р сарын ДҮНГИЙН ТАНИЛЦУУЛГА</vt:lpstr>
      <vt:lpstr>АЙМГИЙН ЭДИЙН ЗАСАГ, НИЙГМИЙН ХӨГЖЛИЙН ДҮН</vt:lpstr>
      <vt:lpstr>САНХҮҮГИЙН ОРЧИН</vt:lpstr>
      <vt:lpstr>САНХҮҮГИЙН ОРЧИН</vt:lpstr>
      <vt:lpstr>Slide 6</vt:lpstr>
      <vt:lpstr>БАРИЛГА</vt:lpstr>
      <vt:lpstr>ХӨДӨӨ АЖ АХУЙ</vt:lpstr>
      <vt:lpstr>АЖЛЫН БАЙР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ОРХОН АЙМГИЙН СТАТИСТИКИЙН ХЭЛТЭС ХЭВЛЭЛИЙН  БАГА ХУРАЛ</dc:title>
  <dc:creator>Lhagva-Ochir</dc:creator>
  <cp:lastModifiedBy>TUUL</cp:lastModifiedBy>
  <cp:revision>1393</cp:revision>
  <dcterms:created xsi:type="dcterms:W3CDTF">2014-04-10T10:08:15Z</dcterms:created>
  <dcterms:modified xsi:type="dcterms:W3CDTF">2018-03-13T01:21:27Z</dcterms:modified>
</cp:coreProperties>
</file>