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charts/style2.xml" ContentType="application/vnd.ms-office.chart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olors1.xml" ContentType="application/vnd.ms-office.chartcolorstyle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charts/style1.xml" ContentType="application/vnd.ms-office.chart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2" r:id="rId3"/>
    <p:sldId id="379" r:id="rId4"/>
    <p:sldId id="389" r:id="rId5"/>
    <p:sldId id="279" r:id="rId6"/>
    <p:sldId id="362" r:id="rId7"/>
    <p:sldId id="396" r:id="rId8"/>
    <p:sldId id="397" r:id="rId9"/>
    <p:sldId id="280" r:id="rId10"/>
    <p:sldId id="285" r:id="rId11"/>
    <p:sldId id="289" r:id="rId12"/>
    <p:sldId id="377" r:id="rId13"/>
    <p:sldId id="351" r:id="rId14"/>
  </p:sldIdLst>
  <p:sldSz cx="9144000" cy="6858000" type="screen4x3"/>
  <p:notesSz cx="6956425" cy="101869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08">
          <p15:clr>
            <a:srgbClr val="A4A3A4"/>
          </p15:clr>
        </p15:guide>
        <p15:guide id="2" pos="219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29" autoAdjust="0"/>
    <p:restoredTop sz="94660"/>
  </p:normalViewPr>
  <p:slideViewPr>
    <p:cSldViewPr>
      <p:cViewPr varScale="1">
        <p:scale>
          <a:sx n="82" d="100"/>
          <a:sy n="82" d="100"/>
        </p:scale>
        <p:origin x="-124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34" y="-102"/>
      </p:cViewPr>
      <p:guideLst>
        <p:guide orient="horz" pos="3208"/>
        <p:guide pos="219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style val="18"/>
  <c:chart>
    <c:title>
      <c:tx>
        <c:rich>
          <a:bodyPr/>
          <a:lstStyle/>
          <a:p>
            <a:pPr>
              <a:defRPr/>
            </a:pPr>
            <a:r>
              <a:rPr lang="mn-MN" sz="1400" dirty="0"/>
              <a:t>ТӨСВИЙН ОРЛОГО, ЗАРЛАГА, </a:t>
            </a:r>
            <a:r>
              <a:rPr lang="mn-MN" sz="1400" b="0" dirty="0"/>
              <a:t>тэрбум төгрөгөөр</a:t>
            </a:r>
            <a:endParaRPr lang="en-US" sz="1400" b="0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Төсвийн орлого</c:v>
                </c:pt>
              </c:strCache>
            </c:strRef>
          </c:tx>
          <c:dLbls>
            <c:dLbl>
              <c:idx val="0"/>
              <c:layout>
                <c:manualLayout>
                  <c:x val="-0.13511390416339358"/>
                  <c:y val="3.214141819072668E-3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7706205813040093E-2"/>
                  <c:y val="4.8212127286090034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100" dirty="0" smtClean="0"/>
                      <a:t>27</a:t>
                    </a:r>
                    <a:r>
                      <a:rPr lang="en-US" dirty="0" smtClean="0"/>
                      <a:t>.9</a:t>
                    </a:r>
                    <a:endParaRPr lang="en-US" dirty="0"/>
                  </a:p>
                </c:rich>
              </c:tx>
              <c:showVal val="1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tx2">
                        <a:lumMod val="60000"/>
                        <a:lumOff val="40000"/>
                      </a:schemeClr>
                    </a:solidFill>
                  </a:defRPr>
                </a:pPr>
                <a:endParaRPr lang="mn-MN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 formatCode="0.0">
                  <c:v>21.8</c:v>
                </c:pt>
                <c:pt idx="1">
                  <c:v>25.1</c:v>
                </c:pt>
                <c:pt idx="2">
                  <c:v>27.9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Төсвийн зарлага</c:v>
                </c:pt>
              </c:strCache>
            </c:strRef>
          </c:tx>
          <c:dLbls>
            <c:dLbl>
              <c:idx val="0"/>
              <c:layout>
                <c:manualLayout>
                  <c:x val="-0.13511390416339358"/>
                  <c:y val="-2.8927276371654004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7706205813040149E-2"/>
                  <c:y val="6.7496978200526206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rgbClr val="C00000"/>
                    </a:solidFill>
                  </a:defRPr>
                </a:pPr>
                <a:endParaRPr lang="mn-MN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0.0</c:formatCode>
                <c:ptCount val="3"/>
                <c:pt idx="0" formatCode="General">
                  <c:v>24.9</c:v>
                </c:pt>
                <c:pt idx="1">
                  <c:v>20.6</c:v>
                </c:pt>
                <c:pt idx="2">
                  <c:v>22.1</c:v>
                </c:pt>
              </c:numCache>
            </c:numRef>
          </c:val>
        </c:ser>
        <c:marker val="1"/>
        <c:axId val="63747968"/>
        <c:axId val="63749504"/>
      </c:lineChart>
      <c:catAx>
        <c:axId val="63747968"/>
        <c:scaling>
          <c:orientation val="minMax"/>
        </c:scaling>
        <c:axPos val="b"/>
        <c:numFmt formatCode="General" sourceLinked="1"/>
        <c:majorTickMark val="none"/>
        <c:tickLblPos val="nextTo"/>
        <c:crossAx val="63749504"/>
        <c:crosses val="autoZero"/>
        <c:auto val="1"/>
        <c:lblAlgn val="ctr"/>
        <c:lblOffset val="100"/>
      </c:catAx>
      <c:valAx>
        <c:axId val="63749504"/>
        <c:scaling>
          <c:orientation val="minMax"/>
        </c:scaling>
        <c:axPos val="l"/>
        <c:majorGridlines/>
        <c:numFmt formatCode="0.0" sourceLinked="1"/>
        <c:majorTickMark val="none"/>
        <c:tickLblPos val="nextTo"/>
        <c:crossAx val="63747968"/>
        <c:crosses val="autoZero"/>
        <c:crossBetween val="between"/>
      </c:valAx>
    </c:plotArea>
    <c:legend>
      <c:legendPos val="b"/>
      <c:layout/>
    </c:legend>
    <c:plotVisOnly val="1"/>
    <c:dispBlanksAs val="gap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mn-MN"/>
  <c:style val="10"/>
  <c:chart>
    <c:title>
      <c:tx>
        <c:rich>
          <a:bodyPr/>
          <a:lstStyle/>
          <a:p>
            <a:pPr>
              <a:defRPr lang="mn-MN"/>
            </a:pPr>
            <a:r>
              <a:rPr lang="mn-MN" dirty="0"/>
              <a:t>ГЭМТ ХЭРГИЙН ГАРАЛТ, </a:t>
            </a:r>
            <a:r>
              <a:rPr lang="mn-MN" b="0" i="1" dirty="0"/>
              <a:t>тоо</a:t>
            </a:r>
            <a:endParaRPr lang="en-US" b="0" i="1" dirty="0"/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 prstMaterial="matte">
              <a:bevelT w="63500" h="63500" prst="artDeco"/>
              <a:contourClr>
                <a:srgbClr val="000000"/>
              </a:contourClr>
            </a:sp3d>
          </c:spPr>
          <c:dPt>
            <c:idx val="1"/>
            <c:spPr/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mn-MN" sz="1600" b="1">
                    <a:solidFill>
                      <a:schemeClr val="bg1"/>
                    </a:solidFill>
                  </a:defRPr>
                </a:pPr>
                <a:endParaRPr lang="mn-MN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210</c:v>
                </c:pt>
                <c:pt idx="1">
                  <c:v>249</c:v>
                </c:pt>
                <c:pt idx="2">
                  <c:v>309</c:v>
                </c:pt>
              </c:numCache>
            </c:numRef>
          </c:val>
        </c:ser>
        <c:gapWidth val="102"/>
        <c:axId val="76906496"/>
        <c:axId val="76908032"/>
      </c:barChart>
      <c:catAx>
        <c:axId val="7690649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mn-MN" b="0"/>
            </a:pPr>
            <a:endParaRPr lang="mn-MN"/>
          </a:p>
        </c:txPr>
        <c:crossAx val="76908032"/>
        <c:crosses val="autoZero"/>
        <c:auto val="1"/>
        <c:lblAlgn val="ctr"/>
        <c:lblOffset val="100"/>
      </c:catAx>
      <c:valAx>
        <c:axId val="76908032"/>
        <c:scaling>
          <c:orientation val="minMax"/>
          <c:max val="300"/>
          <c:min val="30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mn-MN"/>
            </a:pPr>
            <a:endParaRPr lang="mn-MN"/>
          </a:p>
        </c:txPr>
        <c:crossAx val="76906496"/>
        <c:crosses val="autoZero"/>
        <c:crossBetween val="between"/>
        <c:majorUnit val="30"/>
      </c:valAx>
    </c:plotArea>
    <c:plotVisOnly val="1"/>
    <c:dispBlanksAs val="gap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style val="10"/>
  <c:chart>
    <c:title>
      <c:tx>
        <c:rich>
          <a:bodyPr/>
          <a:lstStyle/>
          <a:p>
            <a:pPr>
              <a:defRPr lang="mn-MN"/>
            </a:pPr>
            <a:r>
              <a:rPr lang="mn-MN" dirty="0" smtClean="0"/>
              <a:t>ХЭРГИЙН</a:t>
            </a:r>
            <a:r>
              <a:rPr lang="mn-MN" baseline="0" dirty="0" smtClean="0"/>
              <a:t> ӨНГӨ</a:t>
            </a:r>
            <a:r>
              <a:rPr lang="mn-MN" dirty="0" smtClean="0"/>
              <a:t>, </a:t>
            </a:r>
            <a:r>
              <a:rPr lang="mn-MN" dirty="0"/>
              <a:t>бүтцээр</a:t>
            </a:r>
          </a:p>
        </c:rich>
      </c:tx>
      <c:layout>
        <c:manualLayout>
          <c:xMode val="edge"/>
          <c:yMode val="edge"/>
          <c:x val="0.21882855444956173"/>
          <c:y val="2.6905217790323204E-3"/>
        </c:manualLayout>
      </c:layout>
    </c:title>
    <c:plotArea>
      <c:layout>
        <c:manualLayout>
          <c:layoutTarget val="inner"/>
          <c:xMode val="edge"/>
          <c:yMode val="edge"/>
          <c:x val="0.16941811518843164"/>
          <c:y val="0.25696876918585659"/>
          <c:w val="0.73663546773634425"/>
          <c:h val="0.6573133717619865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Хэргийн өнгө, бүтцээр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explosion val="6"/>
          <c:dLbls>
            <c:dLbl>
              <c:idx val="0"/>
              <c:layout>
                <c:manualLayout>
                  <c:x val="0"/>
                  <c:y val="-9.3728033584491069E-2"/>
                </c:manualLayout>
              </c:layout>
              <c:showCatName val="1"/>
              <c:showPercent val="1"/>
            </c:dLbl>
            <c:dLbl>
              <c:idx val="1"/>
              <c:layout>
                <c:manualLayout>
                  <c:x val="1.8824592680631903E-3"/>
                  <c:y val="-0.21842164247244969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mn-MN"/>
                </a:p>
              </c:txPr>
              <c:showCatName val="1"/>
              <c:showPercent val="1"/>
            </c:dLbl>
            <c:dLbl>
              <c:idx val="2"/>
              <c:layout>
                <c:manualLayout>
                  <c:x val="1.6904372802456305E-3"/>
                  <c:y val="0.11968478948467821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1.1768806021888773E-2"/>
                  <c:y val="-8.6297532727972998E-2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4.2126603278363789E-2"/>
                  <c:y val="-2.3380422407682264E-2"/>
                </c:manualLayout>
              </c:layout>
              <c:showCatName val="1"/>
              <c:showPercent val="1"/>
            </c:dLbl>
            <c:numFmt formatCode="0.0%" sourceLinked="0"/>
            <c:txPr>
              <a:bodyPr/>
              <a:lstStyle/>
              <a:p>
                <a:pPr>
                  <a:defRPr sz="1100">
                    <a:latin typeface="Arial" pitchFamily="34" charset="0"/>
                    <a:cs typeface="Arial" pitchFamily="34" charset="0"/>
                  </a:defRPr>
                </a:pPr>
                <a:endParaRPr lang="mn-MN"/>
              </a:p>
            </c:txPr>
            <c:showCatName val="1"/>
            <c:showPercent val="1"/>
            <c:showLeaderLines val="1"/>
          </c:dLbls>
          <c:cat>
            <c:strRef>
              <c:f>Sheet1!$A$2:$A$6</c:f>
              <c:strCache>
                <c:ptCount val="5"/>
                <c:pt idx="0">
                  <c:v>Хүний эрүүл мэндийн халдашгүй байдлыг эсрэг</c:v>
                </c:pt>
                <c:pt idx="1">
                  <c:v>Хулгайлах</c:v>
                </c:pt>
                <c:pt idx="2">
                  <c:v>Залилах, хөрөнгө завших</c:v>
                </c:pt>
                <c:pt idx="3">
                  <c:v>Дээрэмдэх</c:v>
                </c:pt>
                <c:pt idx="4">
                  <c:v>Бусад хэрэг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95</c:v>
                </c:pt>
                <c:pt idx="1">
                  <c:v>121</c:v>
                </c:pt>
                <c:pt idx="2">
                  <c:v>41</c:v>
                </c:pt>
                <c:pt idx="3">
                  <c:v>16</c:v>
                </c:pt>
                <c:pt idx="4">
                  <c:v>36</c:v>
                </c:pt>
              </c:numCache>
            </c:numRef>
          </c:val>
        </c:ser>
        <c:firstSliceAng val="0"/>
      </c:pieChart>
    </c:plotArea>
    <c:plotVisOnly val="1"/>
    <c:dispBlanksAs val="zero"/>
  </c:chart>
  <c:spPr>
    <a:scene3d>
      <a:camera prst="orthographicFront"/>
      <a:lightRig rig="threePt" dir="t"/>
    </a:scene3d>
    <a:sp3d>
      <a:bevelT w="190500" h="38100"/>
    </a:sp3d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chart>
    <c:autoTitleDeleted val="1"/>
    <c:plotArea>
      <c:layout>
        <c:manualLayout>
          <c:layoutTarget val="inner"/>
          <c:xMode val="edge"/>
          <c:yMode val="edge"/>
          <c:x val="0.20928152305008907"/>
          <c:y val="0.16113932187048047"/>
          <c:w val="0.68648924004430956"/>
          <c:h val="0.8001703358508758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2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3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4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5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Lbls>
            <c:dLbl>
              <c:idx val="0"/>
              <c:layout>
                <c:manualLayout>
                  <c:x val="-0.19814209616533041"/>
                  <c:y val="0.12828967807595479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mn-MN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0.13712110611200226"/>
                  <c:y val="-0.14075686967700465"/>
                </c:manualLayout>
              </c:layout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 rot="0" vert="horz"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mn-MN"/>
                </a:p>
              </c:txPr>
              <c:showCatName val="1"/>
              <c:showPercent val="1"/>
            </c:dLbl>
            <c:dLbl>
              <c:idx val="2"/>
              <c:layout>
                <c:manualLayout>
                  <c:x val="-5.3879395024343371E-2"/>
                  <c:y val="0.10297953827200171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-3.1199356449941869E-2"/>
                  <c:y val="5.360544217687075E-2"/>
                </c:manualLayout>
              </c:layout>
              <c:tx>
                <c:rich>
                  <a:bodyPr/>
                  <a:lstStyle/>
                  <a:p>
                    <a:r>
                      <a:rPr lang="mn-MN"/>
                      <a:t>Нийгмийн даатгал, нийгмийн халамж
12.2%</a:t>
                    </a:r>
                  </a:p>
                </c:rich>
              </c:tx>
              <c:showCatName val="1"/>
              <c:showPercent val="1"/>
            </c:dLbl>
            <c:dLbl>
              <c:idx val="4"/>
              <c:layout>
                <c:manualLayout>
                  <c:x val="-0.1739480789658531"/>
                  <c:y val="-3.6717820986662382E-2"/>
                </c:manualLayout>
              </c:layout>
              <c:showCatName val="1"/>
              <c:showPercent val="1"/>
              <c:extLst>
                <c:ext xmlns:c15="http://schemas.microsoft.com/office/drawing/2012/chart" uri="{CE6537A1-D6FC-4f65-9D91-7224C49458BB}">
                  <c15:layout>
                    <c:manualLayout>
                      <c:w val="0.19373537254002599"/>
                      <c:h val="0.2008153329079371"/>
                    </c:manualLayout>
                  </c15:layout>
                </c:ext>
              </c:extLst>
            </c:dLbl>
            <c:dLbl>
              <c:idx val="5"/>
              <c:layout>
                <c:manualLayout>
                  <c:x val="0.4197879694649192"/>
                  <c:y val="0"/>
                </c:manualLayout>
              </c:layout>
              <c:tx>
                <c:rich>
                  <a:bodyPr rot="0" vert="horz"/>
                  <a:lstStyle/>
                  <a:p>
                    <a:pPr>
                      <a:defRPr sz="1100"/>
                    </a:pPr>
                    <a:r>
                      <a:rPr lang="mn-MN" sz="1100" b="0" dirty="0">
                        <a:solidFill>
                          <a:schemeClr val="tx1"/>
                        </a:solidFill>
                      </a:rPr>
                      <a:t>Ангилагдаагүй бусад зардал
9.4%</a:t>
                    </a:r>
                  </a:p>
                </c:rich>
              </c:tx>
              <c:numFmt formatCode="0.0%" sourceLinked="0"/>
              <c:spPr>
                <a:noFill/>
                <a:ln>
                  <a:noFill/>
                </a:ln>
                <a:effectLst/>
              </c:spPr>
              <c:showCatName val="1"/>
              <c:showPercent val="1"/>
              <c:extLst>
                <c:ext xmlns:c15="http://schemas.microsoft.com/office/drawing/2012/chart" uri="{CE6537A1-D6FC-4f65-9D91-7224C49458BB}">
                  <c15:layout>
                    <c:manualLayout>
                      <c:w val="0.25102058038926678"/>
                      <c:h val="0.18741269716244205"/>
                    </c:manualLayout>
                  </c15:layout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mn-MN"/>
              </a:p>
            </c:txPr>
            <c:showCatName val="1"/>
            <c:showPercent val="1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Sheet1!$A$2:$A$7</c:f>
              <c:strCache>
                <c:ptCount val="6"/>
                <c:pt idx="0">
                  <c:v>Нийтийн ерөнхий үйлчилгээ</c:v>
                </c:pt>
                <c:pt idx="1">
                  <c:v>Боловсрол, соёл урлаг</c:v>
                </c:pt>
                <c:pt idx="2">
                  <c:v>Эрүүл мэнд, амралт, спорт</c:v>
                </c:pt>
                <c:pt idx="3">
                  <c:v>Нийгмийн даатгал, нийгмийн халамж</c:v>
                </c:pt>
                <c:pt idx="4">
                  <c:v>Эдийн засгийн бусад</c:v>
                </c:pt>
                <c:pt idx="5">
                  <c:v>Ангилагдаагүй бусад зардал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7357.3</c:v>
                </c:pt>
                <c:pt idx="1">
                  <c:v>9210</c:v>
                </c:pt>
                <c:pt idx="2">
                  <c:v>566.5</c:v>
                </c:pt>
                <c:pt idx="3">
                  <c:v>2703.8</c:v>
                </c:pt>
                <c:pt idx="4">
                  <c:v>163.6</c:v>
                </c:pt>
                <c:pt idx="5">
                  <c:v>2076.8000000000002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 sz="11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style val="10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Үйлдвэрлэлт</c:v>
                </c:pt>
              </c:strCache>
            </c:strRef>
          </c:tx>
          <c:dLbls>
            <c:dLbl>
              <c:idx val="0"/>
              <c:layout>
                <c:manualLayout>
                  <c:x val="-6.535947712418301E-2"/>
                  <c:y val="4.8212127286090006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6339869281045763E-2"/>
                  <c:y val="5.7854552743307967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mn-MN"/>
                </a:pPr>
                <a:endParaRPr lang="mn-MN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392.1</c:v>
                </c:pt>
                <c:pt idx="1">
                  <c:v>653.79999999999995</c:v>
                </c:pt>
                <c:pt idx="2">
                  <c:v>807.3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Борлуулалт</c:v>
                </c:pt>
              </c:strCache>
            </c:strRef>
          </c:tx>
          <c:dLbls>
            <c:dLbl>
              <c:idx val="0"/>
              <c:layout>
                <c:manualLayout>
                  <c:x val="-0.16339869281045752"/>
                  <c:y val="-3.5355560009799336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7320261437908496"/>
                  <c:y val="-2.5713134552581337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8627708301168239E-2"/>
                  <c:y val="-6.7496978200526012E-2"/>
                </c:manualLayout>
              </c:layout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mn-MN"/>
                </a:pPr>
                <a:endParaRPr lang="mn-MN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411.8</c:v>
                </c:pt>
                <c:pt idx="1">
                  <c:v>714.4</c:v>
                </c:pt>
                <c:pt idx="2" formatCode="0.0">
                  <c:v>864</c:v>
                </c:pt>
              </c:numCache>
            </c:numRef>
          </c:val>
        </c:ser>
        <c:marker val="1"/>
        <c:axId val="69750144"/>
        <c:axId val="64558208"/>
      </c:lineChart>
      <c:catAx>
        <c:axId val="6975014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mn-MN"/>
            </a:pPr>
            <a:endParaRPr lang="mn-MN"/>
          </a:p>
        </c:txPr>
        <c:crossAx val="64558208"/>
        <c:crosses val="autoZero"/>
        <c:auto val="1"/>
        <c:lblAlgn val="ctr"/>
        <c:lblOffset val="100"/>
      </c:catAx>
      <c:valAx>
        <c:axId val="6455820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mn-MN"/>
            </a:pPr>
            <a:endParaRPr lang="mn-MN"/>
          </a:p>
        </c:txPr>
        <c:crossAx val="6975014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chart>
    <c:autoTitleDeleted val="1"/>
    <c:plotArea>
      <c:layout>
        <c:manualLayout>
          <c:layoutTarget val="inner"/>
          <c:xMode val="edge"/>
          <c:yMode val="edge"/>
          <c:x val="0.13828033475391391"/>
          <c:y val="0.18785140440281761"/>
          <c:w val="0.78628275943119053"/>
          <c:h val="0.8042891330624343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balanced" dir="t">
                <a:rot lat="0" lon="0" rev="8700000"/>
              </a:lightRig>
            </a:scene3d>
            <a:sp3d>
              <a:bevelT w="190500" h="38100"/>
            </a:sp3d>
          </c:spPr>
          <c:dPt>
            <c:idx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1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Pt>
            <c:idx val="2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  <a:scene3d>
                <a:camera prst="orthographicFront"/>
                <a:lightRig rig="balanced" dir="t">
                  <a:rot lat="0" lon="0" rev="8700000"/>
                </a:lightRig>
              </a:scene3d>
              <a:sp3d>
                <a:bevelT w="190500" h="38100"/>
              </a:sp3d>
            </c:spPr>
          </c:dPt>
          <c:dLbls>
            <c:dLbl>
              <c:idx val="0"/>
              <c:layout>
                <c:manualLayout>
                  <c:x val="-0.12755361196504011"/>
                  <c:y val="-7.1836069656274107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mn-MN"/>
                </a:p>
              </c:txPr>
              <c:showCatName val="1"/>
              <c:showPercent val="1"/>
            </c:dLbl>
            <c:dLbl>
              <c:idx val="1"/>
              <c:layout>
                <c:manualLayout>
                  <c:x val="-0.24649504240092535"/>
                  <c:y val="1.6874244550131503E-2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0.25961737108077515"/>
                  <c:y val="0"/>
                </c:manualLayout>
              </c:layout>
              <c:showCatName val="1"/>
              <c:showPercent val="1"/>
            </c:dLbl>
            <c:numFmt formatCode="0.0%" sourceLinked="0"/>
            <c:txPr>
              <a:bodyPr/>
              <a:lstStyle/>
              <a:p>
                <a:pPr>
                  <a:defRPr sz="1100">
                    <a:latin typeface="Arial" pitchFamily="34" charset="0"/>
                    <a:cs typeface="Arial" pitchFamily="34" charset="0"/>
                  </a:defRPr>
                </a:pPr>
                <a:endParaRPr lang="mn-MN"/>
              </a:p>
            </c:txPr>
            <c:showCatName val="1"/>
            <c:showPercent val="1"/>
            <c:showLeaderLines val="1"/>
          </c:dLbls>
          <c:cat>
            <c:strRef>
              <c:f>Sheet1!$A$2:$A$4</c:f>
              <c:strCache>
                <c:ptCount val="3"/>
                <c:pt idx="0">
                  <c:v>Уул уурхай олборлох үйлдвэрлэлийн салбар </c:v>
                </c:pt>
                <c:pt idx="1">
                  <c:v>Боловсруулах үйлдвэрлэлийн салбар</c:v>
                </c:pt>
                <c:pt idx="2">
                  <c:v>Цахилгаан, дулааны эрчим хүч үйлдвэрлэлт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761513.5</c:v>
                </c:pt>
                <c:pt idx="1">
                  <c:v>30870.9</c:v>
                </c:pt>
                <c:pt idx="2">
                  <c:v>14855.3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plotVisOnly val="1"/>
    <c:dispBlanksAs val="zero"/>
  </c:chart>
  <c:spPr>
    <a:noFill/>
    <a:ln>
      <a:noFill/>
    </a:ln>
    <a:effectLst/>
  </c:spPr>
  <c:txPr>
    <a:bodyPr/>
    <a:lstStyle/>
    <a:p>
      <a:pPr>
        <a:defRPr/>
      </a:pPr>
      <a:endParaRPr lang="mn-MN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chart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Барилга угсралт, их засварын ажил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mn-MN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0.0</c:formatCode>
                <c:ptCount val="3"/>
                <c:pt idx="0" formatCode="General">
                  <c:v>3092.6</c:v>
                </c:pt>
                <c:pt idx="1">
                  <c:v>5837</c:v>
                </c:pt>
                <c:pt idx="2">
                  <c:v>2066.1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Үүнээс: их засвар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dLbls>
            <c:dLbl>
              <c:idx val="0"/>
              <c:layout>
                <c:manualLayout>
                  <c:x val="-6.2894319813796883E-3"/>
                  <c:y val="0.20217159465437429"/>
                </c:manualLayout>
              </c:layout>
              <c:dLblPos val="outEnd"/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5723270440251582E-3"/>
                  <c:y val="0.35875908375737375"/>
                </c:manualLayout>
              </c:layout>
              <c:dLblPos val="outEnd"/>
              <c:showVal val="1"/>
            </c:dLbl>
            <c:dLbl>
              <c:idx val="2"/>
              <c:layout>
                <c:manualLayout>
                  <c:x val="1.5722032387461002E-3"/>
                  <c:y val="0.174565128545143"/>
                </c:manualLayout>
              </c:layout>
              <c:spPr/>
              <c:txPr>
                <a:bodyPr rot="0" vert="horz"/>
                <a:lstStyle/>
                <a:p>
                  <a:pPr>
                    <a:defRPr b="1">
                      <a:solidFill>
                        <a:schemeClr val="bg1"/>
                      </a:solidFill>
                    </a:defRPr>
                  </a:pPr>
                  <a:endParaRPr lang="mn-MN"/>
                </a:p>
              </c:txPr>
              <c:dLblPos val="outEnd"/>
              <c:showVal val="1"/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mn-MN"/>
              </a:p>
            </c:txPr>
            <c:dLblPos val="inBase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Sheet1!$C$2:$C$4</c:f>
              <c:numCache>
                <c:formatCode>0.0</c:formatCode>
                <c:ptCount val="3"/>
                <c:pt idx="0" formatCode="General">
                  <c:v>1893.1</c:v>
                </c:pt>
                <c:pt idx="1">
                  <c:v>3302</c:v>
                </c:pt>
                <c:pt idx="2" formatCode="General">
                  <c:v>1366.1</c:v>
                </c:pt>
              </c:numCache>
            </c:numRef>
          </c:val>
        </c:ser>
        <c:axId val="70875008"/>
        <c:axId val="70876544"/>
      </c:barChart>
      <c:catAx>
        <c:axId val="70875008"/>
        <c:scaling>
          <c:orientation val="minMax"/>
        </c:scaling>
        <c:axPos val="b"/>
        <c:numFmt formatCode="General" sourceLinked="1"/>
        <c:tickLblPos val="nextTo"/>
        <c:crossAx val="70876544"/>
        <c:crosses val="autoZero"/>
        <c:auto val="1"/>
        <c:lblAlgn val="ctr"/>
        <c:lblOffset val="100"/>
      </c:catAx>
      <c:valAx>
        <c:axId val="70876544"/>
        <c:scaling>
          <c:orientation val="minMax"/>
        </c:scaling>
        <c:axPos val="l"/>
        <c:majorGridlines/>
        <c:numFmt formatCode="General" sourceLinked="1"/>
        <c:tickLblPos val="nextTo"/>
        <c:crossAx val="70875008"/>
        <c:crosses val="autoZero"/>
        <c:crossBetween val="between"/>
      </c:valAx>
    </c:plotArea>
    <c:legend>
      <c:legendPos val="b"/>
      <c:layout/>
    </c:legend>
    <c:plotVisOnly val="1"/>
    <c:dispBlanksAs val="gap"/>
  </c:chart>
  <c:spPr>
    <a:scene3d>
      <a:camera prst="orthographicFront"/>
      <a:lightRig rig="threePt" dir="t"/>
    </a:scene3d>
    <a:sp3d>
      <a:bevelT w="190500" h="38100"/>
    </a:sp3d>
  </c:spPr>
  <c:txPr>
    <a:bodyPr/>
    <a:lstStyle/>
    <a:p>
      <a:pPr>
        <a:defRPr sz="12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style val="18"/>
  <c:chart>
    <c:title>
      <c:tx>
        <c:rich>
          <a:bodyPr/>
          <a:lstStyle/>
          <a:p>
            <a:pPr>
              <a:defRPr sz="1800">
                <a:latin typeface="Arial" pitchFamily="34" charset="0"/>
                <a:cs typeface="Arial" pitchFamily="34" charset="0"/>
              </a:defRPr>
            </a:pPr>
            <a:r>
              <a:rPr lang="mn-MN" sz="1800" baseline="0" dirty="0" smtClean="0">
                <a:latin typeface="Arial" pitchFamily="34" charset="0"/>
                <a:cs typeface="Arial" pitchFamily="34" charset="0"/>
              </a:rPr>
              <a:t>Зүй бус хорогдол, толгой</a:t>
            </a:r>
            <a:endParaRPr lang="en-US" sz="1800" dirty="0">
              <a:latin typeface="Arial" pitchFamily="34" charset="0"/>
              <a:cs typeface="Arial" pitchFamily="34" charset="0"/>
            </a:endParaRPr>
          </a:p>
        </c:rich>
      </c:tx>
      <c:layout/>
    </c:title>
    <c:plotArea>
      <c:layout/>
      <c:lineChart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1"/>
            <c:marker>
              <c:spPr>
                <a:scene3d>
                  <a:camera prst="orthographicFront"/>
                  <a:lightRig rig="threePt" dir="t"/>
                </a:scene3d>
                <a:sp3d>
                  <a:bevelT/>
                </a:sp3d>
              </c:spPr>
            </c:marker>
          </c:dPt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298</c:v>
                </c:pt>
                <c:pt idx="1">
                  <c:v>3256</c:v>
                </c:pt>
                <c:pt idx="2">
                  <c:v>4796</c:v>
                </c:pt>
              </c:numCache>
            </c:numRef>
          </c:val>
        </c:ser>
        <c:marker val="1"/>
        <c:axId val="71067520"/>
        <c:axId val="71069056"/>
      </c:lineChart>
      <c:catAx>
        <c:axId val="7106752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600">
                <a:latin typeface="Arial" pitchFamily="34" charset="0"/>
                <a:cs typeface="Arial" pitchFamily="34" charset="0"/>
              </a:defRPr>
            </a:pPr>
            <a:endParaRPr lang="mn-MN"/>
          </a:p>
        </c:txPr>
        <c:crossAx val="71069056"/>
        <c:crosses val="autoZero"/>
        <c:auto val="1"/>
        <c:lblAlgn val="ctr"/>
        <c:lblOffset val="100"/>
      </c:catAx>
      <c:valAx>
        <c:axId val="71069056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endParaRPr lang="mn-MN"/>
          </a:p>
        </c:txPr>
        <c:crossAx val="71067520"/>
        <c:crosses val="autoZero"/>
        <c:crossBetween val="between"/>
      </c:valAx>
    </c:plotArea>
    <c:plotVisOnly val="1"/>
    <c:dispBlanksAs val="zero"/>
  </c:chart>
  <c:txPr>
    <a:bodyPr/>
    <a:lstStyle/>
    <a:p>
      <a:pPr>
        <a:defRPr sz="1800"/>
      </a:pPr>
      <a:endParaRPr lang="mn-MN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mn-MN"/>
  <c:chart>
    <c:title>
      <c:tx>
        <c:rich>
          <a:bodyPr/>
          <a:lstStyle/>
          <a:p>
            <a:pPr>
              <a:defRPr lang="mn-MN" sz="1400"/>
            </a:pPr>
            <a:r>
              <a:rPr lang="mn-MN" sz="1400"/>
              <a:t>НИЙТ БИЙ БОЛСОН АЖЛЫН БАЙР</a:t>
            </a:r>
            <a:endParaRPr lang="ru-RU" sz="1400"/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Нийт бий болсон ажлын байр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effectLst>
              <a:innerShdw blurRad="63500" dist="50800" dir="5400000">
                <a:prstClr val="black">
                  <a:alpha val="50000"/>
                </a:prstClr>
              </a:innerShdw>
            </a:effectLst>
          </c:spPr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mn-MN" b="1">
                    <a:solidFill>
                      <a:schemeClr val="bg1"/>
                    </a:solidFill>
                  </a:defRPr>
                </a:pPr>
                <a:endParaRPr lang="mn-MN"/>
              </a:p>
            </c:txPr>
            <c:dLblPos val="ctr"/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516</c:v>
                </c:pt>
                <c:pt idx="1">
                  <c:v>113</c:v>
                </c:pt>
                <c:pt idx="2">
                  <c:v>393</c:v>
                </c:pt>
              </c:numCache>
            </c:numRef>
          </c:val>
        </c:ser>
        <c:axId val="75814016"/>
        <c:axId val="75815552"/>
      </c:barChart>
      <c:catAx>
        <c:axId val="75814016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lang="mn-MN" b="1"/>
            </a:pPr>
            <a:endParaRPr lang="mn-MN"/>
          </a:p>
        </c:txPr>
        <c:crossAx val="75815552"/>
        <c:crosses val="autoZero"/>
        <c:auto val="1"/>
        <c:lblAlgn val="ctr"/>
        <c:lblOffset val="100"/>
      </c:catAx>
      <c:valAx>
        <c:axId val="75815552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lang="mn-MN"/>
            </a:pPr>
            <a:endParaRPr lang="mn-MN"/>
          </a:p>
        </c:txPr>
        <c:crossAx val="7581401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style val="10"/>
  <c:chart>
    <c:title>
      <c:tx>
        <c:rich>
          <a:bodyPr/>
          <a:lstStyle/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400" dirty="0">
                <a:latin typeface="Arial" pitchFamily="34" charset="0"/>
                <a:cs typeface="Arial" pitchFamily="34" charset="0"/>
              </a:rPr>
              <a:t>НИЙТ БИЙ БОЛСОН АЖЛЫН БАЙР,</a:t>
            </a:r>
          </a:p>
          <a:p>
            <a:pPr>
              <a:defRPr sz="1400">
                <a:latin typeface="Arial" pitchFamily="34" charset="0"/>
                <a:cs typeface="Arial" pitchFamily="34" charset="0"/>
              </a:defRPr>
            </a:pPr>
            <a:r>
              <a:rPr lang="mn-MN" sz="1200" b="0" dirty="0">
                <a:latin typeface="Arial" pitchFamily="34" charset="0"/>
                <a:cs typeface="Arial" pitchFamily="34" charset="0"/>
              </a:rPr>
              <a:t>эдийн засгийн үйл ажиллагааны салбараар</a:t>
            </a:r>
            <a:endParaRPr lang="en-US" sz="1200" b="0" dirty="0">
              <a:latin typeface="Arial" pitchFamily="34" charset="0"/>
              <a:cs typeface="Arial" pitchFamily="34" charset="0"/>
            </a:endParaRPr>
          </a:p>
        </c:rich>
      </c:tx>
      <c:layout>
        <c:manualLayout>
          <c:xMode val="edge"/>
          <c:yMode val="edge"/>
          <c:x val="0.13342767295597485"/>
          <c:y val="1.6836195965366927E-2"/>
        </c:manualLayout>
      </c:layout>
    </c:title>
    <c:plotArea>
      <c:layout>
        <c:manualLayout>
          <c:layoutTarget val="inner"/>
          <c:xMode val="edge"/>
          <c:yMode val="edge"/>
          <c:x val="5.6939781112266635E-2"/>
          <c:y val="0.18729384221656251"/>
          <c:w val="0.80435967909671668"/>
          <c:h val="0.7177449307473349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scene3d>
              <a:camera prst="orthographicFront"/>
              <a:lightRig rig="threePt" dir="t"/>
            </a:scene3d>
            <a:sp3d>
              <a:bevelT w="190500" h="38100"/>
            </a:sp3d>
          </c:spPr>
          <c:dLbls>
            <c:dLbl>
              <c:idx val="0"/>
              <c:layout>
                <c:manualLayout>
                  <c:x val="0.16447283712177488"/>
                  <c:y val="0.11017257542759408"/>
                </c:manualLayout>
              </c:layout>
              <c:tx>
                <c:rich>
                  <a:bodyPr/>
                  <a:lstStyle/>
                  <a:p>
                    <a:r>
                      <a:rPr lang="mn-MN" dirty="0" smtClean="0"/>
                      <a:t>Боловсруулах үйлдвэр-лэл</a:t>
                    </a:r>
                    <a:r>
                      <a:rPr lang="mn-MN" dirty="0"/>
                      <a:t>
14.2%</a:t>
                    </a:r>
                  </a:p>
                </c:rich>
              </c:tx>
              <c:showCatName val="1"/>
              <c:showPercent val="1"/>
            </c:dLbl>
            <c:dLbl>
              <c:idx val="1"/>
              <c:layout>
                <c:manualLayout>
                  <c:x val="0"/>
                  <c:y val="0.19534494647879358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0.16011600554647651"/>
                  <c:y val="3.7818691845249289E-2"/>
                </c:manualLayout>
              </c:layout>
              <c:showCatName val="1"/>
              <c:showPercent val="1"/>
            </c:dLbl>
            <c:dLbl>
              <c:idx val="3"/>
              <c:layout>
                <c:manualLayout>
                  <c:x val="2.1098400435794581E-2"/>
                  <c:y val="0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0.17884378249888574"/>
                  <c:y val="-6.6644380433512158E-3"/>
                </c:manualLayout>
              </c:layout>
              <c:showCatName val="1"/>
              <c:showPercent val="1"/>
            </c:dLbl>
            <c:dLbl>
              <c:idx val="5"/>
              <c:layout>
                <c:manualLayout>
                  <c:x val="0.18915886693408607"/>
                  <c:y val="3.7780246988320498E-2"/>
                </c:manualLayout>
              </c:layout>
              <c:numFmt formatCode="0.0%" sourceLinked="0"/>
              <c:spPr/>
              <c:txPr>
                <a:bodyPr/>
                <a:lstStyle/>
                <a:p>
                  <a:pPr>
                    <a:defRPr sz="1100" b="1">
                      <a:solidFill>
                        <a:schemeClr val="bg1"/>
                      </a:solidFill>
                      <a:latin typeface="Arial" pitchFamily="34" charset="0"/>
                      <a:cs typeface="Arial" pitchFamily="34" charset="0"/>
                    </a:defRPr>
                  </a:pPr>
                  <a:endParaRPr lang="mn-MN"/>
                </a:p>
              </c:txPr>
              <c:showCatName val="1"/>
              <c:showPercent val="1"/>
            </c:dLbl>
            <c:numFmt formatCode="0.0%" sourceLinked="0"/>
            <c:txPr>
              <a:bodyPr/>
              <a:lstStyle/>
              <a:p>
                <a:pPr>
                  <a:defRPr sz="1100">
                    <a:latin typeface="Arial" pitchFamily="34" charset="0"/>
                    <a:cs typeface="Arial" pitchFamily="34" charset="0"/>
                  </a:defRPr>
                </a:pPr>
                <a:endParaRPr lang="mn-MN"/>
              </a:p>
            </c:txPr>
            <c:showCatName val="1"/>
            <c:showPercent val="1"/>
            <c:showLeaderLines val="1"/>
          </c:dLbls>
          <c:cat>
            <c:strRef>
              <c:f>Sheet1!$A$2:$A$7</c:f>
              <c:strCache>
                <c:ptCount val="6"/>
                <c:pt idx="0">
                  <c:v>Боловсруулах үйлдвэрлэл</c:v>
                </c:pt>
                <c:pt idx="1">
                  <c:v>Худалдаа</c:v>
                </c:pt>
                <c:pt idx="2">
                  <c:v>Эрүүл мэнд</c:v>
                </c:pt>
                <c:pt idx="3">
                  <c:v>Төрийн удирдлага</c:v>
                </c:pt>
                <c:pt idx="4">
                  <c:v>Зочид буудал, зоогийн газар</c:v>
                </c:pt>
                <c:pt idx="5">
                  <c:v>Бусад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56</c:v>
                </c:pt>
                <c:pt idx="1">
                  <c:v>91</c:v>
                </c:pt>
                <c:pt idx="2">
                  <c:v>15</c:v>
                </c:pt>
                <c:pt idx="3">
                  <c:v>21</c:v>
                </c:pt>
                <c:pt idx="4">
                  <c:v>57</c:v>
                </c:pt>
                <c:pt idx="5">
                  <c:v>153</c:v>
                </c:pt>
              </c:numCache>
            </c:numRef>
          </c:val>
        </c:ser>
        <c:firstSliceAng val="0"/>
      </c:pieChart>
    </c:plotArea>
    <c:plotVisOnly val="1"/>
    <c:dispBlanksAs val="zero"/>
  </c:chart>
  <c:spPr>
    <a:scene3d>
      <a:camera prst="orthographicFront"/>
      <a:lightRig rig="threePt" dir="t"/>
    </a:scene3d>
    <a:sp3d prstMaterial="matte">
      <a:bevelT w="63500" h="63500" prst="artDeco"/>
      <a:contourClr>
        <a:srgbClr val="000000"/>
      </a:contourClr>
    </a:sp3d>
  </c:spPr>
  <c:txPr>
    <a:bodyPr/>
    <a:lstStyle/>
    <a:p>
      <a:pPr>
        <a:defRPr sz="1800"/>
      </a:pPr>
      <a:endParaRPr lang="mn-MN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mn-MN"/>
  <c:style val="14"/>
  <c:chart>
    <c:title>
      <c:tx>
        <c:rich>
          <a:bodyPr/>
          <a:lstStyle/>
          <a:p>
            <a:pPr>
              <a:defRPr lang="mn-MN" sz="1400"/>
            </a:pPr>
            <a:r>
              <a:rPr lang="mn-MN" sz="1400" dirty="0"/>
              <a:t>Урьдчилан сэргийлэх үзлэгийн нийт үзлэгт эзлэх </a:t>
            </a:r>
            <a:r>
              <a:rPr lang="mn-MN" sz="1400" i="1" dirty="0"/>
              <a:t>хувь</a:t>
            </a:r>
            <a:endParaRPr lang="en-US" sz="1400" i="1" dirty="0"/>
          </a:p>
        </c:rich>
      </c:tx>
      <c:layout>
        <c:manualLayout>
          <c:xMode val="edge"/>
          <c:yMode val="edge"/>
          <c:x val="0.14797652980504866"/>
          <c:y val="9.6424254572180026E-3"/>
        </c:manualLayout>
      </c:layout>
    </c:title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Lbls>
            <c:dLbl>
              <c:idx val="0"/>
              <c:layout>
                <c:manualLayout>
                  <c:x val="-0.15402748584966977"/>
                  <c:y val="-2.9038109202954212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34.3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0"/>
                  <c:y val="4.0653352884135886E-2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31.9</a:t>
                    </a:r>
                    <a:endParaRPr lang="en-US" dirty="0"/>
                  </a:p>
                </c:rich>
              </c:tx>
              <c:showVal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lang="mn-MN" b="1">
                    <a:solidFill>
                      <a:schemeClr val="tx1"/>
                    </a:solidFill>
                  </a:defRPr>
                </a:pPr>
                <a:endParaRPr lang="mn-MN"/>
              </a:p>
            </c:txPr>
            <c:showVal val="1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</c:numCache>
            </c:numRef>
          </c:cat>
          <c:val>
            <c:numRef>
              <c:f>Sheet1!$B$2:$B$4</c:f>
              <c:numCache>
                <c:formatCode>0.0</c:formatCode>
                <c:ptCount val="3"/>
                <c:pt idx="0" formatCode="General">
                  <c:v>34.300000000000011</c:v>
                </c:pt>
                <c:pt idx="1">
                  <c:v>31.9</c:v>
                </c:pt>
                <c:pt idx="2">
                  <c:v>36.1</c:v>
                </c:pt>
              </c:numCache>
            </c:numRef>
          </c:val>
        </c:ser>
        <c:marker val="1"/>
        <c:axId val="80316288"/>
        <c:axId val="80317824"/>
      </c:lineChart>
      <c:catAx>
        <c:axId val="8031628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mn-MN" b="1"/>
            </a:pPr>
            <a:endParaRPr lang="mn-MN"/>
          </a:p>
        </c:txPr>
        <c:crossAx val="80317824"/>
        <c:crosses val="autoZero"/>
        <c:auto val="1"/>
        <c:lblAlgn val="ctr"/>
        <c:lblOffset val="100"/>
      </c:catAx>
      <c:valAx>
        <c:axId val="80317824"/>
        <c:scaling>
          <c:orientation val="minMax"/>
          <c:max val="40"/>
          <c:min val="25"/>
        </c:scaling>
        <c:axPos val="l"/>
        <c:majorGridlines/>
        <c:minorGridlines/>
        <c:numFmt formatCode="General" sourceLinked="1"/>
        <c:tickLblPos val="nextTo"/>
        <c:txPr>
          <a:bodyPr/>
          <a:lstStyle/>
          <a:p>
            <a:pPr>
              <a:defRPr lang="mn-MN"/>
            </a:pPr>
            <a:endParaRPr lang="mn-MN"/>
          </a:p>
        </c:txPr>
        <c:crossAx val="80316288"/>
        <c:crosses val="autoZero"/>
        <c:crossBetween val="between"/>
        <c:majorUnit val="5"/>
      </c:valAx>
    </c:plotArea>
    <c:plotVisOnly val="1"/>
    <c:dispBlanksAs val="gap"/>
  </c:chart>
  <c:txPr>
    <a:bodyPr/>
    <a:lstStyle/>
    <a:p>
      <a:pPr>
        <a:defRPr sz="1400">
          <a:latin typeface="Arial" pitchFamily="34" charset="0"/>
          <a:cs typeface="Arial" pitchFamily="34" charset="0"/>
        </a:defRPr>
      </a:pPr>
      <a:endParaRPr lang="mn-MN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697" y="1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/>
          <a:lstStyle>
            <a:lvl1pPr algn="r">
              <a:defRPr sz="1200"/>
            </a:lvl1pPr>
          </a:lstStyle>
          <a:p>
            <a:fld id="{27A60540-6016-4A37-8B12-0A54C1D149B1}" type="datetimeFigureOut">
              <a:rPr lang="en-US" smtClean="0"/>
              <a:pPr/>
              <a:t>5/14/2018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675313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697" y="9675313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 anchor="b"/>
          <a:lstStyle>
            <a:lvl1pPr algn="r">
              <a:defRPr sz="1200"/>
            </a:lvl1pPr>
          </a:lstStyle>
          <a:p>
            <a:fld id="{F4284A2C-DAE7-49D1-BA86-0686375BF7D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85407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697" y="1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/>
          <a:lstStyle>
            <a:lvl1pPr algn="r">
              <a:defRPr sz="1200"/>
            </a:lvl1pPr>
          </a:lstStyle>
          <a:p>
            <a:fld id="{5134DF44-8ECE-4345-B078-16902D7AF4DA}" type="datetimeFigureOut">
              <a:rPr lang="en-US" smtClean="0"/>
              <a:pPr/>
              <a:t>5/14/2018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63588"/>
            <a:ext cx="5092700" cy="382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25" tIns="46013" rIns="92025" bIns="46013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802" y="4839261"/>
            <a:ext cx="5564822" cy="4584225"/>
          </a:xfrm>
          <a:prstGeom prst="rect">
            <a:avLst/>
          </a:prstGeom>
        </p:spPr>
        <p:txBody>
          <a:bodyPr vert="horz" lIns="92025" tIns="46013" rIns="92025" bIns="4601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675313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697" y="9675313"/>
            <a:ext cx="3015139" cy="510071"/>
          </a:xfrm>
          <a:prstGeom prst="rect">
            <a:avLst/>
          </a:prstGeom>
        </p:spPr>
        <p:txBody>
          <a:bodyPr vert="horz" lIns="92025" tIns="46013" rIns="92025" bIns="46013" rtlCol="0" anchor="b"/>
          <a:lstStyle>
            <a:lvl1pPr algn="r">
              <a:defRPr sz="1200"/>
            </a:lvl1pPr>
          </a:lstStyle>
          <a:p>
            <a:fld id="{70641622-F230-4AD4-AF53-8EC46E849D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93720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5/14/2018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5/14/2018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5/14/2018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5/14/2018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5/14/2018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5/14/2018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5/14/2018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5/14/2018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5/14/2018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5/14/2018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0C7BF-8079-4652-B1F0-82692C107EDA}" type="datetimeFigureOut">
              <a:rPr lang="en-US" smtClean="0"/>
              <a:pPr/>
              <a:t>5/14/2018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126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F0C7BF-8079-4652-B1F0-82692C107EDA}" type="datetimeFigureOut">
              <a:rPr lang="en-US" smtClean="0"/>
              <a:pPr/>
              <a:t>5/14/2018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64488-88F9-46FD-A1E5-8FB18CC5D61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orkhon.nso.mn/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886200"/>
            <a:ext cx="7772400" cy="2057400"/>
          </a:xfrm>
        </p:spPr>
        <p:txBody>
          <a:bodyPr/>
          <a:lstStyle/>
          <a:p>
            <a:r>
              <a:rPr lang="mn-MN" sz="3200" dirty="0" smtClean="0"/>
              <a:t>ОРХОН </a:t>
            </a:r>
            <a:r>
              <a:rPr lang="en-US" sz="3200" dirty="0" smtClean="0"/>
              <a:t> </a:t>
            </a:r>
            <a:r>
              <a:rPr lang="mn-MN" sz="3200" dirty="0" smtClean="0"/>
              <a:t>АЙМГИЙН СТАТИСТИКИЙН ХЭЛТЭС</a:t>
            </a:r>
            <a:r>
              <a:rPr lang="mn-MN" dirty="0" smtClean="0"/>
              <a:t/>
            </a:r>
            <a:br>
              <a:rPr lang="mn-MN" dirty="0" smtClean="0"/>
            </a:br>
            <a:r>
              <a:rPr lang="mn-MN" sz="7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ХЭВЛЭЛИЙН </a:t>
            </a:r>
            <a:br>
              <a:rPr lang="mn-MN" sz="7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mn-MN" sz="7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БАГА ХУРАЛ</a:t>
            </a:r>
            <a:endParaRPr lang="en-US" sz="7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Picture 3" descr="NSO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00400" y="685800"/>
            <a:ext cx="2677711" cy="2590800"/>
          </a:xfrm>
          <a:prstGeom prst="rect">
            <a:avLst/>
          </a:prstGeom>
        </p:spPr>
      </p:pic>
    </p:spTree>
  </p:cSld>
  <p:clrMapOvr>
    <a:masterClrMapping/>
  </p:clrMapOvr>
  <p:transition advTm="2012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685800" y="525463"/>
            <a:ext cx="8458200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ЭРҮҮЛ МЭНД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8" name="Straight Connector 7"/>
          <p:cNvCxnSpPr>
            <a:stCxn id="9" idx="2"/>
          </p:cNvCxnSpPr>
          <p:nvPr/>
        </p:nvCxnSpPr>
        <p:spPr>
          <a:xfrm flipH="1">
            <a:off x="4743450" y="1524000"/>
            <a:ext cx="19050" cy="4724400"/>
          </a:xfrm>
          <a:prstGeom prst="line">
            <a:avLst/>
          </a:prstGeom>
          <a:ln>
            <a:solidFill>
              <a:srgbClr val="00B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95800" y="990600"/>
            <a:ext cx="533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Placeholder 1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mn-MN" sz="1400" dirty="0" smtClean="0">
                <a:latin typeface="Arial" pitchFamily="34" charset="0"/>
                <a:cs typeface="Arial" pitchFamily="34" charset="0"/>
              </a:rPr>
              <a:t>ХАЛДВАРТ ӨВЧНИЙ ГАРАЛТ</a:t>
            </a:r>
          </a:p>
          <a:p>
            <a:pPr algn="ctr"/>
            <a:r>
              <a:rPr lang="en-US" sz="1400" b="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mn-MN" sz="1400" b="0" dirty="0" smtClean="0">
                <a:latin typeface="Arial" pitchFamily="34" charset="0"/>
                <a:cs typeface="Arial" pitchFamily="34" charset="0"/>
              </a:rPr>
              <a:t>продицимиль</a:t>
            </a:r>
            <a:r>
              <a:rPr lang="en-US" sz="1400" b="0" dirty="0" smtClean="0">
                <a:latin typeface="Arial" pitchFamily="34" charset="0"/>
                <a:cs typeface="Arial" pitchFamily="34" charset="0"/>
              </a:rPr>
              <a:t>)</a:t>
            </a:r>
            <a:endParaRPr lang="mn-MN" sz="1400" b="0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" name="Content Placeholder 1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3629145555"/>
              </p:ext>
            </p:extLst>
          </p:nvPr>
        </p:nvGraphicFramePr>
        <p:xfrm>
          <a:off x="4876800" y="2438400"/>
          <a:ext cx="4114800" cy="297180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13492"/>
                <a:gridCol w="761268"/>
                <a:gridCol w="870020"/>
                <a:gridCol w="870020"/>
              </a:tblGrid>
              <a:tr h="1485900">
                <a:tc>
                  <a:txBody>
                    <a:bodyPr/>
                    <a:lstStyle/>
                    <a:p>
                      <a:pPr algn="ctr"/>
                      <a:endParaRPr lang="mn-MN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mn-MN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Үзүүлэлт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mn-MN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mn-MN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mn-MN" sz="1200" dirty="0" smtClean="0"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  <a:endParaRPr lang="mn-MN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mn-MN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mn-MN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mn-MN" sz="1200" dirty="0" smtClean="0"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  <a:endParaRPr lang="mn-MN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en-US" sz="12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2018</a:t>
                      </a:r>
                      <a:endParaRPr lang="mn-MN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  <a:tr h="1485900">
                <a:tc>
                  <a:txBody>
                    <a:bodyPr/>
                    <a:lstStyle/>
                    <a:p>
                      <a:pPr algn="ctr"/>
                      <a:endParaRPr lang="mn-MN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Халдварт өвчний гаралт</a:t>
                      </a:r>
                    </a:p>
                    <a:p>
                      <a:pPr algn="ctr"/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mn-MN" sz="1200" dirty="0" smtClean="0">
                          <a:latin typeface="Arial" pitchFamily="34" charset="0"/>
                          <a:cs typeface="Arial" pitchFamily="34" charset="0"/>
                        </a:rPr>
                        <a:t>продицимиль</a:t>
                      </a:r>
                      <a:r>
                        <a:rPr lang="en-US" sz="12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mn-MN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en-US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92.0</a:t>
                      </a:r>
                      <a:endParaRPr lang="mn-MN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mn-MN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mn-MN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17.1</a:t>
                      </a:r>
                      <a:endParaRPr lang="mn-MN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endParaRPr lang="en-US" sz="1400" b="1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1400" b="1" dirty="0" smtClean="0">
                          <a:latin typeface="Arial" pitchFamily="34" charset="0"/>
                          <a:cs typeface="Arial" pitchFamily="34" charset="0"/>
                        </a:rPr>
                        <a:t>28.4</a:t>
                      </a:r>
                      <a:endParaRPr lang="mn-MN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2467712023"/>
              </p:ext>
            </p:extLst>
          </p:nvPr>
        </p:nvGraphicFramePr>
        <p:xfrm>
          <a:off x="685800" y="1752600"/>
          <a:ext cx="4040188" cy="4373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685800" y="525463"/>
            <a:ext cx="8458200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ХЭРЭГ ЗӨРЧИЛ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800600" y="1066800"/>
            <a:ext cx="0" cy="52578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990600"/>
            <a:ext cx="538956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3141737587"/>
              </p:ext>
            </p:extLst>
          </p:nvPr>
        </p:nvGraphicFramePr>
        <p:xfrm>
          <a:off x="6858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ontent Placeholder 13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2069746084"/>
              </p:ext>
            </p:extLst>
          </p:nvPr>
        </p:nvGraphicFramePr>
        <p:xfrm>
          <a:off x="4800600" y="1676400"/>
          <a:ext cx="4038600" cy="4720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2013\12. December 2013\display1.jpg"/>
          <p:cNvPicPr>
            <a:picLocks noChangeAspect="1" noChangeArrowheads="1"/>
          </p:cNvPicPr>
          <p:nvPr/>
        </p:nvPicPr>
        <p:blipFill>
          <a:blip r:embed="rId2" cstate="print"/>
          <a:srcRect l="23940" t="30411" r="23524" b="9421"/>
          <a:stretch>
            <a:fillRect/>
          </a:stretch>
        </p:blipFill>
        <p:spPr bwMode="auto">
          <a:xfrm>
            <a:off x="914400" y="457200"/>
            <a:ext cx="73914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638800" y="4953000"/>
            <a:ext cx="3200400" cy="10156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http</a:t>
            </a:r>
            <a:r>
              <a:rPr lang="en-US" sz="2000" u="sng" dirty="0">
                <a:solidFill>
                  <a:schemeClr val="accent1">
                    <a:lumMod val="75000"/>
                  </a:schemeClr>
                </a:solidFill>
                <a:hlinkClick r:id="rId3"/>
              </a:rPr>
              <a:t>://</a:t>
            </a:r>
            <a:r>
              <a:rPr lang="en-US" sz="2000" u="sng" dirty="0" smtClean="0">
                <a:solidFill>
                  <a:schemeClr val="accent1">
                    <a:lumMod val="75000"/>
                  </a:schemeClr>
                </a:solidFill>
                <a:hlinkClick r:id="rId3"/>
              </a:rPr>
              <a:t>orkhon.nso.mn/</a:t>
            </a:r>
            <a:endParaRPr lang="mn-MN" sz="2000" u="sng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 smtClean="0"/>
              <a:t>ORKHON@NSO.MN</a:t>
            </a: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914400" y="4953000"/>
            <a:ext cx="4744119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mn-MN" sz="2400" b="1" dirty="0" smtClean="0"/>
              <a:t>Хэлтсийн цахим хуудас:</a:t>
            </a:r>
          </a:p>
          <a:p>
            <a:pPr algn="r">
              <a:lnSpc>
                <a:spcPct val="150000"/>
              </a:lnSpc>
            </a:pPr>
            <a:r>
              <a:rPr lang="mn-MN" sz="2400" b="1" dirty="0" smtClean="0"/>
              <a:t>Хэлтсийн цахим шуудангийн хаяг:</a:t>
            </a:r>
            <a:endParaRPr lang="en-US" sz="24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F6B439-EFF1-45CD-91B9-0CC13079AF2B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1117600" y="2487613"/>
            <a:ext cx="7239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mn-MN" sz="40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АНХААРАЛ </a:t>
            </a:r>
            <a:r>
              <a:rPr lang="mn-MN" sz="40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ХАНДУУЛСАНД БАЯРЛАЛАА</a:t>
            </a:r>
            <a:r>
              <a:rPr lang="mn-MN" sz="4000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40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 l="12500" r="80417"/>
          <a:stretch>
            <a:fillRect/>
          </a:stretch>
        </p:blipFill>
        <p:spPr bwMode="auto">
          <a:xfrm>
            <a:off x="0" y="0"/>
            <a:ext cx="8382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3886200"/>
            <a:ext cx="8153400" cy="2057400"/>
          </a:xfrm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mn-MN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АЙМГИЙН ЭДИЙН ЗАСАГ, НИЙГМИЙН ХӨГЖЛИЙН </a:t>
            </a:r>
            <a:r>
              <a:rPr lang="mn-MN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201</a:t>
            </a:r>
            <a:r>
              <a:rPr lang="en-US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8</a:t>
            </a:r>
            <a:r>
              <a:rPr lang="mn-MN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ОНЫ 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4-</a:t>
            </a:r>
            <a:r>
              <a:rPr lang="mn-MN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р</a:t>
            </a:r>
            <a:r>
              <a:rPr lang="mn-MN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 сарын ДҮНГИЙН ТАНИЛЦУУЛГА</a:t>
            </a:r>
            <a:endParaRPr lang="en-US" sz="3200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 descr="NSO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685800"/>
            <a:ext cx="2677711" cy="26670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85800" y="990600"/>
            <a:ext cx="4267200" cy="5714999"/>
          </a:xfrm>
        </p:spPr>
        <p:txBody>
          <a:bodyPr/>
          <a:lstStyle/>
          <a:p>
            <a:pPr>
              <a:buNone/>
            </a:pPr>
            <a:r>
              <a:rPr lang="mn-MN" sz="1600" b="1" u="sng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Эерэг үзүүлэлт:</a:t>
            </a:r>
          </a:p>
          <a:p>
            <a:pPr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Төсвийн орлого -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11.1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өссөн</a:t>
            </a:r>
            <a:endParaRPr lang="en-US" sz="155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Аж үйлдвэрийн салбарын бүтээгдэхүүн үйлдвэрлэлт –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3.5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нэмэгдсэн</a:t>
            </a:r>
            <a:endParaRPr lang="en-US" sz="155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Аж үйлдвэрийн салбарын бүтээгдэхүүн борлуулалт – 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20.9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нэмэгдсэн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Font typeface="Wingdings" pitchFamily="2" charset="2"/>
              <a:buChar char="q"/>
            </a:pPr>
            <a:r>
              <a:rPr lang="en-US" sz="155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Нийгмийн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5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даатгалын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5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сангийн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550" dirty="0" err="1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орлого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– 11.4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өссөн</a:t>
            </a:r>
            <a:endParaRPr lang="en-US" sz="155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Автотээврийн  орлого -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7.9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өссөн</a:t>
            </a: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Холбооны салбарын нийт орлого –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10.1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өссөн</a:t>
            </a:r>
          </a:p>
          <a:p>
            <a:pPr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Худалдаа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, нийтийн хоолны бараа гүйлгээ -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27.4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нэмэгдсэн</a:t>
            </a:r>
          </a:p>
          <a:p>
            <a:pPr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Нийтийн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аж ахуйн орлого – 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2.2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% өссөн</a:t>
            </a:r>
          </a:p>
          <a:p>
            <a:pPr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Нийт бий болсон ажлын байр-3.5 дахин нэмэгдсэн</a:t>
            </a:r>
            <a:endParaRPr lang="mn-MN" sz="155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Хүн амын эрүүл мэндийн үзлэг – 2.6% нэмэгдсэн</a:t>
            </a: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Урьдчилан сэргийлэх үзлэг-16.0% нэмэгдсэн</a:t>
            </a:r>
            <a:endParaRPr lang="en-US" sz="155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None/>
            </a:pPr>
            <a:endParaRPr lang="en-US" sz="1550" dirty="0" smtClean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None/>
            </a:pPr>
            <a:endParaRPr lang="mn-MN" sz="1550" dirty="0"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None/>
            </a:pPr>
            <a:endParaRPr lang="en-US" sz="155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None/>
            </a:pPr>
            <a:endParaRPr lang="en-US" sz="155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None/>
            </a:pPr>
            <a:endParaRPr lang="mn-MN" sz="16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</a:pPr>
            <a:endParaRPr lang="en-US" sz="16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endParaRPr lang="mn-MN" sz="16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742950" lvl="2" indent="-342900">
              <a:buNone/>
            </a:pPr>
            <a:endParaRPr lang="mn-MN" sz="1600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marL="742950" lvl="2" indent="-342900">
              <a:buFont typeface="Wingdings" pitchFamily="2" charset="2"/>
              <a:buChar char="§"/>
            </a:pPr>
            <a:endParaRPr lang="mn-MN" sz="16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742950" lvl="2" indent="-342900">
              <a:buFont typeface="Wingdings" pitchFamily="2" charset="2"/>
              <a:buChar char="§"/>
            </a:pPr>
            <a:endParaRPr lang="mn-MN" sz="1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742950" lvl="2" indent="-342900">
              <a:buFont typeface="Wingdings" pitchFamily="2" charset="2"/>
              <a:buChar char="§"/>
            </a:pPr>
            <a:endParaRPr lang="mn-MN" sz="1600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  <a:p>
            <a:pPr marL="742950" lvl="2" indent="-342900">
              <a:buFont typeface="Wingdings" pitchFamily="2" charset="2"/>
              <a:buChar char="§"/>
            </a:pPr>
            <a:endParaRPr lang="mn-MN" sz="1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742950" lvl="2" indent="-342900"/>
            <a:endParaRPr lang="mn-MN" sz="1600" dirty="0" smtClean="0"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029200" y="990601"/>
            <a:ext cx="4114800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Төрөлт 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en-US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1.7 </a:t>
            </a: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промилээр нэмэгдсэн</a:t>
            </a:r>
            <a:endParaRPr lang="en-US" sz="155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Урьдчилан сэргийлэх үзлэг – 16.0% өссөн</a:t>
            </a:r>
          </a:p>
          <a:p>
            <a:pPr marL="342900" lvl="1" indent="-342900">
              <a:buFont typeface="Wingdings" pitchFamily="2" charset="2"/>
              <a:buChar char="q"/>
            </a:pPr>
            <a:r>
              <a:rPr lang="mn-MN" sz="1550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Гэмт хэрэгт холбогдогч-31.5% буурсан</a:t>
            </a:r>
          </a:p>
          <a:p>
            <a:pPr>
              <a:buNone/>
            </a:pPr>
            <a:endParaRPr lang="mn-MN" sz="1600" b="1" u="sng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mn-MN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Сөрөг </a:t>
            </a:r>
            <a:r>
              <a:rPr lang="mn-MN" sz="1600" b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үзүүлэлт: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Оны эхний нийт малд эзлэх зүй 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бусаар хорогдсон том мал 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-1.5 пунктээр өссөн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Барилга угсралт, их засварын ажил – 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64.6% бага байна.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Ахуйн 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үйлчилгээний орлого – 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13.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4%  буурсан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Халдварт </a:t>
            </a:r>
            <a:r>
              <a:rPr lang="mn-MN" sz="155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өвчний гаралт 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–11.4 продицимилээр  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нэмэгдсэн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Нас баралт</a:t>
            </a:r>
            <a:r>
              <a:rPr lang="en-US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0.1 промилээр нэмэгдсэн</a:t>
            </a:r>
            <a:r>
              <a:rPr lang="mn-MN" sz="155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Нялхсын эндэгдэл – 3.2 промилээр </a:t>
            </a: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нэмэгдсэн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Гэмт хэргийн гаралт – 24.1% өссөн</a:t>
            </a:r>
          </a:p>
          <a:p>
            <a:pPr marL="0" lvl="1">
              <a:buFont typeface="Wingdings" pitchFamily="2" charset="2"/>
              <a:buChar char="Ø"/>
            </a:pPr>
            <a:r>
              <a:rPr lang="mn-MN" sz="1550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Гэмт хэргийн илрүүлэлт – 26.9 пунктээр буурсан</a:t>
            </a:r>
          </a:p>
          <a:p>
            <a:pPr marL="0" lvl="1"/>
            <a:endParaRPr lang="mn-MN" sz="155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1"/>
            <a:endParaRPr lang="mn-MN" sz="1550" dirty="0" smtClean="0">
              <a:latin typeface="Arial" pitchFamily="34" charset="0"/>
              <a:cs typeface="Arial" pitchFamily="34" charset="0"/>
            </a:endParaRPr>
          </a:p>
          <a:p>
            <a:pPr marL="0" lvl="1"/>
            <a:endParaRPr lang="en-US" sz="16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marL="0" lvl="1">
              <a:buFont typeface="Wingdings" pitchFamily="2" charset="2"/>
              <a:buChar char="Ø"/>
            </a:pPr>
            <a:endParaRPr lang="en-US" sz="1400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lvl="1">
              <a:buFont typeface="Wingdings" pitchFamily="2" charset="2"/>
              <a:buChar char="Ø"/>
            </a:pPr>
            <a:endParaRPr lang="mn-MN" sz="14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lvl="1"/>
            <a:endParaRPr lang="en-US" sz="1400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marL="0" lvl="1">
              <a:buFont typeface="Wingdings" pitchFamily="2" charset="2"/>
              <a:buChar char="Ø"/>
            </a:pPr>
            <a:endParaRPr lang="mn-MN" sz="1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mn-MN" sz="1600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2">
              <a:buFont typeface="Wingdings" pitchFamily="2" charset="2"/>
              <a:buChar char="Ø"/>
            </a:pPr>
            <a:endParaRPr lang="mn-MN" sz="1600" dirty="0" smtClean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876800" y="914400"/>
            <a:ext cx="0" cy="59436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2532"/>
            <a:ext cx="84582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АЙМГИЙН ЭДИЙН ЗАСАГ</a:t>
            </a:r>
            <a:r>
              <a:rPr lang="en-US" sz="2000" b="1" dirty="0" smtClean="0"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,</a:t>
            </a:r>
            <a:r>
              <a:rPr lang="mn-MN" sz="2000" b="1" dirty="0" smtClean="0"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 НИЙГМИЙН ХӨГЖЛИЙН ДҮН</a:t>
            </a:r>
            <a:endParaRPr lang="mn-MN" sz="2000" b="1" dirty="0">
              <a:solidFill>
                <a:schemeClr val="bg1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9045"/>
            <a:ext cx="84582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САНХҮҮГИЙН ОРЧИН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8310" y="601738"/>
            <a:ext cx="539490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5029200" y="738051"/>
            <a:ext cx="0" cy="59436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/>
          <p:cNvSpPr txBox="1">
            <a:spLocks/>
          </p:cNvSpPr>
          <p:nvPr/>
        </p:nvSpPr>
        <p:spPr bwMode="auto">
          <a:xfrm>
            <a:off x="838200" y="1524000"/>
            <a:ext cx="4191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Орон нутгийн төсвийн</a:t>
            </a:r>
            <a:r>
              <a:rPr kumimoji="0" 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r>
              <a:rPr kumimoji="0" lang="mn-MN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орлогын гүйцэтгэл,</a:t>
            </a:r>
            <a:r>
              <a:rPr kumimoji="0" lang="mn-MN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сая төгрөг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721054114"/>
              </p:ext>
            </p:extLst>
          </p:nvPr>
        </p:nvGraphicFramePr>
        <p:xfrm>
          <a:off x="773974" y="2133600"/>
          <a:ext cx="4114800" cy="3505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219200"/>
                <a:gridCol w="1066800"/>
                <a:gridCol w="914400"/>
                <a:gridCol w="914400"/>
              </a:tblGrid>
              <a:tr h="876300">
                <a:tc>
                  <a:txBody>
                    <a:bodyPr/>
                    <a:lstStyle/>
                    <a:p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100" dirty="0" smtClean="0">
                          <a:latin typeface="Arial" pitchFamily="34" charset="0"/>
                          <a:cs typeface="Arial" pitchFamily="34" charset="0"/>
                        </a:rPr>
                        <a:t>Төлөвлөгөө</a:t>
                      </a:r>
                      <a:endParaRPr lang="mn-MN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100" dirty="0" smtClean="0">
                          <a:latin typeface="Arial" pitchFamily="34" charset="0"/>
                          <a:cs typeface="Arial" pitchFamily="34" charset="0"/>
                        </a:rPr>
                        <a:t>Гүйцэтгэл</a:t>
                      </a:r>
                      <a:endParaRPr lang="mn-MN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100" dirty="0" smtClean="0">
                          <a:latin typeface="Arial" pitchFamily="34" charset="0"/>
                          <a:cs typeface="Arial" pitchFamily="34" charset="0"/>
                        </a:rPr>
                        <a:t>Биелэлт</a:t>
                      </a:r>
                      <a:endParaRPr lang="mn-MN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Нийт орлого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25290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.9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27906.0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110.3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Татварын орлого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12568.0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14732.6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117.2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876300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Татврын бус орлого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12722.9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13173.4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103.5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 bwMode="auto">
          <a:xfrm>
            <a:off x="5257800" y="1524000"/>
            <a:ext cx="3733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mn-MN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Орон нутгийн төсвийн зарлагын  гүйцэтгэл,</a:t>
            </a:r>
            <a:r>
              <a:rPr kumimoji="0" lang="mn-MN" sz="1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сая төгрөг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graphicFrame>
        <p:nvGraphicFramePr>
          <p:cNvPr id="13" name="Content Placeholder 10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3599451492"/>
              </p:ext>
            </p:extLst>
          </p:nvPr>
        </p:nvGraphicFramePr>
        <p:xfrm>
          <a:off x="5111491" y="2133600"/>
          <a:ext cx="3880108" cy="3524941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tableStyleId>{775DCB02-9BB8-47FD-8907-85C794F793BA}</a:tableStyleId>
              </a:tblPr>
              <a:tblGrid>
                <a:gridCol w="873981"/>
                <a:gridCol w="1026482"/>
                <a:gridCol w="1026482"/>
                <a:gridCol w="953163"/>
              </a:tblGrid>
              <a:tr h="851907">
                <a:tc>
                  <a:txBody>
                    <a:bodyPr/>
                    <a:lstStyle/>
                    <a:p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100" dirty="0" smtClean="0">
                          <a:latin typeface="Arial" pitchFamily="34" charset="0"/>
                          <a:cs typeface="Arial" pitchFamily="34" charset="0"/>
                        </a:rPr>
                        <a:t>Төлөвлөгөө</a:t>
                      </a:r>
                      <a:endParaRPr lang="mn-MN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100" dirty="0" smtClean="0">
                          <a:latin typeface="Arial" pitchFamily="34" charset="0"/>
                          <a:cs typeface="Arial" pitchFamily="34" charset="0"/>
                        </a:rPr>
                        <a:t>Гүйцэтгэл</a:t>
                      </a:r>
                      <a:endParaRPr lang="mn-MN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100" dirty="0" smtClean="0">
                          <a:latin typeface="Arial" pitchFamily="34" charset="0"/>
                          <a:cs typeface="Arial" pitchFamily="34" charset="0"/>
                        </a:rPr>
                        <a:t>Биелэлт</a:t>
                      </a:r>
                      <a:endParaRPr lang="mn-MN" sz="11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851907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Нийт зарлага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37876.8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22078.0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58.3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876247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Цалин хөлс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8620.5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8487.6</a:t>
                      </a:r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98.5</a:t>
                      </a:r>
                    </a:p>
                    <a:p>
                      <a:pPr algn="ctr"/>
                      <a:endParaRPr lang="en-US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925139">
                <a:tc>
                  <a:txBody>
                    <a:bodyPr/>
                    <a:lstStyle/>
                    <a:p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Бараа үйлчил</a:t>
                      </a:r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mn-MN" sz="1400" dirty="0" smtClean="0">
                          <a:latin typeface="Arial" pitchFamily="34" charset="0"/>
                          <a:cs typeface="Arial" pitchFamily="34" charset="0"/>
                        </a:rPr>
                        <a:t>гээний зардал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8325.4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5365.9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>
                          <a:latin typeface="Arial" pitchFamily="34" charset="0"/>
                          <a:cs typeface="Arial" pitchFamily="34" charset="0"/>
                        </a:rPr>
                        <a:t>64.5</a:t>
                      </a:r>
                      <a:endParaRPr lang="mn-MN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19045"/>
            <a:ext cx="84582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САНХҮҮГИЙН ОРЧИН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609600"/>
            <a:ext cx="539490" cy="54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Connector 6"/>
          <p:cNvCxnSpPr/>
          <p:nvPr/>
        </p:nvCxnSpPr>
        <p:spPr>
          <a:xfrm>
            <a:off x="4800600" y="609600"/>
            <a:ext cx="0" cy="59436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105400" y="1828800"/>
            <a:ext cx="3733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1400" b="1" dirty="0" smtClean="0">
                <a:latin typeface="Arial" pitchFamily="34" charset="0"/>
                <a:cs typeface="Arial" pitchFamily="34" charset="0"/>
              </a:rPr>
              <a:t>ТӨСВИЙН ЗАРЛАГА,</a:t>
            </a:r>
            <a:r>
              <a:rPr lang="mn-MN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mn-MN" sz="1400" i="1" dirty="0" smtClean="0">
                <a:latin typeface="Arial" pitchFamily="34" charset="0"/>
                <a:cs typeface="Arial" pitchFamily="34" charset="0"/>
              </a:rPr>
              <a:t>салбараар, хувиар</a:t>
            </a:r>
            <a:endParaRPr lang="en-US" sz="1400" i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1082689936"/>
              </p:ext>
            </p:extLst>
          </p:nvPr>
        </p:nvGraphicFramePr>
        <p:xfrm>
          <a:off x="762000" y="1828800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/>
          <p:cNvGraphicFramePr/>
          <p:nvPr>
            <p:extLst>
              <p:ext uri="{D42A27DB-BD31-4B8C-83A1-F6EECF244321}">
                <p14:modId xmlns="" xmlns:p14="http://schemas.microsoft.com/office/powerpoint/2010/main" val="2997086851"/>
              </p:ext>
            </p:extLst>
          </p:nvPr>
        </p:nvGraphicFramePr>
        <p:xfrm>
          <a:off x="4791891" y="2362200"/>
          <a:ext cx="4352109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685800" y="525463"/>
            <a:ext cx="8458200" cy="40005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АЖ ҮЙЛДВЭР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838200" y="1524000"/>
            <a:ext cx="4040188" cy="639762"/>
          </a:xfrm>
        </p:spPr>
        <p:txBody>
          <a:bodyPr/>
          <a:lstStyle/>
          <a:p>
            <a:pPr algn="ctr"/>
            <a:r>
              <a:rPr lang="mn-MN" sz="1400" dirty="0" smtClean="0">
                <a:latin typeface="Arial" pitchFamily="34" charset="0"/>
                <a:cs typeface="Arial" pitchFamily="34" charset="0"/>
              </a:rPr>
              <a:t>НИЙТ БҮТЭЭГДЭХҮҮН ҮЙЛДВЭРЛЭЛТ</a:t>
            </a:r>
          </a:p>
          <a:p>
            <a:pPr algn="ctr"/>
            <a:r>
              <a:rPr lang="en-US" sz="1400" b="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mn-MN" sz="1400" b="0" i="1" dirty="0" smtClean="0">
                <a:latin typeface="Arial" pitchFamily="34" charset="0"/>
                <a:cs typeface="Arial" pitchFamily="34" charset="0"/>
              </a:rPr>
              <a:t>тэрбум төгрөг</a:t>
            </a:r>
            <a:r>
              <a:rPr lang="en-US" sz="1400" b="0" i="1" dirty="0" smtClean="0">
                <a:latin typeface="Arial" pitchFamily="34" charset="0"/>
                <a:cs typeface="Arial" pitchFamily="34" charset="0"/>
              </a:rPr>
              <a:t>)</a:t>
            </a:r>
            <a:endParaRPr lang="mn-MN" sz="1400" b="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953000" y="1524000"/>
            <a:ext cx="4041775" cy="639762"/>
          </a:xfrm>
        </p:spPr>
        <p:txBody>
          <a:bodyPr/>
          <a:lstStyle/>
          <a:p>
            <a:pPr algn="ctr"/>
            <a:r>
              <a:rPr lang="mn-MN" sz="1400" dirty="0" smtClean="0">
                <a:latin typeface="Arial" pitchFamily="34" charset="0"/>
                <a:cs typeface="Arial" pitchFamily="34" charset="0"/>
              </a:rPr>
              <a:t>НИЙТ БҮТЭЭГДЭХҮҮН ҮЙЛДВЭРЛЭЛТ</a:t>
            </a:r>
          </a:p>
          <a:p>
            <a:pPr algn="ctr"/>
            <a:r>
              <a:rPr lang="en-US" sz="1400" b="0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mn-MN" sz="1400" b="0" i="1" dirty="0" smtClean="0">
                <a:latin typeface="Arial" pitchFamily="34" charset="0"/>
                <a:cs typeface="Arial" pitchFamily="34" charset="0"/>
              </a:rPr>
              <a:t>салбар, бүтцээр</a:t>
            </a:r>
            <a:r>
              <a:rPr lang="en-US" sz="1400" b="0" i="1" dirty="0" smtClean="0">
                <a:latin typeface="Arial" pitchFamily="34" charset="0"/>
                <a:cs typeface="Arial" pitchFamily="34" charset="0"/>
              </a:rPr>
              <a:t>)</a:t>
            </a:r>
            <a:endParaRPr lang="mn-MN" sz="1400" b="0" i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4800600" y="914400"/>
            <a:ext cx="0" cy="5943600"/>
          </a:xfrm>
          <a:prstGeom prst="line">
            <a:avLst/>
          </a:prstGeom>
          <a:ln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Picture 4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9144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1066800" y="6172200"/>
            <a:ext cx="3733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mn-MN" sz="1400" dirty="0" smtClean="0">
                <a:latin typeface="Arial" pitchFamily="34" charset="0"/>
                <a:cs typeface="Arial" pitchFamily="34" charset="0"/>
              </a:rPr>
              <a:t>Үйлдвэрлэлт                      Борлуулалт               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914400" y="6248400"/>
            <a:ext cx="1524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048000" y="6248400"/>
            <a:ext cx="152400" cy="152400"/>
          </a:xfrm>
          <a:prstGeom prst="rect">
            <a:avLst/>
          </a:prstGeom>
          <a:solidFill>
            <a:srgbClr val="C0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3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1255437539"/>
              </p:ext>
            </p:extLst>
          </p:nvPr>
        </p:nvGraphicFramePr>
        <p:xfrm>
          <a:off x="762000" y="2209800"/>
          <a:ext cx="3886200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3801220277"/>
              </p:ext>
            </p:extLst>
          </p:nvPr>
        </p:nvGraphicFramePr>
        <p:xfrm>
          <a:off x="4876800" y="2362200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1510598071"/>
              </p:ext>
            </p:extLst>
          </p:nvPr>
        </p:nvGraphicFramePr>
        <p:xfrm>
          <a:off x="762000" y="1600200"/>
          <a:ext cx="8077200" cy="4560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83058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БАРИЛГА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2286000" y="990600"/>
            <a:ext cx="4419600" cy="639762"/>
          </a:xfrm>
        </p:spPr>
        <p:txBody>
          <a:bodyPr/>
          <a:lstStyle/>
          <a:p>
            <a:pPr algn="ctr"/>
            <a:r>
              <a:rPr lang="mn-MN" sz="1400" dirty="0" smtClean="0">
                <a:latin typeface="Arial" pitchFamily="34" charset="0"/>
                <a:cs typeface="Arial" pitchFamily="34" charset="0"/>
              </a:rPr>
              <a:t>БАРИЛГА УГСРАЛТ, ИХ ЗАСВАРЫН АЖИЛ,          </a:t>
            </a:r>
            <a:r>
              <a:rPr lang="mn-MN" sz="1400" b="0" dirty="0" smtClean="0">
                <a:latin typeface="Arial" pitchFamily="34" charset="0"/>
                <a:cs typeface="Arial" pitchFamily="34" charset="0"/>
              </a:rPr>
              <a:t>сая төгрөгөөр</a:t>
            </a:r>
            <a:endParaRPr lang="mn-MN" sz="1400" b="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2434379291"/>
              </p:ext>
            </p:extLst>
          </p:nvPr>
        </p:nvGraphicFramePr>
        <p:xfrm>
          <a:off x="990600" y="1752600"/>
          <a:ext cx="7772401" cy="14740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1303"/>
                <a:gridCol w="1555897"/>
                <a:gridCol w="1143000"/>
                <a:gridCol w="1219200"/>
                <a:gridCol w="1143001"/>
              </a:tblGrid>
              <a:tr h="605397"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14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Хэмжих</a:t>
                      </a:r>
                      <a:r>
                        <a:rPr lang="mn-MN" sz="1400" baseline="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 нэгж</a:t>
                      </a:r>
                      <a:endParaRPr lang="en-US" sz="14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2016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2017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2000" dirty="0" smtClean="0">
                          <a:solidFill>
                            <a:schemeClr val="bg1"/>
                          </a:solidFill>
                          <a:latin typeface="Arial" pitchFamily="34" charset="0"/>
                          <a:cs typeface="Arial" pitchFamily="34" charset="0"/>
                        </a:rPr>
                        <a:t>2018</a:t>
                      </a:r>
                      <a:endParaRPr lang="en-US" sz="2000" dirty="0">
                        <a:solidFill>
                          <a:schemeClr val="bg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  <a:tr h="868613">
                <a:tc>
                  <a:txBody>
                    <a:bodyPr/>
                    <a:lstStyle/>
                    <a:p>
                      <a:pPr algn="ctr"/>
                      <a:r>
                        <a:rPr lang="mn-MN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Зүй бусаар хорогдсон</a:t>
                      </a:r>
                      <a:r>
                        <a:rPr lang="mn-MN" sz="20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том мал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mn-MN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толгой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298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3256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4796</a:t>
                      </a:r>
                      <a:endParaRPr lang="en-US" sz="20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7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45283"/>
            <a:ext cx="84582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" pitchFamily="34" charset="0"/>
                <a:ea typeface="Arial Unicode MS" pitchFamily="34" charset="-128"/>
                <a:cs typeface="Arial" pitchFamily="34" charset="0"/>
              </a:rPr>
              <a:t>ХӨДӨӨ АЖ АХУЙ</a:t>
            </a:r>
            <a:endParaRPr lang="mn-MN" sz="2000" b="1" dirty="0">
              <a:solidFill>
                <a:schemeClr val="bg1"/>
              </a:solidFill>
              <a:latin typeface="Arial" pitchFamily="34" charset="0"/>
              <a:ea typeface="Arial Unicode MS" pitchFamily="34" charset="-128"/>
              <a:cs typeface="Arial" pitchFamily="34" charset="0"/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86184152"/>
              </p:ext>
            </p:extLst>
          </p:nvPr>
        </p:nvGraphicFramePr>
        <p:xfrm>
          <a:off x="2971800" y="990600"/>
          <a:ext cx="4267200" cy="609600"/>
        </p:xfrm>
        <a:graphic>
          <a:graphicData uri="http://schemas.openxmlformats.org/drawingml/2006/table">
            <a:tbl>
              <a:tblPr/>
              <a:tblGrid>
                <a:gridCol w="4267200"/>
              </a:tblGrid>
              <a:tr h="609600">
                <a:tc>
                  <a:txBody>
                    <a:bodyPr/>
                    <a:lstStyle/>
                    <a:p>
                      <a:pPr algn="ctr" fontAlgn="ctr"/>
                      <a:r>
                        <a:rPr lang="mn-MN" sz="2800" b="1" i="0" u="none" strike="noStrike" dirty="0" smtClean="0">
                          <a:solidFill>
                            <a:srgbClr val="000000"/>
                          </a:solidFill>
                          <a:latin typeface="Arial"/>
                        </a:rPr>
                        <a:t>Хорогдсон</a:t>
                      </a:r>
                      <a:r>
                        <a:rPr lang="mn-MN" sz="28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</a:t>
                      </a:r>
                      <a:r>
                        <a:rPr lang="mn-MN" sz="2800" b="1" i="0" u="none" strike="noStrike" baseline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том мал</a:t>
                      </a:r>
                      <a:endParaRPr lang="en-US" sz="28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2" name="Content Placeholder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="" xmlns:p14="http://schemas.microsoft.com/office/powerpoint/2010/main" val="3185469293"/>
              </p:ext>
            </p:extLst>
          </p:nvPr>
        </p:nvGraphicFramePr>
        <p:xfrm>
          <a:off x="990600" y="4114800"/>
          <a:ext cx="784860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="" xmlns:p14="http://schemas.microsoft.com/office/powerpoint/2010/main" val="794609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33400"/>
            <a:ext cx="8458200" cy="400110"/>
          </a:xfrm>
          <a:prstGeom prst="rect">
            <a:avLst/>
          </a:prstGeom>
          <a:solidFill>
            <a:srgbClr val="9966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514350" indent="-514350" algn="just">
              <a:spcBef>
                <a:spcPct val="20000"/>
              </a:spcBef>
              <a:buClr>
                <a:schemeClr val="accent6">
                  <a:lumMod val="50000"/>
                </a:schemeClr>
              </a:buClr>
              <a:buSzPct val="80000"/>
              <a:defRPr/>
            </a:pPr>
            <a:r>
              <a:rPr lang="mn-MN" sz="2000" b="1" dirty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АЖЛЫН БАЙР</a:t>
            </a:r>
            <a:endParaRPr lang="mn-MN" sz="2000" b="1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4876800" y="914400"/>
            <a:ext cx="11112" cy="59436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91440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="" xmlns:p14="http://schemas.microsoft.com/office/powerpoint/2010/main" val="408264774"/>
              </p:ext>
            </p:extLst>
          </p:nvPr>
        </p:nvGraphicFramePr>
        <p:xfrm>
          <a:off x="838200" y="1447800"/>
          <a:ext cx="4114800" cy="46783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596622899"/>
              </p:ext>
            </p:extLst>
          </p:nvPr>
        </p:nvGraphicFramePr>
        <p:xfrm>
          <a:off x="48768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m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2014.02sar</Template>
  <TotalTime>7899</TotalTime>
  <Words>486</Words>
  <Application>Microsoft Office PowerPoint</Application>
  <PresentationFormat>On-screen Show (4:3)</PresentationFormat>
  <Paragraphs>180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dem1</vt:lpstr>
      <vt:lpstr>ОРХОН  АЙМГИЙН СТАТИСТИКИЙН ХЭЛТЭС ХЭВЛЭЛИЙН  БАГА ХУРАЛ</vt:lpstr>
      <vt:lpstr>АЙМГИЙН ЭДИЙН ЗАСАГ, НИЙГМИЙН ХӨГЖЛИЙН 2018 ОНЫ 4-р сарын ДҮНГИЙН ТАНИЛЦУУЛГА</vt:lpstr>
      <vt:lpstr>АЙМГИЙН ЭДИЙН ЗАСАГ, НИЙГМИЙН ХӨГЖЛИЙН ДҮН</vt:lpstr>
      <vt:lpstr>САНХҮҮГИЙН ОРЧИН</vt:lpstr>
      <vt:lpstr>САНХҮҮГИЙН ОРЧИН</vt:lpstr>
      <vt:lpstr>Slide 6</vt:lpstr>
      <vt:lpstr>БАРИЛГА</vt:lpstr>
      <vt:lpstr>ХӨДӨӨ АЖ АХУЙ</vt:lpstr>
      <vt:lpstr>АЖЛЫН БАЙР</vt:lpstr>
      <vt:lpstr>Slide 10</vt:lpstr>
      <vt:lpstr>Slide 11</vt:lpstr>
      <vt:lpstr>Slide 12</vt:lpstr>
      <vt:lpstr>Slide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ОРХОН АЙМГИЙН СТАТИСТИКИЙН ХЭЛТЭС ХЭВЛЭЛИЙН  БАГА ХУРАЛ</dc:title>
  <dc:creator>Lhagva-Ochir</dc:creator>
  <cp:lastModifiedBy>TUUL</cp:lastModifiedBy>
  <cp:revision>1401</cp:revision>
  <dcterms:created xsi:type="dcterms:W3CDTF">2014-04-10T10:08:15Z</dcterms:created>
  <dcterms:modified xsi:type="dcterms:W3CDTF">2018-05-13T23:42:48Z</dcterms:modified>
</cp:coreProperties>
</file>