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1.xml" ContentType="application/vnd.openxmlformats-officedocument.drawingml.chart+xml"/>
  <Override PartName="/ppt/charts/chart22.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3.xml" ContentType="application/vnd.openxmlformats-officedocument.drawingml.chart+xml"/>
  <Override PartName="/ppt/charts/chart2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6.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xml" ContentType="application/vnd.openxmlformats-officedocument.drawingml.chartshapes+xml"/>
  <Override PartName="/ppt/charts/chart2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handoutMasterIdLst>
    <p:handoutMasterId r:id="rId45"/>
  </p:handoutMasterIdLst>
  <p:sldIdLst>
    <p:sldId id="256" r:id="rId2"/>
    <p:sldId id="292" r:id="rId3"/>
    <p:sldId id="440" r:id="rId4"/>
    <p:sldId id="318" r:id="rId5"/>
    <p:sldId id="441" r:id="rId6"/>
    <p:sldId id="451" r:id="rId7"/>
    <p:sldId id="444" r:id="rId8"/>
    <p:sldId id="443" r:id="rId9"/>
    <p:sldId id="442" r:id="rId10"/>
    <p:sldId id="445" r:id="rId11"/>
    <p:sldId id="459" r:id="rId12"/>
    <p:sldId id="453" r:id="rId13"/>
    <p:sldId id="456" r:id="rId14"/>
    <p:sldId id="455" r:id="rId15"/>
    <p:sldId id="446" r:id="rId16"/>
    <p:sldId id="447" r:id="rId17"/>
    <p:sldId id="454" r:id="rId18"/>
    <p:sldId id="457" r:id="rId19"/>
    <p:sldId id="448" r:id="rId20"/>
    <p:sldId id="449" r:id="rId21"/>
    <p:sldId id="450" r:id="rId22"/>
    <p:sldId id="458" r:id="rId23"/>
    <p:sldId id="377" r:id="rId24"/>
    <p:sldId id="279" r:id="rId25"/>
    <p:sldId id="437" r:id="rId26"/>
    <p:sldId id="439" r:id="rId27"/>
    <p:sldId id="362" r:id="rId28"/>
    <p:sldId id="403" r:id="rId29"/>
    <p:sldId id="373" r:id="rId30"/>
    <p:sldId id="402" r:id="rId31"/>
    <p:sldId id="395" r:id="rId32"/>
    <p:sldId id="378" r:id="rId33"/>
    <p:sldId id="387" r:id="rId34"/>
    <p:sldId id="389" r:id="rId35"/>
    <p:sldId id="404" r:id="rId36"/>
    <p:sldId id="420" r:id="rId37"/>
    <p:sldId id="379" r:id="rId38"/>
    <p:sldId id="405" r:id="rId39"/>
    <p:sldId id="310" r:id="rId40"/>
    <p:sldId id="392" r:id="rId41"/>
    <p:sldId id="393" r:id="rId42"/>
    <p:sldId id="436" r:id="rId43"/>
  </p:sldIdLst>
  <p:sldSz cx="9144000" cy="6858000" type="screen4x3"/>
  <p:notesSz cx="6956425" cy="101869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08">
          <p15:clr>
            <a:srgbClr val="A4A3A4"/>
          </p15:clr>
        </p15:guide>
        <p15:guide id="2" pos="219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1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94660"/>
  </p:normalViewPr>
  <p:slideViewPr>
    <p:cSldViewPr>
      <p:cViewPr varScale="1">
        <p:scale>
          <a:sx n="57" d="100"/>
          <a:sy n="57" d="100"/>
        </p:scale>
        <p:origin x="72" y="1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34" y="-102"/>
      </p:cViewPr>
      <p:guideLst>
        <p:guide orient="horz" pos="3208"/>
        <p:guide pos="219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8.xml"/><Relationship Id="rId1" Type="http://schemas.microsoft.com/office/2011/relationships/chartStyle" Target="style8.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9.xml"/><Relationship Id="rId1" Type="http://schemas.microsoft.com/office/2011/relationships/chartStyle" Target="style9.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2.xml"/><Relationship Id="rId1" Type="http://schemas.microsoft.com/office/2011/relationships/chartStyle" Target="style1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3.xml"/><Relationship Id="rId1" Type="http://schemas.microsoft.com/office/2011/relationships/chartStyle" Target="style1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xml"/></Relationships>
</file>

<file path=ppt/charts/_rels/chart27.xml.rels><?xml version="1.0" encoding="UTF-8" standalone="yes"?>
<Relationships xmlns="http://schemas.openxmlformats.org/package/2006/relationships"><Relationship Id="rId3" Type="http://schemas.openxmlformats.org/officeDocument/2006/relationships/oleObject" Target="file:///\\HP-PC\Public\Blu_2016_12\blu-2016-12_PUMAA.xlsx" TargetMode="External"/><Relationship Id="rId2" Type="http://schemas.microsoft.com/office/2011/relationships/chartColorStyle" Target="colors15.xml"/><Relationship Id="rId1" Type="http://schemas.microsoft.com/office/2011/relationships/chartStyle" Target="style1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6.xml"/><Relationship Id="rId1" Type="http://schemas.microsoft.com/office/2011/relationships/chartStyle" Target="style1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7.xml"/><Relationship Id="rId1" Type="http://schemas.microsoft.com/office/2011/relationships/chartStyle" Target="style17.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8.xml"/><Relationship Id="rId1" Type="http://schemas.microsoft.com/office/2011/relationships/chartStyle" Target="style18.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25515928156072"/>
          <c:y val="0.10298347015133746"/>
          <c:w val="0.80456898770006435"/>
          <c:h val="0.87304294410007399"/>
        </c:manualLayout>
      </c:layout>
      <c:doughnutChart>
        <c:varyColors val="1"/>
        <c:ser>
          <c:idx val="0"/>
          <c:order val="0"/>
          <c:tx>
            <c:strRef>
              <c:f>Sheet1!$B$1</c:f>
              <c:strCache>
                <c:ptCount val="1"/>
                <c:pt idx="0">
                  <c:v>Sales</c:v>
                </c:pt>
              </c:strCache>
            </c:strRef>
          </c:tx>
          <c:dPt>
            <c:idx val="0"/>
            <c:bubble3D val="0"/>
            <c:spPr>
              <a:solidFill>
                <a:schemeClr val="accent1"/>
              </a:solidFill>
              <a:ln>
                <a:noFill/>
              </a:ln>
              <a:effectLst/>
            </c:spPr>
          </c:dPt>
          <c:dPt>
            <c:idx val="1"/>
            <c:bubble3D val="0"/>
            <c:spPr>
              <a:solidFill>
                <a:schemeClr val="accent3"/>
              </a:solidFill>
              <a:ln>
                <a:noFill/>
              </a:ln>
              <a:effectLst/>
            </c:spPr>
          </c:dPt>
          <c:dPt>
            <c:idx val="2"/>
            <c:bubble3D val="0"/>
            <c:spPr>
              <a:solidFill>
                <a:schemeClr val="accent5"/>
              </a:solidFill>
              <a:ln>
                <a:noFill/>
              </a:ln>
              <a:effectLst/>
            </c:spPr>
          </c:dPt>
          <c:dLbls>
            <c:dLbl>
              <c:idx val="0"/>
              <c:layout>
                <c:manualLayout>
                  <c:x val="2.0247799907364521E-2"/>
                  <c:y val="4.9453844865136536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showLegendKey val="0"/>
              <c:showVal val="0"/>
              <c:showCatName val="1"/>
              <c:showSerName val="0"/>
              <c:showPercent val="1"/>
              <c:showBubbleSize val="0"/>
              <c:extLst>
                <c:ext xmlns:c15="http://schemas.microsoft.com/office/drawing/2012/chart" uri="{CE6537A1-D6FC-4f65-9D91-7224C49458BB}">
                  <c15:layout>
                    <c:manualLayout>
                      <c:w val="0.3123037929082394"/>
                      <c:h val="0.28663120567375888"/>
                    </c:manualLayout>
                  </c15:layout>
                </c:ext>
              </c:extLst>
            </c:dLbl>
            <c:dLbl>
              <c:idx val="1"/>
              <c:layout>
                <c:manualLayout>
                  <c:x val="-2.2875816993464023E-2"/>
                  <c:y val="-1.4184397163120567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ext>
              </c:extLst>
            </c:dLbl>
            <c:dLbl>
              <c:idx val="2"/>
              <c:layout>
                <c:manualLayout>
                  <c:x val="-6.0864083166074827E-2"/>
                  <c:y val="-0.10017730496453901"/>
                </c:manualLayout>
              </c:layout>
              <c:showLegendKey val="0"/>
              <c:showVal val="0"/>
              <c:showCatName val="1"/>
              <c:showSerName val="0"/>
              <c:showPercent val="1"/>
              <c:showBubbleSize val="0"/>
              <c:extLst>
                <c:ext xmlns:c15="http://schemas.microsoft.com/office/drawing/2012/chart" uri="{CE6537A1-D6FC-4f65-9D91-7224C49458BB}">
                  <c15:layout>
                    <c:manualLayout>
                      <c:w val="0.3423202614379085"/>
                      <c:h val="0.21808510638297873"/>
                    </c:manualLayout>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Sheet1!$A$2:$A$4</c:f>
              <c:strCache>
                <c:ptCount val="3"/>
                <c:pt idx="0">
                  <c:v>0-15 насны</c:v>
                </c:pt>
                <c:pt idx="1">
                  <c:v>16-59 насны</c:v>
                </c:pt>
                <c:pt idx="2">
                  <c:v>60 ба түүнээс дээш насны</c:v>
                </c:pt>
              </c:strCache>
            </c:strRef>
          </c:cat>
          <c:val>
            <c:numRef>
              <c:f>Sheet1!$B$2:$B$4</c:f>
              <c:numCache>
                <c:formatCode>General</c:formatCode>
                <c:ptCount val="3"/>
                <c:pt idx="0">
                  <c:v>33515</c:v>
                </c:pt>
                <c:pt idx="1">
                  <c:v>63330</c:v>
                </c:pt>
                <c:pt idx="2">
                  <c:v>7567</c:v>
                </c:pt>
              </c:numCache>
            </c:numRef>
          </c:val>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mn-Mong-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2">
                    <a:lumMod val="75000"/>
                  </a:schemeClr>
                </a:solidFill>
                <a:latin typeface="Arial" panose="020B0604020202020204" pitchFamily="34" charset="0"/>
                <a:ea typeface="+mn-ea"/>
                <a:cs typeface="Arial" panose="020B0604020202020204" pitchFamily="34" charset="0"/>
              </a:defRPr>
            </a:pPr>
            <a:r>
              <a:rPr lang="mn-MN" sz="1800" b="1" dirty="0" smtClean="0">
                <a:solidFill>
                  <a:schemeClr val="tx2">
                    <a:lumMod val="75000"/>
                  </a:schemeClr>
                </a:solidFill>
                <a:latin typeface="Arial" panose="020B0604020202020204" pitchFamily="34" charset="0"/>
                <a:cs typeface="Arial" panose="020B0604020202020204" pitchFamily="34" charset="0"/>
              </a:rPr>
              <a:t>ЦЭЦЭРЛЭГИЙН НЭГ БҮЛЭГТ НОГДОХ ХҮҮХДИЙН ТОО   </a:t>
            </a:r>
            <a:endParaRPr lang="en-US" sz="1800" dirty="0">
              <a:solidFill>
                <a:schemeClr val="tx2">
                  <a:lumMod val="75000"/>
                </a:schemeClr>
              </a:solidFill>
              <a:latin typeface="Arial" panose="020B0604020202020204" pitchFamily="34" charset="0"/>
              <a:cs typeface="Arial" panose="020B0604020202020204" pitchFamily="34" charset="0"/>
            </a:endParaRPr>
          </a:p>
        </c:rich>
      </c:tx>
      <c:layout>
        <c:manualLayout>
          <c:xMode val="edge"/>
          <c:yMode val="edge"/>
          <c:x val="0.11067310904318779"/>
          <c:y val="3.6478424591628346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title>
    <c:autoTitleDeleted val="0"/>
    <c:plotArea>
      <c:layout>
        <c:manualLayout>
          <c:layoutTarget val="inner"/>
          <c:xMode val="edge"/>
          <c:yMode val="edge"/>
          <c:x val="3.3333333333333333E-2"/>
          <c:y val="0.20315676464876095"/>
          <c:w val="0.93333333333333335"/>
          <c:h val="0.67048272378718077"/>
        </c:manualLayout>
      </c:layout>
      <c:lineChart>
        <c:grouping val="standard"/>
        <c:varyColors val="0"/>
        <c:ser>
          <c:idx val="0"/>
          <c:order val="0"/>
          <c:tx>
            <c:strRef>
              <c:f>Sheet1!$B$1</c:f>
              <c:strCache>
                <c:ptCount val="1"/>
                <c:pt idx="0">
                  <c:v>Сурагчид</c:v>
                </c:pt>
              </c:strCache>
            </c:strRef>
          </c:tx>
          <c:spPr>
            <a:ln w="28575" cap="rnd">
              <a:solidFill>
                <a:schemeClr val="accent1"/>
              </a:solidFill>
              <a:round/>
            </a:ln>
            <a:effectLst/>
          </c:spPr>
          <c:marker>
            <c:symbol val="none"/>
          </c:marker>
          <c:dLbls>
            <c:dLbl>
              <c:idx val="0"/>
              <c:layout>
                <c:manualLayout>
                  <c:x val="0"/>
                  <c:y val="-2.2342206509421824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1446540880503146E-3"/>
                  <c:y val="5.3703488075355459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1530265124244521E-16"/>
                  <c:y val="4.6646426406932624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5500119303268909E-2"/>
                  <c:y val="-3.3672391930733854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31.8</c:v>
                </c:pt>
                <c:pt idx="1">
                  <c:v>32.200000000000003</c:v>
                </c:pt>
                <c:pt idx="2">
                  <c:v>31.9</c:v>
                </c:pt>
                <c:pt idx="3">
                  <c:v>32.4</c:v>
                </c:pt>
              </c:numCache>
            </c:numRef>
          </c:val>
          <c:smooth val="0"/>
        </c:ser>
        <c:dLbls>
          <c:showLegendKey val="0"/>
          <c:showVal val="0"/>
          <c:showCatName val="0"/>
          <c:showSerName val="0"/>
          <c:showPercent val="0"/>
          <c:showBubbleSize val="0"/>
        </c:dLbls>
        <c:smooth val="0"/>
        <c:axId val="-495052832"/>
        <c:axId val="-495052288"/>
      </c:lineChart>
      <c:catAx>
        <c:axId val="-49505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crossAx val="-495052288"/>
        <c:crosses val="autoZero"/>
        <c:auto val="1"/>
        <c:lblAlgn val="ctr"/>
        <c:lblOffset val="100"/>
        <c:noMultiLvlLbl val="0"/>
      </c:catAx>
      <c:valAx>
        <c:axId val="-495052288"/>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495052832"/>
        <c:crosses val="autoZero"/>
        <c:crossBetween val="between"/>
      </c:valAx>
      <c:spPr>
        <a:solidFill>
          <a:schemeClr val="bg1">
            <a:lumMod val="85000"/>
          </a:schemeClr>
        </a:solidFill>
        <a:ln>
          <a:noFill/>
        </a:ln>
        <a:effectLst/>
      </c:spPr>
    </c:plotArea>
    <c:plotVisOnly val="1"/>
    <c:dispBlanksAs val="gap"/>
    <c:showDLblsOverMax val="0"/>
  </c:chart>
  <c:spPr>
    <a:noFill/>
    <a:ln>
      <a:noFill/>
    </a:ln>
    <a:effectLst/>
  </c:spPr>
  <c:txPr>
    <a:bodyPr/>
    <a:lstStyle/>
    <a:p>
      <a:pPr>
        <a:defRPr/>
      </a:pPr>
      <a:endParaRPr lang="mn-Mong-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2">
                    <a:lumMod val="75000"/>
                  </a:schemeClr>
                </a:solidFill>
                <a:latin typeface="Arial" panose="020B0604020202020204" pitchFamily="34" charset="0"/>
                <a:ea typeface="+mn-ea"/>
                <a:cs typeface="Arial" panose="020B0604020202020204" pitchFamily="34" charset="0"/>
              </a:defRPr>
            </a:pPr>
            <a:r>
              <a:rPr lang="mn-MN" sz="1800" b="1" dirty="0" smtClean="0">
                <a:solidFill>
                  <a:schemeClr val="tx2">
                    <a:lumMod val="75000"/>
                  </a:schemeClr>
                </a:solidFill>
                <a:latin typeface="Arial" panose="020B0604020202020204" pitchFamily="34" charset="0"/>
                <a:cs typeface="Arial" panose="020B0604020202020204" pitchFamily="34" charset="0"/>
              </a:rPr>
              <a:t>ЕБС-ИЙН</a:t>
            </a:r>
            <a:r>
              <a:rPr lang="mn-MN" sz="1800" b="1" baseline="0" dirty="0" smtClean="0">
                <a:solidFill>
                  <a:schemeClr val="tx2">
                    <a:lumMod val="75000"/>
                  </a:schemeClr>
                </a:solidFill>
                <a:latin typeface="Arial" panose="020B0604020202020204" pitchFamily="34" charset="0"/>
                <a:cs typeface="Arial" panose="020B0604020202020204" pitchFamily="34" charset="0"/>
              </a:rPr>
              <a:t> </a:t>
            </a:r>
            <a:r>
              <a:rPr lang="mn-MN" sz="1800" b="1" dirty="0" smtClean="0">
                <a:solidFill>
                  <a:schemeClr val="tx2">
                    <a:lumMod val="75000"/>
                  </a:schemeClr>
                </a:solidFill>
                <a:latin typeface="Arial" panose="020B0604020202020204" pitchFamily="34" charset="0"/>
                <a:cs typeface="Arial" panose="020B0604020202020204" pitchFamily="34" charset="0"/>
              </a:rPr>
              <a:t>АНГИ ДҮҮРГЭЛТ</a:t>
            </a:r>
            <a:endParaRPr lang="en-US" sz="1800" dirty="0">
              <a:solidFill>
                <a:schemeClr val="tx2">
                  <a:lumMod val="75000"/>
                </a:schemeClr>
              </a:solidFill>
              <a:latin typeface="Arial" panose="020B0604020202020204" pitchFamily="34" charset="0"/>
              <a:cs typeface="Arial" panose="020B0604020202020204" pitchFamily="34" charset="0"/>
            </a:endParaRPr>
          </a:p>
        </c:rich>
      </c:tx>
      <c:layout>
        <c:manualLayout>
          <c:xMode val="edge"/>
          <c:yMode val="edge"/>
          <c:x val="0.14366339820729954"/>
          <c:y val="7.01508165223622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title>
    <c:autoTitleDeleted val="0"/>
    <c:plotArea>
      <c:layout>
        <c:manualLayout>
          <c:layoutTarget val="inner"/>
          <c:xMode val="edge"/>
          <c:yMode val="edge"/>
          <c:x val="3.4591194968553458E-2"/>
          <c:y val="0.23767096637776314"/>
          <c:w val="0.9308176100628931"/>
          <c:h val="0.66683488132801794"/>
        </c:manualLayout>
      </c:layout>
      <c:lineChart>
        <c:grouping val="standard"/>
        <c:varyColors val="0"/>
        <c:ser>
          <c:idx val="0"/>
          <c:order val="0"/>
          <c:tx>
            <c:strRef>
              <c:f>Sheet1!$B$1</c:f>
              <c:strCache>
                <c:ptCount val="1"/>
                <c:pt idx="0">
                  <c:v>Сурагчид</c:v>
                </c:pt>
              </c:strCache>
            </c:strRef>
          </c:tx>
          <c:spPr>
            <a:ln w="28575" cap="rnd">
              <a:solidFill>
                <a:schemeClr val="accent1"/>
              </a:solidFill>
              <a:round/>
            </a:ln>
            <a:effectLst/>
          </c:spPr>
          <c:marker>
            <c:symbol val="none"/>
          </c:marker>
          <c:dLbls>
            <c:dLbl>
              <c:idx val="0"/>
              <c:layout>
                <c:manualLayout>
                  <c:x val="-0.13836477987421383"/>
                  <c:y val="4.827436724515855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14465408805031446"/>
                  <c:y val="-5.636236973214329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13207547169811321"/>
                  <c:y val="-5.1456010577196502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6.608502946565642E-2"/>
                  <c:y val="-3.0866359269839369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28.7</c:v>
                </c:pt>
                <c:pt idx="1">
                  <c:v>29.2</c:v>
                </c:pt>
                <c:pt idx="2">
                  <c:v>29.7</c:v>
                </c:pt>
                <c:pt idx="3">
                  <c:v>30.1</c:v>
                </c:pt>
              </c:numCache>
            </c:numRef>
          </c:val>
          <c:smooth val="0"/>
        </c:ser>
        <c:dLbls>
          <c:showLegendKey val="0"/>
          <c:showVal val="0"/>
          <c:showCatName val="0"/>
          <c:showSerName val="0"/>
          <c:showPercent val="0"/>
          <c:showBubbleSize val="0"/>
        </c:dLbls>
        <c:smooth val="0"/>
        <c:axId val="-495051744"/>
        <c:axId val="-495051200"/>
      </c:lineChart>
      <c:catAx>
        <c:axId val="-49505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crossAx val="-495051200"/>
        <c:crosses val="autoZero"/>
        <c:auto val="1"/>
        <c:lblAlgn val="ctr"/>
        <c:lblOffset val="100"/>
        <c:noMultiLvlLbl val="0"/>
      </c:catAx>
      <c:valAx>
        <c:axId val="-495051200"/>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495051744"/>
        <c:crosses val="autoZero"/>
        <c:crossBetween val="between"/>
      </c:valAx>
      <c:spPr>
        <a:solidFill>
          <a:schemeClr val="bg1">
            <a:lumMod val="85000"/>
          </a:schemeClr>
        </a:solidFill>
        <a:ln>
          <a:noFill/>
        </a:ln>
        <a:effectLst/>
      </c:spPr>
    </c:plotArea>
    <c:plotVisOnly val="1"/>
    <c:dispBlanksAs val="gap"/>
    <c:showDLblsOverMax val="0"/>
  </c:chart>
  <c:spPr>
    <a:noFill/>
    <a:ln>
      <a:noFill/>
    </a:ln>
    <a:effectLst/>
  </c:spPr>
  <c:txPr>
    <a:bodyPr/>
    <a:lstStyle/>
    <a:p>
      <a:pPr>
        <a:defRPr/>
      </a:pPr>
      <a:endParaRPr lang="mn-Mong-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title>
      <c:tx>
        <c:rich>
          <a:bodyPr/>
          <a:lstStyle/>
          <a:p>
            <a:pPr>
              <a:defRPr>
                <a:solidFill>
                  <a:schemeClr val="tx2">
                    <a:lumMod val="75000"/>
                  </a:schemeClr>
                </a:solidFill>
              </a:defRPr>
            </a:pPr>
            <a:r>
              <a:rPr lang="mn-MN" dirty="0">
                <a:solidFill>
                  <a:schemeClr val="tx2">
                    <a:lumMod val="75000"/>
                  </a:schemeClr>
                </a:solidFill>
              </a:rPr>
              <a:t>ХАЛДВАРТ ӨВЧНИЙ ГАРАЛТ, </a:t>
            </a:r>
            <a:r>
              <a:rPr lang="mn-MN" b="0" i="1" dirty="0">
                <a:solidFill>
                  <a:schemeClr val="tx2">
                    <a:lumMod val="75000"/>
                  </a:schemeClr>
                </a:solidFill>
              </a:rPr>
              <a:t>продицимилээр</a:t>
            </a:r>
            <a:endParaRPr lang="en-US" b="0" i="1" dirty="0">
              <a:solidFill>
                <a:schemeClr val="tx2">
                  <a:lumMod val="75000"/>
                </a:schemeClr>
              </a:solidFill>
            </a:endParaRPr>
          </a:p>
        </c:rich>
      </c:tx>
      <c:overlay val="0"/>
    </c:title>
    <c:autoTitleDeleted val="0"/>
    <c:plotArea>
      <c:layout>
        <c:manualLayout>
          <c:layoutTarget val="inner"/>
          <c:xMode val="edge"/>
          <c:yMode val="edge"/>
          <c:x val="3.7706205813040065E-2"/>
          <c:y val="0.20609943801845046"/>
          <c:w val="0.93087195600942652"/>
          <c:h val="0.64528650690507972"/>
        </c:manualLayout>
      </c:layout>
      <c:lineChart>
        <c:grouping val="standard"/>
        <c:varyColors val="0"/>
        <c:ser>
          <c:idx val="0"/>
          <c:order val="0"/>
          <c:tx>
            <c:strRef>
              <c:f>Sheet1!$B$1</c:f>
              <c:strCache>
                <c:ptCount val="1"/>
                <c:pt idx="0">
                  <c:v>Series 1</c:v>
                </c:pt>
              </c:strCache>
            </c:strRef>
          </c:tx>
          <c:spPr>
            <a:ln w="57150"/>
          </c:spPr>
          <c:marker>
            <c:spPr>
              <a:ln w="44450"/>
              <a:scene3d>
                <a:camera prst="orthographicFront"/>
                <a:lightRig rig="threePt" dir="t"/>
              </a:scene3d>
              <a:sp3d>
                <a:bevelT w="190500" h="38100"/>
              </a:sp3d>
            </c:spPr>
          </c:marker>
          <c:dLbls>
            <c:dLbl>
              <c:idx val="0"/>
              <c:layout>
                <c:manualLayout>
                  <c:x val="-0.14772989589969754"/>
                  <c:y val="-3.801024205384638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8.2081758633273688E-2"/>
                  <c:y val="6.090798747142710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437555282023381E-2"/>
                  <c:y val="7.055041292864519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6976885155655618E-3"/>
                  <c:y val="3.5194852918845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6.3474587279102714E-3"/>
                  <c:y val="-3.551626710075298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a:solidFill>
                      <a:schemeClr val="tx2">
                        <a:lumMod val="75000"/>
                      </a:schemeClr>
                    </a:solidFill>
                  </a:defRPr>
                </a:pPr>
                <a:endParaRPr lang="mn-Mong-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141.4</c:v>
                </c:pt>
                <c:pt idx="1">
                  <c:v>72.2</c:v>
                </c:pt>
                <c:pt idx="2">
                  <c:v>90.8</c:v>
                </c:pt>
                <c:pt idx="3">
                  <c:v>96.1</c:v>
                </c:pt>
              </c:numCache>
            </c:numRef>
          </c:val>
          <c:smooth val="0"/>
        </c:ser>
        <c:dLbls>
          <c:showLegendKey val="0"/>
          <c:showVal val="0"/>
          <c:showCatName val="0"/>
          <c:showSerName val="0"/>
          <c:showPercent val="0"/>
          <c:showBubbleSize val="0"/>
        </c:dLbls>
        <c:marker val="1"/>
        <c:smooth val="0"/>
        <c:axId val="-391439392"/>
        <c:axId val="-391449728"/>
      </c:lineChart>
      <c:catAx>
        <c:axId val="-391439392"/>
        <c:scaling>
          <c:orientation val="minMax"/>
        </c:scaling>
        <c:delete val="0"/>
        <c:axPos val="b"/>
        <c:numFmt formatCode="General" sourceLinked="1"/>
        <c:majorTickMark val="out"/>
        <c:minorTickMark val="none"/>
        <c:tickLblPos val="nextTo"/>
        <c:txPr>
          <a:bodyPr/>
          <a:lstStyle/>
          <a:p>
            <a:pPr>
              <a:defRPr>
                <a:solidFill>
                  <a:schemeClr val="tx2">
                    <a:lumMod val="75000"/>
                  </a:schemeClr>
                </a:solidFill>
              </a:defRPr>
            </a:pPr>
            <a:endParaRPr lang="mn-Mong-CN"/>
          </a:p>
        </c:txPr>
        <c:crossAx val="-391449728"/>
        <c:crosses val="autoZero"/>
        <c:auto val="1"/>
        <c:lblAlgn val="ctr"/>
        <c:lblOffset val="100"/>
        <c:noMultiLvlLbl val="0"/>
      </c:catAx>
      <c:valAx>
        <c:axId val="-391449728"/>
        <c:scaling>
          <c:orientation val="minMax"/>
        </c:scaling>
        <c:delete val="1"/>
        <c:axPos val="l"/>
        <c:majorGridlines>
          <c:spPr>
            <a:ln>
              <a:solidFill>
                <a:schemeClr val="bg1"/>
              </a:solidFill>
            </a:ln>
          </c:spPr>
        </c:majorGridlines>
        <c:numFmt formatCode="General" sourceLinked="1"/>
        <c:majorTickMark val="out"/>
        <c:minorTickMark val="none"/>
        <c:tickLblPos val="nextTo"/>
        <c:crossAx val="-391439392"/>
        <c:crosses val="autoZero"/>
        <c:crossBetween val="between"/>
      </c:valAx>
      <c:spPr>
        <a:solidFill>
          <a:schemeClr val="bg1">
            <a:lumMod val="85000"/>
          </a:schemeClr>
        </a:solidFill>
      </c:spPr>
    </c:plotArea>
    <c:plotVisOnly val="1"/>
    <c:dispBlanksAs val="gap"/>
    <c:showDLblsOverMax val="0"/>
  </c:chart>
  <c:txPr>
    <a:bodyPr/>
    <a:lstStyle/>
    <a:p>
      <a:pPr>
        <a:defRPr sz="1400">
          <a:latin typeface="Arial" pitchFamily="34" charset="0"/>
          <a:cs typeface="Arial" pitchFamily="34" charset="0"/>
        </a:defRPr>
      </a:pPr>
      <a:endParaRPr lang="mn-Mong-CN"/>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a:lstStyle/>
          <a:p>
            <a:pPr>
              <a:defRPr sz="1800">
                <a:solidFill>
                  <a:schemeClr val="tx2">
                    <a:lumMod val="75000"/>
                  </a:schemeClr>
                </a:solidFill>
              </a:defRPr>
            </a:pPr>
            <a:r>
              <a:rPr lang="mn-MN" sz="1800" dirty="0">
                <a:solidFill>
                  <a:schemeClr val="tx2">
                    <a:lumMod val="75000"/>
                  </a:schemeClr>
                </a:solidFill>
              </a:rPr>
              <a:t>НИЙТ </a:t>
            </a:r>
            <a:r>
              <a:rPr lang="mn-MN" sz="1800" dirty="0" smtClean="0">
                <a:solidFill>
                  <a:schemeClr val="tx2">
                    <a:lumMod val="75000"/>
                  </a:schemeClr>
                </a:solidFill>
              </a:rPr>
              <a:t>ҮЗЛЭГ, </a:t>
            </a:r>
            <a:r>
              <a:rPr lang="mn-MN" sz="1800" b="0" i="1" dirty="0" smtClean="0">
                <a:solidFill>
                  <a:schemeClr val="tx2">
                    <a:lumMod val="75000"/>
                  </a:schemeClr>
                </a:solidFill>
              </a:rPr>
              <a:t>мянган хүн</a:t>
            </a:r>
            <a:endParaRPr lang="en-US" sz="1800" b="0" i="1" dirty="0">
              <a:solidFill>
                <a:schemeClr val="tx2">
                  <a:lumMod val="75000"/>
                </a:schemeClr>
              </a:solidFill>
            </a:endParaRPr>
          </a:p>
        </c:rich>
      </c:tx>
      <c:layout>
        <c:manualLayout>
          <c:xMode val="edge"/>
          <c:yMode val="edge"/>
          <c:x val="0.16998045635500134"/>
          <c:y val="9.3104866672779263E-4"/>
        </c:manualLayout>
      </c:layout>
      <c:overlay val="0"/>
    </c:title>
    <c:autoTitleDeleted val="0"/>
    <c:plotArea>
      <c:layout>
        <c:manualLayout>
          <c:layoutTarget val="inner"/>
          <c:xMode val="edge"/>
          <c:yMode val="edge"/>
          <c:x val="3.772101694277593E-2"/>
          <c:y val="0.11405672528543101"/>
          <c:w val="0.93084480227157751"/>
          <c:h val="0.72677137167572048"/>
        </c:manualLayout>
      </c:layout>
      <c:lineChart>
        <c:grouping val="standard"/>
        <c:varyColors val="0"/>
        <c:ser>
          <c:idx val="0"/>
          <c:order val="0"/>
          <c:tx>
            <c:strRef>
              <c:f>Sheet1!$B$1</c:f>
              <c:strCache>
                <c:ptCount val="1"/>
                <c:pt idx="0">
                  <c:v>Series 1</c:v>
                </c:pt>
              </c:strCache>
            </c:strRef>
          </c:tx>
          <c:marker>
            <c:spPr>
              <a:scene3d>
                <a:camera prst="orthographicFront"/>
                <a:lightRig rig="threePt" dir="t"/>
              </a:scene3d>
              <a:sp3d>
                <a:bevelT w="190500" h="38100"/>
              </a:sp3d>
            </c:spPr>
          </c:marker>
          <c:dLbls>
            <c:dLbl>
              <c:idx val="0"/>
              <c:layout>
                <c:manualLayout>
                  <c:x val="-0.17327312491398916"/>
                  <c:y val="-6.1757502896164608E-3"/>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0.16698628875685984"/>
                  <c:y val="4.142903534372446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6722142632966589E-3"/>
                  <c:y val="-8.8566233069010646E-3"/>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3.8106147535708852E-2"/>
                  <c:y val="4.724660347405145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6.3105974276443507E-3"/>
                  <c:y val="-5.2413787111332537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solidFill>
                      <a:schemeClr val="tx2">
                        <a:lumMod val="75000"/>
                      </a:schemeClr>
                    </a:solidFill>
                  </a:defRPr>
                </a:pPr>
                <a:endParaRPr lang="mn-Mong-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Sheet1!$B$2:$B$5</c:f>
              <c:numCache>
                <c:formatCode>0.0</c:formatCode>
                <c:ptCount val="4"/>
                <c:pt idx="0" formatCode="General">
                  <c:v>620.5</c:v>
                </c:pt>
                <c:pt idx="1">
                  <c:v>593.1</c:v>
                </c:pt>
                <c:pt idx="2" formatCode="General">
                  <c:v>596.6</c:v>
                </c:pt>
                <c:pt idx="3" formatCode="General">
                  <c:v>655.8</c:v>
                </c:pt>
              </c:numCache>
            </c:numRef>
          </c:val>
          <c:smooth val="0"/>
        </c:ser>
        <c:dLbls>
          <c:showLegendKey val="0"/>
          <c:showVal val="0"/>
          <c:showCatName val="0"/>
          <c:showSerName val="0"/>
          <c:showPercent val="0"/>
          <c:showBubbleSize val="0"/>
        </c:dLbls>
        <c:marker val="1"/>
        <c:smooth val="0"/>
        <c:axId val="-391436672"/>
        <c:axId val="-391436128"/>
      </c:lineChart>
      <c:catAx>
        <c:axId val="-391436672"/>
        <c:scaling>
          <c:orientation val="minMax"/>
        </c:scaling>
        <c:delete val="0"/>
        <c:axPos val="b"/>
        <c:numFmt formatCode="General" sourceLinked="1"/>
        <c:majorTickMark val="out"/>
        <c:minorTickMark val="none"/>
        <c:tickLblPos val="nextTo"/>
        <c:txPr>
          <a:bodyPr/>
          <a:lstStyle/>
          <a:p>
            <a:pPr>
              <a:defRPr sz="1400">
                <a:solidFill>
                  <a:schemeClr val="tx2">
                    <a:lumMod val="75000"/>
                  </a:schemeClr>
                </a:solidFill>
              </a:defRPr>
            </a:pPr>
            <a:endParaRPr lang="mn-Mong-CN"/>
          </a:p>
        </c:txPr>
        <c:crossAx val="-391436128"/>
        <c:crosses val="autoZero"/>
        <c:auto val="1"/>
        <c:lblAlgn val="ctr"/>
        <c:lblOffset val="100"/>
        <c:noMultiLvlLbl val="0"/>
      </c:catAx>
      <c:valAx>
        <c:axId val="-391436128"/>
        <c:scaling>
          <c:orientation val="minMax"/>
        </c:scaling>
        <c:delete val="1"/>
        <c:axPos val="l"/>
        <c:majorGridlines>
          <c:spPr>
            <a:ln>
              <a:solidFill>
                <a:schemeClr val="bg1"/>
              </a:solidFill>
            </a:ln>
          </c:spPr>
        </c:majorGridlines>
        <c:numFmt formatCode="General" sourceLinked="1"/>
        <c:majorTickMark val="out"/>
        <c:minorTickMark val="none"/>
        <c:tickLblPos val="nextTo"/>
        <c:crossAx val="-391436672"/>
        <c:crosses val="autoZero"/>
        <c:crossBetween val="between"/>
      </c:valAx>
      <c:spPr>
        <a:solidFill>
          <a:schemeClr val="bg1">
            <a:lumMod val="85000"/>
          </a:schemeClr>
        </a:solidFill>
      </c:spPr>
    </c:plotArea>
    <c:plotVisOnly val="1"/>
    <c:dispBlanksAs val="gap"/>
    <c:showDLblsOverMax val="0"/>
  </c:chart>
  <c:txPr>
    <a:bodyPr/>
    <a:lstStyle/>
    <a:p>
      <a:pPr>
        <a:defRPr sz="1600">
          <a:latin typeface="Arial" pitchFamily="34" charset="0"/>
          <a:cs typeface="Arial" pitchFamily="34" charset="0"/>
        </a:defRPr>
      </a:pPr>
      <a:endParaRPr lang="mn-Mong-CN"/>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title>
      <c:tx>
        <c:rich>
          <a:bodyPr/>
          <a:lstStyle/>
          <a:p>
            <a:pPr>
              <a:defRPr>
                <a:solidFill>
                  <a:schemeClr val="tx2">
                    <a:lumMod val="75000"/>
                  </a:schemeClr>
                </a:solidFill>
              </a:defRPr>
            </a:pPr>
            <a:r>
              <a:rPr lang="mn-MN">
                <a:solidFill>
                  <a:schemeClr val="tx2">
                    <a:lumMod val="75000"/>
                  </a:schemeClr>
                </a:solidFill>
              </a:rPr>
              <a:t>Урьдчилан сэргийлэх үзлэгийн нийт үзлэгт эзлэх хувийн жин</a:t>
            </a:r>
            <a:endParaRPr lang="en-US">
              <a:solidFill>
                <a:schemeClr val="tx2">
                  <a:lumMod val="75000"/>
                </a:schemeClr>
              </a:solidFill>
            </a:endParaRPr>
          </a:p>
        </c:rich>
      </c:tx>
      <c:overlay val="0"/>
    </c:title>
    <c:autoTitleDeleted val="0"/>
    <c:plotArea>
      <c:layout>
        <c:manualLayout>
          <c:layoutTarget val="inner"/>
          <c:xMode val="edge"/>
          <c:yMode val="edge"/>
          <c:x val="3.4564021995286721E-2"/>
          <c:y val="0.20363280067394138"/>
          <c:w val="0.93087195600942652"/>
          <c:h val="0.68392009780047658"/>
        </c:manualLayout>
      </c:layout>
      <c:lineChart>
        <c:grouping val="standard"/>
        <c:varyColors val="0"/>
        <c:ser>
          <c:idx val="0"/>
          <c:order val="0"/>
          <c:tx>
            <c:strRef>
              <c:f>Sheet1!$B$1</c:f>
              <c:strCache>
                <c:ptCount val="1"/>
                <c:pt idx="0">
                  <c:v>Series 1</c:v>
                </c:pt>
              </c:strCache>
            </c:strRef>
          </c:tx>
          <c:dLbls>
            <c:dLbl>
              <c:idx val="0"/>
              <c:layout>
                <c:manualLayout>
                  <c:x val="-0.13549888353508049"/>
                  <c:y val="-4.51982430104726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0.14178325117058721"/>
                  <c:y val="1.958333333333337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4375552820233796E-2"/>
                  <c:y val="4.482418201845132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2.5522449913713767E-2"/>
                  <c:y val="2.116332347498728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1.1597627280093411E-2"/>
                  <c:y val="-3.0416666666666672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a:solidFill>
                      <a:schemeClr val="tx2">
                        <a:lumMod val="75000"/>
                      </a:schemeClr>
                    </a:solidFill>
                  </a:defRPr>
                </a:pPr>
                <a:endParaRPr lang="mn-Mong-CN"/>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39.4</c:v>
                </c:pt>
                <c:pt idx="1">
                  <c:v>37</c:v>
                </c:pt>
                <c:pt idx="2">
                  <c:v>36.6</c:v>
                </c:pt>
                <c:pt idx="3">
                  <c:v>38.200000000000003</c:v>
                </c:pt>
              </c:numCache>
            </c:numRef>
          </c:val>
          <c:smooth val="0"/>
        </c:ser>
        <c:dLbls>
          <c:showLegendKey val="0"/>
          <c:showVal val="0"/>
          <c:showCatName val="0"/>
          <c:showSerName val="0"/>
          <c:showPercent val="0"/>
          <c:showBubbleSize val="0"/>
        </c:dLbls>
        <c:marker val="1"/>
        <c:smooth val="0"/>
        <c:axId val="-391449184"/>
        <c:axId val="-391441568"/>
      </c:lineChart>
      <c:catAx>
        <c:axId val="-391449184"/>
        <c:scaling>
          <c:orientation val="minMax"/>
        </c:scaling>
        <c:delete val="0"/>
        <c:axPos val="b"/>
        <c:numFmt formatCode="General" sourceLinked="1"/>
        <c:majorTickMark val="out"/>
        <c:minorTickMark val="none"/>
        <c:tickLblPos val="nextTo"/>
        <c:txPr>
          <a:bodyPr/>
          <a:lstStyle/>
          <a:p>
            <a:pPr>
              <a:defRPr>
                <a:solidFill>
                  <a:schemeClr val="tx2">
                    <a:lumMod val="75000"/>
                  </a:schemeClr>
                </a:solidFill>
              </a:defRPr>
            </a:pPr>
            <a:endParaRPr lang="mn-Mong-CN"/>
          </a:p>
        </c:txPr>
        <c:crossAx val="-391441568"/>
        <c:crosses val="autoZero"/>
        <c:auto val="1"/>
        <c:lblAlgn val="ctr"/>
        <c:lblOffset val="100"/>
        <c:noMultiLvlLbl val="0"/>
      </c:catAx>
      <c:valAx>
        <c:axId val="-391441568"/>
        <c:scaling>
          <c:orientation val="minMax"/>
        </c:scaling>
        <c:delete val="1"/>
        <c:axPos val="l"/>
        <c:majorGridlines>
          <c:spPr>
            <a:ln>
              <a:solidFill>
                <a:schemeClr val="bg1"/>
              </a:solidFill>
            </a:ln>
          </c:spPr>
        </c:majorGridlines>
        <c:numFmt formatCode="General" sourceLinked="1"/>
        <c:majorTickMark val="out"/>
        <c:minorTickMark val="none"/>
        <c:tickLblPos val="nextTo"/>
        <c:crossAx val="-391449184"/>
        <c:crosses val="autoZero"/>
        <c:crossBetween val="between"/>
      </c:valAx>
      <c:spPr>
        <a:solidFill>
          <a:schemeClr val="bg1">
            <a:lumMod val="85000"/>
          </a:schemeClr>
        </a:solidFill>
      </c:spPr>
    </c:plotArea>
    <c:plotVisOnly val="1"/>
    <c:dispBlanksAs val="gap"/>
    <c:showDLblsOverMax val="0"/>
  </c:chart>
  <c:txPr>
    <a:bodyPr/>
    <a:lstStyle/>
    <a:p>
      <a:pPr>
        <a:defRPr sz="1400">
          <a:latin typeface="Arial" pitchFamily="34" charset="0"/>
          <a:cs typeface="Arial" pitchFamily="34" charset="0"/>
        </a:defRPr>
      </a:pPr>
      <a:endParaRPr lang="mn-Mong-CN"/>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2">
                    <a:lumMod val="75000"/>
                  </a:schemeClr>
                </a:solidFill>
                <a:latin typeface="Arial" panose="020B0604020202020204" pitchFamily="34" charset="0"/>
                <a:ea typeface="+mn-ea"/>
                <a:cs typeface="Arial" panose="020B0604020202020204" pitchFamily="34" charset="0"/>
              </a:defRPr>
            </a:pPr>
            <a:r>
              <a:rPr lang="mn-MN" sz="1800" b="1" dirty="0" smtClean="0">
                <a:solidFill>
                  <a:schemeClr val="tx2">
                    <a:lumMod val="75000"/>
                  </a:schemeClr>
                </a:solidFill>
                <a:latin typeface="Arial" panose="020B0604020202020204" pitchFamily="34" charset="0"/>
                <a:cs typeface="Arial" panose="020B0604020202020204" pitchFamily="34" charset="0"/>
              </a:rPr>
              <a:t>КАРТТАЙ</a:t>
            </a:r>
            <a:r>
              <a:rPr lang="mn-MN" sz="1800" b="1" baseline="0" dirty="0" smtClean="0">
                <a:solidFill>
                  <a:schemeClr val="tx2">
                    <a:lumMod val="75000"/>
                  </a:schemeClr>
                </a:solidFill>
                <a:latin typeface="Arial" panose="020B0604020202020204" pitchFamily="34" charset="0"/>
                <a:cs typeface="Arial" panose="020B0604020202020204" pitchFamily="34" charset="0"/>
              </a:rPr>
              <a:t> УНШИГЧ</a:t>
            </a:r>
            <a:r>
              <a:rPr lang="mn-MN" sz="1800" dirty="0" smtClean="0">
                <a:solidFill>
                  <a:schemeClr val="tx2">
                    <a:lumMod val="75000"/>
                  </a:schemeClr>
                </a:solidFill>
                <a:latin typeface="Arial" panose="020B0604020202020204" pitchFamily="34" charset="0"/>
                <a:cs typeface="Arial" panose="020B0604020202020204" pitchFamily="34" charset="0"/>
              </a:rPr>
              <a:t>, мян.хүн</a:t>
            </a:r>
            <a:endParaRPr lang="en-US" sz="1800" dirty="0">
              <a:solidFill>
                <a:schemeClr val="tx2">
                  <a:lumMod val="75000"/>
                </a:schemeClr>
              </a:solidFill>
              <a:latin typeface="Arial" panose="020B0604020202020204" pitchFamily="34" charset="0"/>
              <a:cs typeface="Arial" panose="020B0604020202020204" pitchFamily="34" charset="0"/>
            </a:endParaRPr>
          </a:p>
        </c:rich>
      </c:tx>
      <c:layout>
        <c:manualLayout>
          <c:xMode val="edge"/>
          <c:yMode val="edge"/>
          <c:x val="0.15309736047145053"/>
          <c:y val="1.6836195965366927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0"/>
                  <c:y val="-2.2342206509421824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3.1446540880503146E-3"/>
                  <c:y val="5.3703488075355459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1530265124244521E-16"/>
                  <c:y val="4.6646426406932624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9.433962264150943E-3"/>
                  <c:y val="7.4823855166292275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7.8</c:v>
                </c:pt>
                <c:pt idx="1">
                  <c:v>7.8</c:v>
                </c:pt>
                <c:pt idx="2">
                  <c:v>19.399999999999999</c:v>
                </c:pt>
                <c:pt idx="3">
                  <c:v>22.2</c:v>
                </c:pt>
              </c:numCache>
            </c:numRef>
          </c:val>
        </c:ser>
        <c:dLbls>
          <c:showLegendKey val="0"/>
          <c:showVal val="0"/>
          <c:showCatName val="0"/>
          <c:showSerName val="0"/>
          <c:showPercent val="0"/>
          <c:showBubbleSize val="0"/>
        </c:dLbls>
        <c:gapWidth val="219"/>
        <c:overlap val="-27"/>
        <c:axId val="-391441024"/>
        <c:axId val="-391445376"/>
      </c:barChart>
      <c:catAx>
        <c:axId val="-391441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crossAx val="-391445376"/>
        <c:crosses val="autoZero"/>
        <c:auto val="1"/>
        <c:lblAlgn val="ctr"/>
        <c:lblOffset val="100"/>
        <c:noMultiLvlLbl val="0"/>
      </c:catAx>
      <c:valAx>
        <c:axId val="-3914453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391441024"/>
        <c:crosses val="autoZero"/>
        <c:crossBetween val="between"/>
      </c:valAx>
      <c:spPr>
        <a:solidFill>
          <a:schemeClr val="bg1">
            <a:lumMod val="85000"/>
          </a:schemeClr>
        </a:solidFill>
        <a:ln>
          <a:noFill/>
        </a:ln>
        <a:effectLst/>
      </c:spPr>
    </c:plotArea>
    <c:plotVisOnly val="1"/>
    <c:dispBlanksAs val="gap"/>
    <c:showDLblsOverMax val="0"/>
  </c:chart>
  <c:spPr>
    <a:noFill/>
    <a:ln>
      <a:noFill/>
    </a:ln>
    <a:effectLst/>
  </c:spPr>
  <c:txPr>
    <a:bodyPr/>
    <a:lstStyle/>
    <a:p>
      <a:pPr>
        <a:defRPr/>
      </a:pPr>
      <a:endParaRPr lang="mn-Mong-C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2">
                    <a:lumMod val="75000"/>
                  </a:schemeClr>
                </a:solidFill>
                <a:latin typeface="Arial" panose="020B0604020202020204" pitchFamily="34" charset="0"/>
                <a:ea typeface="+mn-ea"/>
                <a:cs typeface="Arial" panose="020B0604020202020204" pitchFamily="34" charset="0"/>
              </a:defRPr>
            </a:pPr>
            <a:r>
              <a:rPr lang="mn-MN" sz="1800" b="1" dirty="0" smtClean="0">
                <a:solidFill>
                  <a:schemeClr val="tx2">
                    <a:lumMod val="75000"/>
                  </a:schemeClr>
                </a:solidFill>
                <a:latin typeface="Arial" panose="020B0604020202020204" pitchFamily="34" charset="0"/>
                <a:cs typeface="Arial" panose="020B0604020202020204" pitchFamily="34" charset="0"/>
              </a:rPr>
              <a:t>ХӨМРӨГИЙН</a:t>
            </a:r>
            <a:r>
              <a:rPr lang="mn-MN" sz="1800" b="1" baseline="0" dirty="0" smtClean="0">
                <a:solidFill>
                  <a:schemeClr val="tx2">
                    <a:lumMod val="75000"/>
                  </a:schemeClr>
                </a:solidFill>
                <a:latin typeface="Arial" panose="020B0604020202020204" pitchFamily="34" charset="0"/>
                <a:cs typeface="Arial" panose="020B0604020202020204" pitchFamily="34" charset="0"/>
              </a:rPr>
              <a:t> НОМ</a:t>
            </a:r>
            <a:r>
              <a:rPr lang="mn-MN" sz="1800" dirty="0" smtClean="0">
                <a:solidFill>
                  <a:schemeClr val="tx2">
                    <a:lumMod val="75000"/>
                  </a:schemeClr>
                </a:solidFill>
                <a:latin typeface="Arial" panose="020B0604020202020204" pitchFamily="34" charset="0"/>
                <a:cs typeface="Arial" panose="020B0604020202020204" pitchFamily="34" charset="0"/>
              </a:rPr>
              <a:t>, тоо</a:t>
            </a:r>
            <a:endParaRPr lang="en-US" sz="1800" dirty="0">
              <a:solidFill>
                <a:schemeClr val="tx2">
                  <a:lumMod val="75000"/>
                </a:schemeClr>
              </a:solidFill>
              <a:latin typeface="Arial" panose="020B0604020202020204" pitchFamily="34" charset="0"/>
              <a:cs typeface="Arial" panose="020B0604020202020204" pitchFamily="34" charset="0"/>
            </a:endParaRPr>
          </a:p>
        </c:rich>
      </c:tx>
      <c:layout>
        <c:manualLayout>
          <c:xMode val="edge"/>
          <c:yMode val="edge"/>
          <c:x val="0.15309736047145053"/>
          <c:y val="1.6836195965366927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0"/>
                  <c:y val="-2.2342206509421824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3.1446540880503146E-3"/>
                  <c:y val="5.3703488075355459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1530265124244521E-16"/>
                  <c:y val="4.6646426406932624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3.1446540880503146E-3"/>
                  <c:y val="1.098572834112875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31.8</c:v>
                </c:pt>
                <c:pt idx="1">
                  <c:v>32</c:v>
                </c:pt>
                <c:pt idx="2">
                  <c:v>39.6</c:v>
                </c:pt>
                <c:pt idx="3">
                  <c:v>41</c:v>
                </c:pt>
              </c:numCache>
            </c:numRef>
          </c:val>
        </c:ser>
        <c:dLbls>
          <c:showLegendKey val="0"/>
          <c:showVal val="0"/>
          <c:showCatName val="0"/>
          <c:showSerName val="0"/>
          <c:showPercent val="0"/>
          <c:showBubbleSize val="0"/>
        </c:dLbls>
        <c:gapWidth val="219"/>
        <c:overlap val="-27"/>
        <c:axId val="-391443744"/>
        <c:axId val="-391448640"/>
      </c:barChart>
      <c:catAx>
        <c:axId val="-39144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crossAx val="-391448640"/>
        <c:crosses val="autoZero"/>
        <c:auto val="1"/>
        <c:lblAlgn val="ctr"/>
        <c:lblOffset val="100"/>
        <c:noMultiLvlLbl val="0"/>
      </c:catAx>
      <c:valAx>
        <c:axId val="-391448640"/>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391443744"/>
        <c:crosses val="autoZero"/>
        <c:crossBetween val="between"/>
      </c:valAx>
      <c:spPr>
        <a:solidFill>
          <a:schemeClr val="bg1">
            <a:lumMod val="85000"/>
          </a:schemeClr>
        </a:solidFill>
        <a:ln>
          <a:noFill/>
        </a:ln>
        <a:effectLst/>
      </c:spPr>
    </c:plotArea>
    <c:plotVisOnly val="1"/>
    <c:dispBlanksAs val="gap"/>
    <c:showDLblsOverMax val="0"/>
  </c:chart>
  <c:spPr>
    <a:noFill/>
    <a:ln>
      <a:noFill/>
    </a:ln>
    <a:effectLst/>
  </c:spPr>
  <c:txPr>
    <a:bodyPr/>
    <a:lstStyle/>
    <a:p>
      <a:pPr>
        <a:defRPr/>
      </a:pPr>
      <a:endParaRPr lang="mn-Mong-C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a:lstStyle/>
          <a:p>
            <a:pPr>
              <a:defRPr sz="1800">
                <a:solidFill>
                  <a:schemeClr val="tx2">
                    <a:lumMod val="75000"/>
                  </a:schemeClr>
                </a:solidFill>
              </a:defRPr>
            </a:pPr>
            <a:r>
              <a:rPr lang="mn-MN" sz="1800" dirty="0" smtClean="0">
                <a:solidFill>
                  <a:schemeClr val="tx2">
                    <a:lumMod val="75000"/>
                  </a:schemeClr>
                </a:solidFill>
              </a:rPr>
              <a:t>ХҮРТСЭН МЕДАЛЬ, </a:t>
            </a:r>
            <a:r>
              <a:rPr lang="mn-MN" sz="1800" b="0" i="1" dirty="0" smtClean="0">
                <a:solidFill>
                  <a:schemeClr val="tx2">
                    <a:lumMod val="75000"/>
                  </a:schemeClr>
                </a:solidFill>
              </a:rPr>
              <a:t>тоо</a:t>
            </a:r>
            <a:endParaRPr lang="en-US" sz="1800" b="0" i="1" dirty="0">
              <a:solidFill>
                <a:schemeClr val="tx2">
                  <a:lumMod val="75000"/>
                </a:schemeClr>
              </a:solidFill>
            </a:endParaRPr>
          </a:p>
        </c:rich>
      </c:tx>
      <c:layout>
        <c:manualLayout>
          <c:xMode val="edge"/>
          <c:yMode val="edge"/>
          <c:x val="0.16998045635500134"/>
          <c:y val="9.3104866672779263E-4"/>
        </c:manualLayout>
      </c:layout>
      <c:overlay val="0"/>
    </c:title>
    <c:autoTitleDeleted val="0"/>
    <c:plotArea>
      <c:layout>
        <c:manualLayout>
          <c:layoutTarget val="inner"/>
          <c:xMode val="edge"/>
          <c:yMode val="edge"/>
          <c:x val="3.4577598864211266E-2"/>
          <c:y val="0.14415038818673157"/>
          <c:w val="0.93084480227157751"/>
          <c:h val="0.70273131248206988"/>
        </c:manualLayout>
      </c:layout>
      <c:lineChart>
        <c:grouping val="standard"/>
        <c:varyColors val="0"/>
        <c:ser>
          <c:idx val="0"/>
          <c:order val="0"/>
          <c:tx>
            <c:strRef>
              <c:f>Sheet1!$B$1</c:f>
              <c:strCache>
                <c:ptCount val="1"/>
                <c:pt idx="0">
                  <c:v>Series 1</c:v>
                </c:pt>
              </c:strCache>
            </c:strRef>
          </c:tx>
          <c:marker>
            <c:spPr>
              <a:scene3d>
                <a:camera prst="orthographicFront"/>
                <a:lightRig rig="threePt" dir="t"/>
              </a:scene3d>
              <a:sp3d>
                <a:bevelT w="190500" h="38100"/>
              </a:sp3d>
            </c:spPr>
          </c:marker>
          <c:dLbls>
            <c:dLbl>
              <c:idx val="0"/>
              <c:layout>
                <c:manualLayout>
                  <c:x val="-0.13869552604977789"/>
                  <c:y val="-3.504632601433065E-3"/>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0.16698628875685984"/>
                  <c:y val="4.142903534372446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1.6102468498990642E-2"/>
                  <c:y val="3.6552457806856689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7.5827164478484671E-2"/>
                  <c:y val="5.793102785989387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6.3105974276443507E-3"/>
                  <c:y val="-5.2413787111332537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solidFill>
                      <a:schemeClr val="tx2">
                        <a:lumMod val="75000"/>
                      </a:schemeClr>
                    </a:solidFill>
                  </a:defRPr>
                </a:pPr>
                <a:endParaRPr lang="mn-Mong-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698</c:v>
                </c:pt>
                <c:pt idx="1">
                  <c:v>666</c:v>
                </c:pt>
                <c:pt idx="2">
                  <c:v>840</c:v>
                </c:pt>
                <c:pt idx="3">
                  <c:v>1021</c:v>
                </c:pt>
              </c:numCache>
            </c:numRef>
          </c:val>
          <c:smooth val="0"/>
        </c:ser>
        <c:dLbls>
          <c:showLegendKey val="0"/>
          <c:showVal val="0"/>
          <c:showCatName val="0"/>
          <c:showSerName val="0"/>
          <c:showPercent val="0"/>
          <c:showBubbleSize val="0"/>
        </c:dLbls>
        <c:marker val="1"/>
        <c:smooth val="0"/>
        <c:axId val="-391446464"/>
        <c:axId val="-391435584"/>
      </c:lineChart>
      <c:catAx>
        <c:axId val="-391446464"/>
        <c:scaling>
          <c:orientation val="minMax"/>
        </c:scaling>
        <c:delete val="0"/>
        <c:axPos val="b"/>
        <c:numFmt formatCode="General" sourceLinked="1"/>
        <c:majorTickMark val="out"/>
        <c:minorTickMark val="none"/>
        <c:tickLblPos val="nextTo"/>
        <c:txPr>
          <a:bodyPr/>
          <a:lstStyle/>
          <a:p>
            <a:pPr>
              <a:defRPr sz="1400">
                <a:solidFill>
                  <a:schemeClr val="tx2">
                    <a:lumMod val="75000"/>
                  </a:schemeClr>
                </a:solidFill>
              </a:defRPr>
            </a:pPr>
            <a:endParaRPr lang="mn-Mong-CN"/>
          </a:p>
        </c:txPr>
        <c:crossAx val="-391435584"/>
        <c:crosses val="autoZero"/>
        <c:auto val="1"/>
        <c:lblAlgn val="ctr"/>
        <c:lblOffset val="100"/>
        <c:noMultiLvlLbl val="0"/>
      </c:catAx>
      <c:valAx>
        <c:axId val="-391435584"/>
        <c:scaling>
          <c:orientation val="minMax"/>
        </c:scaling>
        <c:delete val="1"/>
        <c:axPos val="l"/>
        <c:majorGridlines>
          <c:spPr>
            <a:ln>
              <a:solidFill>
                <a:schemeClr val="bg1"/>
              </a:solidFill>
            </a:ln>
          </c:spPr>
        </c:majorGridlines>
        <c:numFmt formatCode="General" sourceLinked="1"/>
        <c:majorTickMark val="out"/>
        <c:minorTickMark val="none"/>
        <c:tickLblPos val="nextTo"/>
        <c:crossAx val="-391446464"/>
        <c:crosses val="autoZero"/>
        <c:crossBetween val="between"/>
      </c:valAx>
      <c:spPr>
        <a:solidFill>
          <a:schemeClr val="bg1">
            <a:lumMod val="85000"/>
          </a:schemeClr>
        </a:solidFill>
      </c:spPr>
    </c:plotArea>
    <c:plotVisOnly val="1"/>
    <c:dispBlanksAs val="gap"/>
    <c:showDLblsOverMax val="0"/>
  </c:chart>
  <c:txPr>
    <a:bodyPr/>
    <a:lstStyle/>
    <a:p>
      <a:pPr>
        <a:defRPr sz="1600">
          <a:latin typeface="Arial" pitchFamily="34" charset="0"/>
          <a:cs typeface="Arial" pitchFamily="34" charset="0"/>
        </a:defRPr>
      </a:pPr>
      <a:endParaRPr lang="mn-Mong-CN"/>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title>
      <c:tx>
        <c:rich>
          <a:bodyPr/>
          <a:lstStyle/>
          <a:p>
            <a:pPr>
              <a:defRPr>
                <a:solidFill>
                  <a:schemeClr val="tx2">
                    <a:lumMod val="75000"/>
                  </a:schemeClr>
                </a:solidFill>
              </a:defRPr>
            </a:pPr>
            <a:r>
              <a:rPr lang="mn-MN" dirty="0" smtClean="0">
                <a:solidFill>
                  <a:schemeClr val="tx2">
                    <a:lumMod val="75000"/>
                  </a:schemeClr>
                </a:solidFill>
              </a:rPr>
              <a:t>СЭКЦЭНД</a:t>
            </a:r>
            <a:r>
              <a:rPr lang="mn-MN" baseline="0" dirty="0" smtClean="0">
                <a:solidFill>
                  <a:schemeClr val="tx2">
                    <a:lumMod val="75000"/>
                  </a:schemeClr>
                </a:solidFill>
              </a:rPr>
              <a:t> ХИЧЭЭЛЛЭГСЭД,  </a:t>
            </a:r>
            <a:r>
              <a:rPr lang="mn-MN" b="0" baseline="0" dirty="0" smtClean="0">
                <a:solidFill>
                  <a:schemeClr val="tx2">
                    <a:lumMod val="75000"/>
                  </a:schemeClr>
                </a:solidFill>
              </a:rPr>
              <a:t>мян.хүн</a:t>
            </a:r>
            <a:endParaRPr lang="en-US" b="0" dirty="0">
              <a:solidFill>
                <a:schemeClr val="tx2">
                  <a:lumMod val="75000"/>
                </a:schemeClr>
              </a:solidFill>
            </a:endParaRPr>
          </a:p>
        </c:rich>
      </c:tx>
      <c:overlay val="0"/>
    </c:title>
    <c:autoTitleDeleted val="0"/>
    <c:plotArea>
      <c:layout>
        <c:manualLayout>
          <c:layoutTarget val="inner"/>
          <c:xMode val="edge"/>
          <c:yMode val="edge"/>
          <c:x val="3.4564021995286721E-2"/>
          <c:y val="0.16522001950784518"/>
          <c:w val="0.93087195600942652"/>
          <c:h val="0.68128823541953931"/>
        </c:manualLayout>
      </c:layout>
      <c:lineChart>
        <c:grouping val="standard"/>
        <c:varyColors val="0"/>
        <c:ser>
          <c:idx val="0"/>
          <c:order val="0"/>
          <c:tx>
            <c:strRef>
              <c:f>Sheet1!$B$1</c:f>
              <c:strCache>
                <c:ptCount val="1"/>
                <c:pt idx="0">
                  <c:v>Series 1</c:v>
                </c:pt>
              </c:strCache>
            </c:strRef>
          </c:tx>
          <c:dLbls>
            <c:dLbl>
              <c:idx val="0"/>
              <c:layout>
                <c:manualLayout>
                  <c:x val="-0.13549888353508049"/>
                  <c:y val="-4.51982430104726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0.1512098026238472"/>
                  <c:y val="-1.196456957213596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4375552820233796E-2"/>
                  <c:y val="4.4824182018451328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1.1597627280093411E-2"/>
                  <c:y val="-3.0416666666666672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a:solidFill>
                      <a:schemeClr val="tx2">
                        <a:lumMod val="75000"/>
                      </a:schemeClr>
                    </a:solidFill>
                  </a:defRPr>
                </a:pPr>
                <a:endParaRPr lang="mn-Mong-CN"/>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22.6</c:v>
                </c:pt>
                <c:pt idx="1">
                  <c:v>23.7</c:v>
                </c:pt>
                <c:pt idx="2">
                  <c:v>24.6</c:v>
                </c:pt>
                <c:pt idx="3">
                  <c:v>25.4</c:v>
                </c:pt>
              </c:numCache>
            </c:numRef>
          </c:val>
          <c:smooth val="0"/>
        </c:ser>
        <c:dLbls>
          <c:showLegendKey val="0"/>
          <c:showVal val="0"/>
          <c:showCatName val="0"/>
          <c:showSerName val="0"/>
          <c:showPercent val="0"/>
          <c:showBubbleSize val="0"/>
        </c:dLbls>
        <c:marker val="1"/>
        <c:smooth val="0"/>
        <c:axId val="-391438848"/>
        <c:axId val="-391450272"/>
      </c:lineChart>
      <c:catAx>
        <c:axId val="-391438848"/>
        <c:scaling>
          <c:orientation val="minMax"/>
        </c:scaling>
        <c:delete val="0"/>
        <c:axPos val="b"/>
        <c:numFmt formatCode="General" sourceLinked="1"/>
        <c:majorTickMark val="out"/>
        <c:minorTickMark val="none"/>
        <c:tickLblPos val="nextTo"/>
        <c:txPr>
          <a:bodyPr/>
          <a:lstStyle/>
          <a:p>
            <a:pPr>
              <a:defRPr>
                <a:solidFill>
                  <a:schemeClr val="tx2">
                    <a:lumMod val="75000"/>
                  </a:schemeClr>
                </a:solidFill>
              </a:defRPr>
            </a:pPr>
            <a:endParaRPr lang="mn-Mong-CN"/>
          </a:p>
        </c:txPr>
        <c:crossAx val="-391450272"/>
        <c:crosses val="autoZero"/>
        <c:auto val="1"/>
        <c:lblAlgn val="ctr"/>
        <c:lblOffset val="100"/>
        <c:noMultiLvlLbl val="0"/>
      </c:catAx>
      <c:valAx>
        <c:axId val="-391450272"/>
        <c:scaling>
          <c:orientation val="minMax"/>
        </c:scaling>
        <c:delete val="1"/>
        <c:axPos val="l"/>
        <c:majorGridlines>
          <c:spPr>
            <a:ln>
              <a:solidFill>
                <a:schemeClr val="bg1"/>
              </a:solidFill>
            </a:ln>
          </c:spPr>
        </c:majorGridlines>
        <c:numFmt formatCode="General" sourceLinked="1"/>
        <c:majorTickMark val="out"/>
        <c:minorTickMark val="none"/>
        <c:tickLblPos val="nextTo"/>
        <c:crossAx val="-391438848"/>
        <c:crosses val="autoZero"/>
        <c:crossBetween val="between"/>
      </c:valAx>
      <c:spPr>
        <a:solidFill>
          <a:schemeClr val="bg1">
            <a:lumMod val="85000"/>
          </a:schemeClr>
        </a:solidFill>
      </c:spPr>
    </c:plotArea>
    <c:plotVisOnly val="1"/>
    <c:dispBlanksAs val="gap"/>
    <c:showDLblsOverMax val="0"/>
  </c:chart>
  <c:txPr>
    <a:bodyPr/>
    <a:lstStyle/>
    <a:p>
      <a:pPr>
        <a:defRPr sz="1400">
          <a:latin typeface="Arial" pitchFamily="34" charset="0"/>
          <a:cs typeface="Arial" pitchFamily="34" charset="0"/>
        </a:defRPr>
      </a:pPr>
      <a:endParaRPr lang="mn-Mong-CN"/>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2">
                    <a:lumMod val="75000"/>
                  </a:schemeClr>
                </a:solidFill>
                <a:latin typeface="Arial" panose="020B0604020202020204" pitchFamily="34" charset="0"/>
                <a:ea typeface="+mn-ea"/>
                <a:cs typeface="Arial" panose="020B0604020202020204" pitchFamily="34" charset="0"/>
              </a:defRPr>
            </a:pPr>
            <a:r>
              <a:rPr lang="mn-MN" sz="1800" b="1" dirty="0">
                <a:solidFill>
                  <a:schemeClr val="tx2">
                    <a:lumMod val="75000"/>
                  </a:schemeClr>
                </a:solidFill>
                <a:latin typeface="Arial" panose="020B0604020202020204" pitchFamily="34" charset="0"/>
                <a:cs typeface="Arial" panose="020B0604020202020204" pitchFamily="34" charset="0"/>
              </a:rPr>
              <a:t>БҮРТГЭГДСЭН ХЭРЭГ</a:t>
            </a:r>
            <a:r>
              <a:rPr lang="mn-MN" sz="1800" dirty="0">
                <a:solidFill>
                  <a:schemeClr val="tx2">
                    <a:lumMod val="75000"/>
                  </a:schemeClr>
                </a:solidFill>
                <a:latin typeface="Arial" panose="020B0604020202020204" pitchFamily="34" charset="0"/>
                <a:cs typeface="Arial" panose="020B0604020202020204" pitchFamily="34" charset="0"/>
              </a:rPr>
              <a:t>, тоо</a:t>
            </a:r>
            <a:endParaRPr lang="en-US" sz="1800" dirty="0">
              <a:solidFill>
                <a:schemeClr val="tx2">
                  <a:lumMod val="75000"/>
                </a:schemeClr>
              </a:solidFill>
              <a:latin typeface="Arial" panose="020B0604020202020204" pitchFamily="34" charset="0"/>
              <a:cs typeface="Arial" panose="020B0604020202020204" pitchFamily="34" charset="0"/>
            </a:endParaRPr>
          </a:p>
        </c:rich>
      </c:tx>
      <c:layout>
        <c:manualLayout>
          <c:xMode val="edge"/>
          <c:yMode val="edge"/>
          <c:x val="0.15309736047145053"/>
          <c:y val="1.6836195965366927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layout>
                <c:manualLayout>
                  <c:x val="0"/>
                  <c:y val="-2.2342206509421824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3.1446540880503146E-3"/>
                  <c:y val="5.3703488075355459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1530265124244521E-16"/>
                  <c:y val="4.6646426406932624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72635083406559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528</c:v>
                </c:pt>
                <c:pt idx="1">
                  <c:v>881</c:v>
                </c:pt>
                <c:pt idx="2">
                  <c:v>794</c:v>
                </c:pt>
                <c:pt idx="3">
                  <c:v>747</c:v>
                </c:pt>
              </c:numCache>
            </c:numRef>
          </c:val>
        </c:ser>
        <c:dLbls>
          <c:showLegendKey val="0"/>
          <c:showVal val="0"/>
          <c:showCatName val="0"/>
          <c:showSerName val="0"/>
          <c:showPercent val="0"/>
          <c:showBubbleSize val="0"/>
        </c:dLbls>
        <c:gapWidth val="219"/>
        <c:overlap val="-27"/>
        <c:axId val="-391445920"/>
        <c:axId val="-391440480"/>
      </c:barChart>
      <c:catAx>
        <c:axId val="-39144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crossAx val="-391440480"/>
        <c:crosses val="autoZero"/>
        <c:auto val="1"/>
        <c:lblAlgn val="ctr"/>
        <c:lblOffset val="100"/>
        <c:noMultiLvlLbl val="0"/>
      </c:catAx>
      <c:valAx>
        <c:axId val="-391440480"/>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391445920"/>
        <c:crosses val="autoZero"/>
        <c:crossBetween val="between"/>
      </c:valAx>
      <c:spPr>
        <a:solidFill>
          <a:schemeClr val="bg1">
            <a:lumMod val="85000"/>
          </a:schemeClr>
        </a:solidFill>
        <a:ln>
          <a:noFill/>
        </a:ln>
        <a:effectLst/>
      </c:spPr>
    </c:plotArea>
    <c:plotVisOnly val="1"/>
    <c:dispBlanksAs val="gap"/>
    <c:showDLblsOverMax val="0"/>
  </c:chart>
  <c:spPr>
    <a:noFill/>
    <a:ln>
      <a:noFill/>
    </a:ln>
    <a:effectLst/>
  </c:spPr>
  <c:txPr>
    <a:bodyPr/>
    <a:lstStyle/>
    <a:p>
      <a:pPr>
        <a:defRPr/>
      </a:pPr>
      <a:endParaRPr lang="mn-Mong-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a:lstStyle/>
          <a:p>
            <a:pPr>
              <a:defRPr sz="1800">
                <a:solidFill>
                  <a:schemeClr val="tx2">
                    <a:lumMod val="75000"/>
                  </a:schemeClr>
                </a:solidFill>
              </a:defRPr>
            </a:pPr>
            <a:r>
              <a:rPr lang="mn-MN" sz="1800" dirty="0" smtClean="0">
                <a:solidFill>
                  <a:schemeClr val="tx2">
                    <a:lumMod val="75000"/>
                  </a:schemeClr>
                </a:solidFill>
              </a:rPr>
              <a:t>ТӨРСӨН</a:t>
            </a:r>
            <a:r>
              <a:rPr lang="mn-MN" sz="1800" baseline="0" dirty="0" smtClean="0">
                <a:solidFill>
                  <a:schemeClr val="tx2">
                    <a:lumMod val="75000"/>
                  </a:schemeClr>
                </a:solidFill>
              </a:rPr>
              <a:t> ХҮҮХДИЙН ТОО</a:t>
            </a:r>
            <a:r>
              <a:rPr lang="mn-MN" sz="1800" dirty="0" smtClean="0">
                <a:solidFill>
                  <a:schemeClr val="tx2">
                    <a:lumMod val="75000"/>
                  </a:schemeClr>
                </a:solidFill>
              </a:rPr>
              <a:t> </a:t>
            </a:r>
            <a:endParaRPr lang="en-US" sz="1800" b="0" i="1" dirty="0">
              <a:solidFill>
                <a:schemeClr val="tx2">
                  <a:lumMod val="75000"/>
                </a:schemeClr>
              </a:solidFill>
            </a:endParaRPr>
          </a:p>
        </c:rich>
      </c:tx>
      <c:layout>
        <c:manualLayout>
          <c:xMode val="edge"/>
          <c:yMode val="edge"/>
          <c:x val="0.16683703827643664"/>
          <c:y val="2.497116454842126E-2"/>
        </c:manualLayout>
      </c:layout>
      <c:overlay val="0"/>
    </c:title>
    <c:autoTitleDeleted val="0"/>
    <c:plotArea>
      <c:layout>
        <c:manualLayout>
          <c:layoutTarget val="inner"/>
          <c:xMode val="edge"/>
          <c:yMode val="edge"/>
          <c:x val="6.9155197728422532E-2"/>
          <c:y val="0.18884802055456612"/>
          <c:w val="0.93084480227157751"/>
          <c:h val="0.72677137167572048"/>
        </c:manualLayout>
      </c:layout>
      <c:lineChart>
        <c:grouping val="standard"/>
        <c:varyColors val="0"/>
        <c:ser>
          <c:idx val="0"/>
          <c:order val="0"/>
          <c:tx>
            <c:strRef>
              <c:f>Sheet1!$B$1</c:f>
              <c:strCache>
                <c:ptCount val="1"/>
                <c:pt idx="0">
                  <c:v>2019</c:v>
                </c:pt>
              </c:strCache>
            </c:strRef>
          </c:tx>
          <c:spPr>
            <a:ln w="28575"/>
          </c:spPr>
          <c:marker>
            <c:symbol val="triangle"/>
            <c:size val="14"/>
            <c:spPr>
              <a:scene3d>
                <a:camera prst="orthographicFront"/>
                <a:lightRig rig="threePt" dir="t"/>
              </a:scene3d>
              <a:sp3d/>
            </c:spPr>
          </c:marker>
          <c:dLbls>
            <c:dLbl>
              <c:idx val="0"/>
              <c:layout>
                <c:manualLayout>
                  <c:x val="-0.17327312491398916"/>
                  <c:y val="-6.1757502896164608E-3"/>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1.2958802907191447E-2"/>
                  <c:y val="3.341568227917418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6722142632966589E-3"/>
                  <c:y val="-8.8566233069010646E-3"/>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7.5827164478484671E-2"/>
                  <c:y val="5.793102785989387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6.3105974276443507E-3"/>
                  <c:y val="-5.2413787111332537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solidFill>
                      <a:schemeClr val="tx2">
                        <a:lumMod val="75000"/>
                      </a:schemeClr>
                    </a:solidFill>
                  </a:defRPr>
                </a:pPr>
                <a:endParaRPr lang="mn-Mong-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2345</c:v>
                </c:pt>
                <c:pt idx="1">
                  <c:v>2388</c:v>
                </c:pt>
                <c:pt idx="2">
                  <c:v>2576</c:v>
                </c:pt>
                <c:pt idx="3">
                  <c:v>2337</c:v>
                </c:pt>
              </c:numCache>
            </c:numRef>
          </c:val>
          <c:smooth val="0"/>
        </c:ser>
        <c:dLbls>
          <c:showLegendKey val="0"/>
          <c:showVal val="0"/>
          <c:showCatName val="0"/>
          <c:showSerName val="0"/>
          <c:showPercent val="0"/>
          <c:showBubbleSize val="0"/>
        </c:dLbls>
        <c:marker val="1"/>
        <c:smooth val="0"/>
        <c:axId val="-495057728"/>
        <c:axId val="-495055552"/>
      </c:lineChart>
      <c:catAx>
        <c:axId val="-495057728"/>
        <c:scaling>
          <c:orientation val="minMax"/>
        </c:scaling>
        <c:delete val="0"/>
        <c:axPos val="b"/>
        <c:numFmt formatCode="General" sourceLinked="1"/>
        <c:majorTickMark val="out"/>
        <c:minorTickMark val="none"/>
        <c:tickLblPos val="nextTo"/>
        <c:txPr>
          <a:bodyPr/>
          <a:lstStyle/>
          <a:p>
            <a:pPr>
              <a:defRPr sz="1400">
                <a:solidFill>
                  <a:schemeClr val="tx2">
                    <a:lumMod val="75000"/>
                  </a:schemeClr>
                </a:solidFill>
              </a:defRPr>
            </a:pPr>
            <a:endParaRPr lang="mn-Mong-CN"/>
          </a:p>
        </c:txPr>
        <c:crossAx val="-495055552"/>
        <c:crosses val="autoZero"/>
        <c:auto val="1"/>
        <c:lblAlgn val="ctr"/>
        <c:lblOffset val="100"/>
        <c:noMultiLvlLbl val="0"/>
      </c:catAx>
      <c:valAx>
        <c:axId val="-495055552"/>
        <c:scaling>
          <c:orientation val="minMax"/>
        </c:scaling>
        <c:delete val="1"/>
        <c:axPos val="l"/>
        <c:majorGridlines>
          <c:spPr>
            <a:ln>
              <a:solidFill>
                <a:schemeClr val="bg1">
                  <a:lumMod val="85000"/>
                </a:schemeClr>
              </a:solidFill>
              <a:prstDash val="dash"/>
            </a:ln>
          </c:spPr>
        </c:majorGridlines>
        <c:numFmt formatCode="General" sourceLinked="1"/>
        <c:majorTickMark val="out"/>
        <c:minorTickMark val="none"/>
        <c:tickLblPos val="nextTo"/>
        <c:crossAx val="-495057728"/>
        <c:crosses val="autoZero"/>
        <c:crossBetween val="between"/>
      </c:valAx>
      <c:spPr>
        <a:noFill/>
      </c:spPr>
    </c:plotArea>
    <c:plotVisOnly val="1"/>
    <c:dispBlanksAs val="gap"/>
    <c:showDLblsOverMax val="0"/>
  </c:chart>
  <c:txPr>
    <a:bodyPr/>
    <a:lstStyle/>
    <a:p>
      <a:pPr>
        <a:defRPr sz="1600">
          <a:latin typeface="Arial" pitchFamily="34" charset="0"/>
          <a:cs typeface="Arial" pitchFamily="34" charset="0"/>
        </a:defRPr>
      </a:pPr>
      <a:endParaRPr lang="mn-Mong-CN"/>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2">
                    <a:lumMod val="75000"/>
                  </a:schemeClr>
                </a:solidFill>
                <a:latin typeface="Arial" panose="020B0604020202020204" pitchFamily="34" charset="0"/>
                <a:ea typeface="+mn-ea"/>
                <a:cs typeface="Arial" panose="020B0604020202020204" pitchFamily="34" charset="0"/>
              </a:defRPr>
            </a:pPr>
            <a:r>
              <a:rPr lang="mn-MN" sz="1800" b="1" dirty="0">
                <a:solidFill>
                  <a:schemeClr val="tx2">
                    <a:lumMod val="75000"/>
                  </a:schemeClr>
                </a:solidFill>
                <a:latin typeface="Arial" panose="020B0604020202020204" pitchFamily="34" charset="0"/>
                <a:cs typeface="Arial" panose="020B0604020202020204" pitchFamily="34" charset="0"/>
              </a:rPr>
              <a:t>БҮРТГЭГДСЭН ХЭРЭГ</a:t>
            </a:r>
            <a:r>
              <a:rPr lang="mn-MN" sz="1800" dirty="0">
                <a:solidFill>
                  <a:schemeClr val="tx2">
                    <a:lumMod val="75000"/>
                  </a:schemeClr>
                </a:solidFill>
                <a:latin typeface="Arial" panose="020B0604020202020204" pitchFamily="34" charset="0"/>
                <a:cs typeface="Arial" panose="020B0604020202020204" pitchFamily="34" charset="0"/>
              </a:rPr>
              <a:t>,  өнгөөр</a:t>
            </a:r>
            <a:endParaRPr lang="en-US" sz="1800" dirty="0">
              <a:solidFill>
                <a:schemeClr val="tx2">
                  <a:lumMod val="75000"/>
                </a:schemeClr>
              </a:solidFill>
              <a:latin typeface="Arial" panose="020B0604020202020204" pitchFamily="34" charset="0"/>
              <a:cs typeface="Arial" panose="020B0604020202020204" pitchFamily="34" charset="0"/>
            </a:endParaRPr>
          </a:p>
        </c:rich>
      </c:tx>
      <c:layout>
        <c:manualLayout>
          <c:xMode val="edge"/>
          <c:yMode val="edge"/>
          <c:x val="0.14305820325090943"/>
          <c:y val="6.1744666252217133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title>
    <c:autoTitleDeleted val="0"/>
    <c:plotArea>
      <c:layout>
        <c:manualLayout>
          <c:layoutTarget val="inner"/>
          <c:xMode val="edge"/>
          <c:yMode val="edge"/>
          <c:x val="2.3152599346134371E-2"/>
          <c:y val="0.17797831348069332"/>
          <c:w val="0.8083335719398711"/>
          <c:h val="0.73611603934932335"/>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0.24974766312105723"/>
                  <c:y val="0.19721893229711085"/>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
                  <c:y val="1.6336865032416478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mn-Mong-CN"/>
                </a:p>
              </c:txPr>
              <c:showLegendKey val="0"/>
              <c:showVal val="0"/>
              <c:showCatName val="1"/>
              <c:showSerName val="0"/>
              <c:showPercent val="1"/>
              <c:showBubbleSize val="0"/>
              <c:extLst>
                <c:ext xmlns:c15="http://schemas.microsoft.com/office/drawing/2012/chart" uri="{CE6537A1-D6FC-4f65-9D91-7224C49458BB}"/>
              </c:extLst>
            </c:dLbl>
            <c:dLbl>
              <c:idx val="2"/>
              <c:layout>
                <c:manualLayout>
                  <c:x val="-0.12414767233043238"/>
                  <c:y val="-0.19060310016988766"/>
                </c:manualLayout>
              </c:layout>
              <c:tx>
                <c:rich>
                  <a:bodyPr/>
                  <a:lstStyle/>
                  <a:p>
                    <a:r>
                      <a:rPr lang="mn-MN" dirty="0" smtClean="0"/>
                      <a:t>Хулгайлах</a:t>
                    </a:r>
                    <a:r>
                      <a:rPr lang="mn-MN" baseline="0" dirty="0" smtClean="0"/>
                      <a:t>                37</a:t>
                    </a:r>
                    <a:r>
                      <a:rPr lang="mn-MN" dirty="0" smtClean="0"/>
                      <a:t>.4%</a:t>
                    </a:r>
                    <a:endParaRPr lang="mn-MN" dirty="0"/>
                  </a:p>
                </c:rich>
              </c:tx>
              <c:showLegendKey val="0"/>
              <c:showVal val="0"/>
              <c:showCatName val="1"/>
              <c:showSerName val="0"/>
              <c:showPercent val="1"/>
              <c:showBubbleSize val="0"/>
              <c:extLst>
                <c:ext xmlns:c15="http://schemas.microsoft.com/office/drawing/2012/chart" uri="{CE6537A1-D6FC-4f65-9D91-7224C49458BB}"/>
              </c:extLst>
            </c:dLbl>
            <c:dLbl>
              <c:idx val="3"/>
              <c:layout>
                <c:manualLayout>
                  <c:x val="5.5555555555555552E-2"/>
                  <c:y val="-0.1051350381850916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r>
                      <a:rPr lang="mn-MN" sz="1200" dirty="0" smtClean="0">
                        <a:solidFill>
                          <a:schemeClr val="bg1"/>
                        </a:solidFill>
                        <a:latin typeface="Arial" pitchFamily="34" charset="0"/>
                        <a:cs typeface="Arial" pitchFamily="34" charset="0"/>
                      </a:rPr>
                      <a:t>З</a:t>
                    </a:r>
                    <a:r>
                      <a:rPr lang="mn-MN" dirty="0" smtClean="0">
                        <a:solidFill>
                          <a:schemeClr val="bg1"/>
                        </a:solidFill>
                      </a:rPr>
                      <a:t>алилан </a:t>
                    </a:r>
                    <a:r>
                      <a:rPr lang="mn-MN" dirty="0">
                        <a:solidFill>
                          <a:schemeClr val="bg1"/>
                        </a:solidFill>
                      </a:rPr>
                      <a:t>мэхлэх, завшиж </a:t>
                    </a:r>
                    <a:r>
                      <a:rPr lang="mn-MN" dirty="0" smtClean="0">
                        <a:solidFill>
                          <a:schemeClr val="bg1"/>
                        </a:solidFill>
                      </a:rPr>
                      <a:t>үрэгдүү-лэх</a:t>
                    </a:r>
                    <a:r>
                      <a:rPr lang="mn-MN" dirty="0">
                        <a:solidFill>
                          <a:schemeClr val="bg1"/>
                        </a:solidFill>
                      </a:rPr>
                      <a:t>
</a:t>
                    </a:r>
                    <a:r>
                      <a:rPr lang="mn-MN" dirty="0" smtClean="0">
                        <a:solidFill>
                          <a:schemeClr val="bg1"/>
                        </a:solidFill>
                      </a:rPr>
                      <a:t>12.0%</a:t>
                    </a:r>
                    <a:endParaRPr lang="mn-MN" dirty="0">
                      <a:solidFill>
                        <a:schemeClr val="bg1"/>
                      </a:solidFill>
                    </a:endParaRP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mn-Mong-CN"/>
                </a:p>
              </c:txPr>
              <c:showLegendKey val="0"/>
              <c:showVal val="0"/>
              <c:showCatName val="1"/>
              <c:showSerName val="0"/>
              <c:showPercent val="1"/>
              <c:showBubbleSize val="0"/>
              <c:extLst>
                <c:ext xmlns:c15="http://schemas.microsoft.com/office/drawing/2012/chart" uri="{CE6537A1-D6FC-4f65-9D91-7224C49458BB}">
                  <c15:layout>
                    <c:manualLayout>
                      <c:w val="0.2126023391812866"/>
                      <c:h val="0.27811945320563891"/>
                    </c:manualLayout>
                  </c15:layout>
                </c:ext>
              </c:extLst>
            </c:dLbl>
            <c:dLbl>
              <c:idx val="4"/>
              <c:layout>
                <c:manualLayout>
                  <c:x val="0.14228875995763687"/>
                  <c:y val="0.13234665878071089"/>
                </c:manualLayout>
              </c:layout>
              <c:showLegendKey val="0"/>
              <c:showVal val="0"/>
              <c:showCatName val="1"/>
              <c:showSerName val="0"/>
              <c:showPercent val="1"/>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mn-Mong-C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Бусдын бие махбодид гэмтэл учруулах </c:v>
                </c:pt>
                <c:pt idx="1">
                  <c:v>Хөдөлгөөний аюулгүй байдлын эсрэг</c:v>
                </c:pt>
                <c:pt idx="2">
                  <c:v>Хулгайлах</c:v>
                </c:pt>
                <c:pt idx="3">
                  <c:v>Залилан мэхлэх, завшиж үрэгдүүлэх</c:v>
                </c:pt>
                <c:pt idx="4">
                  <c:v>Бусад</c:v>
                </c:pt>
              </c:strCache>
            </c:strRef>
          </c:cat>
          <c:val>
            <c:numRef>
              <c:f>Sheet1!$B$2:$B$6</c:f>
              <c:numCache>
                <c:formatCode>General</c:formatCode>
                <c:ptCount val="5"/>
                <c:pt idx="0">
                  <c:v>195</c:v>
                </c:pt>
                <c:pt idx="1">
                  <c:v>27</c:v>
                </c:pt>
                <c:pt idx="2">
                  <c:v>226</c:v>
                </c:pt>
                <c:pt idx="3">
                  <c:v>128</c:v>
                </c:pt>
                <c:pt idx="4">
                  <c:v>171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mn-Mong-CN"/>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0743062456998701E-2"/>
          <c:y val="0.12904008589835361"/>
          <c:w val="0.8950331264114999"/>
          <c:h val="0.63666176699850985"/>
        </c:manualLayout>
      </c:layout>
      <c:lineChart>
        <c:grouping val="stacked"/>
        <c:varyColors val="0"/>
        <c:ser>
          <c:idx val="0"/>
          <c:order val="0"/>
          <c:tx>
            <c:strRef>
              <c:f>Sheet1!$B$1</c:f>
              <c:strCache>
                <c:ptCount val="1"/>
                <c:pt idx="0">
                  <c:v>Хүүхдийн гэмт хэрэг</c:v>
                </c:pt>
              </c:strCache>
            </c:strRef>
          </c:tx>
          <c:spPr>
            <a:ln w="57150">
              <a:solidFill>
                <a:schemeClr val="accent1"/>
              </a:solidFill>
            </a:ln>
          </c:spPr>
          <c:marker>
            <c:symbol val="diamond"/>
            <c:size val="14"/>
            <c:spPr>
              <a:ln w="57150">
                <a:noFill/>
              </a:ln>
              <a:scene3d>
                <a:camera prst="orthographicFront"/>
                <a:lightRig rig="threePt" dir="t"/>
              </a:scene3d>
              <a:sp3d prstMaterial="matte">
                <a:bevelT w="63500" h="63500" prst="artDeco"/>
                <a:contourClr>
                  <a:srgbClr val="000000"/>
                </a:contourClr>
              </a:sp3d>
            </c:spPr>
          </c:marker>
          <c:dLbls>
            <c:dLbl>
              <c:idx val="0"/>
              <c:layout>
                <c:manualLayout>
                  <c:x val="-0.11666666666666672"/>
                  <c:y val="3.214116510869375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7055016181229776E-2"/>
                  <c:y val="-6.180434263898830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2.956764495347161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401294498381877E-2"/>
                  <c:y val="5.8222142686709617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6666666666666683E-2"/>
                  <c:y val="-7.30321609902688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b="1">
                    <a:solidFill>
                      <a:schemeClr val="tx2">
                        <a:lumMod val="75000"/>
                      </a:schemeClr>
                    </a:solidFill>
                  </a:defRPr>
                </a:pPr>
                <a:endParaRPr lang="mn-Mong-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27</c:v>
                </c:pt>
                <c:pt idx="1">
                  <c:v>60</c:v>
                </c:pt>
                <c:pt idx="2">
                  <c:v>22</c:v>
                </c:pt>
                <c:pt idx="3">
                  <c:v>37</c:v>
                </c:pt>
              </c:numCache>
            </c:numRef>
          </c:val>
          <c:smooth val="0"/>
        </c:ser>
        <c:dLbls>
          <c:showLegendKey val="0"/>
          <c:showVal val="1"/>
          <c:showCatName val="0"/>
          <c:showSerName val="0"/>
          <c:showPercent val="0"/>
          <c:showBubbleSize val="0"/>
        </c:dLbls>
        <c:marker val="1"/>
        <c:smooth val="0"/>
        <c:axId val="-391438304"/>
        <c:axId val="-391448096"/>
      </c:lineChart>
      <c:catAx>
        <c:axId val="-391438304"/>
        <c:scaling>
          <c:orientation val="minMax"/>
        </c:scaling>
        <c:delete val="0"/>
        <c:axPos val="b"/>
        <c:numFmt formatCode="General" sourceLinked="1"/>
        <c:majorTickMark val="none"/>
        <c:minorTickMark val="none"/>
        <c:tickLblPos val="nextTo"/>
        <c:txPr>
          <a:bodyPr/>
          <a:lstStyle/>
          <a:p>
            <a:pPr>
              <a:defRPr sz="1600">
                <a:solidFill>
                  <a:schemeClr val="tx2">
                    <a:lumMod val="75000"/>
                  </a:schemeClr>
                </a:solidFill>
              </a:defRPr>
            </a:pPr>
            <a:endParaRPr lang="mn-Mong-CN"/>
          </a:p>
        </c:txPr>
        <c:crossAx val="-391448096"/>
        <c:crosses val="autoZero"/>
        <c:auto val="1"/>
        <c:lblAlgn val="ctr"/>
        <c:lblOffset val="100"/>
        <c:noMultiLvlLbl val="0"/>
      </c:catAx>
      <c:valAx>
        <c:axId val="-391448096"/>
        <c:scaling>
          <c:orientation val="minMax"/>
        </c:scaling>
        <c:delete val="1"/>
        <c:axPos val="l"/>
        <c:majorGridlines>
          <c:spPr>
            <a:ln>
              <a:solidFill>
                <a:schemeClr val="bg1"/>
              </a:solidFill>
            </a:ln>
          </c:spPr>
        </c:majorGridlines>
        <c:numFmt formatCode="General" sourceLinked="1"/>
        <c:majorTickMark val="none"/>
        <c:minorTickMark val="none"/>
        <c:tickLblPos val="nextTo"/>
        <c:crossAx val="-391438304"/>
        <c:crosses val="autoZero"/>
        <c:crossBetween val="between"/>
      </c:valAx>
      <c:spPr>
        <a:solidFill>
          <a:schemeClr val="bg1">
            <a:lumMod val="85000"/>
          </a:schemeClr>
        </a:solidFill>
      </c:spPr>
    </c:plotArea>
    <c:plotVisOnly val="1"/>
    <c:dispBlanksAs val="zero"/>
    <c:showDLblsOverMax val="0"/>
  </c:chart>
  <c:txPr>
    <a:bodyPr/>
    <a:lstStyle/>
    <a:p>
      <a:pPr>
        <a:defRPr sz="1400">
          <a:latin typeface="Arial" pitchFamily="34" charset="0"/>
          <a:cs typeface="Arial" pitchFamily="34" charset="0"/>
        </a:defRPr>
      </a:pPr>
      <a:endParaRPr lang="mn-Mong-CN"/>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hart>
    <c:title>
      <c:tx>
        <c:rich>
          <a:bodyPr/>
          <a:lstStyle/>
          <a:p>
            <a:pPr>
              <a:defRPr>
                <a:solidFill>
                  <a:schemeClr val="tx2">
                    <a:lumMod val="75000"/>
                  </a:schemeClr>
                </a:solidFill>
              </a:defRPr>
            </a:pPr>
            <a:r>
              <a:rPr lang="mn-MN">
                <a:solidFill>
                  <a:schemeClr val="tx2">
                    <a:lumMod val="75000"/>
                  </a:schemeClr>
                </a:solidFill>
              </a:rPr>
              <a:t>Хүүхдийн гэмт хэргийн нийт гэмт хэрэгт эзлэх хувийн жин</a:t>
            </a:r>
            <a:endParaRPr lang="en-US">
              <a:solidFill>
                <a:schemeClr val="tx2">
                  <a:lumMod val="75000"/>
                </a:schemeClr>
              </a:solidFill>
            </a:endParaRPr>
          </a:p>
        </c:rich>
      </c:tx>
      <c:overlay val="0"/>
    </c:title>
    <c:autoTitleDeleted val="0"/>
    <c:plotArea>
      <c:layout>
        <c:manualLayout>
          <c:layoutTarget val="inner"/>
          <c:xMode val="edge"/>
          <c:yMode val="edge"/>
          <c:x val="3.4564021995286721E-2"/>
          <c:y val="0.18847727627042118"/>
          <c:w val="0.93087195600942652"/>
          <c:h val="0.67964091708830121"/>
        </c:manualLayout>
      </c:layout>
      <c:lineChart>
        <c:grouping val="standard"/>
        <c:varyColors val="0"/>
        <c:ser>
          <c:idx val="0"/>
          <c:order val="0"/>
          <c:tx>
            <c:strRef>
              <c:f>Sheet1!$B$1</c:f>
              <c:strCache>
                <c:ptCount val="1"/>
                <c:pt idx="0">
                  <c:v>Series 1</c:v>
                </c:pt>
              </c:strCache>
            </c:strRef>
          </c:tx>
          <c:spPr>
            <a:ln w="57150"/>
          </c:spPr>
          <c:marker>
            <c:spPr>
              <a:ln w="57150"/>
            </c:spPr>
          </c:marker>
          <c:dLbls>
            <c:dLbl>
              <c:idx val="0"/>
              <c:layout>
                <c:manualLayout>
                  <c:x val="-0.14021215926171052"/>
                  <c:y val="-4.242667201175920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1.0612663990449741E-2"/>
                  <c:y val="2.507030618876680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7.2270227808327047E-4"/>
                  <c:y val="-2.9087983462607651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600" b="1">
                    <a:solidFill>
                      <a:schemeClr val="tx2">
                        <a:lumMod val="75000"/>
                      </a:schemeClr>
                    </a:solidFill>
                  </a:defRPr>
                </a:pPr>
                <a:endParaRPr lang="mn-Mong-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5.0999999999999996</c:v>
                </c:pt>
                <c:pt idx="1">
                  <c:v>6.8</c:v>
                </c:pt>
                <c:pt idx="2">
                  <c:v>2.8</c:v>
                </c:pt>
                <c:pt idx="3">
                  <c:v>4.9000000000000004</c:v>
                </c:pt>
              </c:numCache>
            </c:numRef>
          </c:val>
          <c:smooth val="0"/>
        </c:ser>
        <c:dLbls>
          <c:showLegendKey val="0"/>
          <c:showVal val="0"/>
          <c:showCatName val="0"/>
          <c:showSerName val="0"/>
          <c:showPercent val="0"/>
          <c:showBubbleSize val="0"/>
        </c:dLbls>
        <c:marker val="1"/>
        <c:smooth val="0"/>
        <c:axId val="-391444832"/>
        <c:axId val="-391447552"/>
      </c:lineChart>
      <c:catAx>
        <c:axId val="-391444832"/>
        <c:scaling>
          <c:orientation val="minMax"/>
        </c:scaling>
        <c:delete val="0"/>
        <c:axPos val="b"/>
        <c:numFmt formatCode="General" sourceLinked="1"/>
        <c:majorTickMark val="out"/>
        <c:minorTickMark val="none"/>
        <c:tickLblPos val="nextTo"/>
        <c:txPr>
          <a:bodyPr/>
          <a:lstStyle/>
          <a:p>
            <a:pPr>
              <a:defRPr sz="1600">
                <a:solidFill>
                  <a:schemeClr val="tx2">
                    <a:lumMod val="75000"/>
                  </a:schemeClr>
                </a:solidFill>
              </a:defRPr>
            </a:pPr>
            <a:endParaRPr lang="mn-Mong-CN"/>
          </a:p>
        </c:txPr>
        <c:crossAx val="-391447552"/>
        <c:crosses val="autoZero"/>
        <c:auto val="1"/>
        <c:lblAlgn val="ctr"/>
        <c:lblOffset val="100"/>
        <c:noMultiLvlLbl val="0"/>
      </c:catAx>
      <c:valAx>
        <c:axId val="-391447552"/>
        <c:scaling>
          <c:orientation val="minMax"/>
        </c:scaling>
        <c:delete val="1"/>
        <c:axPos val="l"/>
        <c:majorGridlines>
          <c:spPr>
            <a:ln>
              <a:solidFill>
                <a:schemeClr val="bg1"/>
              </a:solidFill>
            </a:ln>
          </c:spPr>
        </c:majorGridlines>
        <c:numFmt formatCode="General" sourceLinked="1"/>
        <c:majorTickMark val="out"/>
        <c:minorTickMark val="none"/>
        <c:tickLblPos val="nextTo"/>
        <c:crossAx val="-391444832"/>
        <c:crosses val="autoZero"/>
        <c:crossBetween val="between"/>
      </c:valAx>
      <c:spPr>
        <a:solidFill>
          <a:schemeClr val="bg1">
            <a:lumMod val="85000"/>
          </a:schemeClr>
        </a:solidFill>
      </c:spPr>
    </c:plotArea>
    <c:plotVisOnly val="1"/>
    <c:dispBlanksAs val="gap"/>
    <c:showDLblsOverMax val="0"/>
  </c:chart>
  <c:txPr>
    <a:bodyPr/>
    <a:lstStyle/>
    <a:p>
      <a:pPr>
        <a:defRPr sz="1400">
          <a:latin typeface="Arial" pitchFamily="34" charset="0"/>
          <a:cs typeface="Arial" pitchFamily="34" charset="0"/>
        </a:defRPr>
      </a:pPr>
      <a:endParaRPr lang="mn-Mong-CN"/>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lang="mn-MN">
                <a:solidFill>
                  <a:schemeClr val="tx2">
                    <a:lumMod val="75000"/>
                  </a:schemeClr>
                </a:solidFill>
              </a:defRPr>
            </a:pPr>
            <a:r>
              <a:rPr lang="mn-MN" sz="1600" dirty="0">
                <a:solidFill>
                  <a:schemeClr val="tx2">
                    <a:lumMod val="75000"/>
                  </a:schemeClr>
                </a:solidFill>
              </a:rPr>
              <a:t>ТӨСВИЙН ОРЛОГО, ЗАРЛАГА</a:t>
            </a:r>
          </a:p>
          <a:p>
            <a:pPr>
              <a:defRPr lang="mn-MN">
                <a:solidFill>
                  <a:schemeClr val="tx2">
                    <a:lumMod val="75000"/>
                  </a:schemeClr>
                </a:solidFill>
              </a:defRPr>
            </a:pPr>
            <a:r>
              <a:rPr lang="en-US" b="0" i="1" dirty="0">
                <a:solidFill>
                  <a:schemeClr val="tx2">
                    <a:lumMod val="75000"/>
                  </a:schemeClr>
                </a:solidFill>
              </a:rPr>
              <a:t>(</a:t>
            </a:r>
            <a:r>
              <a:rPr lang="mn-MN" b="0" i="1" dirty="0">
                <a:solidFill>
                  <a:schemeClr val="tx2">
                    <a:lumMod val="75000"/>
                  </a:schemeClr>
                </a:solidFill>
              </a:rPr>
              <a:t>тэрбум төгрөг</a:t>
            </a:r>
            <a:r>
              <a:rPr lang="en-US" b="0" i="1" dirty="0">
                <a:solidFill>
                  <a:schemeClr val="tx2">
                    <a:lumMod val="75000"/>
                  </a:schemeClr>
                </a:solidFill>
              </a:rPr>
              <a:t>)</a:t>
            </a:r>
          </a:p>
        </c:rich>
      </c:tx>
      <c:layout>
        <c:manualLayout>
          <c:xMode val="edge"/>
          <c:yMode val="edge"/>
          <c:x val="0.11691031545585105"/>
          <c:y val="1.1911277224316678E-3"/>
        </c:manualLayout>
      </c:layout>
      <c:overlay val="0"/>
    </c:title>
    <c:autoTitleDeleted val="0"/>
    <c:plotArea>
      <c:layout/>
      <c:lineChart>
        <c:grouping val="standard"/>
        <c:varyColors val="0"/>
        <c:ser>
          <c:idx val="0"/>
          <c:order val="0"/>
          <c:tx>
            <c:strRef>
              <c:f>Sheet1!$B$1</c:f>
              <c:strCache>
                <c:ptCount val="1"/>
                <c:pt idx="0">
                  <c:v>Төсвийн орлого</c:v>
                </c:pt>
              </c:strCache>
            </c:strRef>
          </c:tx>
          <c:marker>
            <c:spPr>
              <a:ln w="19050"/>
            </c:spPr>
          </c:marker>
          <c:dLbls>
            <c:dLbl>
              <c:idx val="0"/>
              <c:layout>
                <c:manualLayout>
                  <c:x val="-7.068142425593027E-2"/>
                  <c:y val="5.198208646425081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0343931065220622E-2"/>
                  <c:y val="5.531309027493154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7.8762442430545237E-3"/>
                  <c:y val="6.453875120057323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5.6603773584905662E-2"/>
                  <c:y val="-5.050858789610084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8867924528301903E-2"/>
                  <c:y val="3.086635926983940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mn-MN" b="1">
                    <a:solidFill>
                      <a:schemeClr val="accent1">
                        <a:lumMod val="75000"/>
                      </a:schemeClr>
                    </a:solidFill>
                  </a:defRPr>
                </a:pPr>
                <a:endParaRPr lang="mn-Mong-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Sheet1!$B$2:$B$5</c:f>
              <c:numCache>
                <c:formatCode>0.0</c:formatCode>
                <c:ptCount val="4"/>
                <c:pt idx="0">
                  <c:v>82.7</c:v>
                </c:pt>
                <c:pt idx="1">
                  <c:v>84.7</c:v>
                </c:pt>
                <c:pt idx="2">
                  <c:v>96.2</c:v>
                </c:pt>
                <c:pt idx="3">
                  <c:v>108.8</c:v>
                </c:pt>
              </c:numCache>
            </c:numRef>
          </c:val>
          <c:smooth val="0"/>
        </c:ser>
        <c:ser>
          <c:idx val="1"/>
          <c:order val="1"/>
          <c:tx>
            <c:strRef>
              <c:f>Sheet1!$C$1</c:f>
              <c:strCache>
                <c:ptCount val="1"/>
                <c:pt idx="0">
                  <c:v>Төсвийн зарлага</c:v>
                </c:pt>
              </c:strCache>
            </c:strRef>
          </c:tx>
          <c:dLbls>
            <c:dLbl>
              <c:idx val="0"/>
              <c:layout>
                <c:manualLayout>
                  <c:x val="-9.1194968553459113E-2"/>
                  <c:y val="-4.489652257431180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5.0343931065220622E-2"/>
                  <c:y val="-4.142433334077189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6.4274501064725403E-2"/>
                  <c:y val="-7.576288184415197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1422505637103208E-16"/>
                  <c:y val="3.0866359269839407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3.7735849056604098E-2"/>
                  <c:y val="-4.489652257431213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mn-MN" b="1">
                    <a:solidFill>
                      <a:srgbClr val="C00000"/>
                    </a:solidFill>
                  </a:defRPr>
                </a:pPr>
                <a:endParaRPr lang="mn-Mong-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Sheet1!$C$2:$C$5</c:f>
              <c:numCache>
                <c:formatCode>0.0</c:formatCode>
                <c:ptCount val="4"/>
                <c:pt idx="0">
                  <c:v>94.6</c:v>
                </c:pt>
                <c:pt idx="1">
                  <c:v>89.1</c:v>
                </c:pt>
                <c:pt idx="2">
                  <c:v>89</c:v>
                </c:pt>
                <c:pt idx="3">
                  <c:v>99</c:v>
                </c:pt>
              </c:numCache>
            </c:numRef>
          </c:val>
          <c:smooth val="0"/>
        </c:ser>
        <c:dLbls>
          <c:showLegendKey val="0"/>
          <c:showVal val="0"/>
          <c:showCatName val="0"/>
          <c:showSerName val="0"/>
          <c:showPercent val="0"/>
          <c:showBubbleSize val="0"/>
        </c:dLbls>
        <c:marker val="1"/>
        <c:smooth val="0"/>
        <c:axId val="-391447008"/>
        <c:axId val="-391443200"/>
      </c:lineChart>
      <c:catAx>
        <c:axId val="-391447008"/>
        <c:scaling>
          <c:orientation val="minMax"/>
        </c:scaling>
        <c:delete val="0"/>
        <c:axPos val="b"/>
        <c:numFmt formatCode="General" sourceLinked="1"/>
        <c:majorTickMark val="none"/>
        <c:minorTickMark val="none"/>
        <c:tickLblPos val="nextTo"/>
        <c:txPr>
          <a:bodyPr/>
          <a:lstStyle/>
          <a:p>
            <a:pPr>
              <a:defRPr lang="mn-MN">
                <a:solidFill>
                  <a:schemeClr val="tx2">
                    <a:lumMod val="75000"/>
                  </a:schemeClr>
                </a:solidFill>
              </a:defRPr>
            </a:pPr>
            <a:endParaRPr lang="mn-Mong-CN"/>
          </a:p>
        </c:txPr>
        <c:crossAx val="-391443200"/>
        <c:crosses val="autoZero"/>
        <c:auto val="1"/>
        <c:lblAlgn val="ctr"/>
        <c:lblOffset val="100"/>
        <c:noMultiLvlLbl val="0"/>
      </c:catAx>
      <c:valAx>
        <c:axId val="-391443200"/>
        <c:scaling>
          <c:orientation val="minMax"/>
          <c:max val="150"/>
          <c:min val="0"/>
        </c:scaling>
        <c:delete val="1"/>
        <c:axPos val="l"/>
        <c:majorGridlines>
          <c:spPr>
            <a:ln>
              <a:solidFill>
                <a:schemeClr val="bg1"/>
              </a:solidFill>
            </a:ln>
          </c:spPr>
        </c:majorGridlines>
        <c:numFmt formatCode="0.0" sourceLinked="1"/>
        <c:majorTickMark val="none"/>
        <c:minorTickMark val="none"/>
        <c:tickLblPos val="nextTo"/>
        <c:crossAx val="-391447008"/>
        <c:crosses val="autoZero"/>
        <c:crossBetween val="between"/>
      </c:valAx>
      <c:spPr>
        <a:solidFill>
          <a:schemeClr val="bg1">
            <a:lumMod val="85000"/>
          </a:schemeClr>
        </a:solidFill>
      </c:spPr>
    </c:plotArea>
    <c:legend>
      <c:legendPos val="b"/>
      <c:overlay val="0"/>
      <c:txPr>
        <a:bodyPr/>
        <a:lstStyle/>
        <a:p>
          <a:pPr>
            <a:defRPr lang="mn-MN">
              <a:solidFill>
                <a:schemeClr val="tx2">
                  <a:lumMod val="75000"/>
                </a:schemeClr>
              </a:solidFill>
            </a:defRPr>
          </a:pPr>
          <a:endParaRPr lang="mn-Mong-CN"/>
        </a:p>
      </c:txPr>
    </c:legend>
    <c:plotVisOnly val="1"/>
    <c:dispBlanksAs val="gap"/>
    <c:showDLblsOverMax val="0"/>
  </c:chart>
  <c:txPr>
    <a:bodyPr/>
    <a:lstStyle/>
    <a:p>
      <a:pPr>
        <a:defRPr sz="1200">
          <a:latin typeface="Arial" pitchFamily="34" charset="0"/>
          <a:cs typeface="Arial" pitchFamily="34" charset="0"/>
        </a:defRPr>
      </a:pPr>
      <a:endParaRPr lang="mn-Mong-CN"/>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
          <c:y val="6.8750000000000006E-2"/>
          <c:w val="0.62500000000000011"/>
          <c:h val="0.9312500000000000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dLbl>
              <c:idx val="0"/>
              <c:layout>
                <c:manualLayout>
                  <c:x val="-0.20313352556282577"/>
                  <c:y val="0.1491799546947063"/>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1"/>
              <c:layout>
                <c:manualLayout>
                  <c:x val="0.13333961775904773"/>
                  <c:y val="-0.19389436866945947"/>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2.4817012310080957E-2"/>
                  <c:y val="0.1394795656559997"/>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6.465565043806198E-4"/>
                  <c:y val="-2.2645338694829681E-2"/>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6.2745924365088163E-2"/>
                  <c:y val="-0.21717768428722659"/>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5"/>
              <c:layout>
                <c:manualLayout>
                  <c:x val="0.20261043954012792"/>
                  <c:y val="0.17445569633272892"/>
                </c:manualLayout>
              </c:layout>
              <c:dLblPos val="bestFit"/>
              <c:showLegendKey val="0"/>
              <c:showVal val="0"/>
              <c:showCatName val="1"/>
              <c:showSerName val="0"/>
              <c:showPercent val="1"/>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Нийтийн ерөнхий үйлчилгээ</c:v>
                </c:pt>
                <c:pt idx="1">
                  <c:v>Боловсрол, соёл урлаг</c:v>
                </c:pt>
                <c:pt idx="2">
                  <c:v>Эрүүл мэнд, спорт</c:v>
                </c:pt>
                <c:pt idx="3">
                  <c:v>Нийгмийн даатгал, халамж</c:v>
                </c:pt>
                <c:pt idx="4">
                  <c:v>Эдийн засгийн бусад салбарт</c:v>
                </c:pt>
                <c:pt idx="5">
                  <c:v>Ангилагдаагүй бусад зардал</c:v>
                </c:pt>
              </c:strCache>
            </c:strRef>
          </c:cat>
          <c:val>
            <c:numRef>
              <c:f>Sheet1!$B$2:$B$7</c:f>
              <c:numCache>
                <c:formatCode>General</c:formatCode>
                <c:ptCount val="6"/>
                <c:pt idx="0">
                  <c:v>40.9</c:v>
                </c:pt>
                <c:pt idx="1">
                  <c:v>33.1</c:v>
                </c:pt>
                <c:pt idx="2">
                  <c:v>2</c:v>
                </c:pt>
                <c:pt idx="3">
                  <c:v>1.4</c:v>
                </c:pt>
                <c:pt idx="4">
                  <c:v>0.7</c:v>
                </c:pt>
                <c:pt idx="5">
                  <c:v>20.9</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mn-Mong-CN"/>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052805280528052E-2"/>
          <c:y val="3.0769230769230771E-2"/>
          <c:w val="0.94270003749531295"/>
          <c:h val="0.74223772562103885"/>
        </c:manualLayout>
      </c:layout>
      <c:lineChart>
        <c:grouping val="standard"/>
        <c:varyColors val="0"/>
        <c:ser>
          <c:idx val="0"/>
          <c:order val="0"/>
          <c:tx>
            <c:strRef>
              <c:f>Sheet1!$B$1</c:f>
              <c:strCache>
                <c:ptCount val="1"/>
                <c:pt idx="0">
                  <c:v>Экспорт</c:v>
                </c:pt>
              </c:strCache>
            </c:strRef>
          </c:tx>
          <c:spPr>
            <a:ln w="28575" cap="rnd">
              <a:solidFill>
                <a:schemeClr val="accent1"/>
              </a:solidFill>
              <a:round/>
            </a:ln>
            <a:effectLst/>
          </c:spPr>
          <c:marker>
            <c:symbol val="circle"/>
            <c:size val="14"/>
            <c:spPr>
              <a:solidFill>
                <a:schemeClr val="accent1"/>
              </a:solidFill>
              <a:ln w="9525">
                <a:solidFill>
                  <a:schemeClr val="accent1"/>
                </a:solidFill>
              </a:ln>
              <a:effectLst/>
            </c:spPr>
          </c:marker>
          <c:dLbls>
            <c:dLbl>
              <c:idx val="0"/>
              <c:layout>
                <c:manualLayout>
                  <c:x val="0"/>
                  <c:y val="4.287464156255749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5873015873015873E-3"/>
                  <c:y val="5.24023396875702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0239279130052376E-2"/>
                  <c:y val="5.9548144503706428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524581115403389E-2"/>
                  <c:y val="7.07371520430632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1406.1</c:v>
                </c:pt>
                <c:pt idx="1">
                  <c:v>2075</c:v>
                </c:pt>
                <c:pt idx="2">
                  <c:v>2269.3000000000002</c:v>
                </c:pt>
                <c:pt idx="3">
                  <c:v>2165.1999999999998</c:v>
                </c:pt>
              </c:numCache>
            </c:numRef>
          </c:val>
          <c:smooth val="0"/>
        </c:ser>
        <c:ser>
          <c:idx val="1"/>
          <c:order val="1"/>
          <c:tx>
            <c:strRef>
              <c:f>Sheet1!$C$1</c:f>
              <c:strCache>
                <c:ptCount val="1"/>
                <c:pt idx="0">
                  <c:v>Импорт</c:v>
                </c:pt>
              </c:strCache>
            </c:strRef>
          </c:tx>
          <c:spPr>
            <a:ln w="28575" cap="rnd">
              <a:solidFill>
                <a:schemeClr val="accent2"/>
              </a:solidFill>
              <a:round/>
            </a:ln>
            <a:effectLst/>
          </c:spPr>
          <c:marker>
            <c:symbol val="circle"/>
            <c:size val="13"/>
            <c:spPr>
              <a:solidFill>
                <a:schemeClr val="accent2"/>
              </a:solidFill>
              <a:ln w="9525">
                <a:solidFill>
                  <a:schemeClr val="accent2"/>
                </a:solidFill>
              </a:ln>
              <a:effectLst/>
            </c:spPr>
          </c:marker>
          <c:dPt>
            <c:idx val="1"/>
            <c:marker>
              <c:symbol val="circle"/>
              <c:size val="13"/>
              <c:spPr>
                <a:solidFill>
                  <a:schemeClr val="accent2"/>
                </a:solidFill>
                <a:ln w="9525">
                  <a:solidFill>
                    <a:schemeClr val="accent2"/>
                  </a:solidFill>
                </a:ln>
                <a:effectLst/>
              </c:spPr>
            </c:marker>
            <c:bubble3D val="0"/>
          </c:dPt>
          <c:dLbls>
            <c:dLbl>
              <c:idx val="0"/>
              <c:layout>
                <c:manualLayout>
                  <c:x val="-5.5555555555555552E-2"/>
                  <c:y val="-6.907581140634262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7.1365704286964135E-2"/>
                  <c:y val="-6.6876000947518319E-2"/>
                </c:manualLayout>
              </c:layout>
              <c:tx>
                <c:rich>
                  <a:bodyPr/>
                  <a:lstStyle/>
                  <a:p>
                    <a:r>
                      <a:rPr lang="en-US" dirty="0" smtClean="0"/>
                      <a:t>240.9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6.0317460317460318E-2"/>
                  <c:y val="-6.6693886875089439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6.6666666666666666E-2"/>
                  <c:y val="-6.19300378125830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Sheet1!$C$2:$C$5</c:f>
              <c:numCache>
                <c:formatCode>General</c:formatCode>
                <c:ptCount val="4"/>
                <c:pt idx="0">
                  <c:v>237.1</c:v>
                </c:pt>
                <c:pt idx="1">
                  <c:v>240.9</c:v>
                </c:pt>
                <c:pt idx="2">
                  <c:v>248.3</c:v>
                </c:pt>
                <c:pt idx="3">
                  <c:v>311.10000000000002</c:v>
                </c:pt>
              </c:numCache>
            </c:numRef>
          </c:val>
          <c:smooth val="0"/>
        </c:ser>
        <c:dLbls>
          <c:showLegendKey val="0"/>
          <c:showVal val="0"/>
          <c:showCatName val="0"/>
          <c:showSerName val="0"/>
          <c:showPercent val="0"/>
          <c:showBubbleSize val="0"/>
        </c:dLbls>
        <c:marker val="1"/>
        <c:smooth val="0"/>
        <c:axId val="-391444288"/>
        <c:axId val="-391439936"/>
      </c:lineChart>
      <c:catAx>
        <c:axId val="-39144428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crossAx val="-391439936"/>
        <c:crosses val="autoZero"/>
        <c:auto val="1"/>
        <c:lblAlgn val="ctr"/>
        <c:lblOffset val="100"/>
        <c:noMultiLvlLbl val="0"/>
      </c:catAx>
      <c:valAx>
        <c:axId val="-39143993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391444288"/>
        <c:crosses val="autoZero"/>
        <c:crossBetween val="between"/>
      </c:valAx>
      <c:spPr>
        <a:solidFill>
          <a:schemeClr val="bg1">
            <a:lumMod val="85000"/>
          </a:schemeClr>
        </a:solidFill>
        <a:ln>
          <a:noFill/>
        </a:ln>
        <a:effectLst/>
      </c:spPr>
    </c:plotArea>
    <c:legend>
      <c:legendPos val="b"/>
      <c:layout>
        <c:manualLayout>
          <c:xMode val="edge"/>
          <c:yMode val="edge"/>
          <c:x val="0.30710898920170376"/>
          <c:y val="0.9443157600508949"/>
          <c:w val="0.3062001624977847"/>
          <c:h val="5.568423994910522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legend>
    <c:plotVisOnly val="1"/>
    <c:dispBlanksAs val="gap"/>
    <c:showDLblsOverMax val="0"/>
  </c:chart>
  <c:spPr>
    <a:noFill/>
    <a:ln>
      <a:noFill/>
    </a:ln>
    <a:effectLst/>
  </c:spPr>
  <c:txPr>
    <a:bodyPr/>
    <a:lstStyle/>
    <a:p>
      <a:pPr>
        <a:defRPr/>
      </a:pPr>
      <a:endParaRPr lang="mn-Mong-CN"/>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973856209150325E-2"/>
          <c:y val="4.5100846558278639E-2"/>
          <c:w val="0.96405228758169936"/>
          <c:h val="0.82667484242817746"/>
        </c:manualLayout>
      </c:layout>
      <c:lineChart>
        <c:grouping val="standard"/>
        <c:varyColors val="0"/>
        <c:ser>
          <c:idx val="0"/>
          <c:order val="0"/>
          <c:tx>
            <c:strRef>
              <c:f>Sheet1!$B$1</c:f>
              <c:strCache>
                <c:ptCount val="1"/>
                <c:pt idx="0">
                  <c:v>Үйлдвэрлэлт</c:v>
                </c:pt>
              </c:strCache>
            </c:strRef>
          </c:tx>
          <c:spPr>
            <a:ln w="38100" cap="rnd">
              <a:solidFill>
                <a:schemeClr val="accent1"/>
              </a:solidFill>
              <a:round/>
            </a:ln>
            <a:effectLst/>
          </c:spPr>
          <c:marker>
            <c:symbol val="circle"/>
            <c:size val="13"/>
            <c:spPr>
              <a:solidFill>
                <a:schemeClr val="accent1"/>
              </a:solidFill>
              <a:ln>
                <a:noFill/>
              </a:ln>
              <a:effectLst/>
            </c:spPr>
          </c:marker>
          <c:dLbls>
            <c:dLbl>
              <c:idx val="0"/>
              <c:layout>
                <c:manualLayout>
                  <c:x val="-0.10732785240080284"/>
                  <c:y val="7.110485828449861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5062400288199271E-2"/>
                  <c:y val="9.810351532097058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978217796304874E-2"/>
                  <c:y val="7.799398300254446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0915032679738561E-2"/>
                  <c:y val="9.695764604358446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5.3141091454160082E-4"/>
                  <c:y val="-4.4837278376063702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mn-Mong-CN"/>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Sheet1!$B$2:$B$5</c:f>
              <c:numCache>
                <c:formatCode>0.0</c:formatCode>
                <c:ptCount val="4"/>
                <c:pt idx="0">
                  <c:v>1387</c:v>
                </c:pt>
                <c:pt idx="1">
                  <c:v>2053</c:v>
                </c:pt>
                <c:pt idx="2">
                  <c:v>2215.6999999999998</c:v>
                </c:pt>
                <c:pt idx="3">
                  <c:v>2155.1999999999998</c:v>
                </c:pt>
              </c:numCache>
            </c:numRef>
          </c:val>
          <c:smooth val="0"/>
        </c:ser>
        <c:dLbls>
          <c:showLegendKey val="0"/>
          <c:showVal val="0"/>
          <c:showCatName val="0"/>
          <c:showSerName val="0"/>
          <c:showPercent val="0"/>
          <c:showBubbleSize val="0"/>
        </c:dLbls>
        <c:marker val="1"/>
        <c:smooth val="0"/>
        <c:axId val="-391442656"/>
        <c:axId val="-391437760"/>
      </c:lineChart>
      <c:catAx>
        <c:axId val="-391442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tx1">
                    <a:lumMod val="65000"/>
                    <a:lumOff val="35000"/>
                  </a:schemeClr>
                </a:solidFill>
                <a:latin typeface="+mn-lt"/>
                <a:ea typeface="+mn-ea"/>
                <a:cs typeface="+mn-cs"/>
              </a:defRPr>
            </a:pPr>
            <a:endParaRPr lang="mn-Mong-CN"/>
          </a:p>
        </c:txPr>
        <c:crossAx val="-391437760"/>
        <c:crosses val="autoZero"/>
        <c:auto val="1"/>
        <c:lblAlgn val="ctr"/>
        <c:lblOffset val="100"/>
        <c:noMultiLvlLbl val="0"/>
      </c:catAx>
      <c:valAx>
        <c:axId val="-391437760"/>
        <c:scaling>
          <c:orientation val="minMax"/>
          <c:min val="1000"/>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91442656"/>
        <c:crosses val="autoZero"/>
        <c:crossBetween val="between"/>
      </c:valAx>
      <c:spPr>
        <a:noFill/>
        <a:ln>
          <a:noFill/>
        </a:ln>
        <a:effectLst/>
      </c:spPr>
    </c:plotArea>
    <c:plotVisOnly val="1"/>
    <c:dispBlanksAs val="gap"/>
    <c:showDLblsOverMax val="0"/>
  </c:chart>
  <c:spPr>
    <a:solidFill>
      <a:schemeClr val="bg1">
        <a:lumMod val="95000"/>
      </a:schemeClr>
    </a:solidFill>
    <a:ln>
      <a:noFill/>
    </a:ln>
    <a:effectLst/>
  </c:spPr>
  <c:txPr>
    <a:bodyPr/>
    <a:lstStyle/>
    <a:p>
      <a:pPr>
        <a:defRPr/>
      </a:pPr>
      <a:endParaRPr lang="mn-Mong-CN"/>
    </a:p>
  </c:txPr>
  <c:externalData r:id="rId3">
    <c:autoUpdate val="0"/>
  </c:externalData>
  <c:userShapes r:id="rId4"/>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lumMod val="75000"/>
                  </a:schemeClr>
                </a:solidFill>
                <a:latin typeface="+mn-lt"/>
                <a:ea typeface="+mn-ea"/>
                <a:cs typeface="+mn-cs"/>
              </a:defRPr>
            </a:pPr>
            <a:r>
              <a:rPr lang="mn-MN" sz="1600" b="1" dirty="0">
                <a:solidFill>
                  <a:schemeClr val="tx2">
                    <a:lumMod val="75000"/>
                  </a:schemeClr>
                </a:solidFill>
                <a:latin typeface="Arial" panose="020B0604020202020204" pitchFamily="34" charset="0"/>
                <a:cs typeface="Arial" panose="020B0604020202020204" pitchFamily="34" charset="0"/>
              </a:rPr>
              <a:t>НИЙТ БҮТЭЭГДЭХҮҮН ҮЙЛДВЭРЛЭЛТ</a:t>
            </a:r>
            <a:r>
              <a:rPr lang="mn-MN" sz="1600" dirty="0">
                <a:solidFill>
                  <a:schemeClr val="tx2">
                    <a:lumMod val="75000"/>
                  </a:schemeClr>
                </a:solidFill>
              </a:rPr>
              <a:t>, </a:t>
            </a:r>
            <a:r>
              <a:rPr lang="mn-MN" sz="1400" dirty="0">
                <a:solidFill>
                  <a:schemeClr val="tx2">
                    <a:lumMod val="75000"/>
                  </a:schemeClr>
                </a:solidFill>
                <a:latin typeface="Arial" panose="020B0604020202020204" pitchFamily="34" charset="0"/>
                <a:cs typeface="Arial" panose="020B0604020202020204" pitchFamily="34" charset="0"/>
              </a:rPr>
              <a:t>салбараар</a:t>
            </a:r>
            <a:endParaRPr lang="en-US" sz="1400" dirty="0">
              <a:solidFill>
                <a:schemeClr val="tx2">
                  <a:lumMod val="75000"/>
                </a:schemeClr>
              </a:solidFill>
              <a:latin typeface="Arial" panose="020B0604020202020204" pitchFamily="34" charset="0"/>
              <a:cs typeface="Arial" panose="020B0604020202020204" pitchFamily="34" charset="0"/>
            </a:endParaRPr>
          </a:p>
        </c:rich>
      </c:tx>
      <c:layout>
        <c:manualLayout>
          <c:xMode val="edge"/>
          <c:yMode val="edge"/>
          <c:x val="0.18626256623582432"/>
          <c:y val="1.153120322769571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2">
                  <a:lumMod val="75000"/>
                </a:schemeClr>
              </a:solidFill>
              <a:latin typeface="+mn-lt"/>
              <a:ea typeface="+mn-ea"/>
              <a:cs typeface="+mn-cs"/>
            </a:defRPr>
          </a:pPr>
          <a:endParaRPr lang="mn-Mong-CN"/>
        </a:p>
      </c:txPr>
    </c:title>
    <c:autoTitleDeleted val="0"/>
    <c:plotArea>
      <c:layout>
        <c:manualLayout>
          <c:layoutTarget val="inner"/>
          <c:xMode val="edge"/>
          <c:yMode val="edge"/>
          <c:x val="0.16163684084943927"/>
          <c:y val="0.2847940990134854"/>
          <c:w val="0.7024242424242424"/>
          <c:h val="0.66609195402298849"/>
        </c:manualLayout>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dLbl>
              <c:idx val="0"/>
              <c:layout>
                <c:manualLayout>
                  <c:x val="-0.18441019165057207"/>
                  <c:y val="-9.198080893532187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r>
                      <a:rPr lang="mn-MN" b="1" dirty="0" smtClean="0">
                        <a:solidFill>
                          <a:schemeClr val="bg1"/>
                        </a:solidFill>
                      </a:rPr>
                      <a:t>Уул </a:t>
                    </a:r>
                    <a:r>
                      <a:rPr lang="mn-MN" b="1" dirty="0">
                        <a:solidFill>
                          <a:schemeClr val="bg1"/>
                        </a:solidFill>
                      </a:rPr>
                      <a:t>уурхай, олборлох үйлдвэрлэлийн салбар
</a:t>
                    </a:r>
                    <a:r>
                      <a:rPr lang="mn-MN" b="1" dirty="0" smtClean="0">
                        <a:solidFill>
                          <a:schemeClr val="bg1"/>
                        </a:solidFill>
                      </a:rPr>
                      <a:t>92.1%</a:t>
                    </a:r>
                    <a:endParaRPr lang="mn-MN" b="1"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mn-Mong-CN"/>
                </a:p>
              </c:txPr>
              <c:dLblPos val="bestFit"/>
              <c:showLegendKey val="0"/>
              <c:showVal val="1"/>
              <c:showCatName val="1"/>
              <c:showSerName val="0"/>
              <c:showPercent val="1"/>
              <c:showBubbleSize val="0"/>
              <c:extLst>
                <c:ext xmlns:c15="http://schemas.microsoft.com/office/drawing/2012/chart" uri="{CE6537A1-D6FC-4f65-9D91-7224C49458BB}"/>
              </c:extLst>
            </c:dLbl>
            <c:dLbl>
              <c:idx val="1"/>
              <c:layout>
                <c:manualLayout>
                  <c:x val="-0.1742517208933789"/>
                  <c:y val="9.7714464880470059E-2"/>
                </c:manualLayout>
              </c:layout>
              <c:tx>
                <c:rich>
                  <a:bodyPr/>
                  <a:lstStyle/>
                  <a:p>
                    <a:r>
                      <a:rPr lang="mn-MN" sz="1200" dirty="0">
                        <a:solidFill>
                          <a:sysClr val="windowText" lastClr="000000"/>
                        </a:solidFill>
                        <a:latin typeface="Arial" pitchFamily="34" charset="0"/>
                        <a:cs typeface="Arial" pitchFamily="34" charset="0"/>
                      </a:rPr>
                      <a:t>Б</a:t>
                    </a:r>
                    <a:r>
                      <a:rPr lang="mn-MN" sz="1200" dirty="0" smtClean="0">
                        <a:latin typeface="Arial" pitchFamily="34" charset="0"/>
                        <a:cs typeface="Arial" pitchFamily="34" charset="0"/>
                      </a:rPr>
                      <a:t>оловс-руулах</a:t>
                    </a:r>
                    <a:r>
                      <a:rPr lang="mn-MN" sz="1200" baseline="0" dirty="0" smtClean="0">
                        <a:latin typeface="Arial" pitchFamily="34" charset="0"/>
                        <a:cs typeface="Arial" pitchFamily="34" charset="0"/>
                      </a:rPr>
                      <a:t> </a:t>
                    </a:r>
                    <a:r>
                      <a:rPr lang="mn-MN" sz="1200" baseline="0" dirty="0">
                        <a:latin typeface="Arial" pitchFamily="34" charset="0"/>
                        <a:cs typeface="Arial" pitchFamily="34" charset="0"/>
                      </a:rPr>
                      <a:t>үйлдвэрлэлийн салбар</a:t>
                    </a:r>
                    <a:r>
                      <a:rPr lang="mn-MN" sz="1200" dirty="0">
                        <a:latin typeface="Arial" pitchFamily="34" charset="0"/>
                        <a:cs typeface="Arial" pitchFamily="34" charset="0"/>
                      </a:rPr>
                      <a:t>
</a:t>
                    </a:r>
                    <a:r>
                      <a:rPr lang="mn-MN" sz="1200" dirty="0" smtClean="0">
                        <a:latin typeface="Arial" pitchFamily="34" charset="0"/>
                        <a:cs typeface="Arial" pitchFamily="34" charset="0"/>
                      </a:rPr>
                      <a:t>6.1%</a:t>
                    </a:r>
                    <a:endParaRPr lang="mn-MN" sz="1200" dirty="0">
                      <a:latin typeface="Arial" pitchFamily="34" charset="0"/>
                      <a:cs typeface="Arial" pitchFamily="34" charset="0"/>
                    </a:endParaRPr>
                  </a:p>
                </c:rich>
              </c:tx>
              <c:showLegendKey val="0"/>
              <c:showVal val="1"/>
              <c:showCatName val="1"/>
              <c:showSerName val="0"/>
              <c:showPercent val="1"/>
              <c:showBubbleSize val="0"/>
              <c:extLst>
                <c:ext xmlns:c15="http://schemas.microsoft.com/office/drawing/2012/chart" uri="{CE6537A1-D6FC-4f65-9D91-7224C49458BB}"/>
              </c:extLst>
            </c:dLbl>
            <c:dLbl>
              <c:idx val="2"/>
              <c:layout>
                <c:manualLayout>
                  <c:x val="0.42208542114053915"/>
                  <c:y val="9.4824192234591348E-2"/>
                </c:manualLayout>
              </c:layout>
              <c:tx>
                <c:rich>
                  <a:bodyPr/>
                  <a:lstStyle/>
                  <a:p>
                    <a:r>
                      <a:rPr lang="mn-MN" sz="1100" dirty="0">
                        <a:solidFill>
                          <a:sysClr val="windowText" lastClr="000000"/>
                        </a:solidFill>
                        <a:latin typeface="Arial" pitchFamily="34" charset="0"/>
                        <a:cs typeface="Arial" pitchFamily="34" charset="0"/>
                      </a:rPr>
                      <a:t>Ц</a:t>
                    </a:r>
                    <a:r>
                      <a:rPr lang="mn-MN" sz="1100" dirty="0" smtClean="0">
                        <a:latin typeface="Arial" pitchFamily="34" charset="0"/>
                        <a:cs typeface="Arial" pitchFamily="34" charset="0"/>
                      </a:rPr>
                      <a:t>ахилгаан</a:t>
                    </a:r>
                    <a:r>
                      <a:rPr lang="mn-MN" sz="1100" dirty="0">
                        <a:latin typeface="Arial" pitchFamily="34" charset="0"/>
                        <a:cs typeface="Arial" pitchFamily="34" charset="0"/>
                      </a:rPr>
                      <a:t>, дулааны эрчим хүч</a:t>
                    </a:r>
                    <a:r>
                      <a:rPr lang="mn-MN" sz="1100" baseline="0" dirty="0">
                        <a:latin typeface="Arial" pitchFamily="34" charset="0"/>
                        <a:cs typeface="Arial" pitchFamily="34" charset="0"/>
                      </a:rPr>
                      <a:t> үйлдвэрлэлт, ус хангамж</a:t>
                    </a:r>
                    <a:r>
                      <a:rPr lang="mn-MN" sz="1100" dirty="0">
                        <a:latin typeface="Arial" pitchFamily="34" charset="0"/>
                        <a:cs typeface="Arial" pitchFamily="34" charset="0"/>
                      </a:rPr>
                      <a:t>
</a:t>
                    </a:r>
                    <a:r>
                      <a:rPr lang="mn-MN" sz="1100" dirty="0" smtClean="0">
                        <a:latin typeface="Arial" pitchFamily="34" charset="0"/>
                        <a:cs typeface="Arial" pitchFamily="34" charset="0"/>
                      </a:rPr>
                      <a:t>1.8%</a:t>
                    </a:r>
                    <a:endParaRPr lang="mn-MN" sz="1100" dirty="0">
                      <a:latin typeface="Arial" pitchFamily="34" charset="0"/>
                      <a:cs typeface="Arial" pitchFamily="34" charset="0"/>
                    </a:endParaRPr>
                  </a:p>
                </c:rich>
              </c:tx>
              <c:showLegendKey val="0"/>
              <c:showVal val="1"/>
              <c:showCatName val="1"/>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NB!$M$57:$M$59</c:f>
              <c:strCache>
                <c:ptCount val="3"/>
                <c:pt idx="0">
                  <c:v>ÓÓË ÓÓÐÕÀÉ, ÎËÁÎÐËÎÕ ¯ÉËÄÂÝÐËÝËÈÉÍ ÑÀËÁÀÐ</c:v>
                </c:pt>
                <c:pt idx="1">
                  <c:v>ÁÎËÎÂÑÐÓÓËÀÕ ¯ÉËÄÂÝÐËÝËÈÉÍ ÑÀËÁÀÐ</c:v>
                </c:pt>
                <c:pt idx="2">
                  <c:v>ÖÀÕÈËÃÀÀÍ, ÄÓËÀÀÍÛ ÝÐ×ÈÌ Õ¯× ¯ÉËÄÂÝÐËÝËÒ,ÓÑ ÕÀÍÃÀÌÆ</c:v>
                </c:pt>
              </c:strCache>
            </c:strRef>
          </c:cat>
          <c:val>
            <c:numRef>
              <c:f>NB!$N$57:$N$59</c:f>
              <c:numCache>
                <c:formatCode>0.0</c:formatCode>
                <c:ptCount val="3"/>
                <c:pt idx="0">
                  <c:v>91.1</c:v>
                </c:pt>
                <c:pt idx="1">
                  <c:v>6.6</c:v>
                </c:pt>
                <c:pt idx="2">
                  <c:v>2.2999999999999998</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mn-Mong-CN"/>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66955380577431"/>
          <c:y val="0.17844816623865623"/>
          <c:w val="0.80310483248417475"/>
          <c:h val="0.80310483248417475"/>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layout>
                <c:manualLayout>
                  <c:x val="-9.7655453153765198E-2"/>
                  <c:y val="1.2331051651044308E-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fld id="{A12AAD05-CE0A-496D-84FE-33684678C4C4}" type="CATEGORYNAME">
                      <a:rPr lang="mn-MN" b="1">
                        <a:solidFill>
                          <a:schemeClr val="bg1"/>
                        </a:solidFill>
                      </a:rPr>
                      <a:pPr>
                        <a:defRPr b="1">
                          <a:solidFill>
                            <a:schemeClr val="bg1"/>
                          </a:solidFill>
                          <a:latin typeface="Arial" panose="020B0604020202020204" pitchFamily="34" charset="0"/>
                          <a:cs typeface="Arial" panose="020B0604020202020204" pitchFamily="34" charset="0"/>
                        </a:defRPr>
                      </a:pPr>
                      <a:t>[CATEGORY NAME]</a:t>
                    </a:fld>
                    <a:r>
                      <a:rPr lang="mn-MN" b="1" baseline="0" dirty="0">
                        <a:solidFill>
                          <a:schemeClr val="bg1"/>
                        </a:solidFill>
                      </a:rPr>
                      <a:t>
</a:t>
                    </a:r>
                    <a:fld id="{04761507-074E-4312-BF60-FA4E053421E5}" type="PERCENTAGE">
                      <a:rPr lang="mn-MN" b="1" baseline="0" smtClean="0">
                        <a:solidFill>
                          <a:schemeClr val="bg1"/>
                        </a:solidFill>
                      </a:rPr>
                      <a:pPr>
                        <a:defRPr b="1">
                          <a:solidFill>
                            <a:schemeClr val="bg1"/>
                          </a:solidFill>
                          <a:latin typeface="Arial" panose="020B0604020202020204" pitchFamily="34" charset="0"/>
                          <a:cs typeface="Arial" panose="020B0604020202020204" pitchFamily="34" charset="0"/>
                        </a:defRPr>
                      </a:pPr>
                      <a:t>[PERCENTAGE]</a:t>
                    </a:fld>
                    <a:endParaRPr lang="mn-MN" b="1" baseline="0" dirty="0">
                      <a:solidFill>
                        <a:schemeClr val="bg1"/>
                      </a:solidFill>
                    </a:endParaRP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mn-Mong-CN"/>
                </a:p>
              </c:txPr>
              <c:showLegendKey val="0"/>
              <c:showVal val="1"/>
              <c:showCatName val="1"/>
              <c:showSerName val="0"/>
              <c:showPercent val="1"/>
              <c:showBubbleSize val="0"/>
              <c:extLst>
                <c:ext xmlns:c15="http://schemas.microsoft.com/office/drawing/2012/chart" uri="{CE6537A1-D6FC-4f65-9D91-7224C49458BB}">
                  <c15:layout>
                    <c:manualLayout>
                      <c:w val="0.26044540682414696"/>
                      <c:h val="0.27273146992696828"/>
                    </c:manualLayout>
                  </c15:layout>
                  <c15:dlblFieldTable/>
                  <c15:showDataLabelsRange val="0"/>
                </c:ext>
              </c:extLst>
            </c:dLbl>
            <c:dLbl>
              <c:idx val="1"/>
              <c:layout>
                <c:manualLayout>
                  <c:x val="0.24000013123359579"/>
                  <c:y val="-0.11746578071056241"/>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mn-Mong-CN"/>
                </a:p>
              </c:txPr>
              <c:showLegendKey val="0"/>
              <c:showVal val="0"/>
              <c:showCatName val="1"/>
              <c:showSerName val="0"/>
              <c:showPercent val="1"/>
              <c:showBubbleSize val="0"/>
              <c:extLst>
                <c:ext xmlns:c15="http://schemas.microsoft.com/office/drawing/2012/chart" uri="{CE6537A1-D6FC-4f65-9D91-7224C49458BB}">
                  <c15:layout>
                    <c:manualLayout>
                      <c:w val="0.2732089238845144"/>
                      <c:h val="0.22917413068679188"/>
                    </c:manualLayout>
                  </c15:layout>
                </c:ext>
              </c:extLst>
            </c:dLbl>
            <c:dLbl>
              <c:idx val="2"/>
              <c:layout>
                <c:manualLayout>
                  <c:x val="0.18293123359580049"/>
                  <c:y val="5.187966671644139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mn-Mong-CN"/>
                </a:p>
              </c:txPr>
              <c:showLegendKey val="0"/>
              <c:showVal val="0"/>
              <c:showCatName val="1"/>
              <c:showSerName val="0"/>
              <c:showPercent val="1"/>
              <c:showBubbleSize val="0"/>
              <c:extLst>
                <c:ext xmlns:c15="http://schemas.microsoft.com/office/drawing/2012/chart" uri="{CE6537A1-D6FC-4f65-9D91-7224C49458BB}"/>
              </c:extLst>
            </c:dLbl>
            <c:dLbl>
              <c:idx val="3"/>
              <c:layout>
                <c:manualLayout>
                  <c:x val="-3.8386614173228348E-2"/>
                  <c:y val="0"/>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mn-Mong-CN"/>
                </a:p>
              </c:txPr>
              <c:showLegendKey val="0"/>
              <c:showVal val="0"/>
              <c:showCatName val="1"/>
              <c:showSerName val="0"/>
              <c:showPercent val="1"/>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mn-Mong-C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Төмрийн үйлдвэрлэл</c:v>
                </c:pt>
                <c:pt idx="1">
                  <c:v>Нэхмэлийн үйлдвэрлэл</c:v>
                </c:pt>
                <c:pt idx="2">
                  <c:v>Хүнсний бүтээгдэхүүн, ундаа, ус үйлдвэрлэлт</c:v>
                </c:pt>
                <c:pt idx="3">
                  <c:v>Хувцас үйлдвэрлэлт, үслэг арьс боловсруулалт</c:v>
                </c:pt>
                <c:pt idx="4">
                  <c:v>Бусад</c:v>
                </c:pt>
              </c:strCache>
            </c:strRef>
          </c:cat>
          <c:val>
            <c:numRef>
              <c:f>Sheet1!$B$2:$B$6</c:f>
              <c:numCache>
                <c:formatCode>General</c:formatCode>
                <c:ptCount val="5"/>
                <c:pt idx="0">
                  <c:v>72699.100000000006</c:v>
                </c:pt>
                <c:pt idx="1">
                  <c:v>19361.7</c:v>
                </c:pt>
                <c:pt idx="2">
                  <c:v>19359.3</c:v>
                </c:pt>
                <c:pt idx="3">
                  <c:v>6153.3</c:v>
                </c:pt>
                <c:pt idx="4">
                  <c:v>13752.8</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mn-Mong-CN"/>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234724164152373E-2"/>
          <c:y val="4.9716599190283602E-2"/>
          <c:w val="0.92676527583584767"/>
          <c:h val="0.82700143453728381"/>
        </c:manualLayout>
      </c:layout>
      <c:lineChart>
        <c:grouping val="stacked"/>
        <c:varyColors val="0"/>
        <c:ser>
          <c:idx val="0"/>
          <c:order val="0"/>
          <c:tx>
            <c:strRef>
              <c:f>Sheet1!$B$1</c:f>
              <c:strCache>
                <c:ptCount val="1"/>
                <c:pt idx="0">
                  <c:v>Column1</c:v>
                </c:pt>
              </c:strCache>
            </c:strRef>
          </c:tx>
          <c:spPr>
            <a:ln w="38100" cap="rnd">
              <a:solidFill>
                <a:schemeClr val="accent1"/>
              </a:solidFill>
              <a:round/>
            </a:ln>
            <a:effectLst/>
          </c:spPr>
          <c:marker>
            <c:symbol val="circle"/>
            <c:size val="13"/>
            <c:spPr>
              <a:solidFill>
                <a:schemeClr val="accent1"/>
              </a:solidFill>
              <a:ln>
                <a:noFill/>
              </a:ln>
              <a:effectLst/>
            </c:spPr>
          </c:marker>
          <c:dLbls>
            <c:dLbl>
              <c:idx val="0"/>
              <c:layout>
                <c:manualLayout>
                  <c:x val="-0.11838006230529595"/>
                  <c:y val="-7.77327935222672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0498442367601292E-2"/>
                  <c:y val="7.125506072874490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7.1651212990899618E-2"/>
                  <c:y val="-8.097165991902834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8037383177570208E-2"/>
                  <c:y val="5.5060728744939273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2.914979757085026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mn-Mong-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104.6</c:v>
                </c:pt>
                <c:pt idx="1">
                  <c:v>96.8</c:v>
                </c:pt>
                <c:pt idx="2">
                  <c:v>114.2</c:v>
                </c:pt>
                <c:pt idx="3">
                  <c:v>129.80000000000001</c:v>
                </c:pt>
              </c:numCache>
            </c:numRef>
          </c:val>
          <c:smooth val="0"/>
        </c:ser>
        <c:ser>
          <c:idx val="1"/>
          <c:order val="1"/>
          <c:tx>
            <c:strRef>
              <c:f>Sheet1!$C$1</c:f>
              <c:strCache>
                <c:ptCount val="1"/>
                <c:pt idx="0">
                  <c:v>2013</c:v>
                </c:pt>
              </c:strCache>
            </c:strRef>
          </c:tx>
          <c:spPr>
            <a:ln w="38100" cap="rnd">
              <a:solidFill>
                <a:schemeClr val="accent2"/>
              </a:solidFill>
              <a:round/>
            </a:ln>
            <a:effectLst/>
          </c:spPr>
          <c:marker>
            <c:symbol val="circle"/>
            <c:size val="8"/>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mn-Mong-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Sheet1!$C$2:$C$5</c:f>
            </c:numRef>
          </c:val>
          <c:smooth val="0"/>
        </c:ser>
        <c:ser>
          <c:idx val="2"/>
          <c:order val="2"/>
          <c:tx>
            <c:strRef>
              <c:f>Sheet1!$D$1</c:f>
              <c:strCache>
                <c:ptCount val="1"/>
                <c:pt idx="0">
                  <c:v>2014</c:v>
                </c:pt>
              </c:strCache>
            </c:strRef>
          </c:tx>
          <c:spPr>
            <a:ln w="38100" cap="rnd">
              <a:solidFill>
                <a:schemeClr val="accent3"/>
              </a:solidFill>
              <a:round/>
            </a:ln>
            <a:effectLst/>
          </c:spPr>
          <c:marker>
            <c:symbol val="circle"/>
            <c:size val="8"/>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mn-Mong-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Sheet1!$D$2:$D$5</c:f>
            </c:numRef>
          </c:val>
          <c:smooth val="0"/>
        </c:ser>
        <c:ser>
          <c:idx val="3"/>
          <c:order val="3"/>
          <c:tx>
            <c:strRef>
              <c:f>Sheet1!$E$1</c:f>
              <c:strCache>
                <c:ptCount val="1"/>
                <c:pt idx="0">
                  <c:v>2015</c:v>
                </c:pt>
              </c:strCache>
            </c:strRef>
          </c:tx>
          <c:spPr>
            <a:ln w="38100" cap="rnd">
              <a:solidFill>
                <a:schemeClr val="accent4"/>
              </a:solidFill>
              <a:round/>
            </a:ln>
            <a:effectLst/>
          </c:spPr>
          <c:marker>
            <c:symbol val="circle"/>
            <c:size val="8"/>
            <c:spPr>
              <a:solidFill>
                <a:schemeClr val="accent4"/>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mn-Mong-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Sheet1!$E$2:$E$5</c:f>
            </c:numRef>
          </c:val>
          <c:smooth val="0"/>
        </c:ser>
        <c:ser>
          <c:idx val="4"/>
          <c:order val="4"/>
          <c:tx>
            <c:strRef>
              <c:f>Sheet1!$F$1</c:f>
              <c:strCache>
                <c:ptCount val="1"/>
                <c:pt idx="0">
                  <c:v>2016</c:v>
                </c:pt>
              </c:strCache>
            </c:strRef>
          </c:tx>
          <c:spPr>
            <a:ln w="38100" cap="rnd">
              <a:solidFill>
                <a:schemeClr val="accent5"/>
              </a:solidFill>
              <a:round/>
            </a:ln>
            <a:effectLst/>
          </c:spPr>
          <c:marker>
            <c:symbol val="circle"/>
            <c:size val="8"/>
            <c:spPr>
              <a:solidFill>
                <a:schemeClr val="accent5"/>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mn-Mong-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Sheet1!$F$2:$F$5</c:f>
            </c:numRef>
          </c:val>
          <c:smooth val="0"/>
        </c:ser>
        <c:dLbls>
          <c:showLegendKey val="0"/>
          <c:showVal val="1"/>
          <c:showCatName val="0"/>
          <c:showSerName val="0"/>
          <c:showPercent val="0"/>
          <c:showBubbleSize val="0"/>
        </c:dLbls>
        <c:marker val="1"/>
        <c:smooth val="0"/>
        <c:axId val="-391435040"/>
        <c:axId val="-391437216"/>
      </c:lineChart>
      <c:catAx>
        <c:axId val="-39143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tx1">
                    <a:lumMod val="65000"/>
                    <a:lumOff val="35000"/>
                  </a:schemeClr>
                </a:solidFill>
                <a:latin typeface="+mn-lt"/>
                <a:ea typeface="+mn-ea"/>
                <a:cs typeface="+mn-cs"/>
              </a:defRPr>
            </a:pPr>
            <a:endParaRPr lang="mn-Mong-CN"/>
          </a:p>
        </c:txPr>
        <c:crossAx val="-391437216"/>
        <c:crosses val="autoZero"/>
        <c:auto val="1"/>
        <c:lblAlgn val="ctr"/>
        <c:lblOffset val="100"/>
        <c:noMultiLvlLbl val="0"/>
      </c:catAx>
      <c:valAx>
        <c:axId val="-391437216"/>
        <c:scaling>
          <c:orientation val="minMax"/>
          <c:min val="8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91435040"/>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mn-Mong-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2"/>
    </mc:Choice>
    <mc:Fallback>
      <c:style val="22"/>
    </mc:Fallback>
  </mc:AlternateContent>
  <c:chart>
    <c:title>
      <c:tx>
        <c:rich>
          <a:bodyPr/>
          <a:lstStyle/>
          <a:p>
            <a:pPr>
              <a:defRPr sz="1800">
                <a:solidFill>
                  <a:schemeClr val="tx2">
                    <a:lumMod val="75000"/>
                  </a:schemeClr>
                </a:solidFill>
              </a:defRPr>
            </a:pPr>
            <a:r>
              <a:rPr lang="mn-MN" sz="1800" dirty="0" smtClean="0">
                <a:solidFill>
                  <a:schemeClr val="tx2">
                    <a:lumMod val="75000"/>
                  </a:schemeClr>
                </a:solidFill>
              </a:rPr>
              <a:t>НАС БАРСАН ХҮНИЙ</a:t>
            </a:r>
            <a:r>
              <a:rPr lang="mn-MN" sz="1800" baseline="0" dirty="0" smtClean="0">
                <a:solidFill>
                  <a:schemeClr val="tx2">
                    <a:lumMod val="75000"/>
                  </a:schemeClr>
                </a:solidFill>
              </a:rPr>
              <a:t> ТОО</a:t>
            </a:r>
            <a:endParaRPr lang="en-US" sz="1800" dirty="0">
              <a:solidFill>
                <a:schemeClr val="tx2">
                  <a:lumMod val="75000"/>
                </a:schemeClr>
              </a:solidFill>
            </a:endParaRPr>
          </a:p>
        </c:rich>
      </c:tx>
      <c:layout>
        <c:manualLayout>
          <c:xMode val="edge"/>
          <c:yMode val="edge"/>
          <c:x val="0.16832678711704635"/>
          <c:y val="4.7321717086928089E-2"/>
        </c:manualLayout>
      </c:layout>
      <c:overlay val="0"/>
    </c:title>
    <c:autoTitleDeleted val="0"/>
    <c:plotArea>
      <c:layout>
        <c:manualLayout>
          <c:layoutTarget val="inner"/>
          <c:xMode val="edge"/>
          <c:yMode val="edge"/>
          <c:x val="3.4564021995286721E-2"/>
          <c:y val="0.20590204901378933"/>
          <c:w val="0.93087195600942652"/>
          <c:h val="0.71367732178125898"/>
        </c:manualLayout>
      </c:layout>
      <c:lineChart>
        <c:grouping val="standard"/>
        <c:varyColors val="0"/>
        <c:ser>
          <c:idx val="0"/>
          <c:order val="0"/>
          <c:tx>
            <c:strRef>
              <c:f>Sheet1!$B$1</c:f>
              <c:strCache>
                <c:ptCount val="1"/>
                <c:pt idx="0">
                  <c:v>Series 1</c:v>
                </c:pt>
              </c:strCache>
            </c:strRef>
          </c:tx>
          <c:spPr>
            <a:ln w="22225"/>
          </c:spPr>
          <c:marker>
            <c:symbol val="circle"/>
            <c:size val="14"/>
            <c:spPr>
              <a:ln>
                <a:noFill/>
              </a:ln>
            </c:spPr>
          </c:marker>
          <c:dPt>
            <c:idx val="2"/>
            <c:bubble3D val="0"/>
            <c:spPr>
              <a:ln w="28575"/>
            </c:spPr>
          </c:dPt>
          <c:dLbls>
            <c:dLbl>
              <c:idx val="0"/>
              <c:layout>
                <c:manualLayout>
                  <c:x val="-0.13549888353508049"/>
                  <c:y val="-4.51982430104726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0.14492543498834057"/>
                  <c:y val="-2.773847526777870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6693470071936215E-3"/>
                  <c:y val="-7.7555036336909924E-3"/>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1.1597627280093411E-2"/>
                  <c:y val="-3.0416666666666672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a:solidFill>
                      <a:schemeClr val="tx2">
                        <a:lumMod val="75000"/>
                      </a:schemeClr>
                    </a:solidFill>
                  </a:defRPr>
                </a:pPr>
                <a:endParaRPr lang="mn-Mong-CN"/>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533</c:v>
                </c:pt>
                <c:pt idx="1">
                  <c:v>569</c:v>
                </c:pt>
                <c:pt idx="2">
                  <c:v>559</c:v>
                </c:pt>
                <c:pt idx="3">
                  <c:v>600</c:v>
                </c:pt>
              </c:numCache>
            </c:numRef>
          </c:val>
          <c:smooth val="0"/>
        </c:ser>
        <c:dLbls>
          <c:showLegendKey val="0"/>
          <c:showVal val="0"/>
          <c:showCatName val="0"/>
          <c:showSerName val="0"/>
          <c:showPercent val="0"/>
          <c:showBubbleSize val="0"/>
        </c:dLbls>
        <c:marker val="1"/>
        <c:smooth val="0"/>
        <c:axId val="-495047936"/>
        <c:axId val="-495056640"/>
      </c:lineChart>
      <c:catAx>
        <c:axId val="-495047936"/>
        <c:scaling>
          <c:orientation val="minMax"/>
        </c:scaling>
        <c:delete val="0"/>
        <c:axPos val="b"/>
        <c:numFmt formatCode="General" sourceLinked="1"/>
        <c:majorTickMark val="out"/>
        <c:minorTickMark val="none"/>
        <c:tickLblPos val="nextTo"/>
        <c:txPr>
          <a:bodyPr/>
          <a:lstStyle/>
          <a:p>
            <a:pPr>
              <a:defRPr>
                <a:solidFill>
                  <a:schemeClr val="tx2">
                    <a:lumMod val="75000"/>
                  </a:schemeClr>
                </a:solidFill>
              </a:defRPr>
            </a:pPr>
            <a:endParaRPr lang="mn-Mong-CN"/>
          </a:p>
        </c:txPr>
        <c:crossAx val="-495056640"/>
        <c:crosses val="autoZero"/>
        <c:auto val="1"/>
        <c:lblAlgn val="ctr"/>
        <c:lblOffset val="100"/>
        <c:noMultiLvlLbl val="0"/>
      </c:catAx>
      <c:valAx>
        <c:axId val="-495056640"/>
        <c:scaling>
          <c:orientation val="minMax"/>
        </c:scaling>
        <c:delete val="1"/>
        <c:axPos val="l"/>
        <c:majorGridlines>
          <c:spPr>
            <a:ln>
              <a:solidFill>
                <a:schemeClr val="bg1">
                  <a:lumMod val="85000"/>
                </a:schemeClr>
              </a:solidFill>
              <a:prstDash val="dash"/>
            </a:ln>
          </c:spPr>
        </c:majorGridlines>
        <c:numFmt formatCode="General" sourceLinked="1"/>
        <c:majorTickMark val="out"/>
        <c:minorTickMark val="none"/>
        <c:tickLblPos val="nextTo"/>
        <c:crossAx val="-495047936"/>
        <c:crosses val="autoZero"/>
        <c:crossBetween val="between"/>
      </c:valAx>
      <c:spPr>
        <a:solidFill>
          <a:schemeClr val="bg1"/>
        </a:solidFill>
      </c:spPr>
    </c:plotArea>
    <c:plotVisOnly val="1"/>
    <c:dispBlanksAs val="gap"/>
    <c:showDLblsOverMax val="0"/>
  </c:chart>
  <c:txPr>
    <a:bodyPr/>
    <a:lstStyle/>
    <a:p>
      <a:pPr>
        <a:defRPr sz="1400">
          <a:latin typeface="Arial" pitchFamily="34" charset="0"/>
          <a:cs typeface="Arial" pitchFamily="34" charset="0"/>
        </a:defRPr>
      </a:pPr>
      <a:endParaRPr lang="mn-Mong-CN"/>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dLbl>
              <c:idx val="0"/>
              <c:layout>
                <c:manualLayout>
                  <c:x val="9.4230999993815068E-2"/>
                  <c:y val="8.0353545476817578E-4"/>
                </c:manualLayout>
              </c:layout>
              <c:tx>
                <c:rich>
                  <a:bodyPr/>
                  <a:lstStyle/>
                  <a:p>
                    <a:r>
                      <a:rPr lang="mn-MN" dirty="0" smtClean="0"/>
                      <a:t>Бараа гүйлгээ </a:t>
                    </a:r>
                    <a:r>
                      <a:rPr lang="mn-MN" dirty="0"/>
                      <a:t>
</a:t>
                    </a:r>
                    <a:r>
                      <a:rPr lang="mn-MN" dirty="0" smtClean="0"/>
                      <a:t>6.8%</a:t>
                    </a:r>
                    <a:endParaRPr lang="mn-MN" dirty="0"/>
                  </a:p>
                </c:rich>
              </c:tx>
              <c:showLegendKey val="0"/>
              <c:showVal val="0"/>
              <c:showCatName val="1"/>
              <c:showSerName val="0"/>
              <c:showPercent val="1"/>
              <c:showBubbleSize val="0"/>
              <c:extLst>
                <c:ext xmlns:c15="http://schemas.microsoft.com/office/drawing/2012/chart" uri="{CE6537A1-D6FC-4f65-9D91-7224C49458BB}"/>
              </c:extLst>
            </c:dLbl>
            <c:dLbl>
              <c:idx val="1"/>
              <c:layout>
                <c:manualLayout>
                  <c:x val="8.9071312894397538E-3"/>
                  <c:y val="-9.7592973955178686E-2"/>
                </c:manualLayout>
              </c:layout>
              <c:tx>
                <c:rich>
                  <a:bodyPr/>
                  <a:lstStyle/>
                  <a:p>
                    <a:r>
                      <a:rPr lang="mn-MN" dirty="0"/>
                      <a:t>Хүнсний бараа
</a:t>
                    </a:r>
                    <a:r>
                      <a:rPr lang="mn-MN" dirty="0" smtClean="0"/>
                      <a:t>36.5%</a:t>
                    </a:r>
                    <a:endParaRPr lang="mn-MN" dirty="0"/>
                  </a:p>
                </c:rich>
              </c:tx>
              <c:showLegendKey val="0"/>
              <c:showVal val="0"/>
              <c:showCatName val="1"/>
              <c:showSerName val="0"/>
              <c:showPercent val="1"/>
              <c:showBubbleSize val="0"/>
              <c:extLst>
                <c:ext xmlns:c15="http://schemas.microsoft.com/office/drawing/2012/chart" uri="{CE6537A1-D6FC-4f65-9D91-7224C49458BB}"/>
              </c:extLst>
            </c:dLbl>
            <c:dLbl>
              <c:idx val="2"/>
              <c:layout>
                <c:manualLayout>
                  <c:x val="0.16852808957390963"/>
                  <c:y val="-5.1282051282051282E-3"/>
                </c:manualLayout>
              </c:layout>
              <c:tx>
                <c:rich>
                  <a:bodyPr/>
                  <a:lstStyle/>
                  <a:p>
                    <a:r>
                      <a:rPr lang="mn-MN" sz="1400" b="1" dirty="0">
                        <a:latin typeface="Arial" panose="020B0604020202020204" pitchFamily="34" charset="0"/>
                        <a:cs typeface="Arial" panose="020B0604020202020204" pitchFamily="34" charset="0"/>
                      </a:rPr>
                      <a:t>Б</a:t>
                    </a:r>
                    <a:r>
                      <a:rPr lang="mn-MN" sz="1200" b="1" dirty="0">
                        <a:latin typeface="Arial" panose="020B0604020202020204" pitchFamily="34" charset="0"/>
                        <a:cs typeface="Arial" panose="020B0604020202020204" pitchFamily="34" charset="0"/>
                      </a:rPr>
                      <a:t>арилгын </a:t>
                    </a:r>
                    <a:r>
                      <a:rPr lang="mn-MN" sz="1200" b="1" dirty="0" smtClean="0">
                        <a:latin typeface="Arial" panose="020B0604020202020204" pitchFamily="34" charset="0"/>
                        <a:cs typeface="Arial" panose="020B0604020202020204" pitchFamily="34" charset="0"/>
                      </a:rPr>
                      <a:t>материал</a:t>
                    </a:r>
                    <a:r>
                      <a:rPr lang="mn-MN" sz="1200" b="1" dirty="0">
                        <a:latin typeface="Arial" panose="020B0604020202020204" pitchFamily="34" charset="0"/>
                        <a:cs typeface="Arial" panose="020B0604020202020204" pitchFamily="34" charset="0"/>
                      </a:rPr>
                      <a:t>
</a:t>
                    </a:r>
                    <a:r>
                      <a:rPr lang="mn-MN" sz="1200" b="1" dirty="0" smtClean="0">
                        <a:latin typeface="Arial" panose="020B0604020202020204" pitchFamily="34" charset="0"/>
                        <a:cs typeface="Arial" panose="020B0604020202020204" pitchFamily="34" charset="0"/>
                      </a:rPr>
                      <a:t>0.4%</a:t>
                    </a:r>
                    <a:endParaRPr lang="mn-MN" sz="1200" b="1" dirty="0">
                      <a:latin typeface="Arial" panose="020B0604020202020204" pitchFamily="34" charset="0"/>
                      <a:cs typeface="Arial" panose="020B0604020202020204" pitchFamily="34" charset="0"/>
                    </a:endParaRPr>
                  </a:p>
                </c:rich>
              </c:tx>
              <c:showLegendKey val="0"/>
              <c:showVal val="0"/>
              <c:showCatName val="1"/>
              <c:showSerName val="0"/>
              <c:showPercent val="1"/>
              <c:showBubbleSize val="0"/>
              <c:extLst>
                <c:ext xmlns:c15="http://schemas.microsoft.com/office/drawing/2012/chart" uri="{CE6537A1-D6FC-4f65-9D91-7224C49458BB}"/>
              </c:extLst>
            </c:dLbl>
            <c:dLbl>
              <c:idx val="3"/>
              <c:layout>
                <c:manualLayout>
                  <c:x val="-0.11192857541743456"/>
                  <c:y val="-4.1582879063195907E-3"/>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1.621356540958695E-2"/>
                  <c:y val="8.5524299381932095E-2"/>
                </c:manualLayout>
              </c:layout>
              <c:tx>
                <c:rich>
                  <a:bodyPr/>
                  <a:lstStyle/>
                  <a:p>
                    <a:r>
                      <a:rPr lang="mn-MN" dirty="0"/>
                      <a:t>Шатахуун борлуулалт</a:t>
                    </a:r>
                  </a:p>
                  <a:p>
                    <a:r>
                      <a:rPr lang="mn-MN" dirty="0" smtClean="0"/>
                      <a:t>33.0%</a:t>
                    </a:r>
                    <a:r>
                      <a:rPr lang="mn-MN" dirty="0"/>
                      <a:t>
</a:t>
                    </a:r>
                  </a:p>
                </c:rich>
              </c:tx>
              <c:showLegendKey val="0"/>
              <c:showVal val="0"/>
              <c:showCatName val="1"/>
              <c:showSerName val="0"/>
              <c:showPercent val="1"/>
              <c:showBubbleSize val="0"/>
              <c:extLst>
                <c:ext xmlns:c15="http://schemas.microsoft.com/office/drawing/2012/chart" uri="{CE6537A1-D6FC-4f65-9D91-7224C49458BB}"/>
              </c:extLst>
            </c:dLbl>
            <c:dLbl>
              <c:idx val="5"/>
              <c:layout>
                <c:manualLayout>
                  <c:x val="-0.25957432068831143"/>
                  <c:y val="0"/>
                </c:manualLayout>
              </c:layout>
              <c:tx>
                <c:rich>
                  <a:bodyPr/>
                  <a:lstStyle/>
                  <a:p>
                    <a:r>
                      <a:rPr lang="mn-MN" dirty="0"/>
                      <a:t>Эм борлуулалт
</a:t>
                    </a:r>
                    <a:r>
                      <a:rPr lang="mn-MN" dirty="0" smtClean="0"/>
                      <a:t>6.5%</a:t>
                    </a:r>
                    <a:endParaRPr lang="mn-MN" dirty="0"/>
                  </a:p>
                </c:rich>
              </c:tx>
              <c:showLegendKey val="0"/>
              <c:showVal val="0"/>
              <c:showCatName val="1"/>
              <c:showSerName val="0"/>
              <c:showPercent val="1"/>
              <c:showBubbleSize val="0"/>
              <c:extLst>
                <c:ext xmlns:c15="http://schemas.microsoft.com/office/drawing/2012/chart" uri="{CE6537A1-D6FC-4f65-9D91-7224C49458BB}"/>
              </c:extLst>
            </c:dLbl>
            <c:dLbl>
              <c:idx val="6"/>
              <c:layout>
                <c:manualLayout>
                  <c:x val="1.2660650333083863E-2"/>
                  <c:y val="0"/>
                </c:manualLayout>
              </c:layout>
              <c:showLegendKey val="0"/>
              <c:showVal val="0"/>
              <c:showCatName val="1"/>
              <c:showSerName val="0"/>
              <c:showPercent val="1"/>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Барааны дэлгүүр</c:v>
                </c:pt>
                <c:pt idx="1">
                  <c:v>Хүнсний дэлгүүр</c:v>
                </c:pt>
                <c:pt idx="2">
                  <c:v>Барилгын материалын дэлгүүр</c:v>
                </c:pt>
                <c:pt idx="3">
                  <c:v>Зоогийн газар</c:v>
                </c:pt>
                <c:pt idx="4">
                  <c:v>Шатахуун борлуулалт</c:v>
                </c:pt>
                <c:pt idx="5">
                  <c:v>Эм борлуулалт</c:v>
                </c:pt>
                <c:pt idx="6">
                  <c:v>Бусад</c:v>
                </c:pt>
              </c:strCache>
            </c:strRef>
          </c:cat>
          <c:val>
            <c:numRef>
              <c:f>Sheet1!$B$2:$B$8</c:f>
              <c:numCache>
                <c:formatCode>0.0</c:formatCode>
                <c:ptCount val="7"/>
                <c:pt idx="0">
                  <c:v>8778.7000000000007</c:v>
                </c:pt>
                <c:pt idx="1">
                  <c:v>47342</c:v>
                </c:pt>
                <c:pt idx="2">
                  <c:v>462.8</c:v>
                </c:pt>
                <c:pt idx="3">
                  <c:v>20752.7</c:v>
                </c:pt>
                <c:pt idx="4">
                  <c:v>42813.9</c:v>
                </c:pt>
                <c:pt idx="5">
                  <c:v>8479.7000000000007</c:v>
                </c:pt>
                <c:pt idx="6">
                  <c:v>1215</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mn-Mong-CN"/>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000">
                <a:solidFill>
                  <a:schemeClr val="tx2">
                    <a:lumMod val="75000"/>
                  </a:schemeClr>
                </a:solidFill>
              </a:defRPr>
            </a:pPr>
            <a:r>
              <a:rPr lang="mn-MN" sz="2000" dirty="0" smtClean="0">
                <a:solidFill>
                  <a:schemeClr val="tx2">
                    <a:lumMod val="75000"/>
                  </a:schemeClr>
                </a:solidFill>
                <a:latin typeface="Arial" pitchFamily="34" charset="0"/>
                <a:cs typeface="Arial" pitchFamily="34" charset="0"/>
              </a:rPr>
              <a:t>АЖ АХУЙ НЭГЖ БАЙГУУЛЛАГЫН ТОО</a:t>
            </a:r>
            <a:endParaRPr lang="en-US" sz="2000" dirty="0">
              <a:solidFill>
                <a:schemeClr val="tx2">
                  <a:lumMod val="75000"/>
                </a:schemeClr>
              </a:solidFill>
              <a:latin typeface="Arial" pitchFamily="34" charset="0"/>
              <a:cs typeface="Arial" pitchFamily="34" charset="0"/>
            </a:endParaRPr>
          </a:p>
        </c:rich>
      </c:tx>
      <c:layout>
        <c:manualLayout>
          <c:xMode val="edge"/>
          <c:yMode val="edge"/>
          <c:x val="0.23067086614173232"/>
          <c:y val="3.6363636363636362E-2"/>
        </c:manualLayout>
      </c:layout>
      <c:overlay val="0"/>
    </c:title>
    <c:autoTitleDeleted val="0"/>
    <c:plotArea>
      <c:layout>
        <c:manualLayout>
          <c:layoutTarget val="inner"/>
          <c:xMode val="edge"/>
          <c:yMode val="edge"/>
          <c:x val="6.6875111484850799E-2"/>
          <c:y val="0.14310812710911133"/>
          <c:w val="0.91208932443227209"/>
          <c:h val="0.64330099362579873"/>
        </c:manualLayout>
      </c:layout>
      <c:lineChart>
        <c:grouping val="standard"/>
        <c:varyColors val="0"/>
        <c:ser>
          <c:idx val="0"/>
          <c:order val="0"/>
          <c:tx>
            <c:strRef>
              <c:f>Sheet1!$B$1</c:f>
              <c:strCache>
                <c:ptCount val="1"/>
                <c:pt idx="0">
                  <c:v>Series 1</c:v>
                </c:pt>
              </c:strCache>
            </c:strRef>
          </c:tx>
          <c:marker>
            <c:spPr>
              <a:scene3d>
                <a:camera prst="orthographicFront"/>
                <a:lightRig rig="threePt" dir="t"/>
              </a:scene3d>
              <a:sp3d>
                <a:bevelT/>
              </a:sp3d>
            </c:spPr>
          </c:marker>
          <c:dLbls>
            <c:dLbl>
              <c:idx val="0"/>
              <c:layout>
                <c:manualLayout>
                  <c:x val="-6.4637005325790586E-2"/>
                  <c:y val="5.654761904761904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9727722141528484E-2"/>
                  <c:y val="-5.059523809523809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690581759804308E-2"/>
                  <c:y val="-6.84523809523810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6056111918050266E-3"/>
                  <c:y val="1.184866042688057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1666666666666664E-2"/>
                  <c:y val="5.059500374953144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2000" b="1">
                    <a:solidFill>
                      <a:schemeClr val="tx2">
                        <a:lumMod val="75000"/>
                      </a:schemeClr>
                    </a:solidFill>
                    <a:latin typeface="Arial" pitchFamily="34" charset="0"/>
                    <a:cs typeface="Arial" pitchFamily="34" charset="0"/>
                  </a:defRPr>
                </a:pPr>
                <a:endParaRPr lang="mn-Mong-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4270</c:v>
                </c:pt>
                <c:pt idx="1">
                  <c:v>4536</c:v>
                </c:pt>
                <c:pt idx="2">
                  <c:v>4703</c:v>
                </c:pt>
                <c:pt idx="3">
                  <c:v>4930</c:v>
                </c:pt>
              </c:numCache>
            </c:numRef>
          </c:val>
          <c:smooth val="0"/>
        </c:ser>
        <c:dLbls>
          <c:showLegendKey val="0"/>
          <c:showVal val="1"/>
          <c:showCatName val="0"/>
          <c:showSerName val="0"/>
          <c:showPercent val="0"/>
          <c:showBubbleSize val="0"/>
        </c:dLbls>
        <c:marker val="1"/>
        <c:smooth val="0"/>
        <c:axId val="-495059904"/>
        <c:axId val="-495056096"/>
      </c:lineChart>
      <c:catAx>
        <c:axId val="-495059904"/>
        <c:scaling>
          <c:orientation val="minMax"/>
        </c:scaling>
        <c:delete val="0"/>
        <c:axPos val="b"/>
        <c:numFmt formatCode="General" sourceLinked="1"/>
        <c:majorTickMark val="none"/>
        <c:minorTickMark val="none"/>
        <c:tickLblPos val="nextTo"/>
        <c:txPr>
          <a:bodyPr/>
          <a:lstStyle/>
          <a:p>
            <a:pPr>
              <a:defRPr>
                <a:solidFill>
                  <a:schemeClr val="tx2">
                    <a:lumMod val="75000"/>
                  </a:schemeClr>
                </a:solidFill>
                <a:latin typeface="Arial" pitchFamily="34" charset="0"/>
                <a:cs typeface="Arial" pitchFamily="34" charset="0"/>
              </a:defRPr>
            </a:pPr>
            <a:endParaRPr lang="mn-Mong-CN"/>
          </a:p>
        </c:txPr>
        <c:crossAx val="-495056096"/>
        <c:crosses val="autoZero"/>
        <c:auto val="1"/>
        <c:lblAlgn val="ctr"/>
        <c:lblOffset val="100"/>
        <c:noMultiLvlLbl val="0"/>
      </c:catAx>
      <c:valAx>
        <c:axId val="-495056096"/>
        <c:scaling>
          <c:orientation val="minMax"/>
        </c:scaling>
        <c:delete val="1"/>
        <c:axPos val="l"/>
        <c:majorGridlines>
          <c:spPr>
            <a:ln>
              <a:solidFill>
                <a:schemeClr val="bg1"/>
              </a:solidFill>
            </a:ln>
          </c:spPr>
        </c:majorGridlines>
        <c:numFmt formatCode="General" sourceLinked="1"/>
        <c:majorTickMark val="none"/>
        <c:minorTickMark val="none"/>
        <c:tickLblPos val="nextTo"/>
        <c:crossAx val="-495059904"/>
        <c:crosses val="autoZero"/>
        <c:crossBetween val="between"/>
      </c:valAx>
      <c:spPr>
        <a:solidFill>
          <a:schemeClr val="bg1">
            <a:lumMod val="85000"/>
          </a:schemeClr>
        </a:solidFill>
      </c:spPr>
    </c:plotArea>
    <c:plotVisOnly val="1"/>
    <c:dispBlanksAs val="gap"/>
    <c:showDLblsOverMax val="0"/>
  </c:chart>
  <c:txPr>
    <a:bodyPr/>
    <a:lstStyle/>
    <a:p>
      <a:pPr>
        <a:defRPr sz="1800"/>
      </a:pPr>
      <a:endParaRPr lang="mn-Mong-CN"/>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8.5802436103254096E-2"/>
          <c:y val="8.8130661430966026E-2"/>
          <c:w val="0.89997350331208603"/>
          <c:h val="0.79163114308987237"/>
        </c:manualLayout>
      </c:layout>
      <c:lineChart>
        <c:grouping val="stacked"/>
        <c:varyColors val="0"/>
        <c:ser>
          <c:idx val="0"/>
          <c:order val="0"/>
          <c:tx>
            <c:strRef>
              <c:f>Sheet1!$B$1</c:f>
              <c:strCache>
                <c:ptCount val="1"/>
                <c:pt idx="0">
                  <c:v>Нийт малын тоо, мян.толгой</c:v>
                </c:pt>
              </c:strCache>
            </c:strRef>
          </c:tx>
          <c:marker>
            <c:spPr>
              <a:scene3d>
                <a:camera prst="orthographicFront"/>
                <a:lightRig rig="threePt" dir="t"/>
              </a:scene3d>
              <a:sp3d>
                <a:bevelT/>
              </a:sp3d>
            </c:spPr>
          </c:marker>
          <c:dLbls>
            <c:dLbl>
              <c:idx val="0"/>
              <c:layout>
                <c:manualLayout>
                  <c:x val="-5.4548286604361403E-2"/>
                  <c:y val="-5.670289855072477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8317757009345798E-2"/>
                  <c:y val="-6.757246376811594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1047538450217087E-2"/>
                  <c:y val="-6.394927536231884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0528736478033817E-2"/>
                  <c:y val="-5.713340180303549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6743623066534286E-2"/>
                  <c:y val="5.3720502025465293E-2"/>
                </c:manualLayout>
              </c:layout>
              <c:dLblPos val="r"/>
              <c:showLegendKey val="0"/>
              <c:showVal val="1"/>
              <c:showCatName val="0"/>
              <c:showSerName val="0"/>
              <c:showPercent val="0"/>
              <c:showBubbleSize val="0"/>
              <c:extLst>
                <c:ext xmlns:c15="http://schemas.microsoft.com/office/drawing/2012/chart" uri="{CE6537A1-D6FC-4f65-9D91-7224C49458BB}"/>
              </c:extLst>
            </c:dLbl>
            <c:spPr>
              <a:noFill/>
            </c:spPr>
            <c:txPr>
              <a:bodyPr/>
              <a:lstStyle/>
              <a:p>
                <a:pPr>
                  <a:defRPr b="1">
                    <a:solidFill>
                      <a:srgbClr val="0070C0"/>
                    </a:solidFill>
                  </a:defRPr>
                </a:pPr>
                <a:endParaRPr lang="mn-Mong-CN"/>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4"/>
                <c:pt idx="0">
                  <c:v>2016</c:v>
                </c:pt>
                <c:pt idx="1">
                  <c:v>2017</c:v>
                </c:pt>
                <c:pt idx="2">
                  <c:v>2018</c:v>
                </c:pt>
                <c:pt idx="3">
                  <c:v>2019</c:v>
                </c:pt>
              </c:numCache>
            </c:numRef>
          </c:cat>
          <c:val>
            <c:numRef>
              <c:f>Sheet1!$B$2:$B$5</c:f>
              <c:numCache>
                <c:formatCode>0.0</c:formatCode>
                <c:ptCount val="4"/>
                <c:pt idx="0" formatCode="General">
                  <c:v>132.4</c:v>
                </c:pt>
                <c:pt idx="1">
                  <c:v>122.3</c:v>
                </c:pt>
                <c:pt idx="2" formatCode="General">
                  <c:v>114.4</c:v>
                </c:pt>
                <c:pt idx="3">
                  <c:v>126.9</c:v>
                </c:pt>
              </c:numCache>
            </c:numRef>
          </c:val>
          <c:smooth val="0"/>
        </c:ser>
        <c:ser>
          <c:idx val="1"/>
          <c:order val="1"/>
          <c:tx>
            <c:strRef>
              <c:f>Sheet1!$C$1</c:f>
              <c:strCache>
                <c:ptCount val="1"/>
                <c:pt idx="0">
                  <c:v>Малчин өрх</c:v>
                </c:pt>
              </c:strCache>
            </c:strRef>
          </c:tx>
          <c:dLbls>
            <c:dLbl>
              <c:idx val="0"/>
              <c:layout>
                <c:manualLayout>
                  <c:x val="-9.0342679127725853E-2"/>
                  <c:y val="-2.173913043478260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8940809968847412E-2"/>
                  <c:y val="-7.246376811594204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4517133956386292E-2"/>
                  <c:y val="-9.057971014492753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5576323987540083E-3"/>
                  <c:y val="-5.43478260869565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b="1">
                    <a:solidFill>
                      <a:srgbClr val="0070C0"/>
                    </a:solidFill>
                  </a:defRPr>
                </a:pPr>
                <a:endParaRPr lang="mn-Mong-CN"/>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Sheet1!$A$2:$A$5</c:f>
              <c:numCache>
                <c:formatCode>General</c:formatCode>
                <c:ptCount val="4"/>
                <c:pt idx="0">
                  <c:v>2016</c:v>
                </c:pt>
                <c:pt idx="1">
                  <c:v>2017</c:v>
                </c:pt>
                <c:pt idx="2">
                  <c:v>2018</c:v>
                </c:pt>
                <c:pt idx="3">
                  <c:v>2019</c:v>
                </c:pt>
              </c:numCache>
            </c:numRef>
          </c:cat>
          <c:val>
            <c:numRef>
              <c:f>Sheet1!$C$2:$C$5</c:f>
              <c:numCache>
                <c:formatCode>General</c:formatCode>
                <c:ptCount val="4"/>
                <c:pt idx="0">
                  <c:v>811</c:v>
                </c:pt>
                <c:pt idx="1">
                  <c:v>881</c:v>
                </c:pt>
                <c:pt idx="2">
                  <c:v>859</c:v>
                </c:pt>
                <c:pt idx="3">
                  <c:v>835</c:v>
                </c:pt>
              </c:numCache>
            </c:numRef>
          </c:val>
          <c:smooth val="0"/>
        </c:ser>
        <c:dLbls>
          <c:showLegendKey val="0"/>
          <c:showVal val="1"/>
          <c:showCatName val="0"/>
          <c:showSerName val="0"/>
          <c:showPercent val="0"/>
          <c:showBubbleSize val="0"/>
        </c:dLbls>
        <c:marker val="1"/>
        <c:smooth val="0"/>
        <c:axId val="-378092912"/>
        <c:axId val="-378099440"/>
      </c:lineChart>
      <c:catAx>
        <c:axId val="-378092912"/>
        <c:scaling>
          <c:orientation val="minMax"/>
        </c:scaling>
        <c:delete val="0"/>
        <c:axPos val="b"/>
        <c:numFmt formatCode="General" sourceLinked="1"/>
        <c:majorTickMark val="none"/>
        <c:minorTickMark val="none"/>
        <c:tickLblPos val="nextTo"/>
        <c:crossAx val="-378099440"/>
        <c:crosses val="autoZero"/>
        <c:auto val="1"/>
        <c:lblAlgn val="ctr"/>
        <c:lblOffset val="100"/>
        <c:noMultiLvlLbl val="0"/>
      </c:catAx>
      <c:valAx>
        <c:axId val="-378099440"/>
        <c:scaling>
          <c:orientation val="minMax"/>
          <c:min val="0"/>
        </c:scaling>
        <c:delete val="1"/>
        <c:axPos val="l"/>
        <c:majorGridlines>
          <c:spPr>
            <a:ln>
              <a:solidFill>
                <a:schemeClr val="bg1"/>
              </a:solidFill>
            </a:ln>
            <a:effectLst>
              <a:outerShdw blurRad="76200" dist="50800" dir="5400000" sx="1000" sy="1000" algn="ctr" rotWithShape="0">
                <a:srgbClr val="000000">
                  <a:alpha val="99000"/>
                </a:srgbClr>
              </a:outerShdw>
            </a:effectLst>
          </c:spPr>
        </c:majorGridlines>
        <c:numFmt formatCode="General" sourceLinked="1"/>
        <c:majorTickMark val="none"/>
        <c:minorTickMark val="none"/>
        <c:tickLblPos val="nextTo"/>
        <c:crossAx val="-378092912"/>
        <c:crosses val="autoZero"/>
        <c:crossBetween val="between"/>
      </c:valAx>
      <c:spPr>
        <a:solidFill>
          <a:schemeClr val="bg1">
            <a:lumMod val="85000"/>
          </a:schemeClr>
        </a:solidFill>
        <a:ln w="12700" cap="flat">
          <a:bevel/>
        </a:ln>
        <a:scene3d>
          <a:camera prst="orthographicFront"/>
          <a:lightRig rig="threePt" dir="t"/>
        </a:scene3d>
        <a:sp3d>
          <a:bevelT w="0" h="0"/>
        </a:sp3d>
      </c:spPr>
    </c:plotArea>
    <c:plotVisOnly val="1"/>
    <c:dispBlanksAs val="zero"/>
    <c:showDLblsOverMax val="0"/>
  </c:chart>
  <c:txPr>
    <a:bodyPr/>
    <a:lstStyle/>
    <a:p>
      <a:pPr>
        <a:defRPr sz="1800" b="0">
          <a:latin typeface="Arial" panose="020B0604020202020204" pitchFamily="34" charset="0"/>
          <a:cs typeface="Arial" panose="020B0604020202020204" pitchFamily="34" charset="0"/>
        </a:defRPr>
      </a:pPr>
      <a:endParaRPr lang="mn-Mong-CN"/>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6.1063367079115111E-2"/>
          <c:y val="3.6111111111111108E-2"/>
          <c:w val="0.916714410698664"/>
          <c:h val="0.85159049971694656"/>
        </c:manualLayout>
      </c:layout>
      <c:lineChart>
        <c:grouping val="stacked"/>
        <c:varyColors val="0"/>
        <c:ser>
          <c:idx val="0"/>
          <c:order val="0"/>
          <c:tx>
            <c:strRef>
              <c:f>Sheet1!$B$1</c:f>
              <c:strCache>
                <c:ptCount val="1"/>
                <c:pt idx="0">
                  <c:v>Series 1</c:v>
                </c:pt>
              </c:strCache>
            </c:strRef>
          </c:tx>
          <c:marker>
            <c:spPr>
              <a:scene3d>
                <a:camera prst="orthographicFront"/>
                <a:lightRig rig="threePt" dir="t"/>
              </a:scene3d>
              <a:sp3d>
                <a:bevelT/>
              </a:sp3d>
            </c:spPr>
          </c:marker>
          <c:dLbls>
            <c:dLbl>
              <c:idx val="0"/>
              <c:layout>
                <c:manualLayout>
                  <c:x val="-0.1"/>
                  <c:y val="3.92156862745098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333333333333334E-2"/>
                  <c:y val="-7.516339869281045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0317460317460464E-2"/>
                  <c:y val="6.209150326797390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9206349206349212E-2"/>
                  <c:y val="-7.189542483660157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solidFill>
                      <a:schemeClr val="tx2">
                        <a:lumMod val="75000"/>
                      </a:schemeClr>
                    </a:solidFill>
                    <a:latin typeface="Arial" pitchFamily="34" charset="0"/>
                    <a:cs typeface="Arial" pitchFamily="34" charset="0"/>
                  </a:defRPr>
                </a:pPr>
                <a:endParaRPr lang="mn-Mong-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Sheet1!$B$2:$B$5</c:f>
              <c:numCache>
                <c:formatCode>0</c:formatCode>
                <c:ptCount val="4"/>
                <c:pt idx="0">
                  <c:v>45018</c:v>
                </c:pt>
                <c:pt idx="1">
                  <c:v>52116</c:v>
                </c:pt>
                <c:pt idx="2">
                  <c:v>35642</c:v>
                </c:pt>
                <c:pt idx="3">
                  <c:v>53511</c:v>
                </c:pt>
              </c:numCache>
            </c:numRef>
          </c:val>
          <c:smooth val="0"/>
        </c:ser>
        <c:dLbls>
          <c:showLegendKey val="0"/>
          <c:showVal val="1"/>
          <c:showCatName val="0"/>
          <c:showSerName val="0"/>
          <c:showPercent val="0"/>
          <c:showBubbleSize val="0"/>
        </c:dLbls>
        <c:marker val="1"/>
        <c:smooth val="0"/>
        <c:axId val="-378092368"/>
        <c:axId val="-378098896"/>
      </c:lineChart>
      <c:catAx>
        <c:axId val="-378092368"/>
        <c:scaling>
          <c:orientation val="minMax"/>
        </c:scaling>
        <c:delete val="0"/>
        <c:axPos val="b"/>
        <c:numFmt formatCode="General" sourceLinked="1"/>
        <c:majorTickMark val="none"/>
        <c:minorTickMark val="none"/>
        <c:tickLblPos val="nextTo"/>
        <c:txPr>
          <a:bodyPr/>
          <a:lstStyle/>
          <a:p>
            <a:pPr>
              <a:defRPr>
                <a:solidFill>
                  <a:schemeClr val="tx2">
                    <a:lumMod val="75000"/>
                  </a:schemeClr>
                </a:solidFill>
                <a:latin typeface="Arial" pitchFamily="34" charset="0"/>
                <a:cs typeface="Arial" pitchFamily="34" charset="0"/>
              </a:defRPr>
            </a:pPr>
            <a:endParaRPr lang="mn-Mong-CN"/>
          </a:p>
        </c:txPr>
        <c:crossAx val="-378098896"/>
        <c:crosses val="autoZero"/>
        <c:auto val="1"/>
        <c:lblAlgn val="ctr"/>
        <c:lblOffset val="100"/>
        <c:noMultiLvlLbl val="0"/>
      </c:catAx>
      <c:valAx>
        <c:axId val="-378098896"/>
        <c:scaling>
          <c:orientation val="minMax"/>
          <c:min val="20000"/>
        </c:scaling>
        <c:delete val="1"/>
        <c:axPos val="l"/>
        <c:majorGridlines>
          <c:spPr>
            <a:ln>
              <a:solidFill>
                <a:schemeClr val="bg1"/>
              </a:solidFill>
            </a:ln>
          </c:spPr>
        </c:majorGridlines>
        <c:numFmt formatCode="0" sourceLinked="1"/>
        <c:majorTickMark val="none"/>
        <c:minorTickMark val="none"/>
        <c:tickLblPos val="nextTo"/>
        <c:crossAx val="-378092368"/>
        <c:crosses val="autoZero"/>
        <c:crossBetween val="between"/>
      </c:valAx>
      <c:spPr>
        <a:solidFill>
          <a:schemeClr val="bg1">
            <a:lumMod val="85000"/>
          </a:schemeClr>
        </a:solidFill>
      </c:spPr>
    </c:plotArea>
    <c:plotVisOnly val="1"/>
    <c:dispBlanksAs val="zero"/>
    <c:showDLblsOverMax val="0"/>
  </c:chart>
  <c:txPr>
    <a:bodyPr/>
    <a:lstStyle/>
    <a:p>
      <a:pPr>
        <a:defRPr sz="1800"/>
      </a:pPr>
      <a:endParaRPr lang="mn-Mong-CN"/>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solidFill>
                  <a:schemeClr val="tx2">
                    <a:lumMod val="75000"/>
                  </a:schemeClr>
                </a:solidFill>
              </a:defRPr>
            </a:pPr>
            <a:r>
              <a:rPr lang="mn-MN">
                <a:solidFill>
                  <a:schemeClr val="tx2">
                    <a:lumMod val="75000"/>
                  </a:schemeClr>
                </a:solidFill>
              </a:rPr>
              <a:t>Зүй бус хорогдол, толгой</a:t>
            </a:r>
            <a:endParaRPr lang="en-US">
              <a:solidFill>
                <a:schemeClr val="tx2">
                  <a:lumMod val="75000"/>
                </a:schemeClr>
              </a:solidFill>
            </a:endParaRPr>
          </a:p>
        </c:rich>
      </c:tx>
      <c:layout/>
      <c:overlay val="0"/>
    </c:title>
    <c:autoTitleDeleted val="0"/>
    <c:plotArea>
      <c:layout/>
      <c:lineChart>
        <c:grouping val="stacked"/>
        <c:varyColors val="0"/>
        <c:ser>
          <c:idx val="0"/>
          <c:order val="0"/>
          <c:tx>
            <c:strRef>
              <c:f>Sheet1!$B$1</c:f>
              <c:strCache>
                <c:ptCount val="1"/>
                <c:pt idx="0">
                  <c:v>Series 1</c:v>
                </c:pt>
              </c:strCache>
            </c:strRef>
          </c:tx>
          <c:dPt>
            <c:idx val="1"/>
            <c:marker>
              <c:spPr>
                <a:scene3d>
                  <a:camera prst="orthographicFront"/>
                  <a:lightRig rig="threePt" dir="t"/>
                </a:scene3d>
                <a:sp3d>
                  <a:bevelT/>
                </a:sp3d>
              </c:spPr>
            </c:marker>
            <c:bubble3D val="0"/>
          </c:dPt>
          <c:dLbls>
            <c:spPr>
              <a:noFill/>
              <a:ln>
                <a:noFill/>
              </a:ln>
              <a:effectLst/>
            </c:spPr>
            <c:txPr>
              <a:bodyPr/>
              <a:lstStyle/>
              <a:p>
                <a:pPr>
                  <a:defRPr>
                    <a:solidFill>
                      <a:schemeClr val="tx2">
                        <a:lumMod val="75000"/>
                      </a:schemeClr>
                    </a:solidFill>
                  </a:defRPr>
                </a:pPr>
                <a:endParaRPr lang="mn-Mong-CN"/>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528</c:v>
                </c:pt>
                <c:pt idx="1">
                  <c:v>5396</c:v>
                </c:pt>
                <c:pt idx="2">
                  <c:v>6356</c:v>
                </c:pt>
                <c:pt idx="3">
                  <c:v>530</c:v>
                </c:pt>
              </c:numCache>
            </c:numRef>
          </c:val>
          <c:smooth val="0"/>
        </c:ser>
        <c:dLbls>
          <c:showLegendKey val="0"/>
          <c:showVal val="0"/>
          <c:showCatName val="0"/>
          <c:showSerName val="0"/>
          <c:showPercent val="0"/>
          <c:showBubbleSize val="0"/>
        </c:dLbls>
        <c:marker val="1"/>
        <c:smooth val="0"/>
        <c:axId val="-378091824"/>
        <c:axId val="-378094000"/>
      </c:lineChart>
      <c:catAx>
        <c:axId val="-378091824"/>
        <c:scaling>
          <c:orientation val="minMax"/>
        </c:scaling>
        <c:delete val="0"/>
        <c:axPos val="b"/>
        <c:numFmt formatCode="General" sourceLinked="1"/>
        <c:majorTickMark val="out"/>
        <c:minorTickMark val="none"/>
        <c:tickLblPos val="nextTo"/>
        <c:txPr>
          <a:bodyPr/>
          <a:lstStyle/>
          <a:p>
            <a:pPr>
              <a:defRPr>
                <a:solidFill>
                  <a:schemeClr val="tx2">
                    <a:lumMod val="75000"/>
                  </a:schemeClr>
                </a:solidFill>
              </a:defRPr>
            </a:pPr>
            <a:endParaRPr lang="mn-Mong-CN"/>
          </a:p>
        </c:txPr>
        <c:crossAx val="-378094000"/>
        <c:crosses val="autoZero"/>
        <c:auto val="1"/>
        <c:lblAlgn val="ctr"/>
        <c:lblOffset val="100"/>
        <c:noMultiLvlLbl val="0"/>
      </c:catAx>
      <c:valAx>
        <c:axId val="-378094000"/>
        <c:scaling>
          <c:orientation val="minMax"/>
        </c:scaling>
        <c:delete val="1"/>
        <c:axPos val="l"/>
        <c:majorGridlines>
          <c:spPr>
            <a:ln>
              <a:solidFill>
                <a:schemeClr val="bg1"/>
              </a:solidFill>
            </a:ln>
          </c:spPr>
        </c:majorGridlines>
        <c:numFmt formatCode="General" sourceLinked="1"/>
        <c:majorTickMark val="out"/>
        <c:minorTickMark val="none"/>
        <c:tickLblPos val="nextTo"/>
        <c:crossAx val="-378091824"/>
        <c:crosses val="autoZero"/>
        <c:crossBetween val="between"/>
      </c:valAx>
      <c:spPr>
        <a:solidFill>
          <a:schemeClr val="bg1">
            <a:lumMod val="85000"/>
          </a:schemeClr>
        </a:solidFill>
      </c:spPr>
    </c:plotArea>
    <c:plotVisOnly val="1"/>
    <c:dispBlanksAs val="zero"/>
    <c:showDLblsOverMax val="0"/>
  </c:chart>
  <c:txPr>
    <a:bodyPr/>
    <a:lstStyle/>
    <a:p>
      <a:pPr>
        <a:defRPr sz="1800">
          <a:latin typeface="Arial" panose="020B0604020202020204" pitchFamily="34" charset="0"/>
          <a:cs typeface="Arial" panose="020B0604020202020204" pitchFamily="34" charset="0"/>
        </a:defRPr>
      </a:pPr>
      <a:endParaRPr lang="mn-Mong-CN"/>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2">
                    <a:lumMod val="75000"/>
                  </a:schemeClr>
                </a:solidFill>
                <a:latin typeface="Arial" panose="020B0604020202020204" pitchFamily="34" charset="0"/>
                <a:ea typeface="+mn-ea"/>
                <a:cs typeface="Arial" panose="020B0604020202020204" pitchFamily="34" charset="0"/>
              </a:defRPr>
            </a:pPr>
            <a:r>
              <a:rPr lang="mn-MN" b="1" dirty="0">
                <a:solidFill>
                  <a:schemeClr val="tx2">
                    <a:lumMod val="75000"/>
                  </a:schemeClr>
                </a:solidFill>
                <a:latin typeface="Arial" panose="020B0604020202020204" pitchFamily="34" charset="0"/>
                <a:cs typeface="Arial" panose="020B0604020202020204" pitchFamily="34" charset="0"/>
              </a:rPr>
              <a:t>ҮР </a:t>
            </a:r>
            <a:r>
              <a:rPr lang="mn-MN" b="1" dirty="0" smtClean="0">
                <a:solidFill>
                  <a:schemeClr val="tx2">
                    <a:lumMod val="75000"/>
                  </a:schemeClr>
                </a:solidFill>
                <a:latin typeface="Arial" panose="020B0604020202020204" pitchFamily="34" charset="0"/>
                <a:cs typeface="Arial" panose="020B0604020202020204" pitchFamily="34" charset="0"/>
              </a:rPr>
              <a:t>ТАРИА,</a:t>
            </a:r>
            <a:r>
              <a:rPr lang="mn-MN" b="1" baseline="0" dirty="0" smtClean="0">
                <a:solidFill>
                  <a:schemeClr val="tx2">
                    <a:lumMod val="75000"/>
                  </a:schemeClr>
                </a:solidFill>
                <a:latin typeface="Arial" panose="020B0604020202020204" pitchFamily="34" charset="0"/>
                <a:cs typeface="Arial" panose="020B0604020202020204" pitchFamily="34" charset="0"/>
              </a:rPr>
              <a:t> </a:t>
            </a:r>
            <a:r>
              <a:rPr lang="mn-MN" b="1" i="1" baseline="0" dirty="0" smtClean="0">
                <a:solidFill>
                  <a:schemeClr val="tx2">
                    <a:lumMod val="75000"/>
                  </a:schemeClr>
                </a:solidFill>
                <a:latin typeface="Arial" panose="020B0604020202020204" pitchFamily="34" charset="0"/>
                <a:cs typeface="Arial" panose="020B0604020202020204" pitchFamily="34" charset="0"/>
              </a:rPr>
              <a:t>1 га-ын ургац</a:t>
            </a:r>
            <a:r>
              <a:rPr lang="mn-MN" b="1" i="1" dirty="0" smtClean="0">
                <a:solidFill>
                  <a:schemeClr val="tx2">
                    <a:lumMod val="75000"/>
                  </a:schemeClr>
                </a:solidFill>
                <a:latin typeface="Arial" panose="020B0604020202020204" pitchFamily="34" charset="0"/>
                <a:cs typeface="Arial" panose="020B0604020202020204" pitchFamily="34" charset="0"/>
              </a:rPr>
              <a:t> </a:t>
            </a:r>
            <a:r>
              <a:rPr lang="mn-MN" b="0" dirty="0" smtClean="0">
                <a:solidFill>
                  <a:schemeClr val="tx2">
                    <a:lumMod val="75000"/>
                  </a:schemeClr>
                </a:solidFill>
                <a:latin typeface="Arial" panose="020B0604020202020204" pitchFamily="34" charset="0"/>
                <a:cs typeface="Arial" panose="020B0604020202020204" pitchFamily="34" charset="0"/>
              </a:rPr>
              <a:t>(</a:t>
            </a:r>
            <a:r>
              <a:rPr lang="mn-MN" b="0" dirty="0">
                <a:solidFill>
                  <a:schemeClr val="tx2">
                    <a:lumMod val="75000"/>
                  </a:schemeClr>
                </a:solidFill>
                <a:latin typeface="Arial" panose="020B0604020202020204" pitchFamily="34" charset="0"/>
                <a:cs typeface="Arial" panose="020B0604020202020204" pitchFamily="34" charset="0"/>
              </a:rPr>
              <a:t>цн)</a:t>
            </a:r>
          </a:p>
        </c:rich>
      </c:tx>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title>
    <c:autoTitleDeleted val="0"/>
    <c:plotArea>
      <c:layout/>
      <c:lineChart>
        <c:grouping val="standard"/>
        <c:varyColors val="0"/>
        <c:ser>
          <c:idx val="0"/>
          <c:order val="0"/>
          <c:tx>
            <c:strRef>
              <c:f>Sheet1!$B$1</c:f>
              <c:strCache>
                <c:ptCount val="1"/>
                <c:pt idx="0">
                  <c:v>Үр тариа (цн)</c:v>
                </c:pt>
              </c:strCache>
            </c:strRef>
          </c:tx>
          <c:spPr>
            <a:ln w="28575" cap="rnd">
              <a:solidFill>
                <a:schemeClr val="accent1"/>
              </a:solidFill>
              <a:round/>
            </a:ln>
            <a:effectLst/>
          </c:spPr>
          <c:marker>
            <c:symbol val="none"/>
          </c:marker>
          <c:dLbls>
            <c:dLbl>
              <c:idx val="0"/>
              <c:layout>
                <c:manualLayout>
                  <c:x val="-8.0065359477124204E-2"/>
                  <c:y val="-4.545454545454545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4509803921568627E-2"/>
                  <c:y val="8.080808080808071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2679738562091505E-2"/>
                  <c:y val="8.080808080808075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lumMod val="75000"/>
                      </a:schemeClr>
                    </a:solidFill>
                    <a:latin typeface="Arial" panose="020B0604020202020204" pitchFamily="34" charset="0"/>
                    <a:ea typeface="+mn-ea"/>
                    <a:cs typeface="Arial" panose="020B0604020202020204" pitchFamily="34" charset="0"/>
                  </a:defRPr>
                </a:pPr>
                <a:endParaRPr lang="mn-Mong-CN"/>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31.2</c:v>
                </c:pt>
                <c:pt idx="1">
                  <c:v>15.2</c:v>
                </c:pt>
                <c:pt idx="2">
                  <c:v>32.799999999999997</c:v>
                </c:pt>
                <c:pt idx="3">
                  <c:v>26.2</c:v>
                </c:pt>
              </c:numCache>
            </c:numRef>
          </c:val>
          <c:smooth val="0"/>
        </c:ser>
        <c:dLbls>
          <c:showLegendKey val="0"/>
          <c:showVal val="1"/>
          <c:showCatName val="0"/>
          <c:showSerName val="0"/>
          <c:showPercent val="0"/>
          <c:showBubbleSize val="0"/>
        </c:dLbls>
        <c:smooth val="0"/>
        <c:axId val="-378096176"/>
        <c:axId val="-378086384"/>
      </c:lineChart>
      <c:catAx>
        <c:axId val="-378096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crossAx val="-378086384"/>
        <c:crosses val="autoZero"/>
        <c:auto val="1"/>
        <c:lblAlgn val="ctr"/>
        <c:lblOffset val="100"/>
        <c:noMultiLvlLbl val="0"/>
      </c:catAx>
      <c:valAx>
        <c:axId val="-378086384"/>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378096176"/>
        <c:crosses val="autoZero"/>
        <c:crossBetween val="between"/>
      </c:valAx>
      <c:spPr>
        <a:solidFill>
          <a:schemeClr val="bg1">
            <a:lumMod val="85000"/>
          </a:schemeClr>
        </a:solidFill>
        <a:ln>
          <a:noFill/>
        </a:ln>
        <a:effectLst/>
      </c:spPr>
    </c:plotArea>
    <c:plotVisOnly val="1"/>
    <c:dispBlanksAs val="gap"/>
    <c:showDLblsOverMax val="0"/>
  </c:chart>
  <c:spPr>
    <a:noFill/>
    <a:ln>
      <a:noFill/>
    </a:ln>
    <a:effectLst/>
  </c:spPr>
  <c:txPr>
    <a:bodyPr/>
    <a:lstStyle/>
    <a:p>
      <a:pPr>
        <a:defRPr/>
      </a:pPr>
      <a:endParaRPr lang="mn-Mong-CN"/>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10"/>
            <c:spPr>
              <a:solidFill>
                <a:schemeClr val="accent1"/>
              </a:solidFill>
              <a:ln w="9525">
                <a:solidFill>
                  <a:schemeClr val="accent1"/>
                </a:solidFill>
              </a:ln>
              <a:effectLst/>
            </c:spPr>
          </c:marker>
          <c:dLbls>
            <c:dLbl>
              <c:idx val="0"/>
              <c:layout>
                <c:manualLayout>
                  <c:x val="-0.11564625850340136"/>
                  <c:y val="-4.59183673469387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8.673469387755111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9727891156462579E-2"/>
                  <c:y val="-0.10714285714285714"/>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lumMod val="50000"/>
                      </a:schemeClr>
                    </a:solidFill>
                    <a:latin typeface="Arial" panose="020B0604020202020204" pitchFamily="34" charset="0"/>
                    <a:ea typeface="+mn-ea"/>
                    <a:cs typeface="Arial" panose="020B0604020202020204" pitchFamily="34" charset="0"/>
                  </a:defRPr>
                </a:pPr>
                <a:endParaRPr lang="mn-Mong-CN"/>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18653</c:v>
                </c:pt>
                <c:pt idx="1">
                  <c:v>11980.1</c:v>
                </c:pt>
                <c:pt idx="2">
                  <c:v>17747.7</c:v>
                </c:pt>
                <c:pt idx="3">
                  <c:v>18277</c:v>
                </c:pt>
              </c:numCache>
            </c:numRef>
          </c:val>
          <c:smooth val="0"/>
        </c:ser>
        <c:dLbls>
          <c:showLegendKey val="0"/>
          <c:showVal val="0"/>
          <c:showCatName val="0"/>
          <c:showSerName val="0"/>
          <c:showPercent val="0"/>
          <c:showBubbleSize val="0"/>
        </c:dLbls>
        <c:marker val="1"/>
        <c:smooth val="0"/>
        <c:axId val="-330756912"/>
        <c:axId val="-330753648"/>
      </c:lineChart>
      <c:catAx>
        <c:axId val="-330756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accent1">
                    <a:lumMod val="50000"/>
                  </a:schemeClr>
                </a:solidFill>
                <a:latin typeface="+mn-lt"/>
                <a:ea typeface="+mn-ea"/>
                <a:cs typeface="+mn-cs"/>
              </a:defRPr>
            </a:pPr>
            <a:endParaRPr lang="mn-Mong-CN"/>
          </a:p>
        </c:txPr>
        <c:crossAx val="-330753648"/>
        <c:crosses val="autoZero"/>
        <c:auto val="1"/>
        <c:lblAlgn val="ctr"/>
        <c:lblOffset val="100"/>
        <c:noMultiLvlLbl val="0"/>
      </c:catAx>
      <c:valAx>
        <c:axId val="-330753648"/>
        <c:scaling>
          <c:orientation val="minMax"/>
          <c:min val="10000"/>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330756912"/>
        <c:crosses val="autoZero"/>
        <c:crossBetween val="between"/>
      </c:valAx>
      <c:spPr>
        <a:solidFill>
          <a:schemeClr val="bg1">
            <a:lumMod val="85000"/>
          </a:schemeClr>
        </a:solidFill>
        <a:ln>
          <a:noFill/>
        </a:ln>
        <a:effectLst/>
      </c:spPr>
    </c:plotArea>
    <c:plotVisOnly val="1"/>
    <c:dispBlanksAs val="gap"/>
    <c:showDLblsOverMax val="0"/>
  </c:chart>
  <c:spPr>
    <a:noFill/>
    <a:ln>
      <a:noFill/>
    </a:ln>
    <a:effectLst/>
  </c:spPr>
  <c:txPr>
    <a:bodyPr/>
    <a:lstStyle/>
    <a:p>
      <a:pPr>
        <a:defRPr/>
      </a:pPr>
      <a:endParaRPr lang="mn-Mong-CN"/>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2">
                    <a:lumMod val="75000"/>
                  </a:schemeClr>
                </a:solidFill>
                <a:latin typeface="Arial" panose="020B0604020202020204" pitchFamily="34" charset="0"/>
                <a:ea typeface="+mn-ea"/>
                <a:cs typeface="Arial" panose="020B0604020202020204" pitchFamily="34" charset="0"/>
              </a:defRPr>
            </a:pPr>
            <a:r>
              <a:rPr lang="mn-MN" sz="1800" b="1" dirty="0" smtClean="0">
                <a:solidFill>
                  <a:schemeClr val="tx2">
                    <a:lumMod val="75000"/>
                  </a:schemeClr>
                </a:solidFill>
                <a:latin typeface="Arial" panose="020B0604020202020204" pitchFamily="34" charset="0"/>
                <a:cs typeface="Arial" panose="020B0604020202020204" pitchFamily="34" charset="0"/>
              </a:rPr>
              <a:t>ТӨМС, </a:t>
            </a:r>
            <a:r>
              <a:rPr lang="mn-MN" sz="1800" b="1" i="1" dirty="0" smtClean="0">
                <a:solidFill>
                  <a:schemeClr val="tx2">
                    <a:lumMod val="75000"/>
                  </a:schemeClr>
                </a:solidFill>
                <a:latin typeface="Arial" panose="020B0604020202020204" pitchFamily="34" charset="0"/>
                <a:cs typeface="Arial" panose="020B0604020202020204" pitchFamily="34" charset="0"/>
              </a:rPr>
              <a:t>1</a:t>
            </a:r>
            <a:r>
              <a:rPr lang="mn-MN" sz="1800" b="1" i="1" baseline="0" dirty="0" smtClean="0">
                <a:solidFill>
                  <a:schemeClr val="tx2">
                    <a:lumMod val="75000"/>
                  </a:schemeClr>
                </a:solidFill>
                <a:latin typeface="Arial" panose="020B0604020202020204" pitchFamily="34" charset="0"/>
                <a:cs typeface="Arial" panose="020B0604020202020204" pitchFamily="34" charset="0"/>
              </a:rPr>
              <a:t> га-ын ургац</a:t>
            </a:r>
            <a:r>
              <a:rPr lang="mn-MN" sz="1800" b="1" i="1" dirty="0" smtClean="0">
                <a:solidFill>
                  <a:schemeClr val="tx2">
                    <a:lumMod val="75000"/>
                  </a:schemeClr>
                </a:solidFill>
                <a:latin typeface="Arial" panose="020B0604020202020204" pitchFamily="34" charset="0"/>
                <a:cs typeface="Arial" panose="020B0604020202020204" pitchFamily="34" charset="0"/>
              </a:rPr>
              <a:t> </a:t>
            </a:r>
            <a:r>
              <a:rPr lang="mn-MN" sz="1800" b="0" dirty="0">
                <a:solidFill>
                  <a:schemeClr val="tx2">
                    <a:lumMod val="75000"/>
                  </a:schemeClr>
                </a:solidFill>
                <a:latin typeface="Arial" panose="020B0604020202020204" pitchFamily="34" charset="0"/>
                <a:cs typeface="Arial" panose="020B0604020202020204" pitchFamily="34" charset="0"/>
              </a:rPr>
              <a:t>(цн)</a:t>
            </a:r>
          </a:p>
        </c:rich>
      </c:tx>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title>
    <c:autoTitleDeleted val="0"/>
    <c:plotArea>
      <c:layout/>
      <c:lineChart>
        <c:grouping val="standard"/>
        <c:varyColors val="0"/>
        <c:ser>
          <c:idx val="0"/>
          <c:order val="0"/>
          <c:tx>
            <c:strRef>
              <c:f>Sheet1!$B$1</c:f>
              <c:strCache>
                <c:ptCount val="1"/>
                <c:pt idx="0">
                  <c:v>ТӨМС (цн)</c:v>
                </c:pt>
              </c:strCache>
            </c:strRef>
          </c:tx>
          <c:spPr>
            <a:ln w="28575" cap="rnd">
              <a:solidFill>
                <a:schemeClr val="accent1"/>
              </a:solidFill>
              <a:round/>
            </a:ln>
            <a:effectLst/>
          </c:spPr>
          <c:marker>
            <c:symbol val="none"/>
          </c:marker>
          <c:dLbls>
            <c:dLbl>
              <c:idx val="0"/>
              <c:layout>
                <c:manualLayout>
                  <c:x val="-9.5238095238095261E-2"/>
                  <c:y val="-6.321839080459774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5714285714285712E-2"/>
                  <c:y val="0.11494252873563229"/>
                </c:manualLayout>
              </c:layout>
              <c:tx>
                <c:rich>
                  <a:bodyPr/>
                  <a:lstStyle/>
                  <a:p>
                    <a:r>
                      <a:rPr lang="en-US" dirty="0" smtClean="0"/>
                      <a:t>85.0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7823129251700682E-2"/>
                  <c:y val="-7.471264367816093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108.2</c:v>
                </c:pt>
                <c:pt idx="1">
                  <c:v>85</c:v>
                </c:pt>
                <c:pt idx="2">
                  <c:v>121.2</c:v>
                </c:pt>
                <c:pt idx="3">
                  <c:v>126.6</c:v>
                </c:pt>
              </c:numCache>
            </c:numRef>
          </c:val>
          <c:smooth val="0"/>
        </c:ser>
        <c:dLbls>
          <c:showLegendKey val="0"/>
          <c:showVal val="1"/>
          <c:showCatName val="0"/>
          <c:showSerName val="0"/>
          <c:showPercent val="0"/>
          <c:showBubbleSize val="0"/>
        </c:dLbls>
        <c:smooth val="0"/>
        <c:axId val="-378101616"/>
        <c:axId val="-378101072"/>
      </c:lineChart>
      <c:catAx>
        <c:axId val="-37810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crossAx val="-378101072"/>
        <c:crosses val="autoZero"/>
        <c:auto val="1"/>
        <c:lblAlgn val="ctr"/>
        <c:lblOffset val="100"/>
        <c:noMultiLvlLbl val="0"/>
      </c:catAx>
      <c:valAx>
        <c:axId val="-378101072"/>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378101616"/>
        <c:crosses val="autoZero"/>
        <c:crossBetween val="between"/>
      </c:valAx>
      <c:spPr>
        <a:solidFill>
          <a:schemeClr val="bg1">
            <a:lumMod val="85000"/>
          </a:schemeClr>
        </a:solidFill>
        <a:ln>
          <a:noFill/>
        </a:ln>
        <a:effectLst/>
      </c:spPr>
    </c:plotArea>
    <c:plotVisOnly val="1"/>
    <c:dispBlanksAs val="gap"/>
    <c:showDLblsOverMax val="0"/>
  </c:chart>
  <c:spPr>
    <a:noFill/>
    <a:ln>
      <a:noFill/>
    </a:ln>
    <a:effectLst/>
  </c:spPr>
  <c:txPr>
    <a:bodyPr/>
    <a:lstStyle/>
    <a:p>
      <a:pPr>
        <a:defRPr/>
      </a:pPr>
      <a:endParaRPr lang="mn-Mong-CN"/>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2">
                    <a:lumMod val="75000"/>
                  </a:schemeClr>
                </a:solidFill>
                <a:latin typeface="Arial" panose="020B0604020202020204" pitchFamily="34" charset="0"/>
                <a:ea typeface="+mn-ea"/>
                <a:cs typeface="Arial" panose="020B0604020202020204" pitchFamily="34" charset="0"/>
              </a:defRPr>
            </a:pPr>
            <a:r>
              <a:rPr lang="mn-MN" b="1" dirty="0">
                <a:solidFill>
                  <a:schemeClr val="tx2">
                    <a:lumMod val="75000"/>
                  </a:schemeClr>
                </a:solidFill>
                <a:latin typeface="Arial" panose="020B0604020202020204" pitchFamily="34" charset="0"/>
                <a:cs typeface="Arial" panose="020B0604020202020204" pitchFamily="34" charset="0"/>
              </a:rPr>
              <a:t>ХҮНСНИЙ </a:t>
            </a:r>
            <a:r>
              <a:rPr lang="mn-MN" b="1" dirty="0" smtClean="0">
                <a:solidFill>
                  <a:schemeClr val="tx2">
                    <a:lumMod val="75000"/>
                  </a:schemeClr>
                </a:solidFill>
                <a:latin typeface="Arial" panose="020B0604020202020204" pitchFamily="34" charset="0"/>
                <a:cs typeface="Arial" panose="020B0604020202020204" pitchFamily="34" charset="0"/>
              </a:rPr>
              <a:t>НОГОО,</a:t>
            </a:r>
            <a:r>
              <a:rPr lang="mn-MN" b="1" baseline="0" dirty="0" smtClean="0">
                <a:solidFill>
                  <a:schemeClr val="tx2">
                    <a:lumMod val="75000"/>
                  </a:schemeClr>
                </a:solidFill>
                <a:latin typeface="Arial" panose="020B0604020202020204" pitchFamily="34" charset="0"/>
                <a:cs typeface="Arial" panose="020B0604020202020204" pitchFamily="34" charset="0"/>
              </a:rPr>
              <a:t> </a:t>
            </a:r>
            <a:r>
              <a:rPr lang="mn-MN" b="1" i="1" baseline="0" dirty="0" smtClean="0">
                <a:solidFill>
                  <a:schemeClr val="tx2">
                    <a:lumMod val="75000"/>
                  </a:schemeClr>
                </a:solidFill>
                <a:latin typeface="Arial" panose="020B0604020202020204" pitchFamily="34" charset="0"/>
                <a:cs typeface="Arial" panose="020B0604020202020204" pitchFamily="34" charset="0"/>
              </a:rPr>
              <a:t>1 га-ын ургац </a:t>
            </a:r>
            <a:r>
              <a:rPr lang="mn-MN" dirty="0" smtClean="0">
                <a:solidFill>
                  <a:schemeClr val="tx2">
                    <a:lumMod val="75000"/>
                  </a:schemeClr>
                </a:solidFill>
                <a:latin typeface="Arial" panose="020B0604020202020204" pitchFamily="34" charset="0"/>
                <a:cs typeface="Arial" panose="020B0604020202020204" pitchFamily="34" charset="0"/>
              </a:rPr>
              <a:t>(цн</a:t>
            </a:r>
            <a:r>
              <a:rPr lang="mn-MN" dirty="0">
                <a:solidFill>
                  <a:schemeClr val="tx2">
                    <a:lumMod val="75000"/>
                  </a:schemeClr>
                </a:solidFill>
                <a:latin typeface="Arial" panose="020B0604020202020204" pitchFamily="34" charset="0"/>
                <a:cs typeface="Arial" panose="020B0604020202020204" pitchFamily="34" charset="0"/>
              </a:rPr>
              <a:t>)</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title>
    <c:autoTitleDeleted val="0"/>
    <c:plotArea>
      <c:layout>
        <c:manualLayout>
          <c:layoutTarget val="inner"/>
          <c:xMode val="edge"/>
          <c:yMode val="edge"/>
          <c:x val="1.8151815181518153E-2"/>
          <c:y val="0.19247747747747748"/>
          <c:w val="0.93234323432343236"/>
          <c:h val="0.67821274029935452"/>
        </c:manualLayout>
      </c:layout>
      <c:lineChart>
        <c:grouping val="standard"/>
        <c:varyColors val="0"/>
        <c:ser>
          <c:idx val="0"/>
          <c:order val="0"/>
          <c:tx>
            <c:strRef>
              <c:f>Sheet1!$B$1</c:f>
              <c:strCache>
                <c:ptCount val="1"/>
                <c:pt idx="0">
                  <c:v>ХҮНСНИЙ НОГОО (цн)</c:v>
                </c:pt>
              </c:strCache>
            </c:strRef>
          </c:tx>
          <c:spPr>
            <a:ln w="28575" cap="rnd">
              <a:solidFill>
                <a:schemeClr val="accent1"/>
              </a:solidFill>
              <a:round/>
            </a:ln>
            <a:effectLst/>
          </c:spPr>
          <c:marker>
            <c:symbol val="none"/>
          </c:marker>
          <c:dLbls>
            <c:dLbl>
              <c:idx val="0"/>
              <c:layout>
                <c:manualLayout>
                  <c:x val="-8.7458745874587462E-2"/>
                  <c:y val="-3.15315315315315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2904290429042903E-2"/>
                  <c:y val="9.009009009009008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4752475247524754E-2"/>
                  <c:y val="8.108108108108100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lumMod val="75000"/>
                      </a:schemeClr>
                    </a:solidFill>
                    <a:latin typeface="Arial" panose="020B0604020202020204" pitchFamily="34" charset="0"/>
                    <a:ea typeface="+mn-ea"/>
                    <a:cs typeface="Arial" panose="020B0604020202020204" pitchFamily="34" charset="0"/>
                  </a:defRPr>
                </a:pPr>
                <a:endParaRPr lang="mn-Mong-CN"/>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120.2</c:v>
                </c:pt>
                <c:pt idx="1">
                  <c:v>111.6</c:v>
                </c:pt>
                <c:pt idx="2">
                  <c:v>117.6</c:v>
                </c:pt>
                <c:pt idx="3">
                  <c:v>143.80000000000001</c:v>
                </c:pt>
              </c:numCache>
            </c:numRef>
          </c:val>
          <c:smooth val="0"/>
        </c:ser>
        <c:dLbls>
          <c:showLegendKey val="0"/>
          <c:showVal val="1"/>
          <c:showCatName val="0"/>
          <c:showSerName val="0"/>
          <c:showPercent val="0"/>
          <c:showBubbleSize val="0"/>
        </c:dLbls>
        <c:smooth val="0"/>
        <c:axId val="-378100528"/>
        <c:axId val="-378097808"/>
      </c:lineChart>
      <c:catAx>
        <c:axId val="-37810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crossAx val="-378097808"/>
        <c:crosses val="autoZero"/>
        <c:auto val="1"/>
        <c:lblAlgn val="ctr"/>
        <c:lblOffset val="100"/>
        <c:noMultiLvlLbl val="0"/>
      </c:catAx>
      <c:valAx>
        <c:axId val="-378097808"/>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378100528"/>
        <c:crosses val="autoZero"/>
        <c:crossBetween val="between"/>
      </c:valAx>
      <c:spPr>
        <a:solidFill>
          <a:schemeClr val="bg1">
            <a:lumMod val="85000"/>
          </a:schemeClr>
        </a:solidFill>
        <a:ln>
          <a:noFill/>
        </a:ln>
        <a:effectLst/>
      </c:spPr>
    </c:plotArea>
    <c:plotVisOnly val="1"/>
    <c:dispBlanksAs val="gap"/>
    <c:showDLblsOverMax val="0"/>
  </c:chart>
  <c:spPr>
    <a:noFill/>
    <a:ln>
      <a:noFill/>
    </a:ln>
    <a:effectLst/>
  </c:spPr>
  <c:txPr>
    <a:bodyPr/>
    <a:lstStyle/>
    <a:p>
      <a:pPr>
        <a:defRPr/>
      </a:pPr>
      <a:endParaRPr lang="mn-Mong-CN"/>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6641544806899095E-2"/>
          <c:y val="3.333333333333334E-2"/>
          <c:w val="0.90439407195312704"/>
          <c:h val="0.75866071428571591"/>
        </c:manualLayout>
      </c:layout>
      <c:barChart>
        <c:barDir val="col"/>
        <c:grouping val="clustered"/>
        <c:varyColors val="0"/>
        <c:ser>
          <c:idx val="0"/>
          <c:order val="0"/>
          <c:tx>
            <c:strRef>
              <c:f>Sheet1!$B$1</c:f>
              <c:strCache>
                <c:ptCount val="1"/>
                <c:pt idx="0">
                  <c:v>Нийт</c:v>
                </c:pt>
              </c:strCache>
            </c:strRef>
          </c:tx>
          <c:spPr>
            <a:solidFill>
              <a:srgbClr val="4572A7"/>
            </a:solidFill>
            <a:ln>
              <a:noFill/>
            </a:ln>
            <a:effectLst/>
          </c:spPr>
          <c:invertIfNegative val="1"/>
          <c:dLbls>
            <c:dLbl>
              <c:idx val="0"/>
              <c:layout/>
              <c:tx>
                <c:rich>
                  <a:bodyPr/>
                  <a:lstStyle/>
                  <a:p>
                    <a:r>
                      <a:rPr lang="en-US" dirty="0" smtClean="0"/>
                      <a:t>67.6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4"/>
                <c:pt idx="0">
                  <c:v>2016</c:v>
                </c:pt>
                <c:pt idx="1">
                  <c:v>2017</c:v>
                </c:pt>
                <c:pt idx="2">
                  <c:v>2018</c:v>
                </c:pt>
                <c:pt idx="3">
                  <c:v>2019</c:v>
                </c:pt>
              </c:numCache>
            </c:numRef>
          </c:cat>
          <c:val>
            <c:numRef>
              <c:f>Sheet1!$B$2:$B$5</c:f>
              <c:numCache>
                <c:formatCode>0.0</c:formatCode>
                <c:ptCount val="4"/>
                <c:pt idx="0">
                  <c:v>67.599999999999994</c:v>
                </c:pt>
                <c:pt idx="1">
                  <c:v>42.6</c:v>
                </c:pt>
                <c:pt idx="2">
                  <c:v>70.3</c:v>
                </c:pt>
                <c:pt idx="3">
                  <c:v>73.099999999999994</c:v>
                </c:pt>
              </c:numCache>
            </c:numRef>
          </c:val>
          <c:extLs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Lst>
        </c:ser>
        <c:dLbls>
          <c:showLegendKey val="0"/>
          <c:showVal val="1"/>
          <c:showCatName val="0"/>
          <c:showSerName val="0"/>
          <c:showPercent val="0"/>
          <c:showBubbleSize val="0"/>
        </c:dLbls>
        <c:gapWidth val="219"/>
        <c:axId val="-378090736"/>
        <c:axId val="-378086928"/>
      </c:barChart>
      <c:lineChart>
        <c:grouping val="standard"/>
        <c:varyColors val="0"/>
        <c:ser>
          <c:idx val="1"/>
          <c:order val="1"/>
          <c:tx>
            <c:strRef>
              <c:f>Sheet1!$C$1</c:f>
              <c:strCache>
                <c:ptCount val="1"/>
                <c:pt idx="0">
                  <c:v>Үүнээс орон нутгийн төсвөөр хийгдсэн</c:v>
                </c:pt>
              </c:strCache>
            </c:strRef>
          </c:tx>
          <c:spPr>
            <a:ln w="28575" cap="rnd">
              <a:solidFill>
                <a:schemeClr val="accent2"/>
              </a:solidFill>
              <a:round/>
            </a:ln>
            <a:effectLst/>
          </c:spPr>
          <c:marker>
            <c:symbol val="square"/>
            <c:size val="10"/>
            <c:spPr>
              <a:solidFill>
                <a:srgbClr val="C00000"/>
              </a:solidFill>
              <a:ln w="9525">
                <a:solidFill>
                  <a:schemeClr val="accent1">
                    <a:tint val="77000"/>
                  </a:schemeClr>
                </a:solidFill>
              </a:ln>
              <a:effectLst/>
            </c:spPr>
          </c:marker>
          <c:dLbls>
            <c:spPr>
              <a:solidFill>
                <a:schemeClr val="bg1"/>
              </a:solid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2">
                        <a:lumMod val="75000"/>
                      </a:schemeClr>
                    </a:solidFill>
                    <a:latin typeface="Arial" panose="020B0604020202020204" pitchFamily="34" charset="0"/>
                    <a:ea typeface="+mn-ea"/>
                    <a:cs typeface="Arial" panose="020B0604020202020204" pitchFamily="34" charset="0"/>
                  </a:defRPr>
                </a:pPr>
                <a:endParaRPr lang="mn-Mong-CN"/>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4"/>
                <c:pt idx="0">
                  <c:v>2016</c:v>
                </c:pt>
                <c:pt idx="1">
                  <c:v>2017</c:v>
                </c:pt>
                <c:pt idx="2">
                  <c:v>2018</c:v>
                </c:pt>
                <c:pt idx="3">
                  <c:v>2019</c:v>
                </c:pt>
              </c:numCache>
            </c:numRef>
          </c:cat>
          <c:val>
            <c:numRef>
              <c:f>Sheet1!$C$2:$C$5</c:f>
              <c:numCache>
                <c:formatCode>General</c:formatCode>
                <c:ptCount val="4"/>
                <c:pt idx="0">
                  <c:v>19.3</c:v>
                </c:pt>
                <c:pt idx="1">
                  <c:v>21.3</c:v>
                </c:pt>
                <c:pt idx="2">
                  <c:v>12.9</c:v>
                </c:pt>
                <c:pt idx="3">
                  <c:v>23.6</c:v>
                </c:pt>
              </c:numCache>
            </c:numRef>
          </c:val>
          <c:smooth val="0"/>
        </c:ser>
        <c:dLbls>
          <c:showLegendKey val="0"/>
          <c:showVal val="0"/>
          <c:showCatName val="0"/>
          <c:showSerName val="0"/>
          <c:showPercent val="0"/>
          <c:showBubbleSize val="0"/>
        </c:dLbls>
        <c:marker val="1"/>
        <c:smooth val="0"/>
        <c:axId val="-378090736"/>
        <c:axId val="-378086928"/>
      </c:lineChart>
      <c:catAx>
        <c:axId val="-378090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crossAx val="-378086928"/>
        <c:crosses val="autoZero"/>
        <c:auto val="1"/>
        <c:lblAlgn val="ctr"/>
        <c:lblOffset val="100"/>
        <c:noMultiLvlLbl val="0"/>
      </c:catAx>
      <c:valAx>
        <c:axId val="-378086928"/>
        <c:scaling>
          <c:orientation val="minMax"/>
        </c:scaling>
        <c:delete val="1"/>
        <c:axPos val="l"/>
        <c:majorGridlines>
          <c:spPr>
            <a:ln w="9525" cap="flat" cmpd="sng" algn="ctr">
              <a:solidFill>
                <a:schemeClr val="bg1"/>
              </a:solidFill>
              <a:round/>
            </a:ln>
            <a:effectLst/>
          </c:spPr>
        </c:majorGridlines>
        <c:numFmt formatCode="0.0" sourceLinked="1"/>
        <c:majorTickMark val="none"/>
        <c:minorTickMark val="none"/>
        <c:tickLblPos val="nextTo"/>
        <c:crossAx val="-378090736"/>
        <c:crosses val="autoZero"/>
        <c:crossBetween val="between"/>
      </c:valAx>
      <c:spPr>
        <a:solidFill>
          <a:schemeClr val="bg1">
            <a:lumMod val="85000"/>
          </a:schemeClr>
        </a:solidFill>
        <a:ln>
          <a:noFill/>
        </a:ln>
        <a:effectLst/>
      </c:spPr>
    </c:plotArea>
    <c:legend>
      <c:legendPos val="b"/>
      <c:layout>
        <c:manualLayout>
          <c:xMode val="edge"/>
          <c:yMode val="edge"/>
          <c:x val="0.17018747656542932"/>
          <c:y val="0.9050330427446569"/>
          <c:w val="0.78093338332708406"/>
          <c:h val="7.710981439820022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legend>
    <c:plotVisOnly val="1"/>
    <c:dispBlanksAs val="gap"/>
    <c:showDLblsOverMax val="0"/>
  </c:chart>
  <c:spPr>
    <a:noFill/>
    <a:ln>
      <a:noFill/>
    </a:ln>
    <a:effectLst/>
  </c:spPr>
  <c:txPr>
    <a:bodyPr/>
    <a:lstStyle/>
    <a:p>
      <a:pPr>
        <a:defRPr/>
      </a:pPr>
      <a:endParaRPr lang="mn-Mong-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54235266046347"/>
          <c:y val="0.18871985341454994"/>
          <c:w val="0.68345650872588259"/>
          <c:h val="0.7350381320259497"/>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dLbl>
              <c:idx val="0"/>
              <c:layout>
                <c:manualLayout>
                  <c:x val="1.2264376043903604E-4"/>
                  <c:y val="-2.0407319368097854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2.4488188976377954E-3"/>
                  <c:y val="-1.1785272124003368E-2"/>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3.2586733476497258E-2"/>
                  <c:y val="-0.12133635418214232"/>
                </c:manualLayout>
              </c:layout>
              <c:showLegendKey val="0"/>
              <c:showVal val="0"/>
              <c:showCatName val="1"/>
              <c:showSerName val="0"/>
              <c:showPercent val="1"/>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0-14 насны </c:v>
                </c:pt>
                <c:pt idx="1">
                  <c:v>15-54 насны</c:v>
                </c:pt>
                <c:pt idx="2">
                  <c:v>55 ба түүнээс дээш насны</c:v>
                </c:pt>
              </c:strCache>
            </c:strRef>
          </c:cat>
          <c:val>
            <c:numRef>
              <c:f>Sheet1!$B$2:$B$4</c:f>
              <c:numCache>
                <c:formatCode>General</c:formatCode>
                <c:ptCount val="3"/>
                <c:pt idx="0">
                  <c:v>624</c:v>
                </c:pt>
                <c:pt idx="1">
                  <c:v>1095</c:v>
                </c:pt>
                <c:pt idx="2">
                  <c:v>200</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mn-Mong-CN"/>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26479473084746"/>
          <c:y val="0.20051229707397691"/>
          <c:w val="0.80835091368295953"/>
          <c:h val="0.80559383202099877"/>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dLbl>
              <c:idx val="0"/>
              <c:layout>
                <c:manualLayout>
                  <c:x val="-0.28600628930817695"/>
                  <c:y val="-0.20345119119725483"/>
                </c:manualLayout>
              </c:layout>
              <c:tx>
                <c:rich>
                  <a:bodyPr/>
                  <a:lstStyle/>
                  <a:p>
                    <a:r>
                      <a:rPr lang="mn-MN" b="1" dirty="0">
                        <a:solidFill>
                          <a:schemeClr val="bg1"/>
                        </a:solidFill>
                      </a:rPr>
                      <a:t>суудлын машин 
</a:t>
                    </a:r>
                    <a:r>
                      <a:rPr lang="mn-MN" b="1" dirty="0" smtClean="0">
                        <a:solidFill>
                          <a:schemeClr val="bg1"/>
                        </a:solidFill>
                      </a:rPr>
                      <a:t>79.6%</a:t>
                    </a:r>
                    <a:endParaRPr lang="mn-MN" b="1" dirty="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4.1716436388847609E-2"/>
                  <c:y val="0.10090332458442694"/>
                </c:manualLayout>
              </c:layout>
              <c:tx>
                <c:rich>
                  <a:bodyPr/>
                  <a:lstStyle/>
                  <a:p>
                    <a:r>
                      <a:rPr lang="mn-MN" dirty="0"/>
                      <a:t>ачааны машин
</a:t>
                    </a:r>
                    <a:r>
                      <a:rPr lang="mn-MN" dirty="0" smtClean="0"/>
                      <a:t>17.0%</a:t>
                    </a:r>
                    <a:endParaRPr lang="mn-MN" dirty="0"/>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21187416431436637"/>
                  <c:y val="1.511762418586567E-2"/>
                </c:manualLayout>
              </c:layout>
              <c:tx>
                <c:rich>
                  <a:bodyPr/>
                  <a:lstStyle/>
                  <a:p>
                    <a:r>
                      <a:rPr lang="mn-MN" dirty="0"/>
                      <a:t>мотоцикл
</a:t>
                    </a:r>
                    <a:r>
                      <a:rPr lang="mn-MN" dirty="0" smtClean="0"/>
                      <a:t>1.0%</a:t>
                    </a:r>
                    <a:endParaRPr lang="mn-MN" dirty="0"/>
                  </a:p>
                </c:rich>
              </c:tx>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5.651215767840341E-2"/>
                  <c:y val="-7.5286526684164481E-2"/>
                </c:manualLayout>
              </c:layout>
              <c:tx>
                <c:rich>
                  <a:bodyPr/>
                  <a:lstStyle/>
                  <a:p>
                    <a:r>
                      <a:rPr lang="mn-MN" dirty="0"/>
                      <a:t>механизм
</a:t>
                    </a:r>
                    <a:r>
                      <a:rPr lang="mn-MN" dirty="0" smtClean="0"/>
                      <a:t>0.5%</a:t>
                    </a:r>
                    <a:endParaRPr lang="mn-MN" dirty="0"/>
                  </a:p>
                </c:rich>
              </c:tx>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11592012083395235"/>
                  <c:y val="-6.9279187323806751E-2"/>
                </c:manualLayout>
              </c:layout>
              <c:tx>
                <c:rich>
                  <a:bodyPr/>
                  <a:lstStyle/>
                  <a:p>
                    <a:r>
                      <a:rPr lang="mn-MN"/>
                      <a:t>чиргүүл
</a:t>
                    </a:r>
                    <a:r>
                      <a:rPr lang="mn-MN" smtClean="0"/>
                      <a:t>0.7%</a:t>
                    </a:r>
                    <a:endParaRPr lang="mn-MN"/>
                  </a:p>
                </c:rich>
              </c:tx>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0.26475065616797899"/>
                  <c:y val="-1.5366481967531835E-2"/>
                </c:manualLayout>
              </c:layout>
              <c:tx>
                <c:rich>
                  <a:bodyPr/>
                  <a:lstStyle/>
                  <a:p>
                    <a:r>
                      <a:rPr lang="mn-MN" dirty="0"/>
                      <a:t>тусгай
</a:t>
                    </a:r>
                    <a:r>
                      <a:rPr lang="mn-MN" dirty="0" smtClean="0"/>
                      <a:t>1.1%</a:t>
                    </a:r>
                    <a:endParaRPr lang="mn-MN" dirty="0"/>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mn-Mong-C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суудлын машин </c:v>
                </c:pt>
                <c:pt idx="1">
                  <c:v>ачааны машин</c:v>
                </c:pt>
                <c:pt idx="2">
                  <c:v>мотоцикл</c:v>
                </c:pt>
                <c:pt idx="3">
                  <c:v>механизм</c:v>
                </c:pt>
                <c:pt idx="4">
                  <c:v>чиргүүл</c:v>
                </c:pt>
                <c:pt idx="5">
                  <c:v>тусгай</c:v>
                </c:pt>
              </c:strCache>
            </c:strRef>
          </c:cat>
          <c:val>
            <c:numRef>
              <c:f>Sheet1!$B$2:$B$7</c:f>
              <c:numCache>
                <c:formatCode>General</c:formatCode>
                <c:ptCount val="6"/>
                <c:pt idx="0">
                  <c:v>15139</c:v>
                </c:pt>
                <c:pt idx="1">
                  <c:v>3232</c:v>
                </c:pt>
                <c:pt idx="2">
                  <c:v>190</c:v>
                </c:pt>
                <c:pt idx="3">
                  <c:v>101</c:v>
                </c:pt>
                <c:pt idx="4">
                  <c:v>141</c:v>
                </c:pt>
                <c:pt idx="5">
                  <c:v>216</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mn-Mong-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0631160688247304"/>
          <c:y val="3.1384615384615386E-2"/>
          <c:w val="0.86929012345679146"/>
          <c:h val="0.75955191431030766"/>
        </c:manualLayout>
      </c:layout>
      <c:lineChart>
        <c:grouping val="standard"/>
        <c:varyColors val="0"/>
        <c:ser>
          <c:idx val="0"/>
          <c:order val="0"/>
          <c:tx>
            <c:strRef>
              <c:f>Sheet1!$B$1</c:f>
              <c:strCache>
                <c:ptCount val="1"/>
                <c:pt idx="0">
                  <c:v>Шилжин ирсэн</c:v>
                </c:pt>
              </c:strCache>
            </c:strRef>
          </c:tx>
          <c:spPr>
            <a:ln w="28575"/>
          </c:spPr>
          <c:marker>
            <c:symbol val="triangle"/>
            <c:size val="14"/>
            <c:spPr>
              <a:ln w="9525"/>
            </c:spPr>
          </c:marker>
          <c:dLbls>
            <c:dLbl>
              <c:idx val="0"/>
              <c:layout>
                <c:manualLayout>
                  <c:x val="-0.16975308641975312"/>
                  <c:y val="5.18218623481780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9506172839506223E-2"/>
                  <c:y val="-6.1538461538461542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0864197530864196E-2"/>
                  <c:y val="-5.8299595141700404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1604938271604937E-2"/>
                  <c:y val="-2.5910931174089068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4.858299595141717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a:solidFill>
                      <a:schemeClr val="tx2">
                        <a:lumMod val="75000"/>
                      </a:schemeClr>
                    </a:solidFill>
                  </a:defRPr>
                </a:pPr>
                <a:endParaRPr lang="mn-Mong-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2202</c:v>
                </c:pt>
                <c:pt idx="1">
                  <c:v>2359</c:v>
                </c:pt>
                <c:pt idx="2">
                  <c:v>2593</c:v>
                </c:pt>
                <c:pt idx="3">
                  <c:v>1919</c:v>
                </c:pt>
              </c:numCache>
            </c:numRef>
          </c:val>
          <c:smooth val="0"/>
        </c:ser>
        <c:dLbls>
          <c:showLegendKey val="0"/>
          <c:showVal val="1"/>
          <c:showCatName val="0"/>
          <c:showSerName val="0"/>
          <c:showPercent val="0"/>
          <c:showBubbleSize val="0"/>
        </c:dLbls>
        <c:marker val="1"/>
        <c:smooth val="0"/>
        <c:axId val="-495047392"/>
        <c:axId val="-495062080"/>
      </c:lineChart>
      <c:catAx>
        <c:axId val="-495047392"/>
        <c:scaling>
          <c:orientation val="minMax"/>
        </c:scaling>
        <c:delete val="0"/>
        <c:axPos val="b"/>
        <c:numFmt formatCode="General" sourceLinked="1"/>
        <c:majorTickMark val="none"/>
        <c:minorTickMark val="none"/>
        <c:tickLblPos val="nextTo"/>
        <c:txPr>
          <a:bodyPr/>
          <a:lstStyle/>
          <a:p>
            <a:pPr>
              <a:defRPr>
                <a:solidFill>
                  <a:schemeClr val="tx2">
                    <a:lumMod val="75000"/>
                  </a:schemeClr>
                </a:solidFill>
              </a:defRPr>
            </a:pPr>
            <a:endParaRPr lang="mn-Mong-CN"/>
          </a:p>
        </c:txPr>
        <c:crossAx val="-495062080"/>
        <c:crosses val="autoZero"/>
        <c:auto val="1"/>
        <c:lblAlgn val="ctr"/>
        <c:lblOffset val="100"/>
        <c:noMultiLvlLbl val="0"/>
      </c:catAx>
      <c:valAx>
        <c:axId val="-495062080"/>
        <c:scaling>
          <c:orientation val="minMax"/>
          <c:min val="1000"/>
        </c:scaling>
        <c:delete val="1"/>
        <c:axPos val="l"/>
        <c:majorGridlines>
          <c:spPr>
            <a:ln>
              <a:solidFill>
                <a:schemeClr val="bg1">
                  <a:lumMod val="85000"/>
                </a:schemeClr>
              </a:solidFill>
              <a:prstDash val="dash"/>
            </a:ln>
          </c:spPr>
        </c:majorGridlines>
        <c:numFmt formatCode="General" sourceLinked="1"/>
        <c:majorTickMark val="none"/>
        <c:minorTickMark val="none"/>
        <c:tickLblPos val="nextTo"/>
        <c:crossAx val="-495047392"/>
        <c:crosses val="autoZero"/>
        <c:crossBetween val="between"/>
      </c:valAx>
      <c:spPr>
        <a:noFill/>
      </c:spPr>
    </c:plotArea>
    <c:plotVisOnly val="1"/>
    <c:dispBlanksAs val="gap"/>
    <c:showDLblsOverMax val="0"/>
  </c:chart>
  <c:txPr>
    <a:bodyPr/>
    <a:lstStyle/>
    <a:p>
      <a:pPr>
        <a:defRPr sz="1400">
          <a:latin typeface="Arial" pitchFamily="34" charset="0"/>
          <a:cs typeface="Arial" pitchFamily="34" charset="0"/>
        </a:defRPr>
      </a:pPr>
      <a:endParaRPr lang="mn-Mong-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5706651161927"/>
          <c:y val="0.16609902171319493"/>
          <c:w val="0.77354825540758942"/>
          <c:h val="0.79126300082403456"/>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dLbl>
              <c:idx val="0"/>
              <c:layout>
                <c:manualLayout>
                  <c:x val="-0.13403370238400819"/>
                  <c:y val="0"/>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3.3055526346716477E-2"/>
                  <c:y val="-7.4096874254354572E-2"/>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4.8485875636323034E-2"/>
                  <c:y val="-3.9684800763540924E-2"/>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0.17282010997643363"/>
                  <c:y val="-9.674063469339059E-3"/>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0.14638048877040402"/>
                  <c:y val="-0.14561321880219519"/>
                </c:manualLayout>
              </c:layout>
              <c:showLegendKey val="0"/>
              <c:showVal val="0"/>
              <c:showCatName val="1"/>
              <c:showSerName val="0"/>
              <c:showPercent val="1"/>
              <c:showBubbleSize val="0"/>
              <c:extLst>
                <c:ext xmlns:c15="http://schemas.microsoft.com/office/drawing/2012/chart" uri="{CE6537A1-D6FC-4f65-9D91-7224C49458BB}"/>
              </c:extLst>
            </c:dLbl>
            <c:dLbl>
              <c:idx val="5"/>
              <c:layout>
                <c:manualLayout>
                  <c:x val="0.1193053323584978"/>
                  <c:y val="7.2255481743889557E-2"/>
                </c:manualLayout>
              </c:layout>
              <c:showLegendKey val="0"/>
              <c:showVal val="0"/>
              <c:showCatName val="1"/>
              <c:showSerName val="0"/>
              <c:showPercent val="1"/>
              <c:showBubbleSize val="0"/>
              <c:extLst>
                <c:ext xmlns:c15="http://schemas.microsoft.com/office/drawing/2012/chart" uri="{CE6537A1-D6FC-4f65-9D91-7224C49458BB}"/>
              </c:extLst>
            </c:dLbl>
            <c:dLbl>
              <c:idx val="6"/>
              <c:layout>
                <c:manualLayout>
                  <c:x val="-9.8230356712088143E-2"/>
                  <c:y val="-9.1134335480792167E-2"/>
                </c:manualLayout>
              </c:layout>
              <c:showLegendKey val="0"/>
              <c:showVal val="0"/>
              <c:showCatName val="1"/>
              <c:showSerName val="0"/>
              <c:showPercent val="1"/>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   1 хүртэл жил</c:v>
                </c:pt>
                <c:pt idx="1">
                  <c:v>   1-3 жил</c:v>
                </c:pt>
                <c:pt idx="2">
                  <c:v>   4-6 жил</c:v>
                </c:pt>
                <c:pt idx="3">
                  <c:v>   7-9 жил</c:v>
                </c:pt>
                <c:pt idx="4">
                  <c:v>   10-14 жил</c:v>
                </c:pt>
                <c:pt idx="5">
                  <c:v>   15-19 жил</c:v>
                </c:pt>
                <c:pt idx="6">
                  <c:v>   20 ба дээш</c:v>
                </c:pt>
              </c:strCache>
            </c:strRef>
          </c:cat>
          <c:val>
            <c:numRef>
              <c:f>Sheet1!$B$2:$B$8</c:f>
              <c:numCache>
                <c:formatCode>General</c:formatCode>
                <c:ptCount val="7"/>
                <c:pt idx="1">
                  <c:v>8</c:v>
                </c:pt>
                <c:pt idx="2">
                  <c:v>27</c:v>
                </c:pt>
                <c:pt idx="3">
                  <c:v>35</c:v>
                </c:pt>
                <c:pt idx="4">
                  <c:v>67</c:v>
                </c:pt>
                <c:pt idx="5">
                  <c:v>24</c:v>
                </c:pt>
                <c:pt idx="6">
                  <c:v>28</c:v>
                </c:pt>
              </c:numCache>
            </c:numRef>
          </c:val>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mn-Mong-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034890375545162E-2"/>
          <c:y val="0.2229633466869273"/>
          <c:w val="0.81280918832514359"/>
          <c:h val="0.71120803978450065"/>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dLbl>
              <c:idx val="0"/>
              <c:layout>
                <c:manualLayout>
                  <c:x val="-6.9806098317486492E-2"/>
                  <c:y val="-0.26925381397637793"/>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2.3385234740394355E-2"/>
                  <c:y val="-4.8344845052263205E-2"/>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8.0533233584596797E-3"/>
                  <c:y val="0"/>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1.8759878664166015E-2"/>
                  <c:y val="-8.4100639763779531E-2"/>
                </c:manualLayout>
              </c:layout>
              <c:showLegendKey val="0"/>
              <c:showVal val="0"/>
              <c:showCatName val="1"/>
              <c:showSerName val="0"/>
              <c:showPercent val="1"/>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тайлант онд гэр бүл болсон</c:v>
                </c:pt>
                <c:pt idx="1">
                  <c:v>1 жилийн өмнө</c:v>
                </c:pt>
                <c:pt idx="2">
                  <c:v>2-3 жилийн өмнө</c:v>
                </c:pt>
                <c:pt idx="3">
                  <c:v>4 ба түүнээс дээш жилийн өмнө</c:v>
                </c:pt>
              </c:strCache>
            </c:strRef>
          </c:cat>
          <c:val>
            <c:numRef>
              <c:f>Sheet1!$B$2:$B$5</c:f>
              <c:numCache>
                <c:formatCode>General</c:formatCode>
                <c:ptCount val="4"/>
                <c:pt idx="0">
                  <c:v>266</c:v>
                </c:pt>
                <c:pt idx="1">
                  <c:v>57</c:v>
                </c:pt>
                <c:pt idx="2">
                  <c:v>105</c:v>
                </c:pt>
                <c:pt idx="3">
                  <c:v>176</c:v>
                </c:pt>
              </c:numCache>
            </c:numRef>
          </c:val>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mn-Mong-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740782402199727E-2"/>
          <c:y val="2.7777777777777776E-2"/>
          <c:w val="0.91344969378827812"/>
          <c:h val="0.80122893912454562"/>
        </c:manualLayout>
      </c:layout>
      <c:barChart>
        <c:barDir val="col"/>
        <c:grouping val="clustered"/>
        <c:varyColors val="0"/>
        <c:ser>
          <c:idx val="0"/>
          <c:order val="0"/>
          <c:tx>
            <c:strRef>
              <c:f>Sheet1!$B$1</c:f>
              <c:strCache>
                <c:ptCount val="1"/>
                <c:pt idx="0">
                  <c:v>Нийт бий болсон ажлын байр</c:v>
                </c:pt>
              </c:strCache>
            </c:strRef>
          </c:tx>
          <c:spPr>
            <a:solidFill>
              <a:schemeClr val="accent1"/>
            </a:solidFill>
            <a:ln>
              <a:noFill/>
            </a:ln>
            <a:effectLst/>
          </c:spPr>
          <c:invertIfNegative val="0"/>
          <c:dLbls>
            <c:dLbl>
              <c:idx val="0"/>
              <c:layout>
                <c:manualLayout>
                  <c:x val="-1.5873015873015873E-3"/>
                  <c:y val="-3.0465879265091866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1.039435695538057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9.8567366579177858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5873015873015873E-3"/>
                  <c:y val="4.1545375009941704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0.29838709677419456"/>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1"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2862</c:v>
                </c:pt>
                <c:pt idx="1">
                  <c:v>2163</c:v>
                </c:pt>
                <c:pt idx="2">
                  <c:v>2593</c:v>
                </c:pt>
                <c:pt idx="3">
                  <c:v>2769</c:v>
                </c:pt>
              </c:numCache>
            </c:numRef>
          </c:val>
        </c:ser>
        <c:ser>
          <c:idx val="1"/>
          <c:order val="1"/>
          <c:tx>
            <c:strRef>
              <c:f>Sheet1!$C$1</c:f>
              <c:strCache>
                <c:ptCount val="1"/>
                <c:pt idx="0">
                  <c:v>Шинээр бий болсон ажлын байр</c:v>
                </c:pt>
              </c:strCache>
            </c:strRef>
          </c:tx>
          <c:spPr>
            <a:solidFill>
              <a:schemeClr val="accent2"/>
            </a:solidFill>
            <a:ln>
              <a:noFill/>
            </a:ln>
            <a:effectLst/>
          </c:spPr>
          <c:invertIfNegative val="0"/>
          <c:dLbls>
            <c:dLbl>
              <c:idx val="0"/>
              <c:layout>
                <c:manualLayout>
                  <c:x val="-5.8200385865234258E-17"/>
                  <c:y val="-1.129024496937882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2.65234033245845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5873015873015873E-3"/>
                  <c:y val="-2.9301181102362153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2.150540841485723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1640077173047012E-16"/>
                  <c:y val="0.13709677419354838"/>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1"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Sheet1!$C$2:$C$5</c:f>
              <c:numCache>
                <c:formatCode>General</c:formatCode>
                <c:ptCount val="4"/>
                <c:pt idx="0">
                  <c:v>1232</c:v>
                </c:pt>
                <c:pt idx="1">
                  <c:v>993</c:v>
                </c:pt>
                <c:pt idx="2">
                  <c:v>1337</c:v>
                </c:pt>
                <c:pt idx="3">
                  <c:v>1401</c:v>
                </c:pt>
              </c:numCache>
            </c:numRef>
          </c:val>
        </c:ser>
        <c:dLbls>
          <c:showLegendKey val="0"/>
          <c:showVal val="1"/>
          <c:showCatName val="0"/>
          <c:showSerName val="0"/>
          <c:showPercent val="0"/>
          <c:showBubbleSize val="0"/>
        </c:dLbls>
        <c:gapWidth val="219"/>
        <c:overlap val="-27"/>
        <c:axId val="-495054464"/>
        <c:axId val="-495061536"/>
      </c:barChart>
      <c:catAx>
        <c:axId val="-495054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crossAx val="-495061536"/>
        <c:crosses val="autoZero"/>
        <c:auto val="1"/>
        <c:lblAlgn val="ctr"/>
        <c:lblOffset val="100"/>
        <c:noMultiLvlLbl val="0"/>
      </c:catAx>
      <c:valAx>
        <c:axId val="-49506153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495054464"/>
        <c:crosses val="autoZero"/>
        <c:crossBetween val="between"/>
      </c:valAx>
      <c:spPr>
        <a:solidFill>
          <a:schemeClr val="bg1">
            <a:lumMod val="85000"/>
          </a:schemeClr>
        </a:solidFill>
        <a:ln>
          <a:noFill/>
        </a:ln>
        <a:effectLst/>
      </c:spPr>
    </c:plotArea>
    <c:legend>
      <c:legendPos val="b"/>
      <c:layout>
        <c:manualLayout>
          <c:xMode val="edge"/>
          <c:yMode val="edge"/>
          <c:x val="7.2222222222222215E-2"/>
          <c:y val="0.91473272090988633"/>
          <c:w val="0.9"/>
          <c:h val="6.582283464566929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lumMod val="75000"/>
                </a:schemeClr>
              </a:solidFill>
              <a:latin typeface="Arial" panose="020B0604020202020204" pitchFamily="34" charset="0"/>
              <a:ea typeface="+mn-ea"/>
              <a:cs typeface="Arial" panose="020B0604020202020204" pitchFamily="34" charset="0"/>
            </a:defRPr>
          </a:pPr>
          <a:endParaRPr lang="mn-Mong-CN"/>
        </a:p>
      </c:txPr>
    </c:legend>
    <c:plotVisOnly val="1"/>
    <c:dispBlanksAs val="gap"/>
    <c:showDLblsOverMax val="0"/>
  </c:chart>
  <c:spPr>
    <a:noFill/>
    <a:ln>
      <a:noFill/>
    </a:ln>
    <a:effectLst/>
  </c:spPr>
  <c:txPr>
    <a:bodyPr/>
    <a:lstStyle/>
    <a:p>
      <a:pPr>
        <a:defRPr>
          <a:solidFill>
            <a:schemeClr val="tx2">
              <a:lumMod val="75000"/>
            </a:schemeClr>
          </a:solidFill>
          <a:latin typeface="Arial" panose="020B0604020202020204" pitchFamily="34" charset="0"/>
          <a:cs typeface="Arial" panose="020B0604020202020204" pitchFamily="34" charset="0"/>
        </a:defRPr>
      </a:pPr>
      <a:endParaRPr lang="mn-Mong-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title>
      <c:tx>
        <c:rich>
          <a:bodyPr/>
          <a:lstStyle/>
          <a:p>
            <a:pPr>
              <a:defRPr sz="1800">
                <a:solidFill>
                  <a:schemeClr val="tx2">
                    <a:lumMod val="75000"/>
                  </a:schemeClr>
                </a:solidFill>
              </a:defRPr>
            </a:pPr>
            <a:r>
              <a:rPr lang="mn-MN" sz="1800" dirty="0" smtClean="0">
                <a:solidFill>
                  <a:schemeClr val="tx2">
                    <a:lumMod val="75000"/>
                  </a:schemeClr>
                </a:solidFill>
              </a:rPr>
              <a:t>ТЭТГЭВЭР АВАГЧДЫН</a:t>
            </a:r>
            <a:r>
              <a:rPr lang="mn-MN" sz="1800" baseline="0" dirty="0" smtClean="0">
                <a:solidFill>
                  <a:schemeClr val="tx2">
                    <a:lumMod val="75000"/>
                  </a:schemeClr>
                </a:solidFill>
              </a:rPr>
              <a:t> ТОО</a:t>
            </a:r>
            <a:r>
              <a:rPr lang="mn-MN" sz="1800" dirty="0" smtClean="0">
                <a:solidFill>
                  <a:schemeClr val="tx2">
                    <a:lumMod val="75000"/>
                  </a:schemeClr>
                </a:solidFill>
              </a:rPr>
              <a:t> </a:t>
            </a:r>
            <a:endParaRPr lang="en-US" sz="1800" b="0" i="1" dirty="0">
              <a:solidFill>
                <a:schemeClr val="tx2">
                  <a:lumMod val="75000"/>
                </a:schemeClr>
              </a:solidFill>
            </a:endParaRPr>
          </a:p>
        </c:rich>
      </c:tx>
      <c:layout>
        <c:manualLayout>
          <c:xMode val="edge"/>
          <c:yMode val="edge"/>
          <c:x val="0.11405335527088965"/>
          <c:y val="1.496365716494074E-2"/>
        </c:manualLayout>
      </c:layout>
      <c:overlay val="0"/>
    </c:title>
    <c:autoTitleDeleted val="0"/>
    <c:plotArea>
      <c:layout>
        <c:manualLayout>
          <c:layoutTarget val="inner"/>
          <c:xMode val="edge"/>
          <c:yMode val="edge"/>
          <c:x val="3.4564021995286721E-2"/>
          <c:y val="0.16995259286648093"/>
          <c:w val="0.93087195600942652"/>
          <c:h val="0.74914422127437297"/>
        </c:manualLayout>
      </c:layout>
      <c:lineChart>
        <c:grouping val="standard"/>
        <c:varyColors val="0"/>
        <c:ser>
          <c:idx val="0"/>
          <c:order val="0"/>
          <c:tx>
            <c:strRef>
              <c:f>Sheet1!$B$1</c:f>
              <c:strCache>
                <c:ptCount val="1"/>
                <c:pt idx="0">
                  <c:v>Series 1</c:v>
                </c:pt>
              </c:strCache>
            </c:strRef>
          </c:tx>
          <c:spPr>
            <a:ln w="57150"/>
          </c:spPr>
          <c:marker>
            <c:spPr>
              <a:ln w="44450"/>
              <a:scene3d>
                <a:camera prst="orthographicFront"/>
                <a:lightRig rig="threePt" dir="t"/>
              </a:scene3d>
              <a:sp3d>
                <a:bevelT w="190500" h="38100"/>
              </a:sp3d>
            </c:spPr>
          </c:marker>
          <c:dLbls>
            <c:dLbl>
              <c:idx val="0"/>
              <c:layout>
                <c:manualLayout>
                  <c:x val="-0.14772989589969754"/>
                  <c:y val="-3.801024205384638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8.2081758633273688E-2"/>
                  <c:y val="6.0907987471427102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437555282023381E-2"/>
                  <c:y val="7.055041292864519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6976885155655618E-3"/>
                  <c:y val="3.5194852918845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6.3474587279102714E-3"/>
                  <c:y val="-3.551626710075298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a:solidFill>
                      <a:schemeClr val="tx2">
                        <a:lumMod val="75000"/>
                      </a:schemeClr>
                    </a:solidFill>
                  </a:defRPr>
                </a:pPr>
                <a:endParaRPr lang="mn-Mong-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14923</c:v>
                </c:pt>
                <c:pt idx="1">
                  <c:v>15489</c:v>
                </c:pt>
                <c:pt idx="2">
                  <c:v>15915</c:v>
                </c:pt>
                <c:pt idx="3">
                  <c:v>16471</c:v>
                </c:pt>
              </c:numCache>
            </c:numRef>
          </c:val>
          <c:smooth val="0"/>
        </c:ser>
        <c:dLbls>
          <c:showLegendKey val="0"/>
          <c:showVal val="0"/>
          <c:showCatName val="0"/>
          <c:showSerName val="0"/>
          <c:showPercent val="0"/>
          <c:showBubbleSize val="0"/>
        </c:dLbls>
        <c:marker val="1"/>
        <c:smooth val="0"/>
        <c:axId val="-495060992"/>
        <c:axId val="-495053376"/>
      </c:lineChart>
      <c:catAx>
        <c:axId val="-495060992"/>
        <c:scaling>
          <c:orientation val="minMax"/>
        </c:scaling>
        <c:delete val="0"/>
        <c:axPos val="b"/>
        <c:numFmt formatCode="General" sourceLinked="1"/>
        <c:majorTickMark val="out"/>
        <c:minorTickMark val="none"/>
        <c:tickLblPos val="nextTo"/>
        <c:txPr>
          <a:bodyPr/>
          <a:lstStyle/>
          <a:p>
            <a:pPr>
              <a:defRPr>
                <a:solidFill>
                  <a:schemeClr val="tx2">
                    <a:lumMod val="75000"/>
                  </a:schemeClr>
                </a:solidFill>
              </a:defRPr>
            </a:pPr>
            <a:endParaRPr lang="mn-Mong-CN"/>
          </a:p>
        </c:txPr>
        <c:crossAx val="-495053376"/>
        <c:crosses val="autoZero"/>
        <c:auto val="1"/>
        <c:lblAlgn val="ctr"/>
        <c:lblOffset val="100"/>
        <c:noMultiLvlLbl val="0"/>
      </c:catAx>
      <c:valAx>
        <c:axId val="-495053376"/>
        <c:scaling>
          <c:orientation val="minMax"/>
        </c:scaling>
        <c:delete val="1"/>
        <c:axPos val="l"/>
        <c:majorGridlines>
          <c:spPr>
            <a:ln>
              <a:solidFill>
                <a:schemeClr val="bg1"/>
              </a:solidFill>
            </a:ln>
          </c:spPr>
        </c:majorGridlines>
        <c:numFmt formatCode="General" sourceLinked="1"/>
        <c:majorTickMark val="out"/>
        <c:minorTickMark val="none"/>
        <c:tickLblPos val="nextTo"/>
        <c:crossAx val="-495060992"/>
        <c:crosses val="autoZero"/>
        <c:crossBetween val="between"/>
      </c:valAx>
      <c:spPr>
        <a:solidFill>
          <a:schemeClr val="bg1">
            <a:lumMod val="85000"/>
          </a:schemeClr>
        </a:solidFill>
      </c:spPr>
    </c:plotArea>
    <c:plotVisOnly val="1"/>
    <c:dispBlanksAs val="gap"/>
    <c:showDLblsOverMax val="0"/>
  </c:chart>
  <c:txPr>
    <a:bodyPr/>
    <a:lstStyle/>
    <a:p>
      <a:pPr>
        <a:defRPr sz="1400">
          <a:latin typeface="Arial" pitchFamily="34" charset="0"/>
          <a:cs typeface="Arial" pitchFamily="34" charset="0"/>
        </a:defRPr>
      </a:pPr>
      <a:endParaRPr lang="mn-Mong-CN"/>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withinLinear" id="14">
  <a:schemeClr val="accent1"/>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diagrams/_rels/data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F9E499-2B3E-40D0-858C-494F4E7F5AC9}"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193D674C-8A67-4960-89D6-F1DFAB9F31A0}">
      <dgm:prSet phldrT="[Text]" phldr="1"/>
      <dgm:spPr>
        <a:blipFill rotWithShape="0">
          <a:blip xmlns:r="http://schemas.openxmlformats.org/officeDocument/2006/relationships" r:embed="rId1"/>
          <a:stretch>
            <a:fillRect/>
          </a:stretch>
        </a:blipFill>
      </dgm:spPr>
      <dgm:t>
        <a:bodyPr/>
        <a:lstStyle/>
        <a:p>
          <a:endParaRPr lang="en-US" dirty="0"/>
        </a:p>
      </dgm:t>
    </dgm:pt>
    <dgm:pt modelId="{13060787-3AFF-44BB-867E-2EDEB9F4AFA3}" type="parTrans" cxnId="{829B8C53-E04D-4168-9BC1-3EE26534D41D}">
      <dgm:prSet/>
      <dgm:spPr/>
      <dgm:t>
        <a:bodyPr/>
        <a:lstStyle/>
        <a:p>
          <a:endParaRPr lang="en-US"/>
        </a:p>
      </dgm:t>
    </dgm:pt>
    <dgm:pt modelId="{22CC512D-3874-441F-848E-474CC6E5B8D8}" type="sibTrans" cxnId="{829B8C53-E04D-4168-9BC1-3EE26534D41D}">
      <dgm:prSet/>
      <dgm:spPr>
        <a:blipFill rotWithShape="0">
          <a:blip xmlns:r="http://schemas.openxmlformats.org/officeDocument/2006/relationships" r:embed="rId2"/>
          <a:stretch>
            <a:fillRect/>
          </a:stretch>
        </a:blipFill>
      </dgm:spPr>
      <dgm:t>
        <a:bodyPr/>
        <a:lstStyle/>
        <a:p>
          <a:endParaRPr lang="en-US"/>
        </a:p>
      </dgm:t>
    </dgm:pt>
    <dgm:pt modelId="{86FBE939-2DC2-45E8-84D9-1C1DDD22F3DD}">
      <dgm:prSet phldrT="[Text]" phldr="1"/>
      <dgm:spPr>
        <a:blipFill rotWithShape="0">
          <a:blip xmlns:r="http://schemas.openxmlformats.org/officeDocument/2006/relationships" r:embed="rId3"/>
          <a:stretch>
            <a:fillRect/>
          </a:stretch>
        </a:blipFill>
      </dgm:spPr>
      <dgm:t>
        <a:bodyPr/>
        <a:lstStyle/>
        <a:p>
          <a:endParaRPr lang="en-US" dirty="0"/>
        </a:p>
      </dgm:t>
    </dgm:pt>
    <dgm:pt modelId="{FEB1A671-F17C-4BCB-A1F3-2A909A2EFD6D}" type="parTrans" cxnId="{DA5A8EFA-EC63-43E1-92EE-E6FA98F2F7A2}">
      <dgm:prSet/>
      <dgm:spPr/>
      <dgm:t>
        <a:bodyPr/>
        <a:lstStyle/>
        <a:p>
          <a:endParaRPr lang="en-US"/>
        </a:p>
      </dgm:t>
    </dgm:pt>
    <dgm:pt modelId="{D4DBA869-928C-4D25-9749-C66FBFB5F858}" type="sibTrans" cxnId="{DA5A8EFA-EC63-43E1-92EE-E6FA98F2F7A2}">
      <dgm:prSet/>
      <dgm:spPr>
        <a:blipFill rotWithShape="0">
          <a:blip xmlns:r="http://schemas.openxmlformats.org/officeDocument/2006/relationships" r:embed="rId4"/>
          <a:stretch>
            <a:fillRect/>
          </a:stretch>
        </a:blipFill>
      </dgm:spPr>
      <dgm:t>
        <a:bodyPr/>
        <a:lstStyle/>
        <a:p>
          <a:endParaRPr lang="en-US"/>
        </a:p>
      </dgm:t>
    </dgm:pt>
    <dgm:pt modelId="{9C885620-4307-4C97-B11A-1521B3B43D3E}">
      <dgm:prSet phldrT="[Text]" phldr="1"/>
      <dgm:spPr/>
      <dgm:t>
        <a:bodyPr/>
        <a:lstStyle/>
        <a:p>
          <a:endParaRPr lang="en-US" dirty="0"/>
        </a:p>
      </dgm:t>
    </dgm:pt>
    <dgm:pt modelId="{804C295D-7CB0-4275-8800-BFD542F37F35}" type="parTrans" cxnId="{4092DE74-8E5B-475F-835A-4FA73BCF2416}">
      <dgm:prSet/>
      <dgm:spPr/>
      <dgm:t>
        <a:bodyPr/>
        <a:lstStyle/>
        <a:p>
          <a:endParaRPr lang="en-US"/>
        </a:p>
      </dgm:t>
    </dgm:pt>
    <dgm:pt modelId="{098F5AA3-DCE5-4DF2-B0E7-616CF2D9024F}" type="sibTrans" cxnId="{4092DE74-8E5B-475F-835A-4FA73BCF2416}">
      <dgm:prSet/>
      <dgm:spPr/>
      <dgm:t>
        <a:bodyPr/>
        <a:lstStyle/>
        <a:p>
          <a:endParaRPr lang="en-US"/>
        </a:p>
      </dgm:t>
    </dgm:pt>
    <dgm:pt modelId="{5ED70D95-51D3-4B0B-9A44-3763E4F69587}">
      <dgm:prSet phldrT="[Text]" phldr="1"/>
      <dgm:spPr>
        <a:blipFill rotWithShape="0">
          <a:blip xmlns:r="http://schemas.openxmlformats.org/officeDocument/2006/relationships" r:embed="rId5"/>
          <a:stretch>
            <a:fillRect/>
          </a:stretch>
        </a:blipFill>
      </dgm:spPr>
      <dgm:t>
        <a:bodyPr/>
        <a:lstStyle/>
        <a:p>
          <a:endParaRPr lang="en-US" dirty="0"/>
        </a:p>
      </dgm:t>
    </dgm:pt>
    <dgm:pt modelId="{76BAC577-FFD1-4308-95A8-B6B567A6FD1C}" type="sibTrans" cxnId="{0FEF6A1B-8927-4E21-B144-DAD7AAF125F9}">
      <dgm:prSet/>
      <dgm:spPr>
        <a:blipFill rotWithShape="0">
          <a:blip xmlns:r="http://schemas.openxmlformats.org/officeDocument/2006/relationships" r:embed="rId6"/>
          <a:stretch>
            <a:fillRect/>
          </a:stretch>
        </a:blipFill>
      </dgm:spPr>
      <dgm:t>
        <a:bodyPr/>
        <a:lstStyle/>
        <a:p>
          <a:endParaRPr lang="en-US"/>
        </a:p>
      </dgm:t>
    </dgm:pt>
    <dgm:pt modelId="{C2349057-43E2-47BD-B539-052AAF25F7E1}" type="parTrans" cxnId="{0FEF6A1B-8927-4E21-B144-DAD7AAF125F9}">
      <dgm:prSet/>
      <dgm:spPr/>
      <dgm:t>
        <a:bodyPr/>
        <a:lstStyle/>
        <a:p>
          <a:endParaRPr lang="en-US"/>
        </a:p>
      </dgm:t>
    </dgm:pt>
    <dgm:pt modelId="{68DD6B9C-98AF-4EF7-9E02-9555A36AAEBB}">
      <dgm:prSet phldrT="[Text]" phldr="1"/>
      <dgm:spPr>
        <a:blipFill rotWithShape="0">
          <a:blip xmlns:r="http://schemas.openxmlformats.org/officeDocument/2006/relationships" r:embed="rId1"/>
          <a:stretch>
            <a:fillRect/>
          </a:stretch>
        </a:blipFill>
      </dgm:spPr>
      <dgm:t>
        <a:bodyPr/>
        <a:lstStyle/>
        <a:p>
          <a:endParaRPr lang="en-US" dirty="0"/>
        </a:p>
      </dgm:t>
    </dgm:pt>
    <dgm:pt modelId="{226F6F05-8A72-428F-8A23-1579487B20E9}" type="parTrans" cxnId="{310CE391-5455-40F1-ABBF-46E8A56B8420}">
      <dgm:prSet/>
      <dgm:spPr/>
      <dgm:t>
        <a:bodyPr/>
        <a:lstStyle/>
        <a:p>
          <a:endParaRPr lang="en-US"/>
        </a:p>
      </dgm:t>
    </dgm:pt>
    <dgm:pt modelId="{A21C3444-97A2-4F54-A805-2B50A63F3442}" type="sibTrans" cxnId="{310CE391-5455-40F1-ABBF-46E8A56B8420}">
      <dgm:prSet/>
      <dgm:spPr>
        <a:blipFill rotWithShape="0">
          <a:blip xmlns:r="http://schemas.openxmlformats.org/officeDocument/2006/relationships" r:embed="rId7"/>
          <a:stretch>
            <a:fillRect/>
          </a:stretch>
        </a:blipFill>
      </dgm:spPr>
      <dgm:t>
        <a:bodyPr/>
        <a:lstStyle/>
        <a:p>
          <a:endParaRPr lang="en-US"/>
        </a:p>
      </dgm:t>
    </dgm:pt>
    <dgm:pt modelId="{599AFB0D-17A1-4F68-960D-771E8BD470A0}">
      <dgm:prSet/>
      <dgm:spPr>
        <a:blipFill rotWithShape="0">
          <a:blip xmlns:r="http://schemas.openxmlformats.org/officeDocument/2006/relationships" r:embed="rId8"/>
          <a:stretch>
            <a:fillRect/>
          </a:stretch>
        </a:blipFill>
      </dgm:spPr>
      <dgm:t>
        <a:bodyPr/>
        <a:lstStyle/>
        <a:p>
          <a:endParaRPr lang="en-US"/>
        </a:p>
      </dgm:t>
    </dgm:pt>
    <dgm:pt modelId="{FE2B8D9A-EFF7-4214-B539-C96E0374034B}" type="parTrans" cxnId="{A42784D2-F70D-4DBC-A7B8-FD1E033B05E0}">
      <dgm:prSet/>
      <dgm:spPr/>
      <dgm:t>
        <a:bodyPr/>
        <a:lstStyle/>
        <a:p>
          <a:endParaRPr lang="en-US"/>
        </a:p>
      </dgm:t>
    </dgm:pt>
    <dgm:pt modelId="{1DBCDEF4-2B25-4FE9-ACC8-222C565A1B7F}" type="sibTrans" cxnId="{A42784D2-F70D-4DBC-A7B8-FD1E033B05E0}">
      <dgm:prSet/>
      <dgm:spPr>
        <a:blipFill rotWithShape="0">
          <a:blip xmlns:r="http://schemas.openxmlformats.org/officeDocument/2006/relationships" r:embed="rId9"/>
          <a:stretch>
            <a:fillRect/>
          </a:stretch>
        </a:blipFill>
      </dgm:spPr>
      <dgm:t>
        <a:bodyPr/>
        <a:lstStyle/>
        <a:p>
          <a:endParaRPr lang="en-US"/>
        </a:p>
      </dgm:t>
    </dgm:pt>
    <dgm:pt modelId="{F76D8B82-BDC2-4C78-AB2B-F3676BDAB14A}">
      <dgm:prSet phldrT="[Text]" phldr="1"/>
      <dgm:spPr>
        <a:blipFill rotWithShape="0">
          <a:blip xmlns:r="http://schemas.openxmlformats.org/officeDocument/2006/relationships" r:embed="rId10"/>
          <a:stretch>
            <a:fillRect/>
          </a:stretch>
        </a:blipFill>
      </dgm:spPr>
      <dgm:t>
        <a:bodyPr/>
        <a:lstStyle/>
        <a:p>
          <a:endParaRPr lang="en-US" dirty="0"/>
        </a:p>
      </dgm:t>
    </dgm:pt>
    <dgm:pt modelId="{1E9B263B-92AB-440E-844D-DA4F72F33D84}" type="parTrans" cxnId="{04771A60-9447-4C22-A442-0C7B88E9A0DD}">
      <dgm:prSet/>
      <dgm:spPr/>
      <dgm:t>
        <a:bodyPr/>
        <a:lstStyle/>
        <a:p>
          <a:endParaRPr lang="en-US"/>
        </a:p>
      </dgm:t>
    </dgm:pt>
    <dgm:pt modelId="{83B1754D-F667-44CA-A11D-68492850DFFF}" type="sibTrans" cxnId="{04771A60-9447-4C22-A442-0C7B88E9A0DD}">
      <dgm:prSet/>
      <dgm:spPr>
        <a:blipFill rotWithShape="0">
          <a:blip xmlns:r="http://schemas.openxmlformats.org/officeDocument/2006/relationships" r:embed="rId11"/>
          <a:stretch>
            <a:fillRect/>
          </a:stretch>
        </a:blipFill>
      </dgm:spPr>
      <dgm:t>
        <a:bodyPr/>
        <a:lstStyle/>
        <a:p>
          <a:endParaRPr lang="en-US"/>
        </a:p>
      </dgm:t>
    </dgm:pt>
    <dgm:pt modelId="{4EB79F9A-F81D-4A12-B100-87BE910051CA}" type="pres">
      <dgm:prSet presAssocID="{13F9E499-2B3E-40D0-858C-494F4E7F5AC9}" presName="Name0" presStyleCnt="0">
        <dgm:presLayoutVars>
          <dgm:chMax/>
          <dgm:chPref/>
          <dgm:dir/>
          <dgm:animLvl val="lvl"/>
        </dgm:presLayoutVars>
      </dgm:prSet>
      <dgm:spPr/>
      <dgm:t>
        <a:bodyPr/>
        <a:lstStyle/>
        <a:p>
          <a:endParaRPr lang="en-US"/>
        </a:p>
      </dgm:t>
    </dgm:pt>
    <dgm:pt modelId="{63CCB699-D2E7-4F34-BD9F-83305F04B67E}" type="pres">
      <dgm:prSet presAssocID="{193D674C-8A67-4960-89D6-F1DFAB9F31A0}" presName="composite" presStyleCnt="0"/>
      <dgm:spPr/>
    </dgm:pt>
    <dgm:pt modelId="{B223C774-BBA5-4C57-9E32-99EA038A14D8}" type="pres">
      <dgm:prSet presAssocID="{193D674C-8A67-4960-89D6-F1DFAB9F31A0}" presName="Parent1" presStyleLbl="node1" presStyleIdx="0" presStyleCnt="12" custLinFactX="10017" custLinFactNeighborX="100000" custLinFactNeighborY="-179">
        <dgm:presLayoutVars>
          <dgm:chMax val="1"/>
          <dgm:chPref val="1"/>
          <dgm:bulletEnabled val="1"/>
        </dgm:presLayoutVars>
      </dgm:prSet>
      <dgm:spPr/>
      <dgm:t>
        <a:bodyPr/>
        <a:lstStyle/>
        <a:p>
          <a:endParaRPr lang="en-US"/>
        </a:p>
      </dgm:t>
    </dgm:pt>
    <dgm:pt modelId="{29CD1E95-0F98-40A0-B73E-A9E9FD2628FC}" type="pres">
      <dgm:prSet presAssocID="{193D674C-8A67-4960-89D6-F1DFAB9F31A0}" presName="Childtext1" presStyleLbl="revTx" presStyleIdx="0" presStyleCnt="6">
        <dgm:presLayoutVars>
          <dgm:chMax val="0"/>
          <dgm:chPref val="0"/>
          <dgm:bulletEnabled val="1"/>
        </dgm:presLayoutVars>
      </dgm:prSet>
      <dgm:spPr/>
      <dgm:t>
        <a:bodyPr/>
        <a:lstStyle/>
        <a:p>
          <a:endParaRPr lang="en-US"/>
        </a:p>
      </dgm:t>
    </dgm:pt>
    <dgm:pt modelId="{4DDBF063-2642-4442-8749-F288D5E9DC0C}" type="pres">
      <dgm:prSet presAssocID="{193D674C-8A67-4960-89D6-F1DFAB9F31A0}" presName="BalanceSpacing" presStyleCnt="0"/>
      <dgm:spPr/>
    </dgm:pt>
    <dgm:pt modelId="{A7A949B6-C467-4E09-987F-94F86E1BEFFE}" type="pres">
      <dgm:prSet presAssocID="{193D674C-8A67-4960-89D6-F1DFAB9F31A0}" presName="BalanceSpacing1" presStyleCnt="0"/>
      <dgm:spPr/>
    </dgm:pt>
    <dgm:pt modelId="{2FB47774-8033-4999-982C-285ED8B10E11}" type="pres">
      <dgm:prSet presAssocID="{22CC512D-3874-441F-848E-474CC6E5B8D8}" presName="Accent1Text" presStyleLbl="node1" presStyleIdx="1" presStyleCnt="12" custLinFactX="4923" custLinFactNeighborX="100000" custLinFactNeighborY="-179"/>
      <dgm:spPr/>
      <dgm:t>
        <a:bodyPr/>
        <a:lstStyle/>
        <a:p>
          <a:endParaRPr lang="en-US"/>
        </a:p>
      </dgm:t>
    </dgm:pt>
    <dgm:pt modelId="{83438590-81F7-4729-A58E-6B630814346A}" type="pres">
      <dgm:prSet presAssocID="{22CC512D-3874-441F-848E-474CC6E5B8D8}" presName="spaceBetweenRectangles" presStyleCnt="0"/>
      <dgm:spPr/>
    </dgm:pt>
    <dgm:pt modelId="{D861955A-1366-4927-B8A9-C2BBB322C483}" type="pres">
      <dgm:prSet presAssocID="{86FBE939-2DC2-45E8-84D9-1C1DDD22F3DD}" presName="composite" presStyleCnt="0"/>
      <dgm:spPr/>
    </dgm:pt>
    <dgm:pt modelId="{717A5DBF-870E-48F9-BD21-99A3504DAFAF}" type="pres">
      <dgm:prSet presAssocID="{86FBE939-2DC2-45E8-84D9-1C1DDD22F3DD}" presName="Parent1" presStyleLbl="node1" presStyleIdx="2" presStyleCnt="12" custLinFactX="100000" custLinFactNeighborX="177318" custLinFactNeighborY="-85059">
        <dgm:presLayoutVars>
          <dgm:chMax val="1"/>
          <dgm:chPref val="1"/>
          <dgm:bulletEnabled val="1"/>
        </dgm:presLayoutVars>
      </dgm:prSet>
      <dgm:spPr/>
      <dgm:t>
        <a:bodyPr/>
        <a:lstStyle/>
        <a:p>
          <a:endParaRPr lang="en-US"/>
        </a:p>
      </dgm:t>
    </dgm:pt>
    <dgm:pt modelId="{92A42D09-0670-4FE3-9ACE-0968F52D5B8F}" type="pres">
      <dgm:prSet presAssocID="{86FBE939-2DC2-45E8-84D9-1C1DDD22F3DD}" presName="Childtext1" presStyleLbl="revTx" presStyleIdx="1" presStyleCnt="6">
        <dgm:presLayoutVars>
          <dgm:chMax val="0"/>
          <dgm:chPref val="0"/>
          <dgm:bulletEnabled val="1"/>
        </dgm:presLayoutVars>
      </dgm:prSet>
      <dgm:spPr/>
      <dgm:t>
        <a:bodyPr/>
        <a:lstStyle/>
        <a:p>
          <a:endParaRPr lang="en-US"/>
        </a:p>
      </dgm:t>
    </dgm:pt>
    <dgm:pt modelId="{75C7E04D-C653-43FA-BFC9-BD2DB1AD02A5}" type="pres">
      <dgm:prSet presAssocID="{86FBE939-2DC2-45E8-84D9-1C1DDD22F3DD}" presName="BalanceSpacing" presStyleCnt="0"/>
      <dgm:spPr/>
    </dgm:pt>
    <dgm:pt modelId="{2F6705D0-5C55-4782-AE72-42F331A62805}" type="pres">
      <dgm:prSet presAssocID="{86FBE939-2DC2-45E8-84D9-1C1DDD22F3DD}" presName="BalanceSpacing1" presStyleCnt="0"/>
      <dgm:spPr/>
    </dgm:pt>
    <dgm:pt modelId="{B4E6A11B-EB75-41D3-B31E-A144E47E8C91}" type="pres">
      <dgm:prSet presAssocID="{D4DBA869-928C-4D25-9749-C66FBFB5F858}" presName="Accent1Text" presStyleLbl="node1" presStyleIdx="3" presStyleCnt="12" custLinFactX="-6978" custLinFactNeighborX="-100000" custLinFactNeighborY="1427"/>
      <dgm:spPr/>
      <dgm:t>
        <a:bodyPr/>
        <a:lstStyle/>
        <a:p>
          <a:endParaRPr lang="en-US"/>
        </a:p>
      </dgm:t>
    </dgm:pt>
    <dgm:pt modelId="{55A0419B-F9D7-49DA-A174-7C39F5397160}" type="pres">
      <dgm:prSet presAssocID="{D4DBA869-928C-4D25-9749-C66FBFB5F858}" presName="spaceBetweenRectangles" presStyleCnt="0"/>
      <dgm:spPr/>
    </dgm:pt>
    <dgm:pt modelId="{891D9B0F-A19D-47A6-977D-D86822D9D4BA}" type="pres">
      <dgm:prSet presAssocID="{5ED70D95-51D3-4B0B-9A44-3763E4F69587}" presName="composite" presStyleCnt="0"/>
      <dgm:spPr/>
    </dgm:pt>
    <dgm:pt modelId="{0DC2B2B5-10A5-43ED-84B0-64AAD2C742CB}" type="pres">
      <dgm:prSet presAssocID="{5ED70D95-51D3-4B0B-9A44-3763E4F69587}" presName="Parent1" presStyleLbl="node1" presStyleIdx="4" presStyleCnt="12" custLinFactX="61126" custLinFactNeighborX="100000" custLinFactNeighborY="-83453">
        <dgm:presLayoutVars>
          <dgm:chMax val="1"/>
          <dgm:chPref val="1"/>
          <dgm:bulletEnabled val="1"/>
        </dgm:presLayoutVars>
      </dgm:prSet>
      <dgm:spPr/>
      <dgm:t>
        <a:bodyPr/>
        <a:lstStyle/>
        <a:p>
          <a:endParaRPr lang="en-US"/>
        </a:p>
      </dgm:t>
    </dgm:pt>
    <dgm:pt modelId="{AEF24C89-20D3-4C75-9C44-23F96B590210}" type="pres">
      <dgm:prSet presAssocID="{5ED70D95-51D3-4B0B-9A44-3763E4F69587}" presName="Childtext1" presStyleLbl="revTx" presStyleIdx="2" presStyleCnt="6">
        <dgm:presLayoutVars>
          <dgm:chMax val="0"/>
          <dgm:chPref val="0"/>
          <dgm:bulletEnabled val="1"/>
        </dgm:presLayoutVars>
      </dgm:prSet>
      <dgm:spPr/>
      <dgm:t>
        <a:bodyPr/>
        <a:lstStyle/>
        <a:p>
          <a:endParaRPr lang="en-US"/>
        </a:p>
      </dgm:t>
    </dgm:pt>
    <dgm:pt modelId="{66C3B9A6-4A26-4FAF-9987-D5E16642026A}" type="pres">
      <dgm:prSet presAssocID="{5ED70D95-51D3-4B0B-9A44-3763E4F69587}" presName="BalanceSpacing" presStyleCnt="0"/>
      <dgm:spPr/>
    </dgm:pt>
    <dgm:pt modelId="{FB135477-7B77-4C22-94F9-8291854CADC6}" type="pres">
      <dgm:prSet presAssocID="{5ED70D95-51D3-4B0B-9A44-3763E4F69587}" presName="BalanceSpacing1" presStyleCnt="0"/>
      <dgm:spPr/>
    </dgm:pt>
    <dgm:pt modelId="{AF7D5909-0652-4081-A6F8-4387F7F9AF3A}" type="pres">
      <dgm:prSet presAssocID="{76BAC577-FFD1-4308-95A8-B6B567A6FD1C}" presName="Accent1Text" presStyleLbl="node1" presStyleIdx="5" presStyleCnt="12" custLinFactX="61971" custLinFactNeighborX="100000" custLinFactNeighborY="-83453"/>
      <dgm:spPr/>
      <dgm:t>
        <a:bodyPr/>
        <a:lstStyle/>
        <a:p>
          <a:endParaRPr lang="en-US"/>
        </a:p>
      </dgm:t>
    </dgm:pt>
    <dgm:pt modelId="{8C41A066-3016-4138-B4D2-2991F3E6F9EE}" type="pres">
      <dgm:prSet presAssocID="{76BAC577-FFD1-4308-95A8-B6B567A6FD1C}" presName="spaceBetweenRectangles" presStyleCnt="0"/>
      <dgm:spPr/>
    </dgm:pt>
    <dgm:pt modelId="{BC6CEC70-A2F6-49C4-9929-A5CB4E66DD26}" type="pres">
      <dgm:prSet presAssocID="{68DD6B9C-98AF-4EF7-9E02-9555A36AAEBB}" presName="composite" presStyleCnt="0"/>
      <dgm:spPr/>
    </dgm:pt>
    <dgm:pt modelId="{0E835584-EF6C-49EF-8736-0BA965DE55D5}" type="pres">
      <dgm:prSet presAssocID="{68DD6B9C-98AF-4EF7-9E02-9555A36AAEBB}" presName="Parent1" presStyleLbl="node1" presStyleIdx="6" presStyleCnt="12" custAng="0" custLinFactX="121524" custLinFactY="-64626" custLinFactNeighborX="200000" custLinFactNeighborY="-100000">
        <dgm:presLayoutVars>
          <dgm:chMax val="1"/>
          <dgm:chPref val="1"/>
          <dgm:bulletEnabled val="1"/>
        </dgm:presLayoutVars>
      </dgm:prSet>
      <dgm:spPr/>
      <dgm:t>
        <a:bodyPr/>
        <a:lstStyle/>
        <a:p>
          <a:endParaRPr lang="en-US"/>
        </a:p>
      </dgm:t>
    </dgm:pt>
    <dgm:pt modelId="{C20AF963-1C9D-4370-813B-6F2E7F387015}" type="pres">
      <dgm:prSet presAssocID="{68DD6B9C-98AF-4EF7-9E02-9555A36AAEBB}" presName="Childtext1" presStyleLbl="revTx" presStyleIdx="3" presStyleCnt="6">
        <dgm:presLayoutVars>
          <dgm:chMax val="0"/>
          <dgm:chPref val="0"/>
          <dgm:bulletEnabled val="1"/>
        </dgm:presLayoutVars>
      </dgm:prSet>
      <dgm:spPr/>
    </dgm:pt>
    <dgm:pt modelId="{F1B67B39-04EE-49FF-80A4-9D4B461D03E1}" type="pres">
      <dgm:prSet presAssocID="{68DD6B9C-98AF-4EF7-9E02-9555A36AAEBB}" presName="BalanceSpacing" presStyleCnt="0"/>
      <dgm:spPr/>
    </dgm:pt>
    <dgm:pt modelId="{35D5B523-2BE1-436C-B723-B190C0B6D8FC}" type="pres">
      <dgm:prSet presAssocID="{68DD6B9C-98AF-4EF7-9E02-9555A36AAEBB}" presName="BalanceSpacing1" presStyleCnt="0"/>
      <dgm:spPr/>
    </dgm:pt>
    <dgm:pt modelId="{502E40F1-BB2D-4BFC-8EFB-4FFDC25B8DCB}" type="pres">
      <dgm:prSet presAssocID="{A21C3444-97A2-4F54-A805-2B50A63F3442}" presName="Accent1Text" presStyleLbl="node1" presStyleIdx="7" presStyleCnt="12" custLinFactNeighborX="-57902" custLinFactNeighborY="-79849"/>
      <dgm:spPr/>
      <dgm:t>
        <a:bodyPr/>
        <a:lstStyle/>
        <a:p>
          <a:endParaRPr lang="en-US"/>
        </a:p>
      </dgm:t>
    </dgm:pt>
    <dgm:pt modelId="{49756CEE-35B9-423C-96F0-C781E5C60EC7}" type="pres">
      <dgm:prSet presAssocID="{A21C3444-97A2-4F54-A805-2B50A63F3442}" presName="spaceBetweenRectangles" presStyleCnt="0"/>
      <dgm:spPr/>
    </dgm:pt>
    <dgm:pt modelId="{D90BA2C3-7B32-48AF-972E-E34D594CC3BE}" type="pres">
      <dgm:prSet presAssocID="{599AFB0D-17A1-4F68-960D-771E8BD470A0}" presName="composite" presStyleCnt="0"/>
      <dgm:spPr/>
    </dgm:pt>
    <dgm:pt modelId="{29A5731C-8D88-4326-8117-E6E8F51A1FD5}" type="pres">
      <dgm:prSet presAssocID="{599AFB0D-17A1-4F68-960D-771E8BD470A0}" presName="Parent1" presStyleLbl="node1" presStyleIdx="8" presStyleCnt="12" custAng="0" custLinFactX="100000" custLinFactY="-64730" custLinFactNeighborX="110770" custLinFactNeighborY="-100000">
        <dgm:presLayoutVars>
          <dgm:chMax val="1"/>
          <dgm:chPref val="1"/>
          <dgm:bulletEnabled val="1"/>
        </dgm:presLayoutVars>
      </dgm:prSet>
      <dgm:spPr/>
      <dgm:t>
        <a:bodyPr/>
        <a:lstStyle/>
        <a:p>
          <a:endParaRPr lang="en-US"/>
        </a:p>
      </dgm:t>
    </dgm:pt>
    <dgm:pt modelId="{070CE87C-2881-47D3-8153-AA6DD6FF2954}" type="pres">
      <dgm:prSet presAssocID="{599AFB0D-17A1-4F68-960D-771E8BD470A0}" presName="Childtext1" presStyleLbl="revTx" presStyleIdx="4" presStyleCnt="6">
        <dgm:presLayoutVars>
          <dgm:chMax val="0"/>
          <dgm:chPref val="0"/>
          <dgm:bulletEnabled val="1"/>
        </dgm:presLayoutVars>
      </dgm:prSet>
      <dgm:spPr/>
    </dgm:pt>
    <dgm:pt modelId="{B080D7A3-6C93-436F-BC98-38FCC5B57E1D}" type="pres">
      <dgm:prSet presAssocID="{599AFB0D-17A1-4F68-960D-771E8BD470A0}" presName="BalanceSpacing" presStyleCnt="0"/>
      <dgm:spPr/>
    </dgm:pt>
    <dgm:pt modelId="{F71E6A65-14D7-4034-947B-94276D9251A0}" type="pres">
      <dgm:prSet presAssocID="{599AFB0D-17A1-4F68-960D-771E8BD470A0}" presName="BalanceSpacing1" presStyleCnt="0"/>
      <dgm:spPr/>
    </dgm:pt>
    <dgm:pt modelId="{BEB6734E-40D0-494B-A967-4A40962176B3}" type="pres">
      <dgm:prSet presAssocID="{1DBCDEF4-2B25-4FE9-ACC8-222C565A1B7F}" presName="Accent1Text" presStyleLbl="node1" presStyleIdx="9" presStyleCnt="12" custLinFactX="100000" custLinFactY="-64729" custLinFactNeighborX="116985" custLinFactNeighborY="-100000"/>
      <dgm:spPr/>
      <dgm:t>
        <a:bodyPr/>
        <a:lstStyle/>
        <a:p>
          <a:endParaRPr lang="en-US"/>
        </a:p>
      </dgm:t>
    </dgm:pt>
    <dgm:pt modelId="{0B150623-A80F-4194-82A8-7D59D9511F6B}" type="pres">
      <dgm:prSet presAssocID="{1DBCDEF4-2B25-4FE9-ACC8-222C565A1B7F}" presName="spaceBetweenRectangles" presStyleCnt="0"/>
      <dgm:spPr/>
    </dgm:pt>
    <dgm:pt modelId="{EE6C07D3-AC85-4622-B513-5DD9582BD179}" type="pres">
      <dgm:prSet presAssocID="{F76D8B82-BDC2-4C78-AB2B-F3676BDAB14A}" presName="composite" presStyleCnt="0"/>
      <dgm:spPr/>
    </dgm:pt>
    <dgm:pt modelId="{DBBFFBAB-B4A1-4F7D-942E-9505326DD98F}" type="pres">
      <dgm:prSet presAssocID="{F76D8B82-BDC2-4C78-AB2B-F3676BDAB14A}" presName="Parent1" presStyleLbl="node1" presStyleIdx="10" presStyleCnt="12" custAng="0" custLinFactX="178072" custLinFactY="-100000" custLinFactNeighborX="200000" custLinFactNeighborY="-149609">
        <dgm:presLayoutVars>
          <dgm:chMax val="1"/>
          <dgm:chPref val="1"/>
          <dgm:bulletEnabled val="1"/>
        </dgm:presLayoutVars>
      </dgm:prSet>
      <dgm:spPr/>
      <dgm:t>
        <a:bodyPr/>
        <a:lstStyle/>
        <a:p>
          <a:endParaRPr lang="en-US"/>
        </a:p>
      </dgm:t>
    </dgm:pt>
    <dgm:pt modelId="{BCEF5A55-22E0-4F70-8DA0-9A7A9371BFF2}" type="pres">
      <dgm:prSet presAssocID="{F76D8B82-BDC2-4C78-AB2B-F3676BDAB14A}" presName="Childtext1" presStyleLbl="revTx" presStyleIdx="5" presStyleCnt="6">
        <dgm:presLayoutVars>
          <dgm:chMax val="0"/>
          <dgm:chPref val="0"/>
          <dgm:bulletEnabled val="1"/>
        </dgm:presLayoutVars>
      </dgm:prSet>
      <dgm:spPr/>
    </dgm:pt>
    <dgm:pt modelId="{F4436F4E-41EC-4A0B-A13E-2FF206C996C2}" type="pres">
      <dgm:prSet presAssocID="{F76D8B82-BDC2-4C78-AB2B-F3676BDAB14A}" presName="BalanceSpacing" presStyleCnt="0"/>
      <dgm:spPr/>
    </dgm:pt>
    <dgm:pt modelId="{A56CFDFC-BB98-4833-BA7F-60D75E92E6B0}" type="pres">
      <dgm:prSet presAssocID="{F76D8B82-BDC2-4C78-AB2B-F3676BDAB14A}" presName="BalanceSpacing1" presStyleCnt="0"/>
      <dgm:spPr/>
    </dgm:pt>
    <dgm:pt modelId="{2C959017-E0F0-453E-88F0-3B1CC363E039}" type="pres">
      <dgm:prSet presAssocID="{83B1754D-F667-44CA-A11D-68492850DFFF}" presName="Accent1Text" presStyleLbl="node1" presStyleIdx="11" presStyleCnt="12" custLinFactX="-69965" custLinFactY="-200000" custLinFactNeighborX="-100000" custLinFactNeighborY="-224579"/>
      <dgm:spPr/>
      <dgm:t>
        <a:bodyPr/>
        <a:lstStyle/>
        <a:p>
          <a:endParaRPr lang="en-US"/>
        </a:p>
      </dgm:t>
    </dgm:pt>
  </dgm:ptLst>
  <dgm:cxnLst>
    <dgm:cxn modelId="{837E70C9-202E-4DDF-9C1E-27DC75E5A372}" type="presOf" srcId="{1DBCDEF4-2B25-4FE9-ACC8-222C565A1B7F}" destId="{BEB6734E-40D0-494B-A967-4A40962176B3}" srcOrd="0" destOrd="0" presId="urn:microsoft.com/office/officeart/2008/layout/AlternatingHexagons"/>
    <dgm:cxn modelId="{310CE391-5455-40F1-ABBF-46E8A56B8420}" srcId="{13F9E499-2B3E-40D0-858C-494F4E7F5AC9}" destId="{68DD6B9C-98AF-4EF7-9E02-9555A36AAEBB}" srcOrd="3" destOrd="0" parTransId="{226F6F05-8A72-428F-8A23-1579487B20E9}" sibTransId="{A21C3444-97A2-4F54-A805-2B50A63F3442}"/>
    <dgm:cxn modelId="{A3AC142A-3B41-47E5-AF54-AE7A51EF53DE}" type="presOf" srcId="{68DD6B9C-98AF-4EF7-9E02-9555A36AAEBB}" destId="{0E835584-EF6C-49EF-8736-0BA965DE55D5}" srcOrd="0" destOrd="0" presId="urn:microsoft.com/office/officeart/2008/layout/AlternatingHexagons"/>
    <dgm:cxn modelId="{2B5D1D6B-50E4-4095-B04E-5325E2948A39}" type="presOf" srcId="{D4DBA869-928C-4D25-9749-C66FBFB5F858}" destId="{B4E6A11B-EB75-41D3-B31E-A144E47E8C91}" srcOrd="0" destOrd="0" presId="urn:microsoft.com/office/officeart/2008/layout/AlternatingHexagons"/>
    <dgm:cxn modelId="{A008FC25-A41F-4C00-92BD-6DA1DD0E857B}" type="presOf" srcId="{5ED70D95-51D3-4B0B-9A44-3763E4F69587}" destId="{0DC2B2B5-10A5-43ED-84B0-64AAD2C742CB}" srcOrd="0" destOrd="0" presId="urn:microsoft.com/office/officeart/2008/layout/AlternatingHexagons"/>
    <dgm:cxn modelId="{3FD24F01-E79C-413E-BB30-5A6EBBC31E86}" type="presOf" srcId="{76BAC577-FFD1-4308-95A8-B6B567A6FD1C}" destId="{AF7D5909-0652-4081-A6F8-4387F7F9AF3A}" srcOrd="0" destOrd="0" presId="urn:microsoft.com/office/officeart/2008/layout/AlternatingHexagons"/>
    <dgm:cxn modelId="{AC9F953B-2CFD-4904-A2CA-3B8954808E3A}" type="presOf" srcId="{193D674C-8A67-4960-89D6-F1DFAB9F31A0}" destId="{B223C774-BBA5-4C57-9E32-99EA038A14D8}" srcOrd="0" destOrd="0" presId="urn:microsoft.com/office/officeart/2008/layout/AlternatingHexagons"/>
    <dgm:cxn modelId="{70FF32CA-156F-4468-8AD8-AAA34A6831A7}" type="presOf" srcId="{A21C3444-97A2-4F54-A805-2B50A63F3442}" destId="{502E40F1-BB2D-4BFC-8EFB-4FFDC25B8DCB}" srcOrd="0" destOrd="0" presId="urn:microsoft.com/office/officeart/2008/layout/AlternatingHexagons"/>
    <dgm:cxn modelId="{04771A60-9447-4C22-A442-0C7B88E9A0DD}" srcId="{13F9E499-2B3E-40D0-858C-494F4E7F5AC9}" destId="{F76D8B82-BDC2-4C78-AB2B-F3676BDAB14A}" srcOrd="5" destOrd="0" parTransId="{1E9B263B-92AB-440E-844D-DA4F72F33D84}" sibTransId="{83B1754D-F667-44CA-A11D-68492850DFFF}"/>
    <dgm:cxn modelId="{DA5A8EFA-EC63-43E1-92EE-E6FA98F2F7A2}" srcId="{13F9E499-2B3E-40D0-858C-494F4E7F5AC9}" destId="{86FBE939-2DC2-45E8-84D9-1C1DDD22F3DD}" srcOrd="1" destOrd="0" parTransId="{FEB1A671-F17C-4BCB-A1F3-2A909A2EFD6D}" sibTransId="{D4DBA869-928C-4D25-9749-C66FBFB5F858}"/>
    <dgm:cxn modelId="{A42784D2-F70D-4DBC-A7B8-FD1E033B05E0}" srcId="{13F9E499-2B3E-40D0-858C-494F4E7F5AC9}" destId="{599AFB0D-17A1-4F68-960D-771E8BD470A0}" srcOrd="4" destOrd="0" parTransId="{FE2B8D9A-EFF7-4214-B539-C96E0374034B}" sibTransId="{1DBCDEF4-2B25-4FE9-ACC8-222C565A1B7F}"/>
    <dgm:cxn modelId="{4092DE74-8E5B-475F-835A-4FA73BCF2416}" srcId="{5ED70D95-51D3-4B0B-9A44-3763E4F69587}" destId="{9C885620-4307-4C97-B11A-1521B3B43D3E}" srcOrd="0" destOrd="0" parTransId="{804C295D-7CB0-4275-8800-BFD542F37F35}" sibTransId="{098F5AA3-DCE5-4DF2-B0E7-616CF2D9024F}"/>
    <dgm:cxn modelId="{BDF97968-18B4-49B8-BFF3-C36EA99FE007}" type="presOf" srcId="{86FBE939-2DC2-45E8-84D9-1C1DDD22F3DD}" destId="{717A5DBF-870E-48F9-BD21-99A3504DAFAF}" srcOrd="0" destOrd="0" presId="urn:microsoft.com/office/officeart/2008/layout/AlternatingHexagons"/>
    <dgm:cxn modelId="{829B8C53-E04D-4168-9BC1-3EE26534D41D}" srcId="{13F9E499-2B3E-40D0-858C-494F4E7F5AC9}" destId="{193D674C-8A67-4960-89D6-F1DFAB9F31A0}" srcOrd="0" destOrd="0" parTransId="{13060787-3AFF-44BB-867E-2EDEB9F4AFA3}" sibTransId="{22CC512D-3874-441F-848E-474CC6E5B8D8}"/>
    <dgm:cxn modelId="{62D83521-496A-4C8E-B6DB-2191207E7637}" type="presOf" srcId="{599AFB0D-17A1-4F68-960D-771E8BD470A0}" destId="{29A5731C-8D88-4326-8117-E6E8F51A1FD5}" srcOrd="0" destOrd="0" presId="urn:microsoft.com/office/officeart/2008/layout/AlternatingHexagons"/>
    <dgm:cxn modelId="{C9F385C7-FA5C-44E2-8DA3-C554E4A29EE0}" type="presOf" srcId="{22CC512D-3874-441F-848E-474CC6E5B8D8}" destId="{2FB47774-8033-4999-982C-285ED8B10E11}" srcOrd="0" destOrd="0" presId="urn:microsoft.com/office/officeart/2008/layout/AlternatingHexagons"/>
    <dgm:cxn modelId="{FF6F25F3-AB93-46D3-AA32-A7763BF1747B}" type="presOf" srcId="{F76D8B82-BDC2-4C78-AB2B-F3676BDAB14A}" destId="{DBBFFBAB-B4A1-4F7D-942E-9505326DD98F}" srcOrd="0" destOrd="0" presId="urn:microsoft.com/office/officeart/2008/layout/AlternatingHexagons"/>
    <dgm:cxn modelId="{29D25A47-04C3-429E-A009-D891F1CE668C}" type="presOf" srcId="{9C885620-4307-4C97-B11A-1521B3B43D3E}" destId="{AEF24C89-20D3-4C75-9C44-23F96B590210}" srcOrd="0" destOrd="0" presId="urn:microsoft.com/office/officeart/2008/layout/AlternatingHexagons"/>
    <dgm:cxn modelId="{0FEF6A1B-8927-4E21-B144-DAD7AAF125F9}" srcId="{13F9E499-2B3E-40D0-858C-494F4E7F5AC9}" destId="{5ED70D95-51D3-4B0B-9A44-3763E4F69587}" srcOrd="2" destOrd="0" parTransId="{C2349057-43E2-47BD-B539-052AAF25F7E1}" sibTransId="{76BAC577-FFD1-4308-95A8-B6B567A6FD1C}"/>
    <dgm:cxn modelId="{C21D12A6-03E0-457E-9DAF-E7EDC1B11966}" type="presOf" srcId="{13F9E499-2B3E-40D0-858C-494F4E7F5AC9}" destId="{4EB79F9A-F81D-4A12-B100-87BE910051CA}" srcOrd="0" destOrd="0" presId="urn:microsoft.com/office/officeart/2008/layout/AlternatingHexagons"/>
    <dgm:cxn modelId="{0EB23DDA-9D8E-4545-984C-F70768EB0005}" type="presOf" srcId="{83B1754D-F667-44CA-A11D-68492850DFFF}" destId="{2C959017-E0F0-453E-88F0-3B1CC363E039}" srcOrd="0" destOrd="0" presId="urn:microsoft.com/office/officeart/2008/layout/AlternatingHexagons"/>
    <dgm:cxn modelId="{40783E82-B02C-4276-B8F3-91647D9B5A1F}" type="presParOf" srcId="{4EB79F9A-F81D-4A12-B100-87BE910051CA}" destId="{63CCB699-D2E7-4F34-BD9F-83305F04B67E}" srcOrd="0" destOrd="0" presId="urn:microsoft.com/office/officeart/2008/layout/AlternatingHexagons"/>
    <dgm:cxn modelId="{7E7EC894-9051-427A-8BE5-BADEFB1B2679}" type="presParOf" srcId="{63CCB699-D2E7-4F34-BD9F-83305F04B67E}" destId="{B223C774-BBA5-4C57-9E32-99EA038A14D8}" srcOrd="0" destOrd="0" presId="urn:microsoft.com/office/officeart/2008/layout/AlternatingHexagons"/>
    <dgm:cxn modelId="{FF37ECF2-94A7-404B-B4A7-3CA54DF6CF9E}" type="presParOf" srcId="{63CCB699-D2E7-4F34-BD9F-83305F04B67E}" destId="{29CD1E95-0F98-40A0-B73E-A9E9FD2628FC}" srcOrd="1" destOrd="0" presId="urn:microsoft.com/office/officeart/2008/layout/AlternatingHexagons"/>
    <dgm:cxn modelId="{9E7C6ABD-E327-48BA-A2CB-DDE4A4A2DC4D}" type="presParOf" srcId="{63CCB699-D2E7-4F34-BD9F-83305F04B67E}" destId="{4DDBF063-2642-4442-8749-F288D5E9DC0C}" srcOrd="2" destOrd="0" presId="urn:microsoft.com/office/officeart/2008/layout/AlternatingHexagons"/>
    <dgm:cxn modelId="{78695A35-1626-4144-8331-632299F63CDB}" type="presParOf" srcId="{63CCB699-D2E7-4F34-BD9F-83305F04B67E}" destId="{A7A949B6-C467-4E09-987F-94F86E1BEFFE}" srcOrd="3" destOrd="0" presId="urn:microsoft.com/office/officeart/2008/layout/AlternatingHexagons"/>
    <dgm:cxn modelId="{F518EC69-CC41-4DDE-84F9-4F4B142933BD}" type="presParOf" srcId="{63CCB699-D2E7-4F34-BD9F-83305F04B67E}" destId="{2FB47774-8033-4999-982C-285ED8B10E11}" srcOrd="4" destOrd="0" presId="urn:microsoft.com/office/officeart/2008/layout/AlternatingHexagons"/>
    <dgm:cxn modelId="{C77E4BC6-91F9-481A-8D92-D200240460F7}" type="presParOf" srcId="{4EB79F9A-F81D-4A12-B100-87BE910051CA}" destId="{83438590-81F7-4729-A58E-6B630814346A}" srcOrd="1" destOrd="0" presId="urn:microsoft.com/office/officeart/2008/layout/AlternatingHexagons"/>
    <dgm:cxn modelId="{BF6F7088-FB35-4041-9671-90CEC759BC78}" type="presParOf" srcId="{4EB79F9A-F81D-4A12-B100-87BE910051CA}" destId="{D861955A-1366-4927-B8A9-C2BBB322C483}" srcOrd="2" destOrd="0" presId="urn:microsoft.com/office/officeart/2008/layout/AlternatingHexagons"/>
    <dgm:cxn modelId="{5A2C2EE1-01EE-4837-B9DE-1855D321EA50}" type="presParOf" srcId="{D861955A-1366-4927-B8A9-C2BBB322C483}" destId="{717A5DBF-870E-48F9-BD21-99A3504DAFAF}" srcOrd="0" destOrd="0" presId="urn:microsoft.com/office/officeart/2008/layout/AlternatingHexagons"/>
    <dgm:cxn modelId="{96DDCB73-6EBA-4D00-B417-86E3EEC29756}" type="presParOf" srcId="{D861955A-1366-4927-B8A9-C2BBB322C483}" destId="{92A42D09-0670-4FE3-9ACE-0968F52D5B8F}" srcOrd="1" destOrd="0" presId="urn:microsoft.com/office/officeart/2008/layout/AlternatingHexagons"/>
    <dgm:cxn modelId="{6C84E007-2A0B-4FB8-B546-8AB4C0E977FA}" type="presParOf" srcId="{D861955A-1366-4927-B8A9-C2BBB322C483}" destId="{75C7E04D-C653-43FA-BFC9-BD2DB1AD02A5}" srcOrd="2" destOrd="0" presId="urn:microsoft.com/office/officeart/2008/layout/AlternatingHexagons"/>
    <dgm:cxn modelId="{E9E58450-92E5-47D7-8AF4-7549455142EA}" type="presParOf" srcId="{D861955A-1366-4927-B8A9-C2BBB322C483}" destId="{2F6705D0-5C55-4782-AE72-42F331A62805}" srcOrd="3" destOrd="0" presId="urn:microsoft.com/office/officeart/2008/layout/AlternatingHexagons"/>
    <dgm:cxn modelId="{55B0F4F0-6C90-4599-BFD5-38F34517B39A}" type="presParOf" srcId="{D861955A-1366-4927-B8A9-C2BBB322C483}" destId="{B4E6A11B-EB75-41D3-B31E-A144E47E8C91}" srcOrd="4" destOrd="0" presId="urn:microsoft.com/office/officeart/2008/layout/AlternatingHexagons"/>
    <dgm:cxn modelId="{C61FE49B-0339-4586-A2B0-5F86C26BED17}" type="presParOf" srcId="{4EB79F9A-F81D-4A12-B100-87BE910051CA}" destId="{55A0419B-F9D7-49DA-A174-7C39F5397160}" srcOrd="3" destOrd="0" presId="urn:microsoft.com/office/officeart/2008/layout/AlternatingHexagons"/>
    <dgm:cxn modelId="{AB4962F8-5128-4C77-8576-6BB7BF35A917}" type="presParOf" srcId="{4EB79F9A-F81D-4A12-B100-87BE910051CA}" destId="{891D9B0F-A19D-47A6-977D-D86822D9D4BA}" srcOrd="4" destOrd="0" presId="urn:microsoft.com/office/officeart/2008/layout/AlternatingHexagons"/>
    <dgm:cxn modelId="{5BFF4E8E-40B5-4995-8933-70F122CB9266}" type="presParOf" srcId="{891D9B0F-A19D-47A6-977D-D86822D9D4BA}" destId="{0DC2B2B5-10A5-43ED-84B0-64AAD2C742CB}" srcOrd="0" destOrd="0" presId="urn:microsoft.com/office/officeart/2008/layout/AlternatingHexagons"/>
    <dgm:cxn modelId="{86ED2183-1CF0-471D-8094-D28039D15735}" type="presParOf" srcId="{891D9B0F-A19D-47A6-977D-D86822D9D4BA}" destId="{AEF24C89-20D3-4C75-9C44-23F96B590210}" srcOrd="1" destOrd="0" presId="urn:microsoft.com/office/officeart/2008/layout/AlternatingHexagons"/>
    <dgm:cxn modelId="{9E612DF7-ABC0-49AF-981C-E5FD87E26562}" type="presParOf" srcId="{891D9B0F-A19D-47A6-977D-D86822D9D4BA}" destId="{66C3B9A6-4A26-4FAF-9987-D5E16642026A}" srcOrd="2" destOrd="0" presId="urn:microsoft.com/office/officeart/2008/layout/AlternatingHexagons"/>
    <dgm:cxn modelId="{DA08466F-8C2B-4899-8BB9-20241E9E093A}" type="presParOf" srcId="{891D9B0F-A19D-47A6-977D-D86822D9D4BA}" destId="{FB135477-7B77-4C22-94F9-8291854CADC6}" srcOrd="3" destOrd="0" presId="urn:microsoft.com/office/officeart/2008/layout/AlternatingHexagons"/>
    <dgm:cxn modelId="{5A5863B2-675E-4B72-B9A9-49537DC0ED1A}" type="presParOf" srcId="{891D9B0F-A19D-47A6-977D-D86822D9D4BA}" destId="{AF7D5909-0652-4081-A6F8-4387F7F9AF3A}" srcOrd="4" destOrd="0" presId="urn:microsoft.com/office/officeart/2008/layout/AlternatingHexagons"/>
    <dgm:cxn modelId="{D789C675-29D8-459B-BC54-05025A3B7103}" type="presParOf" srcId="{4EB79F9A-F81D-4A12-B100-87BE910051CA}" destId="{8C41A066-3016-4138-B4D2-2991F3E6F9EE}" srcOrd="5" destOrd="0" presId="urn:microsoft.com/office/officeart/2008/layout/AlternatingHexagons"/>
    <dgm:cxn modelId="{0A512AAF-2375-45A1-A325-2E5D9CA276AF}" type="presParOf" srcId="{4EB79F9A-F81D-4A12-B100-87BE910051CA}" destId="{BC6CEC70-A2F6-49C4-9929-A5CB4E66DD26}" srcOrd="6" destOrd="0" presId="urn:microsoft.com/office/officeart/2008/layout/AlternatingHexagons"/>
    <dgm:cxn modelId="{1B262EB0-CFA4-44B0-9AAE-D181E4468A43}" type="presParOf" srcId="{BC6CEC70-A2F6-49C4-9929-A5CB4E66DD26}" destId="{0E835584-EF6C-49EF-8736-0BA965DE55D5}" srcOrd="0" destOrd="0" presId="urn:microsoft.com/office/officeart/2008/layout/AlternatingHexagons"/>
    <dgm:cxn modelId="{F2E828B2-124A-42F5-80D5-8C2DAE784B14}" type="presParOf" srcId="{BC6CEC70-A2F6-49C4-9929-A5CB4E66DD26}" destId="{C20AF963-1C9D-4370-813B-6F2E7F387015}" srcOrd="1" destOrd="0" presId="urn:microsoft.com/office/officeart/2008/layout/AlternatingHexagons"/>
    <dgm:cxn modelId="{EC5DDF3D-D9B8-464A-A2C7-76DAFB5E0349}" type="presParOf" srcId="{BC6CEC70-A2F6-49C4-9929-A5CB4E66DD26}" destId="{F1B67B39-04EE-49FF-80A4-9D4B461D03E1}" srcOrd="2" destOrd="0" presId="urn:microsoft.com/office/officeart/2008/layout/AlternatingHexagons"/>
    <dgm:cxn modelId="{058C7D55-4472-412F-8719-9D5ABB93EF49}" type="presParOf" srcId="{BC6CEC70-A2F6-49C4-9929-A5CB4E66DD26}" destId="{35D5B523-2BE1-436C-B723-B190C0B6D8FC}" srcOrd="3" destOrd="0" presId="urn:microsoft.com/office/officeart/2008/layout/AlternatingHexagons"/>
    <dgm:cxn modelId="{D133F3D8-87BE-4C16-B3B4-E754FDD48383}" type="presParOf" srcId="{BC6CEC70-A2F6-49C4-9929-A5CB4E66DD26}" destId="{502E40F1-BB2D-4BFC-8EFB-4FFDC25B8DCB}" srcOrd="4" destOrd="0" presId="urn:microsoft.com/office/officeart/2008/layout/AlternatingHexagons"/>
    <dgm:cxn modelId="{C1D2FDCF-8C00-460B-9F41-6837EF93C7B5}" type="presParOf" srcId="{4EB79F9A-F81D-4A12-B100-87BE910051CA}" destId="{49756CEE-35B9-423C-96F0-C781E5C60EC7}" srcOrd="7" destOrd="0" presId="urn:microsoft.com/office/officeart/2008/layout/AlternatingHexagons"/>
    <dgm:cxn modelId="{C4D9FD15-4A79-4EF5-B75C-148F8C3F6F9B}" type="presParOf" srcId="{4EB79F9A-F81D-4A12-B100-87BE910051CA}" destId="{D90BA2C3-7B32-48AF-972E-E34D594CC3BE}" srcOrd="8" destOrd="0" presId="urn:microsoft.com/office/officeart/2008/layout/AlternatingHexagons"/>
    <dgm:cxn modelId="{8E882150-D90E-4021-980A-A0FE6AF73C3D}" type="presParOf" srcId="{D90BA2C3-7B32-48AF-972E-E34D594CC3BE}" destId="{29A5731C-8D88-4326-8117-E6E8F51A1FD5}" srcOrd="0" destOrd="0" presId="urn:microsoft.com/office/officeart/2008/layout/AlternatingHexagons"/>
    <dgm:cxn modelId="{F908CA94-6141-46BF-B35C-54DC5027A1A8}" type="presParOf" srcId="{D90BA2C3-7B32-48AF-972E-E34D594CC3BE}" destId="{070CE87C-2881-47D3-8153-AA6DD6FF2954}" srcOrd="1" destOrd="0" presId="urn:microsoft.com/office/officeart/2008/layout/AlternatingHexagons"/>
    <dgm:cxn modelId="{0E84D433-2614-4F31-8832-83ACF755345E}" type="presParOf" srcId="{D90BA2C3-7B32-48AF-972E-E34D594CC3BE}" destId="{B080D7A3-6C93-436F-BC98-38FCC5B57E1D}" srcOrd="2" destOrd="0" presId="urn:microsoft.com/office/officeart/2008/layout/AlternatingHexagons"/>
    <dgm:cxn modelId="{EDB83A57-DB43-4905-900A-6B0D080F8CDF}" type="presParOf" srcId="{D90BA2C3-7B32-48AF-972E-E34D594CC3BE}" destId="{F71E6A65-14D7-4034-947B-94276D9251A0}" srcOrd="3" destOrd="0" presId="urn:microsoft.com/office/officeart/2008/layout/AlternatingHexagons"/>
    <dgm:cxn modelId="{1EA699CE-FEE5-4F25-99CF-E3487740DC04}" type="presParOf" srcId="{D90BA2C3-7B32-48AF-972E-E34D594CC3BE}" destId="{BEB6734E-40D0-494B-A967-4A40962176B3}" srcOrd="4" destOrd="0" presId="urn:microsoft.com/office/officeart/2008/layout/AlternatingHexagons"/>
    <dgm:cxn modelId="{AE183540-3A3B-4350-88B9-B4BD4D67D180}" type="presParOf" srcId="{4EB79F9A-F81D-4A12-B100-87BE910051CA}" destId="{0B150623-A80F-4194-82A8-7D59D9511F6B}" srcOrd="9" destOrd="0" presId="urn:microsoft.com/office/officeart/2008/layout/AlternatingHexagons"/>
    <dgm:cxn modelId="{4AE4C054-2081-4EFC-8BF5-95ED90BEE7C4}" type="presParOf" srcId="{4EB79F9A-F81D-4A12-B100-87BE910051CA}" destId="{EE6C07D3-AC85-4622-B513-5DD9582BD179}" srcOrd="10" destOrd="0" presId="urn:microsoft.com/office/officeart/2008/layout/AlternatingHexagons"/>
    <dgm:cxn modelId="{C42EBB35-9C76-4587-8D3E-8E4ABA6A16BD}" type="presParOf" srcId="{EE6C07D3-AC85-4622-B513-5DD9582BD179}" destId="{DBBFFBAB-B4A1-4F7D-942E-9505326DD98F}" srcOrd="0" destOrd="0" presId="urn:microsoft.com/office/officeart/2008/layout/AlternatingHexagons"/>
    <dgm:cxn modelId="{36B3EBAF-0833-4CB9-8F70-D50A12E49BF6}" type="presParOf" srcId="{EE6C07D3-AC85-4622-B513-5DD9582BD179}" destId="{BCEF5A55-22E0-4F70-8DA0-9A7A9371BFF2}" srcOrd="1" destOrd="0" presId="urn:microsoft.com/office/officeart/2008/layout/AlternatingHexagons"/>
    <dgm:cxn modelId="{7F62F882-15C2-40CB-AD0D-2142A589DB07}" type="presParOf" srcId="{EE6C07D3-AC85-4622-B513-5DD9582BD179}" destId="{F4436F4E-41EC-4A0B-A13E-2FF206C996C2}" srcOrd="2" destOrd="0" presId="urn:microsoft.com/office/officeart/2008/layout/AlternatingHexagons"/>
    <dgm:cxn modelId="{06D468B6-D176-4C64-A5E7-0FC03F2D4423}" type="presParOf" srcId="{EE6C07D3-AC85-4622-B513-5DD9582BD179}" destId="{A56CFDFC-BB98-4833-BA7F-60D75E92E6B0}" srcOrd="3" destOrd="0" presId="urn:microsoft.com/office/officeart/2008/layout/AlternatingHexagons"/>
    <dgm:cxn modelId="{A02438E8-0C5E-4A65-90F4-2E3E53F12C9C}" type="presParOf" srcId="{EE6C07D3-AC85-4622-B513-5DD9582BD179}" destId="{2C959017-E0F0-453E-88F0-3B1CC363E03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F9E499-2B3E-40D0-858C-494F4E7F5AC9}"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86FBE939-2DC2-45E8-84D9-1C1DDD22F3DD}">
      <dgm:prSet phldrT="[Text]" phldr="1"/>
      <dgm:spPr>
        <a:blipFill rotWithShape="0">
          <a:blip xmlns:r="http://schemas.openxmlformats.org/officeDocument/2006/relationships" r:embed="rId1"/>
          <a:stretch>
            <a:fillRect/>
          </a:stretch>
        </a:blipFill>
      </dgm:spPr>
      <dgm:t>
        <a:bodyPr/>
        <a:lstStyle/>
        <a:p>
          <a:endParaRPr lang="en-US" dirty="0"/>
        </a:p>
      </dgm:t>
    </dgm:pt>
    <dgm:pt modelId="{FEB1A671-F17C-4BCB-A1F3-2A909A2EFD6D}" type="parTrans" cxnId="{DA5A8EFA-EC63-43E1-92EE-E6FA98F2F7A2}">
      <dgm:prSet/>
      <dgm:spPr/>
      <dgm:t>
        <a:bodyPr/>
        <a:lstStyle/>
        <a:p>
          <a:endParaRPr lang="en-US"/>
        </a:p>
      </dgm:t>
    </dgm:pt>
    <dgm:pt modelId="{D4DBA869-928C-4D25-9749-C66FBFB5F858}" type="sibTrans" cxnId="{DA5A8EFA-EC63-43E1-92EE-E6FA98F2F7A2}">
      <dgm:prSet/>
      <dgm:spPr>
        <a:blipFill rotWithShape="0">
          <a:blip xmlns:r="http://schemas.openxmlformats.org/officeDocument/2006/relationships" r:embed="rId2"/>
          <a:stretch>
            <a:fillRect/>
          </a:stretch>
        </a:blipFill>
      </dgm:spPr>
      <dgm:t>
        <a:bodyPr/>
        <a:lstStyle/>
        <a:p>
          <a:endParaRPr lang="en-US"/>
        </a:p>
      </dgm:t>
    </dgm:pt>
    <dgm:pt modelId="{9C885620-4307-4C97-B11A-1521B3B43D3E}">
      <dgm:prSet phldrT="[Text]" phldr="1"/>
      <dgm:spPr/>
      <dgm:t>
        <a:bodyPr/>
        <a:lstStyle/>
        <a:p>
          <a:endParaRPr lang="en-US" dirty="0"/>
        </a:p>
      </dgm:t>
    </dgm:pt>
    <dgm:pt modelId="{804C295D-7CB0-4275-8800-BFD542F37F35}" type="parTrans" cxnId="{4092DE74-8E5B-475F-835A-4FA73BCF2416}">
      <dgm:prSet/>
      <dgm:spPr/>
      <dgm:t>
        <a:bodyPr/>
        <a:lstStyle/>
        <a:p>
          <a:endParaRPr lang="en-US"/>
        </a:p>
      </dgm:t>
    </dgm:pt>
    <dgm:pt modelId="{098F5AA3-DCE5-4DF2-B0E7-616CF2D9024F}" type="sibTrans" cxnId="{4092DE74-8E5B-475F-835A-4FA73BCF2416}">
      <dgm:prSet/>
      <dgm:spPr/>
      <dgm:t>
        <a:bodyPr/>
        <a:lstStyle/>
        <a:p>
          <a:endParaRPr lang="en-US"/>
        </a:p>
      </dgm:t>
    </dgm:pt>
    <dgm:pt modelId="{5ED70D95-51D3-4B0B-9A44-3763E4F69587}">
      <dgm:prSet phldrT="[Text]" phldr="1"/>
      <dgm:spPr>
        <a:blipFill rotWithShape="0">
          <a:blip xmlns:r="http://schemas.openxmlformats.org/officeDocument/2006/relationships" r:embed="rId3"/>
          <a:stretch>
            <a:fillRect/>
          </a:stretch>
        </a:blipFill>
      </dgm:spPr>
      <dgm:t>
        <a:bodyPr/>
        <a:lstStyle/>
        <a:p>
          <a:endParaRPr lang="en-US" dirty="0"/>
        </a:p>
      </dgm:t>
    </dgm:pt>
    <dgm:pt modelId="{76BAC577-FFD1-4308-95A8-B6B567A6FD1C}" type="sibTrans" cxnId="{0FEF6A1B-8927-4E21-B144-DAD7AAF125F9}">
      <dgm:prSet/>
      <dgm:spPr>
        <a:blipFill rotWithShape="0">
          <a:blip xmlns:r="http://schemas.openxmlformats.org/officeDocument/2006/relationships" r:embed="rId4"/>
          <a:stretch>
            <a:fillRect/>
          </a:stretch>
        </a:blipFill>
      </dgm:spPr>
      <dgm:t>
        <a:bodyPr/>
        <a:lstStyle/>
        <a:p>
          <a:endParaRPr lang="en-US"/>
        </a:p>
      </dgm:t>
    </dgm:pt>
    <dgm:pt modelId="{C2349057-43E2-47BD-B539-052AAF25F7E1}" type="parTrans" cxnId="{0FEF6A1B-8927-4E21-B144-DAD7AAF125F9}">
      <dgm:prSet/>
      <dgm:spPr/>
      <dgm:t>
        <a:bodyPr/>
        <a:lstStyle/>
        <a:p>
          <a:endParaRPr lang="en-US"/>
        </a:p>
      </dgm:t>
    </dgm:pt>
    <dgm:pt modelId="{68DD6B9C-98AF-4EF7-9E02-9555A36AAEBB}">
      <dgm:prSet phldrT="[Text]" phldr="1"/>
      <dgm:spPr>
        <a:blipFill rotWithShape="0">
          <a:blip xmlns:r="http://schemas.openxmlformats.org/officeDocument/2006/relationships" r:embed="rId5"/>
          <a:stretch>
            <a:fillRect/>
          </a:stretch>
        </a:blipFill>
      </dgm:spPr>
      <dgm:t>
        <a:bodyPr/>
        <a:lstStyle/>
        <a:p>
          <a:endParaRPr lang="en-US" dirty="0"/>
        </a:p>
      </dgm:t>
    </dgm:pt>
    <dgm:pt modelId="{226F6F05-8A72-428F-8A23-1579487B20E9}" type="parTrans" cxnId="{310CE391-5455-40F1-ABBF-46E8A56B8420}">
      <dgm:prSet/>
      <dgm:spPr/>
      <dgm:t>
        <a:bodyPr/>
        <a:lstStyle/>
        <a:p>
          <a:endParaRPr lang="en-US"/>
        </a:p>
      </dgm:t>
    </dgm:pt>
    <dgm:pt modelId="{A21C3444-97A2-4F54-A805-2B50A63F3442}" type="sibTrans" cxnId="{310CE391-5455-40F1-ABBF-46E8A56B8420}">
      <dgm:prSet/>
      <dgm:spPr>
        <a:blipFill rotWithShape="0">
          <a:blip xmlns:r="http://schemas.openxmlformats.org/officeDocument/2006/relationships" r:embed="rId6"/>
          <a:stretch>
            <a:fillRect/>
          </a:stretch>
        </a:blipFill>
      </dgm:spPr>
      <dgm:t>
        <a:bodyPr/>
        <a:lstStyle/>
        <a:p>
          <a:endParaRPr lang="en-US"/>
        </a:p>
      </dgm:t>
    </dgm:pt>
    <dgm:pt modelId="{193D674C-8A67-4960-89D6-F1DFAB9F31A0}">
      <dgm:prSet phldrT="[Text]" phldr="1"/>
      <dgm:spPr>
        <a:blipFill rotWithShape="0">
          <a:blip xmlns:r="http://schemas.openxmlformats.org/officeDocument/2006/relationships" r:embed="rId7"/>
          <a:stretch>
            <a:fillRect/>
          </a:stretch>
        </a:blipFill>
      </dgm:spPr>
      <dgm:t>
        <a:bodyPr/>
        <a:lstStyle/>
        <a:p>
          <a:endParaRPr lang="en-US" dirty="0"/>
        </a:p>
      </dgm:t>
    </dgm:pt>
    <dgm:pt modelId="{22CC512D-3874-441F-848E-474CC6E5B8D8}" type="sibTrans" cxnId="{829B8C53-E04D-4168-9BC1-3EE26534D41D}">
      <dgm:prSet/>
      <dgm:spPr>
        <a:blipFill rotWithShape="0">
          <a:blip xmlns:r="http://schemas.openxmlformats.org/officeDocument/2006/relationships" r:embed="rId8"/>
          <a:stretch>
            <a:fillRect/>
          </a:stretch>
        </a:blipFill>
      </dgm:spPr>
      <dgm:t>
        <a:bodyPr/>
        <a:lstStyle/>
        <a:p>
          <a:endParaRPr lang="en-US"/>
        </a:p>
      </dgm:t>
    </dgm:pt>
    <dgm:pt modelId="{13060787-3AFF-44BB-867E-2EDEB9F4AFA3}" type="parTrans" cxnId="{829B8C53-E04D-4168-9BC1-3EE26534D41D}">
      <dgm:prSet/>
      <dgm:spPr/>
      <dgm:t>
        <a:bodyPr/>
        <a:lstStyle/>
        <a:p>
          <a:endParaRPr lang="en-US"/>
        </a:p>
      </dgm:t>
    </dgm:pt>
    <dgm:pt modelId="{599AFB0D-17A1-4F68-960D-771E8BD470A0}">
      <dgm:prSet/>
      <dgm:spPr>
        <a:blipFill rotWithShape="0">
          <a:blip xmlns:r="http://schemas.openxmlformats.org/officeDocument/2006/relationships" r:embed="rId9"/>
          <a:stretch>
            <a:fillRect/>
          </a:stretch>
        </a:blipFill>
      </dgm:spPr>
      <dgm:t>
        <a:bodyPr/>
        <a:lstStyle/>
        <a:p>
          <a:endParaRPr lang="en-US"/>
        </a:p>
      </dgm:t>
    </dgm:pt>
    <dgm:pt modelId="{1DBCDEF4-2B25-4FE9-ACC8-222C565A1B7F}" type="sibTrans" cxnId="{A42784D2-F70D-4DBC-A7B8-FD1E033B05E0}">
      <dgm:prSet/>
      <dgm:spPr>
        <a:blipFill rotWithShape="0">
          <a:blip xmlns:r="http://schemas.openxmlformats.org/officeDocument/2006/relationships" r:embed="rId10"/>
          <a:stretch>
            <a:fillRect/>
          </a:stretch>
        </a:blipFill>
      </dgm:spPr>
      <dgm:t>
        <a:bodyPr/>
        <a:lstStyle/>
        <a:p>
          <a:endParaRPr lang="en-US"/>
        </a:p>
      </dgm:t>
    </dgm:pt>
    <dgm:pt modelId="{FE2B8D9A-EFF7-4214-B539-C96E0374034B}" type="parTrans" cxnId="{A42784D2-F70D-4DBC-A7B8-FD1E033B05E0}">
      <dgm:prSet/>
      <dgm:spPr/>
      <dgm:t>
        <a:bodyPr/>
        <a:lstStyle/>
        <a:p>
          <a:endParaRPr lang="en-US"/>
        </a:p>
      </dgm:t>
    </dgm:pt>
    <dgm:pt modelId="{4EB79F9A-F81D-4A12-B100-87BE910051CA}" type="pres">
      <dgm:prSet presAssocID="{13F9E499-2B3E-40D0-858C-494F4E7F5AC9}" presName="Name0" presStyleCnt="0">
        <dgm:presLayoutVars>
          <dgm:chMax/>
          <dgm:chPref/>
          <dgm:dir/>
          <dgm:animLvl val="lvl"/>
        </dgm:presLayoutVars>
      </dgm:prSet>
      <dgm:spPr/>
      <dgm:t>
        <a:bodyPr/>
        <a:lstStyle/>
        <a:p>
          <a:endParaRPr lang="en-US"/>
        </a:p>
      </dgm:t>
    </dgm:pt>
    <dgm:pt modelId="{63CCB699-D2E7-4F34-BD9F-83305F04B67E}" type="pres">
      <dgm:prSet presAssocID="{193D674C-8A67-4960-89D6-F1DFAB9F31A0}" presName="composite" presStyleCnt="0"/>
      <dgm:spPr/>
    </dgm:pt>
    <dgm:pt modelId="{B223C774-BBA5-4C57-9E32-99EA038A14D8}" type="pres">
      <dgm:prSet presAssocID="{193D674C-8A67-4960-89D6-F1DFAB9F31A0}" presName="Parent1" presStyleLbl="node1" presStyleIdx="0" presStyleCnt="10" custLinFactX="10017" custLinFactNeighborX="100000" custLinFactNeighborY="-179">
        <dgm:presLayoutVars>
          <dgm:chMax val="1"/>
          <dgm:chPref val="1"/>
          <dgm:bulletEnabled val="1"/>
        </dgm:presLayoutVars>
      </dgm:prSet>
      <dgm:spPr/>
      <dgm:t>
        <a:bodyPr/>
        <a:lstStyle/>
        <a:p>
          <a:endParaRPr lang="en-US"/>
        </a:p>
      </dgm:t>
    </dgm:pt>
    <dgm:pt modelId="{29CD1E95-0F98-40A0-B73E-A9E9FD2628FC}" type="pres">
      <dgm:prSet presAssocID="{193D674C-8A67-4960-89D6-F1DFAB9F31A0}" presName="Childtext1" presStyleLbl="revTx" presStyleIdx="0" presStyleCnt="5">
        <dgm:presLayoutVars>
          <dgm:chMax val="0"/>
          <dgm:chPref val="0"/>
          <dgm:bulletEnabled val="1"/>
        </dgm:presLayoutVars>
      </dgm:prSet>
      <dgm:spPr/>
      <dgm:t>
        <a:bodyPr/>
        <a:lstStyle/>
        <a:p>
          <a:endParaRPr lang="en-US"/>
        </a:p>
      </dgm:t>
    </dgm:pt>
    <dgm:pt modelId="{4DDBF063-2642-4442-8749-F288D5E9DC0C}" type="pres">
      <dgm:prSet presAssocID="{193D674C-8A67-4960-89D6-F1DFAB9F31A0}" presName="BalanceSpacing" presStyleCnt="0"/>
      <dgm:spPr/>
    </dgm:pt>
    <dgm:pt modelId="{A7A949B6-C467-4E09-987F-94F86E1BEFFE}" type="pres">
      <dgm:prSet presAssocID="{193D674C-8A67-4960-89D6-F1DFAB9F31A0}" presName="BalanceSpacing1" presStyleCnt="0"/>
      <dgm:spPr/>
    </dgm:pt>
    <dgm:pt modelId="{2FB47774-8033-4999-982C-285ED8B10E11}" type="pres">
      <dgm:prSet presAssocID="{22CC512D-3874-441F-848E-474CC6E5B8D8}" presName="Accent1Text" presStyleLbl="node1" presStyleIdx="1" presStyleCnt="10" custLinFactX="4923" custLinFactNeighborX="100000" custLinFactNeighborY="-179"/>
      <dgm:spPr/>
      <dgm:t>
        <a:bodyPr/>
        <a:lstStyle/>
        <a:p>
          <a:endParaRPr lang="en-US"/>
        </a:p>
      </dgm:t>
    </dgm:pt>
    <dgm:pt modelId="{83438590-81F7-4729-A58E-6B630814346A}" type="pres">
      <dgm:prSet presAssocID="{22CC512D-3874-441F-848E-474CC6E5B8D8}" presName="spaceBetweenRectangles" presStyleCnt="0"/>
      <dgm:spPr/>
    </dgm:pt>
    <dgm:pt modelId="{D861955A-1366-4927-B8A9-C2BBB322C483}" type="pres">
      <dgm:prSet presAssocID="{86FBE939-2DC2-45E8-84D9-1C1DDD22F3DD}" presName="composite" presStyleCnt="0"/>
      <dgm:spPr/>
    </dgm:pt>
    <dgm:pt modelId="{717A5DBF-870E-48F9-BD21-99A3504DAFAF}" type="pres">
      <dgm:prSet presAssocID="{86FBE939-2DC2-45E8-84D9-1C1DDD22F3DD}" presName="Parent1" presStyleLbl="node1" presStyleIdx="2" presStyleCnt="10" custLinFactX="100000" custLinFactNeighborX="177318" custLinFactNeighborY="-85059">
        <dgm:presLayoutVars>
          <dgm:chMax val="1"/>
          <dgm:chPref val="1"/>
          <dgm:bulletEnabled val="1"/>
        </dgm:presLayoutVars>
      </dgm:prSet>
      <dgm:spPr/>
      <dgm:t>
        <a:bodyPr/>
        <a:lstStyle/>
        <a:p>
          <a:endParaRPr lang="en-US"/>
        </a:p>
      </dgm:t>
    </dgm:pt>
    <dgm:pt modelId="{92A42D09-0670-4FE3-9ACE-0968F52D5B8F}" type="pres">
      <dgm:prSet presAssocID="{86FBE939-2DC2-45E8-84D9-1C1DDD22F3DD}" presName="Childtext1" presStyleLbl="revTx" presStyleIdx="1" presStyleCnt="5">
        <dgm:presLayoutVars>
          <dgm:chMax val="0"/>
          <dgm:chPref val="0"/>
          <dgm:bulletEnabled val="1"/>
        </dgm:presLayoutVars>
      </dgm:prSet>
      <dgm:spPr/>
      <dgm:t>
        <a:bodyPr/>
        <a:lstStyle/>
        <a:p>
          <a:endParaRPr lang="en-US"/>
        </a:p>
      </dgm:t>
    </dgm:pt>
    <dgm:pt modelId="{75C7E04D-C653-43FA-BFC9-BD2DB1AD02A5}" type="pres">
      <dgm:prSet presAssocID="{86FBE939-2DC2-45E8-84D9-1C1DDD22F3DD}" presName="BalanceSpacing" presStyleCnt="0"/>
      <dgm:spPr/>
    </dgm:pt>
    <dgm:pt modelId="{2F6705D0-5C55-4782-AE72-42F331A62805}" type="pres">
      <dgm:prSet presAssocID="{86FBE939-2DC2-45E8-84D9-1C1DDD22F3DD}" presName="BalanceSpacing1" presStyleCnt="0"/>
      <dgm:spPr/>
    </dgm:pt>
    <dgm:pt modelId="{B4E6A11B-EB75-41D3-B31E-A144E47E8C91}" type="pres">
      <dgm:prSet presAssocID="{D4DBA869-928C-4D25-9749-C66FBFB5F858}" presName="Accent1Text" presStyleLbl="node1" presStyleIdx="3" presStyleCnt="10" custLinFactX="-6978" custLinFactNeighborX="-100000" custLinFactNeighborY="1427"/>
      <dgm:spPr/>
      <dgm:t>
        <a:bodyPr/>
        <a:lstStyle/>
        <a:p>
          <a:endParaRPr lang="en-US"/>
        </a:p>
      </dgm:t>
    </dgm:pt>
    <dgm:pt modelId="{55A0419B-F9D7-49DA-A174-7C39F5397160}" type="pres">
      <dgm:prSet presAssocID="{D4DBA869-928C-4D25-9749-C66FBFB5F858}" presName="spaceBetweenRectangles" presStyleCnt="0"/>
      <dgm:spPr/>
    </dgm:pt>
    <dgm:pt modelId="{891D9B0F-A19D-47A6-977D-D86822D9D4BA}" type="pres">
      <dgm:prSet presAssocID="{5ED70D95-51D3-4B0B-9A44-3763E4F69587}" presName="composite" presStyleCnt="0"/>
      <dgm:spPr/>
    </dgm:pt>
    <dgm:pt modelId="{0DC2B2B5-10A5-43ED-84B0-64AAD2C742CB}" type="pres">
      <dgm:prSet presAssocID="{5ED70D95-51D3-4B0B-9A44-3763E4F69587}" presName="Parent1" presStyleLbl="node1" presStyleIdx="4" presStyleCnt="10" custLinFactX="61126" custLinFactNeighborX="100000" custLinFactNeighborY="-83453">
        <dgm:presLayoutVars>
          <dgm:chMax val="1"/>
          <dgm:chPref val="1"/>
          <dgm:bulletEnabled val="1"/>
        </dgm:presLayoutVars>
      </dgm:prSet>
      <dgm:spPr/>
      <dgm:t>
        <a:bodyPr/>
        <a:lstStyle/>
        <a:p>
          <a:endParaRPr lang="en-US"/>
        </a:p>
      </dgm:t>
    </dgm:pt>
    <dgm:pt modelId="{AEF24C89-20D3-4C75-9C44-23F96B590210}" type="pres">
      <dgm:prSet presAssocID="{5ED70D95-51D3-4B0B-9A44-3763E4F69587}" presName="Childtext1" presStyleLbl="revTx" presStyleIdx="2" presStyleCnt="5">
        <dgm:presLayoutVars>
          <dgm:chMax val="0"/>
          <dgm:chPref val="0"/>
          <dgm:bulletEnabled val="1"/>
        </dgm:presLayoutVars>
      </dgm:prSet>
      <dgm:spPr/>
      <dgm:t>
        <a:bodyPr/>
        <a:lstStyle/>
        <a:p>
          <a:endParaRPr lang="en-US"/>
        </a:p>
      </dgm:t>
    </dgm:pt>
    <dgm:pt modelId="{66C3B9A6-4A26-4FAF-9987-D5E16642026A}" type="pres">
      <dgm:prSet presAssocID="{5ED70D95-51D3-4B0B-9A44-3763E4F69587}" presName="BalanceSpacing" presStyleCnt="0"/>
      <dgm:spPr/>
    </dgm:pt>
    <dgm:pt modelId="{FB135477-7B77-4C22-94F9-8291854CADC6}" type="pres">
      <dgm:prSet presAssocID="{5ED70D95-51D3-4B0B-9A44-3763E4F69587}" presName="BalanceSpacing1" presStyleCnt="0"/>
      <dgm:spPr/>
    </dgm:pt>
    <dgm:pt modelId="{AF7D5909-0652-4081-A6F8-4387F7F9AF3A}" type="pres">
      <dgm:prSet presAssocID="{76BAC577-FFD1-4308-95A8-B6B567A6FD1C}" presName="Accent1Text" presStyleLbl="node1" presStyleIdx="5" presStyleCnt="10" custLinFactX="61971" custLinFactNeighborX="100000" custLinFactNeighborY="-83453"/>
      <dgm:spPr/>
      <dgm:t>
        <a:bodyPr/>
        <a:lstStyle/>
        <a:p>
          <a:endParaRPr lang="en-US"/>
        </a:p>
      </dgm:t>
    </dgm:pt>
    <dgm:pt modelId="{8C41A066-3016-4138-B4D2-2991F3E6F9EE}" type="pres">
      <dgm:prSet presAssocID="{76BAC577-FFD1-4308-95A8-B6B567A6FD1C}" presName="spaceBetweenRectangles" presStyleCnt="0"/>
      <dgm:spPr/>
    </dgm:pt>
    <dgm:pt modelId="{BC6CEC70-A2F6-49C4-9929-A5CB4E66DD26}" type="pres">
      <dgm:prSet presAssocID="{68DD6B9C-98AF-4EF7-9E02-9555A36AAEBB}" presName="composite" presStyleCnt="0"/>
      <dgm:spPr/>
    </dgm:pt>
    <dgm:pt modelId="{0E835584-EF6C-49EF-8736-0BA965DE55D5}" type="pres">
      <dgm:prSet presAssocID="{68DD6B9C-98AF-4EF7-9E02-9555A36AAEBB}" presName="Parent1" presStyleLbl="node1" presStyleIdx="6" presStyleCnt="10" custAng="0" custLinFactX="121524" custLinFactY="-64626" custLinFactNeighborX="200000" custLinFactNeighborY="-100000">
        <dgm:presLayoutVars>
          <dgm:chMax val="1"/>
          <dgm:chPref val="1"/>
          <dgm:bulletEnabled val="1"/>
        </dgm:presLayoutVars>
      </dgm:prSet>
      <dgm:spPr/>
      <dgm:t>
        <a:bodyPr/>
        <a:lstStyle/>
        <a:p>
          <a:endParaRPr lang="en-US"/>
        </a:p>
      </dgm:t>
    </dgm:pt>
    <dgm:pt modelId="{C20AF963-1C9D-4370-813B-6F2E7F387015}" type="pres">
      <dgm:prSet presAssocID="{68DD6B9C-98AF-4EF7-9E02-9555A36AAEBB}" presName="Childtext1" presStyleLbl="revTx" presStyleIdx="3" presStyleCnt="5">
        <dgm:presLayoutVars>
          <dgm:chMax val="0"/>
          <dgm:chPref val="0"/>
          <dgm:bulletEnabled val="1"/>
        </dgm:presLayoutVars>
      </dgm:prSet>
      <dgm:spPr/>
    </dgm:pt>
    <dgm:pt modelId="{F1B67B39-04EE-49FF-80A4-9D4B461D03E1}" type="pres">
      <dgm:prSet presAssocID="{68DD6B9C-98AF-4EF7-9E02-9555A36AAEBB}" presName="BalanceSpacing" presStyleCnt="0"/>
      <dgm:spPr/>
    </dgm:pt>
    <dgm:pt modelId="{35D5B523-2BE1-436C-B723-B190C0B6D8FC}" type="pres">
      <dgm:prSet presAssocID="{68DD6B9C-98AF-4EF7-9E02-9555A36AAEBB}" presName="BalanceSpacing1" presStyleCnt="0"/>
      <dgm:spPr/>
    </dgm:pt>
    <dgm:pt modelId="{502E40F1-BB2D-4BFC-8EFB-4FFDC25B8DCB}" type="pres">
      <dgm:prSet presAssocID="{A21C3444-97A2-4F54-A805-2B50A63F3442}" presName="Accent1Text" presStyleLbl="node1" presStyleIdx="7" presStyleCnt="10" custLinFactNeighborX="-57902" custLinFactNeighborY="-79849"/>
      <dgm:spPr/>
      <dgm:t>
        <a:bodyPr/>
        <a:lstStyle/>
        <a:p>
          <a:endParaRPr lang="en-US"/>
        </a:p>
      </dgm:t>
    </dgm:pt>
    <dgm:pt modelId="{49756CEE-35B9-423C-96F0-C781E5C60EC7}" type="pres">
      <dgm:prSet presAssocID="{A21C3444-97A2-4F54-A805-2B50A63F3442}" presName="spaceBetweenRectangles" presStyleCnt="0"/>
      <dgm:spPr/>
    </dgm:pt>
    <dgm:pt modelId="{D90BA2C3-7B32-48AF-972E-E34D594CC3BE}" type="pres">
      <dgm:prSet presAssocID="{599AFB0D-17A1-4F68-960D-771E8BD470A0}" presName="composite" presStyleCnt="0"/>
      <dgm:spPr/>
    </dgm:pt>
    <dgm:pt modelId="{29A5731C-8D88-4326-8117-E6E8F51A1FD5}" type="pres">
      <dgm:prSet presAssocID="{599AFB0D-17A1-4F68-960D-771E8BD470A0}" presName="Parent1" presStyleLbl="node1" presStyleIdx="8" presStyleCnt="10" custAng="0" custLinFactX="100000" custLinFactY="-66475" custLinFactNeighborX="118665" custLinFactNeighborY="-100000">
        <dgm:presLayoutVars>
          <dgm:chMax val="1"/>
          <dgm:chPref val="1"/>
          <dgm:bulletEnabled val="1"/>
        </dgm:presLayoutVars>
      </dgm:prSet>
      <dgm:spPr/>
      <dgm:t>
        <a:bodyPr/>
        <a:lstStyle/>
        <a:p>
          <a:endParaRPr lang="en-US"/>
        </a:p>
      </dgm:t>
    </dgm:pt>
    <dgm:pt modelId="{070CE87C-2881-47D3-8153-AA6DD6FF2954}" type="pres">
      <dgm:prSet presAssocID="{599AFB0D-17A1-4F68-960D-771E8BD470A0}" presName="Childtext1" presStyleLbl="revTx" presStyleIdx="4" presStyleCnt="5">
        <dgm:presLayoutVars>
          <dgm:chMax val="0"/>
          <dgm:chPref val="0"/>
          <dgm:bulletEnabled val="1"/>
        </dgm:presLayoutVars>
      </dgm:prSet>
      <dgm:spPr/>
    </dgm:pt>
    <dgm:pt modelId="{B080D7A3-6C93-436F-BC98-38FCC5B57E1D}" type="pres">
      <dgm:prSet presAssocID="{599AFB0D-17A1-4F68-960D-771E8BD470A0}" presName="BalanceSpacing" presStyleCnt="0"/>
      <dgm:spPr/>
    </dgm:pt>
    <dgm:pt modelId="{F71E6A65-14D7-4034-947B-94276D9251A0}" type="pres">
      <dgm:prSet presAssocID="{599AFB0D-17A1-4F68-960D-771E8BD470A0}" presName="BalanceSpacing1" presStyleCnt="0"/>
      <dgm:spPr/>
    </dgm:pt>
    <dgm:pt modelId="{BEB6734E-40D0-494B-A967-4A40962176B3}" type="pres">
      <dgm:prSet presAssocID="{1DBCDEF4-2B25-4FE9-ACC8-222C565A1B7F}" presName="Accent1Text" presStyleLbl="node1" presStyleIdx="9" presStyleCnt="10" custLinFactX="100000" custLinFactY="-64729" custLinFactNeighborX="116985" custLinFactNeighborY="-100000"/>
      <dgm:spPr/>
      <dgm:t>
        <a:bodyPr/>
        <a:lstStyle/>
        <a:p>
          <a:endParaRPr lang="en-US"/>
        </a:p>
      </dgm:t>
    </dgm:pt>
  </dgm:ptLst>
  <dgm:cxnLst>
    <dgm:cxn modelId="{AD25AE7E-388F-45CB-992E-6AD206ECB2E3}" type="presOf" srcId="{D4DBA869-928C-4D25-9749-C66FBFB5F858}" destId="{B4E6A11B-EB75-41D3-B31E-A144E47E8C91}" srcOrd="0" destOrd="0" presId="urn:microsoft.com/office/officeart/2008/layout/AlternatingHexagons"/>
    <dgm:cxn modelId="{F03E3D66-BB06-480E-BB26-2437536A4F32}" type="presOf" srcId="{1DBCDEF4-2B25-4FE9-ACC8-222C565A1B7F}" destId="{BEB6734E-40D0-494B-A967-4A40962176B3}" srcOrd="0" destOrd="0" presId="urn:microsoft.com/office/officeart/2008/layout/AlternatingHexagons"/>
    <dgm:cxn modelId="{310CE391-5455-40F1-ABBF-46E8A56B8420}" srcId="{13F9E499-2B3E-40D0-858C-494F4E7F5AC9}" destId="{68DD6B9C-98AF-4EF7-9E02-9555A36AAEBB}" srcOrd="3" destOrd="0" parTransId="{226F6F05-8A72-428F-8A23-1579487B20E9}" sibTransId="{A21C3444-97A2-4F54-A805-2B50A63F3442}"/>
    <dgm:cxn modelId="{D7EE6869-C379-4EAF-8FBA-8CA4FB5911A8}" type="presOf" srcId="{22CC512D-3874-441F-848E-474CC6E5B8D8}" destId="{2FB47774-8033-4999-982C-285ED8B10E11}" srcOrd="0" destOrd="0" presId="urn:microsoft.com/office/officeart/2008/layout/AlternatingHexagons"/>
    <dgm:cxn modelId="{E7CB0FC8-4649-4051-B499-C1A9EBD7B3BF}" type="presOf" srcId="{9C885620-4307-4C97-B11A-1521B3B43D3E}" destId="{AEF24C89-20D3-4C75-9C44-23F96B590210}" srcOrd="0" destOrd="0" presId="urn:microsoft.com/office/officeart/2008/layout/AlternatingHexagons"/>
    <dgm:cxn modelId="{E7D63DB6-33BC-41DE-815F-3CF69A488001}" type="presOf" srcId="{599AFB0D-17A1-4F68-960D-771E8BD470A0}" destId="{29A5731C-8D88-4326-8117-E6E8F51A1FD5}" srcOrd="0" destOrd="0" presId="urn:microsoft.com/office/officeart/2008/layout/AlternatingHexagons"/>
    <dgm:cxn modelId="{DA5A8EFA-EC63-43E1-92EE-E6FA98F2F7A2}" srcId="{13F9E499-2B3E-40D0-858C-494F4E7F5AC9}" destId="{86FBE939-2DC2-45E8-84D9-1C1DDD22F3DD}" srcOrd="1" destOrd="0" parTransId="{FEB1A671-F17C-4BCB-A1F3-2A909A2EFD6D}" sibTransId="{D4DBA869-928C-4D25-9749-C66FBFB5F858}"/>
    <dgm:cxn modelId="{BA7A66FC-7AB1-4C6F-B8F3-7A66B5C6BCBB}" type="presOf" srcId="{A21C3444-97A2-4F54-A805-2B50A63F3442}" destId="{502E40F1-BB2D-4BFC-8EFB-4FFDC25B8DCB}" srcOrd="0" destOrd="0" presId="urn:microsoft.com/office/officeart/2008/layout/AlternatingHexagons"/>
    <dgm:cxn modelId="{83B69AB1-51DF-4C55-ABA9-2AE3C4825188}" type="presOf" srcId="{76BAC577-FFD1-4308-95A8-B6B567A6FD1C}" destId="{AF7D5909-0652-4081-A6F8-4387F7F9AF3A}" srcOrd="0" destOrd="0" presId="urn:microsoft.com/office/officeart/2008/layout/AlternatingHexagons"/>
    <dgm:cxn modelId="{A42784D2-F70D-4DBC-A7B8-FD1E033B05E0}" srcId="{13F9E499-2B3E-40D0-858C-494F4E7F5AC9}" destId="{599AFB0D-17A1-4F68-960D-771E8BD470A0}" srcOrd="4" destOrd="0" parTransId="{FE2B8D9A-EFF7-4214-B539-C96E0374034B}" sibTransId="{1DBCDEF4-2B25-4FE9-ACC8-222C565A1B7F}"/>
    <dgm:cxn modelId="{4092DE74-8E5B-475F-835A-4FA73BCF2416}" srcId="{5ED70D95-51D3-4B0B-9A44-3763E4F69587}" destId="{9C885620-4307-4C97-B11A-1521B3B43D3E}" srcOrd="0" destOrd="0" parTransId="{804C295D-7CB0-4275-8800-BFD542F37F35}" sibTransId="{098F5AA3-DCE5-4DF2-B0E7-616CF2D9024F}"/>
    <dgm:cxn modelId="{5EB25F33-27F5-4F27-B8BA-EEDDE200F3F6}" type="presOf" srcId="{13F9E499-2B3E-40D0-858C-494F4E7F5AC9}" destId="{4EB79F9A-F81D-4A12-B100-87BE910051CA}" srcOrd="0" destOrd="0" presId="urn:microsoft.com/office/officeart/2008/layout/AlternatingHexagons"/>
    <dgm:cxn modelId="{50E0173B-787C-4861-B28F-CCE029C1B761}" type="presOf" srcId="{5ED70D95-51D3-4B0B-9A44-3763E4F69587}" destId="{0DC2B2B5-10A5-43ED-84B0-64AAD2C742CB}" srcOrd="0" destOrd="0" presId="urn:microsoft.com/office/officeart/2008/layout/AlternatingHexagons"/>
    <dgm:cxn modelId="{829B8C53-E04D-4168-9BC1-3EE26534D41D}" srcId="{13F9E499-2B3E-40D0-858C-494F4E7F5AC9}" destId="{193D674C-8A67-4960-89D6-F1DFAB9F31A0}" srcOrd="0" destOrd="0" parTransId="{13060787-3AFF-44BB-867E-2EDEB9F4AFA3}" sibTransId="{22CC512D-3874-441F-848E-474CC6E5B8D8}"/>
    <dgm:cxn modelId="{71D1CBC2-8FF8-4340-89A3-1DCDC85D2C9F}" type="presOf" srcId="{68DD6B9C-98AF-4EF7-9E02-9555A36AAEBB}" destId="{0E835584-EF6C-49EF-8736-0BA965DE55D5}" srcOrd="0" destOrd="0" presId="urn:microsoft.com/office/officeart/2008/layout/AlternatingHexagons"/>
    <dgm:cxn modelId="{0FEF6A1B-8927-4E21-B144-DAD7AAF125F9}" srcId="{13F9E499-2B3E-40D0-858C-494F4E7F5AC9}" destId="{5ED70D95-51D3-4B0B-9A44-3763E4F69587}" srcOrd="2" destOrd="0" parTransId="{C2349057-43E2-47BD-B539-052AAF25F7E1}" sibTransId="{76BAC577-FFD1-4308-95A8-B6B567A6FD1C}"/>
    <dgm:cxn modelId="{3B451BB0-10E8-4C36-BE58-C8C764F9320F}" type="presOf" srcId="{86FBE939-2DC2-45E8-84D9-1C1DDD22F3DD}" destId="{717A5DBF-870E-48F9-BD21-99A3504DAFAF}" srcOrd="0" destOrd="0" presId="urn:microsoft.com/office/officeart/2008/layout/AlternatingHexagons"/>
    <dgm:cxn modelId="{9B947320-26AD-4A95-988E-80E576A906D7}" type="presOf" srcId="{193D674C-8A67-4960-89D6-F1DFAB9F31A0}" destId="{B223C774-BBA5-4C57-9E32-99EA038A14D8}" srcOrd="0" destOrd="0" presId="urn:microsoft.com/office/officeart/2008/layout/AlternatingHexagons"/>
    <dgm:cxn modelId="{75118EF5-5E89-45DF-83E3-EAB64516FD0C}" type="presParOf" srcId="{4EB79F9A-F81D-4A12-B100-87BE910051CA}" destId="{63CCB699-D2E7-4F34-BD9F-83305F04B67E}" srcOrd="0" destOrd="0" presId="urn:microsoft.com/office/officeart/2008/layout/AlternatingHexagons"/>
    <dgm:cxn modelId="{2ED4C095-EE75-48A5-A5CB-5789FBA8D44A}" type="presParOf" srcId="{63CCB699-D2E7-4F34-BD9F-83305F04B67E}" destId="{B223C774-BBA5-4C57-9E32-99EA038A14D8}" srcOrd="0" destOrd="0" presId="urn:microsoft.com/office/officeart/2008/layout/AlternatingHexagons"/>
    <dgm:cxn modelId="{F692F70F-862C-43FD-B51B-C2C6A02295AD}" type="presParOf" srcId="{63CCB699-D2E7-4F34-BD9F-83305F04B67E}" destId="{29CD1E95-0F98-40A0-B73E-A9E9FD2628FC}" srcOrd="1" destOrd="0" presId="urn:microsoft.com/office/officeart/2008/layout/AlternatingHexagons"/>
    <dgm:cxn modelId="{D619FE40-686C-4624-BD11-F900ECD1B1C8}" type="presParOf" srcId="{63CCB699-D2E7-4F34-BD9F-83305F04B67E}" destId="{4DDBF063-2642-4442-8749-F288D5E9DC0C}" srcOrd="2" destOrd="0" presId="urn:microsoft.com/office/officeart/2008/layout/AlternatingHexagons"/>
    <dgm:cxn modelId="{97227F4B-FDE6-41EC-9680-0E31B6D4157D}" type="presParOf" srcId="{63CCB699-D2E7-4F34-BD9F-83305F04B67E}" destId="{A7A949B6-C467-4E09-987F-94F86E1BEFFE}" srcOrd="3" destOrd="0" presId="urn:microsoft.com/office/officeart/2008/layout/AlternatingHexagons"/>
    <dgm:cxn modelId="{70C394F8-EF03-4101-A1D1-1F1EEEBBCE16}" type="presParOf" srcId="{63CCB699-D2E7-4F34-BD9F-83305F04B67E}" destId="{2FB47774-8033-4999-982C-285ED8B10E11}" srcOrd="4" destOrd="0" presId="urn:microsoft.com/office/officeart/2008/layout/AlternatingHexagons"/>
    <dgm:cxn modelId="{FDBE7FF9-E03A-4F1E-94D1-A41723691773}" type="presParOf" srcId="{4EB79F9A-F81D-4A12-B100-87BE910051CA}" destId="{83438590-81F7-4729-A58E-6B630814346A}" srcOrd="1" destOrd="0" presId="urn:microsoft.com/office/officeart/2008/layout/AlternatingHexagons"/>
    <dgm:cxn modelId="{EF71896C-ADCE-4B5A-9A9F-F874A6438D23}" type="presParOf" srcId="{4EB79F9A-F81D-4A12-B100-87BE910051CA}" destId="{D861955A-1366-4927-B8A9-C2BBB322C483}" srcOrd="2" destOrd="0" presId="urn:microsoft.com/office/officeart/2008/layout/AlternatingHexagons"/>
    <dgm:cxn modelId="{DB0DC7D8-8E63-4FDE-B7E4-AEEB7DAC85D5}" type="presParOf" srcId="{D861955A-1366-4927-B8A9-C2BBB322C483}" destId="{717A5DBF-870E-48F9-BD21-99A3504DAFAF}" srcOrd="0" destOrd="0" presId="urn:microsoft.com/office/officeart/2008/layout/AlternatingHexagons"/>
    <dgm:cxn modelId="{4A4218D3-A8B7-40C2-A9B0-DDCFA1B61B17}" type="presParOf" srcId="{D861955A-1366-4927-B8A9-C2BBB322C483}" destId="{92A42D09-0670-4FE3-9ACE-0968F52D5B8F}" srcOrd="1" destOrd="0" presId="urn:microsoft.com/office/officeart/2008/layout/AlternatingHexagons"/>
    <dgm:cxn modelId="{2866B37A-7CDF-4F6F-AC52-0E27372D6626}" type="presParOf" srcId="{D861955A-1366-4927-B8A9-C2BBB322C483}" destId="{75C7E04D-C653-43FA-BFC9-BD2DB1AD02A5}" srcOrd="2" destOrd="0" presId="urn:microsoft.com/office/officeart/2008/layout/AlternatingHexagons"/>
    <dgm:cxn modelId="{F5EC74D9-4783-4B58-8907-A18C91C0C1AA}" type="presParOf" srcId="{D861955A-1366-4927-B8A9-C2BBB322C483}" destId="{2F6705D0-5C55-4782-AE72-42F331A62805}" srcOrd="3" destOrd="0" presId="urn:microsoft.com/office/officeart/2008/layout/AlternatingHexagons"/>
    <dgm:cxn modelId="{D7AFCB41-F608-4384-8ACE-0304F8FCDD4D}" type="presParOf" srcId="{D861955A-1366-4927-B8A9-C2BBB322C483}" destId="{B4E6A11B-EB75-41D3-B31E-A144E47E8C91}" srcOrd="4" destOrd="0" presId="urn:microsoft.com/office/officeart/2008/layout/AlternatingHexagons"/>
    <dgm:cxn modelId="{6EFC0EE2-D814-4763-8884-DA07DA94E43B}" type="presParOf" srcId="{4EB79F9A-F81D-4A12-B100-87BE910051CA}" destId="{55A0419B-F9D7-49DA-A174-7C39F5397160}" srcOrd="3" destOrd="0" presId="urn:microsoft.com/office/officeart/2008/layout/AlternatingHexagons"/>
    <dgm:cxn modelId="{776B0297-E27D-4595-A366-5B2EE9642191}" type="presParOf" srcId="{4EB79F9A-F81D-4A12-B100-87BE910051CA}" destId="{891D9B0F-A19D-47A6-977D-D86822D9D4BA}" srcOrd="4" destOrd="0" presId="urn:microsoft.com/office/officeart/2008/layout/AlternatingHexagons"/>
    <dgm:cxn modelId="{3557EFD7-DC87-4480-B613-E3677C3D7227}" type="presParOf" srcId="{891D9B0F-A19D-47A6-977D-D86822D9D4BA}" destId="{0DC2B2B5-10A5-43ED-84B0-64AAD2C742CB}" srcOrd="0" destOrd="0" presId="urn:microsoft.com/office/officeart/2008/layout/AlternatingHexagons"/>
    <dgm:cxn modelId="{E36E015A-27C6-40E5-BDB0-0D7286C32020}" type="presParOf" srcId="{891D9B0F-A19D-47A6-977D-D86822D9D4BA}" destId="{AEF24C89-20D3-4C75-9C44-23F96B590210}" srcOrd="1" destOrd="0" presId="urn:microsoft.com/office/officeart/2008/layout/AlternatingHexagons"/>
    <dgm:cxn modelId="{A08387FE-D224-44CD-BAEC-6C1C7B7BB7E5}" type="presParOf" srcId="{891D9B0F-A19D-47A6-977D-D86822D9D4BA}" destId="{66C3B9A6-4A26-4FAF-9987-D5E16642026A}" srcOrd="2" destOrd="0" presId="urn:microsoft.com/office/officeart/2008/layout/AlternatingHexagons"/>
    <dgm:cxn modelId="{0B44417D-22D0-4D16-9EF4-E9F3D3C31031}" type="presParOf" srcId="{891D9B0F-A19D-47A6-977D-D86822D9D4BA}" destId="{FB135477-7B77-4C22-94F9-8291854CADC6}" srcOrd="3" destOrd="0" presId="urn:microsoft.com/office/officeart/2008/layout/AlternatingHexagons"/>
    <dgm:cxn modelId="{332E4912-79A2-430F-A83E-241F432635D8}" type="presParOf" srcId="{891D9B0F-A19D-47A6-977D-D86822D9D4BA}" destId="{AF7D5909-0652-4081-A6F8-4387F7F9AF3A}" srcOrd="4" destOrd="0" presId="urn:microsoft.com/office/officeart/2008/layout/AlternatingHexagons"/>
    <dgm:cxn modelId="{FF810A22-CFFF-4C16-A25A-192894539C6F}" type="presParOf" srcId="{4EB79F9A-F81D-4A12-B100-87BE910051CA}" destId="{8C41A066-3016-4138-B4D2-2991F3E6F9EE}" srcOrd="5" destOrd="0" presId="urn:microsoft.com/office/officeart/2008/layout/AlternatingHexagons"/>
    <dgm:cxn modelId="{73F1FB99-A445-4BBC-85DC-FD98A06FE4F2}" type="presParOf" srcId="{4EB79F9A-F81D-4A12-B100-87BE910051CA}" destId="{BC6CEC70-A2F6-49C4-9929-A5CB4E66DD26}" srcOrd="6" destOrd="0" presId="urn:microsoft.com/office/officeart/2008/layout/AlternatingHexagons"/>
    <dgm:cxn modelId="{EC6B17AD-3896-4610-87FF-082D6670135D}" type="presParOf" srcId="{BC6CEC70-A2F6-49C4-9929-A5CB4E66DD26}" destId="{0E835584-EF6C-49EF-8736-0BA965DE55D5}" srcOrd="0" destOrd="0" presId="urn:microsoft.com/office/officeart/2008/layout/AlternatingHexagons"/>
    <dgm:cxn modelId="{E6FE402C-EAE8-4368-8827-7C2CB3689B88}" type="presParOf" srcId="{BC6CEC70-A2F6-49C4-9929-A5CB4E66DD26}" destId="{C20AF963-1C9D-4370-813B-6F2E7F387015}" srcOrd="1" destOrd="0" presId="urn:microsoft.com/office/officeart/2008/layout/AlternatingHexagons"/>
    <dgm:cxn modelId="{03C18F91-2F51-40E5-8EB0-B105599AEB3B}" type="presParOf" srcId="{BC6CEC70-A2F6-49C4-9929-A5CB4E66DD26}" destId="{F1B67B39-04EE-49FF-80A4-9D4B461D03E1}" srcOrd="2" destOrd="0" presId="urn:microsoft.com/office/officeart/2008/layout/AlternatingHexagons"/>
    <dgm:cxn modelId="{1299190F-3BD9-47C4-A2D1-467ACB5DEE2E}" type="presParOf" srcId="{BC6CEC70-A2F6-49C4-9929-A5CB4E66DD26}" destId="{35D5B523-2BE1-436C-B723-B190C0B6D8FC}" srcOrd="3" destOrd="0" presId="urn:microsoft.com/office/officeart/2008/layout/AlternatingHexagons"/>
    <dgm:cxn modelId="{D9AB827F-06CF-4E91-A7F5-412E63F73E73}" type="presParOf" srcId="{BC6CEC70-A2F6-49C4-9929-A5CB4E66DD26}" destId="{502E40F1-BB2D-4BFC-8EFB-4FFDC25B8DCB}" srcOrd="4" destOrd="0" presId="urn:microsoft.com/office/officeart/2008/layout/AlternatingHexagons"/>
    <dgm:cxn modelId="{120004E9-C270-41BC-A458-1C7AEED0449C}" type="presParOf" srcId="{4EB79F9A-F81D-4A12-B100-87BE910051CA}" destId="{49756CEE-35B9-423C-96F0-C781E5C60EC7}" srcOrd="7" destOrd="0" presId="urn:microsoft.com/office/officeart/2008/layout/AlternatingHexagons"/>
    <dgm:cxn modelId="{14EF01CF-F3BA-4B6E-9AB9-3347A3D31CE1}" type="presParOf" srcId="{4EB79F9A-F81D-4A12-B100-87BE910051CA}" destId="{D90BA2C3-7B32-48AF-972E-E34D594CC3BE}" srcOrd="8" destOrd="0" presId="urn:microsoft.com/office/officeart/2008/layout/AlternatingHexagons"/>
    <dgm:cxn modelId="{031D121E-CEAE-4710-9A0F-7398B8EBAE88}" type="presParOf" srcId="{D90BA2C3-7B32-48AF-972E-E34D594CC3BE}" destId="{29A5731C-8D88-4326-8117-E6E8F51A1FD5}" srcOrd="0" destOrd="0" presId="urn:microsoft.com/office/officeart/2008/layout/AlternatingHexagons"/>
    <dgm:cxn modelId="{479470A0-44ED-4613-B095-E1E4934F4E90}" type="presParOf" srcId="{D90BA2C3-7B32-48AF-972E-E34D594CC3BE}" destId="{070CE87C-2881-47D3-8153-AA6DD6FF2954}" srcOrd="1" destOrd="0" presId="urn:microsoft.com/office/officeart/2008/layout/AlternatingHexagons"/>
    <dgm:cxn modelId="{D7DB9446-744F-4EC5-A140-C13AA9649ED9}" type="presParOf" srcId="{D90BA2C3-7B32-48AF-972E-E34D594CC3BE}" destId="{B080D7A3-6C93-436F-BC98-38FCC5B57E1D}" srcOrd="2" destOrd="0" presId="urn:microsoft.com/office/officeart/2008/layout/AlternatingHexagons"/>
    <dgm:cxn modelId="{BF016511-E0BF-4687-9BA1-8CB6A6B8BFB7}" type="presParOf" srcId="{D90BA2C3-7B32-48AF-972E-E34D594CC3BE}" destId="{F71E6A65-14D7-4034-947B-94276D9251A0}" srcOrd="3" destOrd="0" presId="urn:microsoft.com/office/officeart/2008/layout/AlternatingHexagons"/>
    <dgm:cxn modelId="{59CC0842-0571-49D3-A0A6-9DFD1FCB3D59}" type="presParOf" srcId="{D90BA2C3-7B32-48AF-972E-E34D594CC3BE}" destId="{BEB6734E-40D0-494B-A967-4A40962176B3}" srcOrd="4" destOrd="0" presId="urn:microsoft.com/office/officeart/2008/layout/AlternatingHexagon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0.01471</cdr:x>
      <cdr:y>0.87947</cdr:y>
    </cdr:from>
    <cdr:to>
      <cdr:x>0.98529</cdr:x>
      <cdr:y>0.87947</cdr:y>
    </cdr:to>
    <cdr:cxnSp macro="">
      <cdr:nvCxnSpPr>
        <cdr:cNvPr id="3" name="Straight Connector 2"/>
        <cdr:cNvCxnSpPr/>
      </cdr:nvCxnSpPr>
      <cdr:spPr>
        <a:xfrm xmlns:a="http://schemas.openxmlformats.org/drawingml/2006/main">
          <a:off x="114300" y="2971800"/>
          <a:ext cx="7543800" cy="0"/>
        </a:xfrm>
        <a:prstGeom xmlns:a="http://schemas.openxmlformats.org/drawingml/2006/main" prst="line">
          <a:avLst/>
        </a:prstGeom>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5139" cy="510071"/>
          </a:xfrm>
          <a:prstGeom prst="rect">
            <a:avLst/>
          </a:prstGeom>
        </p:spPr>
        <p:txBody>
          <a:bodyPr vert="horz" lIns="92025" tIns="46013" rIns="92025" bIns="46013" rtlCol="0"/>
          <a:lstStyle>
            <a:lvl1pPr algn="l">
              <a:defRPr sz="1200"/>
            </a:lvl1pPr>
          </a:lstStyle>
          <a:p>
            <a:endParaRPr lang="en-US"/>
          </a:p>
        </p:txBody>
      </p:sp>
      <p:sp>
        <p:nvSpPr>
          <p:cNvPr id="3" name="Date Placeholder 2"/>
          <p:cNvSpPr>
            <a:spLocks noGrp="1"/>
          </p:cNvSpPr>
          <p:nvPr>
            <p:ph type="dt" sz="quarter" idx="1"/>
          </p:nvPr>
        </p:nvSpPr>
        <p:spPr>
          <a:xfrm>
            <a:off x="3939697" y="1"/>
            <a:ext cx="3015139" cy="510071"/>
          </a:xfrm>
          <a:prstGeom prst="rect">
            <a:avLst/>
          </a:prstGeom>
        </p:spPr>
        <p:txBody>
          <a:bodyPr vert="horz" lIns="92025" tIns="46013" rIns="92025" bIns="46013" rtlCol="0"/>
          <a:lstStyle>
            <a:lvl1pPr algn="r">
              <a:defRPr sz="1200"/>
            </a:lvl1pPr>
          </a:lstStyle>
          <a:p>
            <a:fld id="{27A60540-6016-4A37-8B12-0A54C1D149B1}" type="datetimeFigureOut">
              <a:rPr lang="en-US" smtClean="0"/>
              <a:pPr/>
              <a:t>1/17/2020</a:t>
            </a:fld>
            <a:endParaRPr lang="en-US"/>
          </a:p>
        </p:txBody>
      </p:sp>
      <p:sp>
        <p:nvSpPr>
          <p:cNvPr id="4" name="Footer Placeholder 3"/>
          <p:cNvSpPr>
            <a:spLocks noGrp="1"/>
          </p:cNvSpPr>
          <p:nvPr>
            <p:ph type="ftr" sz="quarter" idx="2"/>
          </p:nvPr>
        </p:nvSpPr>
        <p:spPr>
          <a:xfrm>
            <a:off x="1" y="9675313"/>
            <a:ext cx="3015139" cy="510071"/>
          </a:xfrm>
          <a:prstGeom prst="rect">
            <a:avLst/>
          </a:prstGeom>
        </p:spPr>
        <p:txBody>
          <a:bodyPr vert="horz" lIns="92025" tIns="46013" rIns="92025" bIns="46013" rtlCol="0" anchor="b"/>
          <a:lstStyle>
            <a:lvl1pPr algn="l">
              <a:defRPr sz="1200"/>
            </a:lvl1pPr>
          </a:lstStyle>
          <a:p>
            <a:endParaRPr lang="en-US"/>
          </a:p>
        </p:txBody>
      </p:sp>
      <p:sp>
        <p:nvSpPr>
          <p:cNvPr id="5" name="Slide Number Placeholder 4"/>
          <p:cNvSpPr>
            <a:spLocks noGrp="1"/>
          </p:cNvSpPr>
          <p:nvPr>
            <p:ph type="sldNum" sz="quarter" idx="3"/>
          </p:nvPr>
        </p:nvSpPr>
        <p:spPr>
          <a:xfrm>
            <a:off x="3939697" y="9675313"/>
            <a:ext cx="3015139" cy="510071"/>
          </a:xfrm>
          <a:prstGeom prst="rect">
            <a:avLst/>
          </a:prstGeom>
        </p:spPr>
        <p:txBody>
          <a:bodyPr vert="horz" lIns="92025" tIns="46013" rIns="92025" bIns="46013" rtlCol="0" anchor="b"/>
          <a:lstStyle>
            <a:lvl1pPr algn="r">
              <a:defRPr sz="1200"/>
            </a:lvl1pPr>
          </a:lstStyle>
          <a:p>
            <a:fld id="{F4284A2C-DAE7-49D1-BA86-0686375BF7D1}" type="slidenum">
              <a:rPr lang="en-US" smtClean="0"/>
              <a:pPr/>
              <a:t>‹#›</a:t>
            </a:fld>
            <a:endParaRPr lang="en-US"/>
          </a:p>
        </p:txBody>
      </p:sp>
    </p:spTree>
    <p:extLst>
      <p:ext uri="{BB962C8B-B14F-4D97-AF65-F5344CB8AC3E}">
        <p14:creationId xmlns:p14="http://schemas.microsoft.com/office/powerpoint/2010/main" val="315614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5139" cy="510071"/>
          </a:xfrm>
          <a:prstGeom prst="rect">
            <a:avLst/>
          </a:prstGeom>
        </p:spPr>
        <p:txBody>
          <a:bodyPr vert="horz" lIns="92025" tIns="46013" rIns="92025" bIns="46013" rtlCol="0"/>
          <a:lstStyle>
            <a:lvl1pPr algn="l">
              <a:defRPr sz="1200"/>
            </a:lvl1pPr>
          </a:lstStyle>
          <a:p>
            <a:endParaRPr lang="en-US"/>
          </a:p>
        </p:txBody>
      </p:sp>
      <p:sp>
        <p:nvSpPr>
          <p:cNvPr id="3" name="Date Placeholder 2"/>
          <p:cNvSpPr>
            <a:spLocks noGrp="1"/>
          </p:cNvSpPr>
          <p:nvPr>
            <p:ph type="dt" idx="1"/>
          </p:nvPr>
        </p:nvSpPr>
        <p:spPr>
          <a:xfrm>
            <a:off x="3939697" y="1"/>
            <a:ext cx="3015139" cy="510071"/>
          </a:xfrm>
          <a:prstGeom prst="rect">
            <a:avLst/>
          </a:prstGeom>
        </p:spPr>
        <p:txBody>
          <a:bodyPr vert="horz" lIns="92025" tIns="46013" rIns="92025" bIns="46013" rtlCol="0"/>
          <a:lstStyle>
            <a:lvl1pPr algn="r">
              <a:defRPr sz="1200"/>
            </a:lvl1pPr>
          </a:lstStyle>
          <a:p>
            <a:fld id="{5134DF44-8ECE-4345-B078-16902D7AF4DA}" type="datetimeFigureOut">
              <a:rPr lang="en-US" smtClean="0"/>
              <a:pPr/>
              <a:t>1/17/2020</a:t>
            </a:fld>
            <a:endParaRPr lang="en-US"/>
          </a:p>
        </p:txBody>
      </p:sp>
      <p:sp>
        <p:nvSpPr>
          <p:cNvPr id="4" name="Slide Image Placeholder 3"/>
          <p:cNvSpPr>
            <a:spLocks noGrp="1" noRot="1" noChangeAspect="1"/>
          </p:cNvSpPr>
          <p:nvPr>
            <p:ph type="sldImg" idx="2"/>
          </p:nvPr>
        </p:nvSpPr>
        <p:spPr>
          <a:xfrm>
            <a:off x="931863" y="763588"/>
            <a:ext cx="5092700" cy="3821112"/>
          </a:xfrm>
          <a:prstGeom prst="rect">
            <a:avLst/>
          </a:prstGeom>
          <a:noFill/>
          <a:ln w="12700">
            <a:solidFill>
              <a:prstClr val="black"/>
            </a:solidFill>
          </a:ln>
        </p:spPr>
        <p:txBody>
          <a:bodyPr vert="horz" lIns="92025" tIns="46013" rIns="92025" bIns="46013" rtlCol="0" anchor="ctr"/>
          <a:lstStyle/>
          <a:p>
            <a:endParaRPr lang="en-US"/>
          </a:p>
        </p:txBody>
      </p:sp>
      <p:sp>
        <p:nvSpPr>
          <p:cNvPr id="5" name="Notes Placeholder 4"/>
          <p:cNvSpPr>
            <a:spLocks noGrp="1"/>
          </p:cNvSpPr>
          <p:nvPr>
            <p:ph type="body" sz="quarter" idx="3"/>
          </p:nvPr>
        </p:nvSpPr>
        <p:spPr>
          <a:xfrm>
            <a:off x="695802" y="4839261"/>
            <a:ext cx="5564822" cy="4584225"/>
          </a:xfrm>
          <a:prstGeom prst="rect">
            <a:avLst/>
          </a:prstGeom>
        </p:spPr>
        <p:txBody>
          <a:bodyPr vert="horz" lIns="92025" tIns="46013" rIns="92025" bIns="460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675313"/>
            <a:ext cx="3015139" cy="510071"/>
          </a:xfrm>
          <a:prstGeom prst="rect">
            <a:avLst/>
          </a:prstGeom>
        </p:spPr>
        <p:txBody>
          <a:bodyPr vert="horz" lIns="92025" tIns="46013" rIns="92025" bIns="46013" rtlCol="0" anchor="b"/>
          <a:lstStyle>
            <a:lvl1pPr algn="l">
              <a:defRPr sz="1200"/>
            </a:lvl1pPr>
          </a:lstStyle>
          <a:p>
            <a:endParaRPr lang="en-US"/>
          </a:p>
        </p:txBody>
      </p:sp>
      <p:sp>
        <p:nvSpPr>
          <p:cNvPr id="7" name="Slide Number Placeholder 6"/>
          <p:cNvSpPr>
            <a:spLocks noGrp="1"/>
          </p:cNvSpPr>
          <p:nvPr>
            <p:ph type="sldNum" sz="quarter" idx="5"/>
          </p:nvPr>
        </p:nvSpPr>
        <p:spPr>
          <a:xfrm>
            <a:off x="3939697" y="9675313"/>
            <a:ext cx="3015139" cy="510071"/>
          </a:xfrm>
          <a:prstGeom prst="rect">
            <a:avLst/>
          </a:prstGeom>
        </p:spPr>
        <p:txBody>
          <a:bodyPr vert="horz" lIns="92025" tIns="46013" rIns="92025" bIns="46013" rtlCol="0" anchor="b"/>
          <a:lstStyle>
            <a:lvl1pPr algn="r">
              <a:defRPr sz="1200"/>
            </a:lvl1pPr>
          </a:lstStyle>
          <a:p>
            <a:fld id="{70641622-F230-4AD4-AF53-8EC46E849D40}" type="slidenum">
              <a:rPr lang="en-US" smtClean="0"/>
              <a:pPr/>
              <a:t>‹#›</a:t>
            </a:fld>
            <a:endParaRPr lang="en-US"/>
          </a:p>
        </p:txBody>
      </p:sp>
    </p:spTree>
    <p:extLst>
      <p:ext uri="{BB962C8B-B14F-4D97-AF65-F5344CB8AC3E}">
        <p14:creationId xmlns:p14="http://schemas.microsoft.com/office/powerpoint/2010/main" val="3934409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41622-F230-4AD4-AF53-8EC46E849D40}" type="slidenum">
              <a:rPr lang="en-US" smtClean="0"/>
              <a:pPr/>
              <a:t>10</a:t>
            </a:fld>
            <a:endParaRPr lang="en-US"/>
          </a:p>
        </p:txBody>
      </p:sp>
    </p:spTree>
    <p:extLst>
      <p:ext uri="{BB962C8B-B14F-4D97-AF65-F5344CB8AC3E}">
        <p14:creationId xmlns:p14="http://schemas.microsoft.com/office/powerpoint/2010/main" val="1471798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641622-F230-4AD4-AF53-8EC46E849D40}" type="slidenum">
              <a:rPr lang="en-US" smtClean="0"/>
              <a:pPr/>
              <a:t>11</a:t>
            </a:fld>
            <a:endParaRPr lang="en-US"/>
          </a:p>
        </p:txBody>
      </p:sp>
    </p:spTree>
    <p:extLst>
      <p:ext uri="{BB962C8B-B14F-4D97-AF65-F5344CB8AC3E}">
        <p14:creationId xmlns:p14="http://schemas.microsoft.com/office/powerpoint/2010/main" val="3207975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0F0C7BF-8079-4652-B1F0-82692C107EDA}" type="datetimeFigureOut">
              <a:rPr lang="en-US" smtClean="0"/>
              <a:pPr/>
              <a:t>1/17/2020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7C64488-88F9-46FD-A1E5-8FB18CC5D61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0F0C7BF-8079-4652-B1F0-82692C107EDA}" type="datetimeFigureOut">
              <a:rPr lang="en-US" smtClean="0"/>
              <a:pPr/>
              <a:t>1/17/2020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7C64488-88F9-46FD-A1E5-8FB18CC5D61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0F0C7BF-8079-4652-B1F0-82692C107EDA}" type="datetimeFigureOut">
              <a:rPr lang="en-US" smtClean="0"/>
              <a:pPr/>
              <a:t>1/17/2020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7C64488-88F9-46FD-A1E5-8FB18CC5D61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0F0C7BF-8079-4652-B1F0-82692C107EDA}" type="datetimeFigureOut">
              <a:rPr lang="en-US" smtClean="0"/>
              <a:pPr/>
              <a:t>1/17/2020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7C64488-88F9-46FD-A1E5-8FB18CC5D61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0F0C7BF-8079-4652-B1F0-82692C107EDA}" type="datetimeFigureOut">
              <a:rPr lang="en-US" smtClean="0"/>
              <a:pPr/>
              <a:t>1/17/2020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7C64488-88F9-46FD-A1E5-8FB18CC5D61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C0F0C7BF-8079-4652-B1F0-82692C107EDA}" type="datetimeFigureOut">
              <a:rPr lang="en-US" smtClean="0"/>
              <a:pPr/>
              <a:t>1/17/2020</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67C64488-88F9-46FD-A1E5-8FB18CC5D61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C0F0C7BF-8079-4652-B1F0-82692C107EDA}" type="datetimeFigureOut">
              <a:rPr lang="en-US" smtClean="0"/>
              <a:pPr/>
              <a:t>1/17/2020</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67C64488-88F9-46FD-A1E5-8FB18CC5D61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0F0C7BF-8079-4652-B1F0-82692C107EDA}" type="datetimeFigureOut">
              <a:rPr lang="en-US" smtClean="0"/>
              <a:pPr/>
              <a:t>1/17/2020</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67C64488-88F9-46FD-A1E5-8FB18CC5D61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0F0C7BF-8079-4652-B1F0-82692C107EDA}" type="datetimeFigureOut">
              <a:rPr lang="en-US" smtClean="0"/>
              <a:pPr/>
              <a:t>1/17/2020</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67C64488-88F9-46FD-A1E5-8FB18CC5D61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0F0C7BF-8079-4652-B1F0-82692C107EDA}" type="datetimeFigureOut">
              <a:rPr lang="en-US" smtClean="0"/>
              <a:pPr/>
              <a:t>1/17/2020</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67C64488-88F9-46FD-A1E5-8FB18CC5D61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C0F0C7BF-8079-4652-B1F0-82692C107EDA}" type="datetimeFigureOut">
              <a:rPr lang="en-US" smtClean="0"/>
              <a:pPr/>
              <a:t>1/17/2020</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67C64488-88F9-46FD-A1E5-8FB18CC5D61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F0C7BF-8079-4652-B1F0-82692C107EDA}" type="datetimeFigureOut">
              <a:rPr lang="en-US" smtClean="0"/>
              <a:pPr/>
              <a:t>1/17/2020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64488-88F9-46FD-A1E5-8FB18CC5D61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8.emf"/><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352800"/>
            <a:ext cx="7772400" cy="2895600"/>
          </a:xfrm>
        </p:spPr>
        <p:txBody>
          <a:bodyPr/>
          <a:lstStyle/>
          <a:p>
            <a:r>
              <a:rPr lang="mn-MN" sz="2400" dirty="0" smtClean="0">
                <a:solidFill>
                  <a:schemeClr val="tx2">
                    <a:lumMod val="75000"/>
                  </a:schemeClr>
                </a:solidFill>
                <a:latin typeface="Arial" pitchFamily="34" charset="0"/>
                <a:cs typeface="Arial" pitchFamily="34" charset="0"/>
              </a:rPr>
              <a:t>ОРХОН </a:t>
            </a:r>
            <a:r>
              <a:rPr lang="en-US" sz="2400" dirty="0" smtClean="0">
                <a:solidFill>
                  <a:schemeClr val="tx2">
                    <a:lumMod val="75000"/>
                  </a:schemeClr>
                </a:solidFill>
                <a:latin typeface="Arial" pitchFamily="34" charset="0"/>
                <a:cs typeface="Arial" pitchFamily="34" charset="0"/>
              </a:rPr>
              <a:t> </a:t>
            </a:r>
            <a:r>
              <a:rPr lang="mn-MN" sz="2400" dirty="0" smtClean="0">
                <a:solidFill>
                  <a:schemeClr val="tx2">
                    <a:lumMod val="75000"/>
                  </a:schemeClr>
                </a:solidFill>
                <a:latin typeface="Arial" pitchFamily="34" charset="0"/>
                <a:cs typeface="Arial" pitchFamily="34" charset="0"/>
              </a:rPr>
              <a:t>АЙМГИЙН СТАТИСТИКИЙН ХЭЛТЭС</a:t>
            </a:r>
            <a:r>
              <a:rPr lang="mn-MN" dirty="0" smtClean="0">
                <a:solidFill>
                  <a:schemeClr val="tx2">
                    <a:lumMod val="75000"/>
                  </a:schemeClr>
                </a:solidFill>
                <a:latin typeface="Arial" pitchFamily="34" charset="0"/>
                <a:cs typeface="Arial" pitchFamily="34" charset="0"/>
              </a:rPr>
              <a:t/>
            </a:r>
            <a:br>
              <a:rPr lang="mn-MN" dirty="0" smtClean="0">
                <a:solidFill>
                  <a:schemeClr val="tx2">
                    <a:lumMod val="75000"/>
                  </a:schemeClr>
                </a:solidFill>
                <a:latin typeface="Arial" pitchFamily="34" charset="0"/>
                <a:cs typeface="Arial" pitchFamily="34" charset="0"/>
              </a:rPr>
            </a:br>
            <a:r>
              <a:rPr lang="mn-MN" sz="66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ХЭВЛЭЛИЙН </a:t>
            </a:r>
            <a:br>
              <a:rPr lang="mn-MN" sz="66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br>
            <a:r>
              <a:rPr lang="mn-MN" sz="66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БАГА ХУРАЛ</a:t>
            </a:r>
            <a:r>
              <a:rPr lang="en-US" sz="66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 </a:t>
            </a:r>
            <a:br>
              <a:rPr lang="en-US" sz="66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br>
            <a:r>
              <a:rPr lang="en-US" sz="2400" b="1" dirty="0" smtClean="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rPr>
              <a:t>2020.01.16</a:t>
            </a:r>
            <a:endParaRPr lang="en-US" sz="2400" b="1" dirty="0">
              <a:solidFill>
                <a:schemeClr val="tx2">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Picture 3" descr="NSO Logo.jpg"/>
          <p:cNvPicPr>
            <a:picLocks noChangeAspect="1"/>
          </p:cNvPicPr>
          <p:nvPr/>
        </p:nvPicPr>
        <p:blipFill>
          <a:blip r:embed="rId2" cstate="print"/>
          <a:stretch>
            <a:fillRect/>
          </a:stretch>
        </p:blipFill>
        <p:spPr>
          <a:xfrm>
            <a:off x="3200400" y="685800"/>
            <a:ext cx="2677711" cy="2590800"/>
          </a:xfrm>
          <a:prstGeom prst="rect">
            <a:avLst/>
          </a:prstGeom>
        </p:spPr>
      </p:pic>
    </p:spTree>
  </p:cSld>
  <p:clrMapOvr>
    <a:masterClrMapping/>
  </p:clrMapOvr>
  <p:transition advTm="201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p:cNvGraphicFramePr>
          <p:nvPr>
            <p:extLst>
              <p:ext uri="{D42A27DB-BD31-4B8C-83A1-F6EECF244321}">
                <p14:modId xmlns:p14="http://schemas.microsoft.com/office/powerpoint/2010/main" val="4132097394"/>
              </p:ext>
            </p:extLst>
          </p:nvPr>
        </p:nvGraphicFramePr>
        <p:xfrm>
          <a:off x="735874" y="1066800"/>
          <a:ext cx="8001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35874" y="265810"/>
            <a:ext cx="8408126" cy="369332"/>
          </a:xfrm>
          <a:prstGeom prst="rect">
            <a:avLst/>
          </a:prstGeom>
          <a:solidFill>
            <a:schemeClr val="bg1"/>
          </a:solidFill>
        </p:spPr>
        <p:txBody>
          <a:bodyPr wrap="square" rtlCol="0">
            <a:spAutoFit/>
          </a:bodyPr>
          <a:lstStyle/>
          <a:p>
            <a:r>
              <a:rPr lang="mn-Mong-CN" dirty="0" smtClean="0"/>
              <a:t>Ажиллах хүч</a:t>
            </a:r>
            <a:endParaRPr lang="mn-Mong-CN" dirty="0"/>
          </a:p>
        </p:txBody>
      </p:sp>
      <p:sp>
        <p:nvSpPr>
          <p:cNvPr id="8" name="TextBox 7"/>
          <p:cNvSpPr txBox="1"/>
          <p:nvPr/>
        </p:nvSpPr>
        <p:spPr>
          <a:xfrm>
            <a:off x="748937" y="210566"/>
            <a:ext cx="8077200" cy="523220"/>
          </a:xfrm>
          <a:prstGeom prst="rect">
            <a:avLst/>
          </a:prstGeom>
          <a:solidFill>
            <a:schemeClr val="bg1"/>
          </a:solidFill>
        </p:spPr>
        <p:txBody>
          <a:bodyPr wrap="square" rtlCol="0">
            <a:spAutoFit/>
          </a:bodyPr>
          <a:lstStyle/>
          <a:p>
            <a:r>
              <a:rPr lang="mn-MN" sz="2800" b="1" dirty="0" smtClean="0">
                <a:solidFill>
                  <a:schemeClr val="bg2">
                    <a:lumMod val="50000"/>
                  </a:schemeClr>
                </a:solidFill>
                <a:latin typeface="Arial" panose="020B0604020202020204" pitchFamily="34" charset="0"/>
                <a:cs typeface="Arial" panose="020B0604020202020204" pitchFamily="34" charset="0"/>
              </a:rPr>
              <a:t>АЖЛЫН БАЙР</a:t>
            </a:r>
            <a:endParaRPr lang="mn-Mong-CN" sz="2800" b="1" dirty="0">
              <a:solidFill>
                <a:schemeClr val="bg2">
                  <a:lumMod val="50000"/>
                </a:schemeClr>
              </a:solidFill>
              <a:latin typeface="Arial" panose="020B0604020202020204" pitchFamily="34" charset="0"/>
            </a:endParaRPr>
          </a:p>
        </p:txBody>
      </p:sp>
    </p:spTree>
    <p:extLst>
      <p:ext uri="{BB962C8B-B14F-4D97-AF65-F5344CB8AC3E}">
        <p14:creationId xmlns:p14="http://schemas.microsoft.com/office/powerpoint/2010/main" val="4087111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5874" y="265810"/>
            <a:ext cx="8408126" cy="369332"/>
          </a:xfrm>
          <a:prstGeom prst="rect">
            <a:avLst/>
          </a:prstGeom>
          <a:solidFill>
            <a:schemeClr val="bg1"/>
          </a:solidFill>
        </p:spPr>
        <p:txBody>
          <a:bodyPr wrap="square" rtlCol="0">
            <a:spAutoFit/>
          </a:bodyPr>
          <a:lstStyle/>
          <a:p>
            <a:pPr algn="ctr"/>
            <a:r>
              <a:rPr lang="mn-Mong-CN" dirty="0" smtClean="0">
                <a:solidFill>
                  <a:srgbClr val="0070C0"/>
                </a:solidFill>
                <a:latin typeface="Arial" panose="020B0604020202020204" pitchFamily="34" charset="0"/>
              </a:rPr>
              <a:t>Бүртгэлтэй ажилгүйчүүд</a:t>
            </a:r>
            <a:endParaRPr lang="mn-Mong-CN" dirty="0">
              <a:solidFill>
                <a:srgbClr val="0070C0"/>
              </a:solidFill>
              <a:latin typeface="Arial" panose="020B0604020202020204" pitchFamily="34" charset="0"/>
            </a:endParaRPr>
          </a:p>
        </p:txBody>
      </p:sp>
      <p:sp>
        <p:nvSpPr>
          <p:cNvPr id="19" name="Rectangle 18"/>
          <p:cNvSpPr/>
          <p:nvPr/>
        </p:nvSpPr>
        <p:spPr>
          <a:xfrm>
            <a:off x="3893634" y="2852154"/>
            <a:ext cx="4953000" cy="584775"/>
          </a:xfrm>
          <a:prstGeom prst="rect">
            <a:avLst/>
          </a:prstGeom>
        </p:spPr>
        <p:txBody>
          <a:bodyPr wrap="square">
            <a:spAutoFit/>
          </a:bodyPr>
          <a:lstStyle/>
          <a:p>
            <a:pPr algn="just"/>
            <a:r>
              <a:rPr lang="mn-MN" sz="1600" dirty="0">
                <a:latin typeface="Tahoma" panose="020B0604030504040204" pitchFamily="34" charset="0"/>
                <a:ea typeface="Tahoma" panose="020B0604030504040204" pitchFamily="34" charset="0"/>
                <a:cs typeface="Tahoma" panose="020B0604030504040204" pitchFamily="34" charset="0"/>
              </a:rPr>
              <a:t>Нийт бүртгэлтэй ажилгүй </a:t>
            </a:r>
            <a:r>
              <a:rPr lang="mn-MN" sz="1600" dirty="0" smtClean="0">
                <a:latin typeface="Tahoma" panose="020B0604030504040204" pitchFamily="34" charset="0"/>
                <a:ea typeface="Tahoma" panose="020B0604030504040204" pitchFamily="34" charset="0"/>
                <a:cs typeface="Tahoma" panose="020B0604030504040204" pitchFamily="34" charset="0"/>
              </a:rPr>
              <a:t>иргэдийн</a:t>
            </a:r>
            <a:r>
              <a:rPr lang="mn-MN" sz="1600" b="1" dirty="0" smtClean="0">
                <a:latin typeface="Tahoma" panose="020B0604030504040204" pitchFamily="34" charset="0"/>
                <a:ea typeface="Tahoma" panose="020B0604030504040204" pitchFamily="34" charset="0"/>
                <a:cs typeface="Tahoma" panose="020B0604030504040204" pitchFamily="34" charset="0"/>
              </a:rPr>
              <a:t> 696 (56.8%) эмэгтэйчүүд </a:t>
            </a:r>
            <a:r>
              <a:rPr lang="mn-MN" sz="1600" b="1" dirty="0">
                <a:latin typeface="Tahoma" panose="020B0604030504040204" pitchFamily="34" charset="0"/>
                <a:ea typeface="Tahoma" panose="020B0604030504040204" pitchFamily="34" charset="0"/>
                <a:cs typeface="Tahoma" panose="020B0604030504040204" pitchFamily="34" charset="0"/>
              </a:rPr>
              <a:t>байна. </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5204" y="2362200"/>
            <a:ext cx="1650899" cy="1523999"/>
          </a:xfrm>
          <a:prstGeom prst="rect">
            <a:avLst/>
          </a:prstGeom>
        </p:spPr>
      </p:pic>
      <p:pic>
        <p:nvPicPr>
          <p:cNvPr id="21" name="Picture 20"/>
          <p:cNvPicPr>
            <a:picLocks noChangeAspect="1"/>
          </p:cNvPicPr>
          <p:nvPr/>
        </p:nvPicPr>
        <p:blipFill>
          <a:blip r:embed="rId4"/>
          <a:stretch>
            <a:fillRect/>
          </a:stretch>
        </p:blipFill>
        <p:spPr>
          <a:xfrm>
            <a:off x="1219200" y="2509139"/>
            <a:ext cx="609600" cy="1270804"/>
          </a:xfrm>
          <a:prstGeom prst="rect">
            <a:avLst/>
          </a:prstGeom>
        </p:spPr>
      </p:pic>
      <p:sp>
        <p:nvSpPr>
          <p:cNvPr id="22" name="Rectangle 21"/>
          <p:cNvSpPr/>
          <p:nvPr/>
        </p:nvSpPr>
        <p:spPr>
          <a:xfrm>
            <a:off x="893604" y="3880622"/>
            <a:ext cx="1400001" cy="523220"/>
          </a:xfrm>
          <a:prstGeom prst="rect">
            <a:avLst/>
          </a:prstGeom>
        </p:spPr>
        <p:txBody>
          <a:bodyPr wrap="square">
            <a:spAutoFit/>
          </a:bodyPr>
          <a:lstStyle/>
          <a:p>
            <a:r>
              <a:rPr lang="mn-MN" sz="2800" dirty="0" smtClean="0">
                <a:solidFill>
                  <a:srgbClr val="00B0F0"/>
                </a:solidFill>
                <a:latin typeface="Tahoma" panose="020B0604030504040204" pitchFamily="34" charset="0"/>
                <a:ea typeface="Tahoma" panose="020B0604030504040204" pitchFamily="34" charset="0"/>
                <a:cs typeface="Tahoma" panose="020B0604030504040204" pitchFamily="34" charset="0"/>
              </a:rPr>
              <a:t>43.2</a:t>
            </a:r>
            <a:r>
              <a:rPr lang="en-US" sz="2800" dirty="0">
                <a:solidFill>
                  <a:srgbClr val="00B0F0"/>
                </a:solidFill>
                <a:latin typeface="Tahoma" panose="020B0604030504040204" pitchFamily="34" charset="0"/>
                <a:ea typeface="Tahoma" panose="020B0604030504040204" pitchFamily="34" charset="0"/>
                <a:cs typeface="Tahoma" panose="020B0604030504040204" pitchFamily="34" charset="0"/>
              </a:rPr>
              <a:t>%</a:t>
            </a:r>
          </a:p>
        </p:txBody>
      </p:sp>
      <p:sp>
        <p:nvSpPr>
          <p:cNvPr id="23" name="Rectangle 22"/>
          <p:cNvSpPr/>
          <p:nvPr/>
        </p:nvSpPr>
        <p:spPr>
          <a:xfrm>
            <a:off x="2509441" y="3886199"/>
            <a:ext cx="1400001" cy="523220"/>
          </a:xfrm>
          <a:prstGeom prst="rect">
            <a:avLst/>
          </a:prstGeom>
        </p:spPr>
        <p:txBody>
          <a:bodyPr wrap="square">
            <a:spAutoFit/>
          </a:bodyPr>
          <a:lstStyle/>
          <a:p>
            <a:r>
              <a:rPr lang="en-US" sz="2800" dirty="0" smtClean="0">
                <a:solidFill>
                  <a:srgbClr val="00B0F0"/>
                </a:solidFill>
                <a:latin typeface="Tahoma" panose="020B0604030504040204" pitchFamily="34" charset="0"/>
                <a:ea typeface="Tahoma" panose="020B0604030504040204" pitchFamily="34" charset="0"/>
                <a:cs typeface="Tahoma" panose="020B0604030504040204" pitchFamily="34" charset="0"/>
              </a:rPr>
              <a:t>5</a:t>
            </a:r>
            <a:r>
              <a:rPr lang="en-US" sz="2800" dirty="0">
                <a:solidFill>
                  <a:srgbClr val="00B0F0"/>
                </a:solidFill>
                <a:latin typeface="Tahoma" panose="020B0604030504040204" pitchFamily="34" charset="0"/>
                <a:ea typeface="Tahoma" panose="020B0604030504040204" pitchFamily="34" charset="0"/>
                <a:cs typeface="Tahoma" panose="020B0604030504040204" pitchFamily="34" charset="0"/>
              </a:rPr>
              <a:t>6</a:t>
            </a:r>
            <a:r>
              <a:rPr lang="mn-MN" sz="2800" dirty="0" smtClean="0">
                <a:solidFill>
                  <a:srgbClr val="00B0F0"/>
                </a:solidFill>
                <a:latin typeface="Tahoma" panose="020B0604030504040204" pitchFamily="34" charset="0"/>
                <a:ea typeface="Tahoma" panose="020B0604030504040204" pitchFamily="34" charset="0"/>
                <a:cs typeface="Tahoma" panose="020B0604030504040204" pitchFamily="34" charset="0"/>
              </a:rPr>
              <a:t>.8</a:t>
            </a:r>
            <a:r>
              <a:rPr lang="en-US" sz="2800" dirty="0" smtClean="0">
                <a:solidFill>
                  <a:srgbClr val="00B0F0"/>
                </a:solidFill>
                <a:latin typeface="Tahoma" panose="020B0604030504040204" pitchFamily="34" charset="0"/>
                <a:ea typeface="Tahoma" panose="020B0604030504040204" pitchFamily="34" charset="0"/>
                <a:cs typeface="Tahoma" panose="020B0604030504040204" pitchFamily="34" charset="0"/>
              </a:rPr>
              <a:t>%</a:t>
            </a:r>
            <a:endParaRPr lang="en-US" sz="28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pic>
        <p:nvPicPr>
          <p:cNvPr id="24" name="Picture 23"/>
          <p:cNvPicPr>
            <a:picLocks noChangeAspect="1"/>
          </p:cNvPicPr>
          <p:nvPr/>
        </p:nvPicPr>
        <p:blipFill>
          <a:blip r:embed="rId5"/>
          <a:stretch>
            <a:fillRect/>
          </a:stretch>
        </p:blipFill>
        <p:spPr>
          <a:xfrm>
            <a:off x="893604" y="1084412"/>
            <a:ext cx="2743200" cy="1087318"/>
          </a:xfrm>
          <a:prstGeom prst="rect">
            <a:avLst/>
          </a:prstGeom>
        </p:spPr>
      </p:pic>
      <p:sp>
        <p:nvSpPr>
          <p:cNvPr id="25" name="Rectangle 24"/>
          <p:cNvSpPr/>
          <p:nvPr/>
        </p:nvSpPr>
        <p:spPr>
          <a:xfrm>
            <a:off x="3929113" y="1212572"/>
            <a:ext cx="5029200" cy="830997"/>
          </a:xfrm>
          <a:prstGeom prst="rect">
            <a:avLst/>
          </a:prstGeom>
        </p:spPr>
        <p:txBody>
          <a:bodyPr wrap="square">
            <a:spAutoFit/>
          </a:bodyPr>
          <a:lstStyle/>
          <a:p>
            <a:pPr algn="just"/>
            <a:r>
              <a:rPr lang="mn-MN" sz="1600" dirty="0">
                <a:latin typeface="Tahoma" panose="020B0604030504040204" pitchFamily="34" charset="0"/>
                <a:ea typeface="Tahoma" panose="020B0604030504040204" pitchFamily="34" charset="0"/>
                <a:cs typeface="Tahoma" panose="020B0604030504040204" pitchFamily="34" charset="0"/>
              </a:rPr>
              <a:t>Хөдөлмөр эрхлэлтийн байгууллагад ажил хайж бүртгүүлсэн иргэд </a:t>
            </a:r>
            <a:r>
              <a:rPr lang="mn-MN" sz="1600" dirty="0" smtClean="0">
                <a:latin typeface="Tahoma" panose="020B0604030504040204" pitchFamily="34" charset="0"/>
                <a:ea typeface="Tahoma" panose="020B0604030504040204" pitchFamily="34" charset="0"/>
                <a:cs typeface="Tahoma" panose="020B0604030504040204" pitchFamily="34" charset="0"/>
              </a:rPr>
              <a:t>2019 </a:t>
            </a:r>
            <a:r>
              <a:rPr lang="mn-MN" sz="1600" dirty="0">
                <a:latin typeface="Tahoma" panose="020B0604030504040204" pitchFamily="34" charset="0"/>
                <a:ea typeface="Tahoma" panose="020B0604030504040204" pitchFamily="34" charset="0"/>
                <a:cs typeface="Tahoma" panose="020B0604030504040204" pitchFamily="34" charset="0"/>
              </a:rPr>
              <a:t>оны эцэст </a:t>
            </a:r>
            <a:r>
              <a:rPr lang="mn-MN" sz="1600" b="1" dirty="0">
                <a:latin typeface="Tahoma" panose="020B0604030504040204" pitchFamily="34" charset="0"/>
                <a:ea typeface="Tahoma" panose="020B0604030504040204" pitchFamily="34" charset="0"/>
                <a:cs typeface="Tahoma" panose="020B0604030504040204" pitchFamily="34" charset="0"/>
              </a:rPr>
              <a:t>1</a:t>
            </a:r>
            <a:r>
              <a:rPr lang="mn-MN" sz="1600" b="1" dirty="0" smtClean="0">
                <a:latin typeface="Tahoma" panose="020B0604030504040204" pitchFamily="34" charset="0"/>
                <a:ea typeface="Tahoma" panose="020B0604030504040204" pitchFamily="34" charset="0"/>
                <a:cs typeface="Tahoma" panose="020B0604030504040204" pitchFamily="34" charset="0"/>
              </a:rPr>
              <a:t>.2 мянга</a:t>
            </a:r>
            <a:r>
              <a:rPr lang="mn-MN" sz="1600" dirty="0" smtClean="0">
                <a:latin typeface="Tahoma" panose="020B0604030504040204" pitchFamily="34" charset="0"/>
                <a:ea typeface="Tahoma" panose="020B0604030504040204" pitchFamily="34" charset="0"/>
                <a:cs typeface="Tahoma" panose="020B0604030504040204" pitchFamily="34" charset="0"/>
              </a:rPr>
              <a:t> болж өмнөх </a:t>
            </a:r>
            <a:r>
              <a:rPr lang="mn-MN" sz="1600" dirty="0">
                <a:latin typeface="Tahoma" panose="020B0604030504040204" pitchFamily="34" charset="0"/>
                <a:ea typeface="Tahoma" panose="020B0604030504040204" pitchFamily="34" charset="0"/>
                <a:cs typeface="Tahoma" panose="020B0604030504040204" pitchFamily="34" charset="0"/>
              </a:rPr>
              <a:t>оноос </a:t>
            </a:r>
            <a:r>
              <a:rPr lang="mn-MN" sz="1600" dirty="0" smtClean="0">
                <a:latin typeface="Tahoma" panose="020B0604030504040204" pitchFamily="34" charset="0"/>
                <a:ea typeface="Tahoma" panose="020B0604030504040204" pitchFamily="34" charset="0"/>
                <a:cs typeface="Tahoma" panose="020B0604030504040204" pitchFamily="34" charset="0"/>
              </a:rPr>
              <a:t>173 </a:t>
            </a:r>
            <a:r>
              <a:rPr lang="mn-MN" sz="1600" dirty="0">
                <a:latin typeface="Tahoma" panose="020B0604030504040204" pitchFamily="34" charset="0"/>
                <a:ea typeface="Tahoma" panose="020B0604030504040204" pitchFamily="34" charset="0"/>
                <a:cs typeface="Tahoma" panose="020B0604030504040204" pitchFamily="34" charset="0"/>
              </a:rPr>
              <a:t>(</a:t>
            </a:r>
            <a:r>
              <a:rPr lang="mn-MN" sz="1600" dirty="0" smtClean="0">
                <a:latin typeface="Tahoma" panose="020B0604030504040204" pitchFamily="34" charset="0"/>
                <a:ea typeface="Tahoma" panose="020B0604030504040204" pitchFamily="34" charset="0"/>
                <a:cs typeface="Tahoma" panose="020B0604030504040204" pitchFamily="34" charset="0"/>
              </a:rPr>
              <a:t>12.4%) </a:t>
            </a:r>
            <a:r>
              <a:rPr lang="mn-MN" sz="1600" dirty="0">
                <a:latin typeface="Tahoma" panose="020B0604030504040204" pitchFamily="34" charset="0"/>
                <a:ea typeface="Tahoma" panose="020B0604030504040204" pitchFamily="34" charset="0"/>
                <a:cs typeface="Tahoma" panose="020B0604030504040204" pitchFamily="34" charset="0"/>
              </a:rPr>
              <a:t>хүнээр </a:t>
            </a:r>
            <a:r>
              <a:rPr lang="mn-MN" sz="1600" dirty="0" smtClean="0">
                <a:latin typeface="Tahoma" panose="020B0604030504040204" pitchFamily="34" charset="0"/>
                <a:ea typeface="Tahoma" panose="020B0604030504040204" pitchFamily="34" charset="0"/>
                <a:cs typeface="Tahoma" panose="020B0604030504040204" pitchFamily="34" charset="0"/>
              </a:rPr>
              <a:t>буурчээ. </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899180" y="4955351"/>
            <a:ext cx="7953030" cy="1200329"/>
          </a:xfrm>
          <a:prstGeom prst="rect">
            <a:avLst/>
          </a:prstGeom>
        </p:spPr>
        <p:txBody>
          <a:bodyPr wrap="square">
            <a:spAutoFit/>
          </a:bodyPr>
          <a:lstStyle/>
          <a:p>
            <a:pPr indent="457200" algn="just">
              <a:spcBef>
                <a:spcPts val="600"/>
              </a:spcBef>
              <a:spcAft>
                <a:spcPts val="0"/>
              </a:spcAft>
            </a:pPr>
            <a:r>
              <a:rPr lang="mn-MN" dirty="0">
                <a:latin typeface="Arial" panose="020B0604020202020204" pitchFamily="34" charset="0"/>
                <a:ea typeface="Times New Roman" panose="02020603050405020304" pitchFamily="18" charset="0"/>
                <a:cs typeface="Times New Roman" panose="02020603050405020304" pitchFamily="18" charset="0"/>
              </a:rPr>
              <a:t>Бүртгэлтэй а</a:t>
            </a:r>
            <a:r>
              <a:rPr lang="eu-ES" dirty="0">
                <a:latin typeface="Arial" panose="020B0604020202020204" pitchFamily="34" charset="0"/>
                <a:ea typeface="Times New Roman" panose="02020603050405020304" pitchFamily="18" charset="0"/>
                <a:cs typeface="Times New Roman" panose="02020603050405020304" pitchFamily="18" charset="0"/>
              </a:rPr>
              <a:t>жилгүйчүүдийн  </a:t>
            </a:r>
            <a:r>
              <a:rPr lang="en-US" dirty="0">
                <a:latin typeface="Arial" panose="020B0604020202020204" pitchFamily="34" charset="0"/>
                <a:ea typeface="Times New Roman" panose="02020603050405020304" pitchFamily="18" charset="0"/>
                <a:cs typeface="Times New Roman" panose="02020603050405020304" pitchFamily="18" charset="0"/>
              </a:rPr>
              <a:t>57.7</a:t>
            </a:r>
            <a:r>
              <a:rPr lang="eu-ES" dirty="0">
                <a:latin typeface="Arial" panose="020B0604020202020204" pitchFamily="34" charset="0"/>
                <a:ea typeface="Times New Roman" panose="02020603050405020304" pitchFamily="18" charset="0"/>
                <a:cs typeface="Times New Roman" panose="02020603050405020304" pitchFamily="18" charset="0"/>
              </a:rPr>
              <a:t> хувийг  бүрэн дунд, </a:t>
            </a:r>
            <a:r>
              <a:rPr lang="en-US" dirty="0">
                <a:latin typeface="Arial" panose="020B0604020202020204" pitchFamily="34" charset="0"/>
                <a:ea typeface="Times New Roman" panose="02020603050405020304" pitchFamily="18" charset="0"/>
                <a:cs typeface="Times New Roman" panose="02020603050405020304" pitchFamily="18" charset="0"/>
              </a:rPr>
              <a:t>26.1 </a:t>
            </a:r>
            <a:r>
              <a:rPr lang="eu-ES" dirty="0">
                <a:latin typeface="Arial" panose="020B0604020202020204" pitchFamily="34" charset="0"/>
                <a:ea typeface="Times New Roman" panose="02020603050405020304" pitchFamily="18" charset="0"/>
                <a:cs typeface="Times New Roman" panose="02020603050405020304" pitchFamily="18" charset="0"/>
              </a:rPr>
              <a:t>хувийг дээд, </a:t>
            </a:r>
            <a:r>
              <a:rPr lang="en-US" dirty="0">
                <a:latin typeface="Arial" panose="020B0604020202020204" pitchFamily="34" charset="0"/>
                <a:ea typeface="Times New Roman" panose="02020603050405020304" pitchFamily="18" charset="0"/>
                <a:cs typeface="Times New Roman" panose="02020603050405020304" pitchFamily="18" charset="0"/>
              </a:rPr>
              <a:t>5.4 </a:t>
            </a:r>
            <a:r>
              <a:rPr lang="eu-ES" dirty="0">
                <a:latin typeface="Arial" panose="020B0604020202020204" pitchFamily="34" charset="0"/>
                <a:ea typeface="Times New Roman" panose="02020603050405020304" pitchFamily="18" charset="0"/>
                <a:cs typeface="Times New Roman" panose="02020603050405020304" pitchFamily="18" charset="0"/>
              </a:rPr>
              <a:t>хувийг  мэргэжлийн анхан шатны, </a:t>
            </a:r>
            <a:r>
              <a:rPr lang="en-US" dirty="0">
                <a:latin typeface="Arial" panose="020B0604020202020204" pitchFamily="34" charset="0"/>
                <a:ea typeface="Times New Roman" panose="02020603050405020304" pitchFamily="18" charset="0"/>
                <a:cs typeface="Times New Roman" panose="02020603050405020304" pitchFamily="18" charset="0"/>
              </a:rPr>
              <a:t>5.1</a:t>
            </a:r>
            <a:r>
              <a:rPr lang="eu-ES" dirty="0">
                <a:latin typeface="Arial" panose="020B0604020202020204" pitchFamily="34" charset="0"/>
                <a:ea typeface="Times New Roman" panose="02020603050405020304" pitchFamily="18" charset="0"/>
                <a:cs typeface="Times New Roman" panose="02020603050405020304" pitchFamily="18" charset="0"/>
              </a:rPr>
              <a:t> хувийг тусгай дунд, </a:t>
            </a:r>
            <a:r>
              <a:rPr lang="en-US" dirty="0">
                <a:latin typeface="Arial" panose="020B0604020202020204" pitchFamily="34" charset="0"/>
                <a:ea typeface="Times New Roman" panose="02020603050405020304" pitchFamily="18" charset="0"/>
                <a:cs typeface="Times New Roman" panose="02020603050405020304" pitchFamily="18" charset="0"/>
              </a:rPr>
              <a:t>3.3</a:t>
            </a:r>
            <a:r>
              <a:rPr lang="eu-ES" dirty="0">
                <a:latin typeface="Arial" panose="020B0604020202020204" pitchFamily="34" charset="0"/>
                <a:ea typeface="Times New Roman" panose="02020603050405020304" pitchFamily="18" charset="0"/>
                <a:cs typeface="Times New Roman" panose="02020603050405020304" pitchFamily="18" charset="0"/>
              </a:rPr>
              <a:t> хувийг  </a:t>
            </a:r>
            <a:r>
              <a:rPr lang="mn-MN" dirty="0">
                <a:latin typeface="Arial" panose="020B0604020202020204" pitchFamily="34" charset="0"/>
                <a:ea typeface="Times New Roman" panose="02020603050405020304" pitchFamily="18" charset="0"/>
                <a:cs typeface="Times New Roman" panose="02020603050405020304" pitchFamily="18" charset="0"/>
              </a:rPr>
              <a:t>суурь</a:t>
            </a:r>
            <a:r>
              <a:rPr lang="eu-ES" dirty="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1.4 </a:t>
            </a:r>
            <a:r>
              <a:rPr lang="eu-ES" dirty="0">
                <a:latin typeface="Arial" panose="020B0604020202020204" pitchFamily="34" charset="0"/>
                <a:ea typeface="Times New Roman" panose="02020603050405020304" pitchFamily="18" charset="0"/>
                <a:cs typeface="Times New Roman" panose="02020603050405020304" pitchFamily="18" charset="0"/>
              </a:rPr>
              <a:t>хувийг бага боловсролтой</a:t>
            </a:r>
            <a:r>
              <a:rPr lang="mn-MN" dirty="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1.1</a:t>
            </a:r>
            <a:r>
              <a:rPr lang="eu-ES" dirty="0">
                <a:latin typeface="Arial" panose="020B0604020202020204" pitchFamily="34" charset="0"/>
                <a:ea typeface="Times New Roman" panose="02020603050405020304" pitchFamily="18" charset="0"/>
                <a:cs typeface="Times New Roman" panose="02020603050405020304" pitchFamily="18" charset="0"/>
              </a:rPr>
              <a:t> хув</a:t>
            </a:r>
            <a:r>
              <a:rPr lang="mn-MN" dirty="0">
                <a:latin typeface="Arial" panose="020B0604020202020204" pitchFamily="34" charset="0"/>
                <a:ea typeface="Times New Roman" panose="02020603050405020304" pitchFamily="18" charset="0"/>
                <a:cs typeface="Times New Roman" panose="02020603050405020304" pitchFamily="18" charset="0"/>
              </a:rPr>
              <a:t>ийг</a:t>
            </a:r>
            <a:r>
              <a:rPr lang="eu-ES" dirty="0">
                <a:latin typeface="Arial" panose="020B0604020202020204" pitchFamily="34" charset="0"/>
                <a:ea typeface="Times New Roman" panose="02020603050405020304" pitchFamily="18" charset="0"/>
                <a:cs typeface="Times New Roman" panose="02020603050405020304" pitchFamily="18" charset="0"/>
              </a:rPr>
              <a:t> боловсролгүй</a:t>
            </a:r>
            <a:r>
              <a:rPr lang="mn-MN" dirty="0">
                <a:latin typeface="Arial" panose="020B0604020202020204" pitchFamily="34" charset="0"/>
                <a:ea typeface="Times New Roman" panose="02020603050405020304" pitchFamily="18" charset="0"/>
                <a:cs typeface="Times New Roman" panose="02020603050405020304" pitchFamily="18" charset="0"/>
              </a:rPr>
              <a:t> иргэд</a:t>
            </a:r>
            <a:r>
              <a:rPr lang="eu-ES" dirty="0">
                <a:latin typeface="Arial" panose="020B0604020202020204" pitchFamily="34" charset="0"/>
                <a:ea typeface="Times New Roman" panose="02020603050405020304" pitchFamily="18" charset="0"/>
                <a:cs typeface="Times New Roman" panose="02020603050405020304" pitchFamily="18" charset="0"/>
              </a:rPr>
              <a:t> эзэлж бай</a:t>
            </a:r>
            <a:r>
              <a:rPr lang="mn-MN" dirty="0">
                <a:latin typeface="Arial" panose="020B0604020202020204" pitchFamily="34" charset="0"/>
                <a:ea typeface="Times New Roman" panose="02020603050405020304" pitchFamily="18" charset="0"/>
                <a:cs typeface="Times New Roman" panose="02020603050405020304" pitchFamily="18" charset="0"/>
              </a:rPr>
              <a:t>на.</a:t>
            </a:r>
            <a:endParaRPr lang="en-US" sz="1400" dirty="0">
              <a:effectLst/>
              <a:latin typeface="Arial Mon" panose="020B05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6925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66954"/>
            <a:ext cx="4191000" cy="304800"/>
          </a:xfrm>
        </p:spPr>
        <p:txBody>
          <a:bodyPr/>
          <a:lstStyle/>
          <a:p>
            <a:r>
              <a:rPr lang="mn-MN" sz="1800" b="1" dirty="0" smtClean="0">
                <a:solidFill>
                  <a:schemeClr val="tx2">
                    <a:lumMod val="75000"/>
                  </a:schemeClr>
                </a:solidFill>
                <a:latin typeface="Arial" pitchFamily="34" charset="0"/>
                <a:cs typeface="Arial" pitchFamily="34" charset="0"/>
              </a:rPr>
              <a:t>НИЙГМИЙН ДААТГАЛЫН САН</a:t>
            </a:r>
            <a:r>
              <a:rPr lang="mn-MN" sz="1600" b="1" dirty="0" smtClean="0">
                <a:solidFill>
                  <a:schemeClr val="tx2">
                    <a:lumMod val="75000"/>
                  </a:schemeClr>
                </a:solidFill>
                <a:latin typeface="Arial" pitchFamily="34" charset="0"/>
                <a:cs typeface="Arial" pitchFamily="34" charset="0"/>
              </a:rPr>
              <a:t/>
            </a:r>
            <a:br>
              <a:rPr lang="mn-MN" sz="1600" b="1" dirty="0" smtClean="0">
                <a:solidFill>
                  <a:schemeClr val="tx2">
                    <a:lumMod val="75000"/>
                  </a:schemeClr>
                </a:solidFill>
                <a:latin typeface="Arial" pitchFamily="34" charset="0"/>
                <a:cs typeface="Arial" pitchFamily="34" charset="0"/>
              </a:rPr>
            </a:br>
            <a:endParaRPr lang="en-US" sz="1600" b="1" dirty="0">
              <a:solidFill>
                <a:schemeClr val="tx2">
                  <a:lumMod val="75000"/>
                </a:schemeClr>
              </a:solidFill>
              <a:latin typeface="Arial" pitchFamily="34" charset="0"/>
              <a:cs typeface="Arial" pitchFamily="34" charset="0"/>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52271493"/>
              </p:ext>
            </p:extLst>
          </p:nvPr>
        </p:nvGraphicFramePr>
        <p:xfrm>
          <a:off x="782513" y="1329225"/>
          <a:ext cx="3882072" cy="3222064"/>
        </p:xfrm>
        <a:graphic>
          <a:graphicData uri="http://schemas.openxmlformats.org/drawingml/2006/table">
            <a:tbl>
              <a:tblPr firstRow="1" bandRow="1">
                <a:tableStyleId>{5C22544A-7EE6-4342-B048-85BDC9FD1C3A}</a:tableStyleId>
              </a:tblPr>
              <a:tblGrid>
                <a:gridCol w="1294024"/>
                <a:gridCol w="1294024"/>
                <a:gridCol w="1294024"/>
              </a:tblGrid>
              <a:tr h="610513">
                <a:tc>
                  <a:txBody>
                    <a:bodyPr/>
                    <a:lstStyle/>
                    <a:p>
                      <a:pPr algn="ctr"/>
                      <a:r>
                        <a:rPr lang="mn-MN" sz="2000" dirty="0" smtClean="0">
                          <a:latin typeface="Arial" panose="020B0604020202020204" pitchFamily="34" charset="0"/>
                          <a:cs typeface="Arial" panose="020B0604020202020204" pitchFamily="34" charset="0"/>
                        </a:rPr>
                        <a:t>Он</a:t>
                      </a:r>
                      <a:endParaRPr lang="en-US" sz="2000" dirty="0">
                        <a:solidFill>
                          <a:schemeClr val="bg1"/>
                        </a:solidFill>
                        <a:latin typeface="Arial" pitchFamily="34" charset="0"/>
                        <a:cs typeface="Arial" pitchFamily="34" charset="0"/>
                      </a:endParaRPr>
                    </a:p>
                  </a:txBody>
                  <a:tcPr anchor="ctr"/>
                </a:tc>
                <a:tc>
                  <a:txBody>
                    <a:bodyPr/>
                    <a:lstStyle/>
                    <a:p>
                      <a:pPr algn="ctr"/>
                      <a:r>
                        <a:rPr lang="mn-MN" sz="2000" dirty="0" smtClean="0">
                          <a:solidFill>
                            <a:schemeClr val="lt1"/>
                          </a:solidFill>
                          <a:latin typeface="Arial" panose="020B0604020202020204" pitchFamily="34" charset="0"/>
                          <a:cs typeface="Arial" panose="020B0604020202020204" pitchFamily="34" charset="0"/>
                        </a:rPr>
                        <a:t>Орлого</a:t>
                      </a:r>
                      <a:endParaRPr lang="en-US" sz="2000" dirty="0">
                        <a:solidFill>
                          <a:schemeClr val="bg1"/>
                        </a:solidFill>
                        <a:latin typeface="Arial" pitchFamily="34" charset="0"/>
                        <a:cs typeface="Arial" pitchFamily="34" charset="0"/>
                      </a:endParaRPr>
                    </a:p>
                  </a:txBody>
                  <a:tcPr anchor="ctr"/>
                </a:tc>
                <a:tc>
                  <a:txBody>
                    <a:bodyPr/>
                    <a:lstStyle/>
                    <a:p>
                      <a:pPr algn="ctr"/>
                      <a:r>
                        <a:rPr lang="mn-MN" sz="2000" dirty="0" smtClean="0">
                          <a:latin typeface="Arial" panose="020B0604020202020204" pitchFamily="34" charset="0"/>
                          <a:cs typeface="Arial" panose="020B0604020202020204" pitchFamily="34" charset="0"/>
                        </a:rPr>
                        <a:t>Зарлага</a:t>
                      </a:r>
                      <a:endParaRPr lang="en-US" sz="2000" dirty="0">
                        <a:solidFill>
                          <a:schemeClr val="bg1"/>
                        </a:solidFill>
                        <a:latin typeface="Arial" pitchFamily="34" charset="0"/>
                        <a:cs typeface="Arial" pitchFamily="34" charset="0"/>
                      </a:endParaRPr>
                    </a:p>
                  </a:txBody>
                  <a:tcPr anchor="ctr"/>
                </a:tc>
              </a:tr>
              <a:tr h="672039">
                <a:tc>
                  <a:txBody>
                    <a:bodyPr/>
                    <a:lstStyle/>
                    <a:p>
                      <a:pPr algn="ctr"/>
                      <a:r>
                        <a:rPr lang="en-US" sz="1600" dirty="0" smtClean="0">
                          <a:solidFill>
                            <a:srgbClr val="0070C0"/>
                          </a:solidFill>
                          <a:latin typeface="Arial" panose="020B0604020202020204" pitchFamily="34" charset="0"/>
                          <a:cs typeface="Arial" panose="020B0604020202020204" pitchFamily="34" charset="0"/>
                        </a:rPr>
                        <a:t>2016</a:t>
                      </a:r>
                      <a:endParaRPr lang="en-US" sz="1600" dirty="0">
                        <a:solidFill>
                          <a:srgbClr val="0070C0"/>
                        </a:solidFill>
                        <a:latin typeface="Arial" pitchFamily="34" charset="0"/>
                        <a:cs typeface="Arial" pitchFamily="34" charset="0"/>
                      </a:endParaRPr>
                    </a:p>
                  </a:txBody>
                  <a:tcPr anchor="ctr"/>
                </a:tc>
                <a:tc>
                  <a:txBody>
                    <a:bodyPr/>
                    <a:lstStyle/>
                    <a:p>
                      <a:pPr algn="ctr"/>
                      <a:r>
                        <a:rPr lang="mn-MN" sz="1600" dirty="0" smtClean="0">
                          <a:latin typeface="Arial" panose="020B0604020202020204" pitchFamily="34" charset="0"/>
                          <a:cs typeface="Arial" panose="020B0604020202020204" pitchFamily="34" charset="0"/>
                        </a:rPr>
                        <a:t>63073.0</a:t>
                      </a:r>
                      <a:endParaRPr lang="en-US" sz="1600" dirty="0">
                        <a:solidFill>
                          <a:schemeClr val="tx1"/>
                        </a:solidFill>
                        <a:latin typeface="Arial" pitchFamily="34" charset="0"/>
                        <a:cs typeface="Arial" pitchFamily="34" charset="0"/>
                      </a:endParaRPr>
                    </a:p>
                  </a:txBody>
                  <a:tcPr anchor="ctr"/>
                </a:tc>
                <a:tc>
                  <a:txBody>
                    <a:bodyPr/>
                    <a:lstStyle/>
                    <a:p>
                      <a:pPr algn="ctr"/>
                      <a:r>
                        <a:rPr lang="mn-MN" sz="1600" dirty="0" smtClean="0">
                          <a:solidFill>
                            <a:schemeClr val="tx1"/>
                          </a:solidFill>
                          <a:latin typeface="Arial" pitchFamily="34" charset="0"/>
                          <a:cs typeface="Arial" pitchFamily="34" charset="0"/>
                        </a:rPr>
                        <a:t>87281.0</a:t>
                      </a:r>
                      <a:endParaRPr lang="en-US" sz="1600" dirty="0">
                        <a:solidFill>
                          <a:schemeClr val="tx1"/>
                        </a:solidFill>
                        <a:latin typeface="Arial" pitchFamily="34" charset="0"/>
                        <a:cs typeface="Arial" pitchFamily="34" charset="0"/>
                      </a:endParaRPr>
                    </a:p>
                  </a:txBody>
                  <a:tcPr anchor="ctr"/>
                </a:tc>
              </a:tr>
              <a:tr h="646504">
                <a:tc>
                  <a:txBody>
                    <a:bodyPr/>
                    <a:lstStyle/>
                    <a:p>
                      <a:pPr algn="ctr"/>
                      <a:r>
                        <a:rPr lang="mn-MN" sz="1600" dirty="0" smtClean="0">
                          <a:solidFill>
                            <a:srgbClr val="0070C0"/>
                          </a:solidFill>
                          <a:latin typeface="Arial" panose="020B0604020202020204" pitchFamily="34" charset="0"/>
                          <a:cs typeface="Arial" panose="020B0604020202020204" pitchFamily="34" charset="0"/>
                        </a:rPr>
                        <a:t>201</a:t>
                      </a:r>
                      <a:r>
                        <a:rPr lang="en-US" sz="1600" dirty="0" smtClean="0">
                          <a:solidFill>
                            <a:srgbClr val="0070C0"/>
                          </a:solidFill>
                          <a:latin typeface="Arial" panose="020B0604020202020204" pitchFamily="34" charset="0"/>
                          <a:cs typeface="Arial" panose="020B0604020202020204" pitchFamily="34" charset="0"/>
                        </a:rPr>
                        <a:t>7</a:t>
                      </a:r>
                      <a:endParaRPr lang="en-US" sz="1600" dirty="0">
                        <a:solidFill>
                          <a:srgbClr val="0070C0"/>
                        </a:solidFill>
                        <a:latin typeface="Arial" pitchFamily="34" charset="0"/>
                        <a:cs typeface="Arial" pitchFamily="34" charset="0"/>
                      </a:endParaRPr>
                    </a:p>
                  </a:txBody>
                  <a:tcPr anchor="ctr"/>
                </a:tc>
                <a:tc>
                  <a:txBody>
                    <a:bodyPr/>
                    <a:lstStyle/>
                    <a:p>
                      <a:pPr algn="ctr"/>
                      <a:r>
                        <a:rPr lang="mn-MN" sz="1600" dirty="0" smtClean="0">
                          <a:solidFill>
                            <a:schemeClr val="tx1"/>
                          </a:solidFill>
                          <a:latin typeface="Arial" pitchFamily="34" charset="0"/>
                          <a:cs typeface="Arial" pitchFamily="34" charset="0"/>
                        </a:rPr>
                        <a:t>91422.2</a:t>
                      </a:r>
                      <a:endParaRPr lang="en-US" sz="1600" dirty="0">
                        <a:solidFill>
                          <a:schemeClr val="tx1"/>
                        </a:solidFill>
                        <a:latin typeface="Arial" pitchFamily="34" charset="0"/>
                        <a:cs typeface="Arial" pitchFamily="34" charset="0"/>
                      </a:endParaRPr>
                    </a:p>
                  </a:txBody>
                  <a:tcPr anchor="ctr"/>
                </a:tc>
                <a:tc>
                  <a:txBody>
                    <a:bodyPr/>
                    <a:lstStyle/>
                    <a:p>
                      <a:pPr algn="ctr"/>
                      <a:r>
                        <a:rPr lang="mn-MN" sz="1600" dirty="0" smtClean="0">
                          <a:solidFill>
                            <a:schemeClr val="dk1"/>
                          </a:solidFill>
                          <a:latin typeface="Arial" panose="020B0604020202020204" pitchFamily="34" charset="0"/>
                          <a:cs typeface="Arial" panose="020B0604020202020204" pitchFamily="34" charset="0"/>
                        </a:rPr>
                        <a:t>88065.9</a:t>
                      </a:r>
                      <a:endParaRPr lang="en-US" sz="1600" dirty="0">
                        <a:solidFill>
                          <a:schemeClr val="tx1"/>
                        </a:solidFill>
                        <a:latin typeface="Arial" pitchFamily="34" charset="0"/>
                        <a:cs typeface="Arial" pitchFamily="34" charset="0"/>
                      </a:endParaRPr>
                    </a:p>
                  </a:txBody>
                  <a:tcPr anchor="ctr"/>
                </a:tc>
              </a:tr>
              <a:tr h="646504">
                <a:tc>
                  <a:txBody>
                    <a:bodyPr/>
                    <a:lstStyle/>
                    <a:p>
                      <a:pPr algn="ctr"/>
                      <a:r>
                        <a:rPr lang="mn-MN" sz="1600" dirty="0" smtClean="0">
                          <a:solidFill>
                            <a:srgbClr val="0070C0"/>
                          </a:solidFill>
                          <a:latin typeface="Arial" pitchFamily="34" charset="0"/>
                          <a:cs typeface="Arial" pitchFamily="34" charset="0"/>
                        </a:rPr>
                        <a:t>2018</a:t>
                      </a:r>
                      <a:endParaRPr lang="en-US" sz="1600" dirty="0">
                        <a:solidFill>
                          <a:srgbClr val="0070C0"/>
                        </a:solidFill>
                        <a:latin typeface="Arial" pitchFamily="34" charset="0"/>
                        <a:cs typeface="Arial" pitchFamily="34" charset="0"/>
                      </a:endParaRPr>
                    </a:p>
                  </a:txBody>
                  <a:tcPr anchor="ctr"/>
                </a:tc>
                <a:tc>
                  <a:txBody>
                    <a:bodyPr/>
                    <a:lstStyle/>
                    <a:p>
                      <a:pPr algn="ctr"/>
                      <a:r>
                        <a:rPr lang="mn-MN" sz="1600" dirty="0" smtClean="0">
                          <a:solidFill>
                            <a:schemeClr val="tx1"/>
                          </a:solidFill>
                          <a:latin typeface="Arial" pitchFamily="34" charset="0"/>
                          <a:cs typeface="Arial" pitchFamily="34" charset="0"/>
                        </a:rPr>
                        <a:t>103380.6</a:t>
                      </a:r>
                      <a:endParaRPr lang="en-US" sz="1600" dirty="0">
                        <a:solidFill>
                          <a:schemeClr val="tx1"/>
                        </a:solidFill>
                        <a:latin typeface="Arial" pitchFamily="34" charset="0"/>
                        <a:cs typeface="Arial" pitchFamily="34" charset="0"/>
                      </a:endParaRPr>
                    </a:p>
                  </a:txBody>
                  <a:tcPr anchor="ctr"/>
                </a:tc>
                <a:tc>
                  <a:txBody>
                    <a:bodyPr/>
                    <a:lstStyle/>
                    <a:p>
                      <a:pPr algn="ctr"/>
                      <a:r>
                        <a:rPr lang="mn-MN" sz="1600" dirty="0" smtClean="0">
                          <a:solidFill>
                            <a:schemeClr val="tx1"/>
                          </a:solidFill>
                          <a:latin typeface="Arial" pitchFamily="34" charset="0"/>
                          <a:cs typeface="Arial" pitchFamily="34" charset="0"/>
                        </a:rPr>
                        <a:t>102443.0</a:t>
                      </a:r>
                      <a:endParaRPr lang="en-US" sz="1600" dirty="0">
                        <a:solidFill>
                          <a:schemeClr val="tx1"/>
                        </a:solidFill>
                        <a:latin typeface="Arial" pitchFamily="34" charset="0"/>
                        <a:cs typeface="Arial" pitchFamily="34" charset="0"/>
                      </a:endParaRPr>
                    </a:p>
                  </a:txBody>
                  <a:tcPr anchor="ctr"/>
                </a:tc>
              </a:tr>
              <a:tr h="646504">
                <a:tc>
                  <a:txBody>
                    <a:bodyPr/>
                    <a:lstStyle/>
                    <a:p>
                      <a:pPr algn="ctr"/>
                      <a:r>
                        <a:rPr lang="mn-MN" sz="1600" dirty="0" smtClean="0">
                          <a:solidFill>
                            <a:srgbClr val="0070C0"/>
                          </a:solidFill>
                          <a:latin typeface="Arial" pitchFamily="34" charset="0"/>
                          <a:cs typeface="Arial" pitchFamily="34" charset="0"/>
                        </a:rPr>
                        <a:t>2019</a:t>
                      </a:r>
                      <a:endParaRPr lang="en-US" sz="1600" dirty="0">
                        <a:solidFill>
                          <a:srgbClr val="0070C0"/>
                        </a:solidFill>
                        <a:latin typeface="Arial" pitchFamily="34" charset="0"/>
                        <a:cs typeface="Arial" pitchFamily="34" charset="0"/>
                      </a:endParaRPr>
                    </a:p>
                  </a:txBody>
                  <a:tcPr anchor="ctr"/>
                </a:tc>
                <a:tc>
                  <a:txBody>
                    <a:bodyPr/>
                    <a:lstStyle/>
                    <a:p>
                      <a:pPr algn="ctr"/>
                      <a:r>
                        <a:rPr lang="mn-MN" sz="1600" dirty="0" smtClean="0">
                          <a:solidFill>
                            <a:schemeClr val="tx1"/>
                          </a:solidFill>
                          <a:latin typeface="Arial" pitchFamily="34" charset="0"/>
                          <a:cs typeface="Arial" pitchFamily="34" charset="0"/>
                        </a:rPr>
                        <a:t>114823.5</a:t>
                      </a:r>
                      <a:endParaRPr lang="en-US" sz="1600" dirty="0">
                        <a:solidFill>
                          <a:schemeClr val="tx1"/>
                        </a:solidFill>
                        <a:latin typeface="Arial" pitchFamily="34" charset="0"/>
                        <a:cs typeface="Arial" pitchFamily="34" charset="0"/>
                      </a:endParaRPr>
                    </a:p>
                  </a:txBody>
                  <a:tcPr anchor="ctr"/>
                </a:tc>
                <a:tc>
                  <a:txBody>
                    <a:bodyPr/>
                    <a:lstStyle/>
                    <a:p>
                      <a:pPr algn="ctr"/>
                      <a:r>
                        <a:rPr lang="mn-MN" sz="1600" dirty="0" smtClean="0">
                          <a:solidFill>
                            <a:schemeClr val="tx1"/>
                          </a:solidFill>
                          <a:latin typeface="Arial" pitchFamily="34" charset="0"/>
                          <a:cs typeface="Arial" pitchFamily="34" charset="0"/>
                        </a:rPr>
                        <a:t>110964.3</a:t>
                      </a:r>
                      <a:endParaRPr lang="en-US" sz="1600" dirty="0">
                        <a:solidFill>
                          <a:schemeClr val="tx1"/>
                        </a:solidFill>
                        <a:latin typeface="Arial" pitchFamily="34" charset="0"/>
                        <a:cs typeface="Arial" pitchFamily="34" charset="0"/>
                      </a:endParaRPr>
                    </a:p>
                  </a:txBody>
                  <a:tcPr anchor="ctr"/>
                </a:tc>
              </a:tr>
            </a:tbl>
          </a:graphicData>
        </a:graphic>
      </p:graphicFrame>
      <p:cxnSp>
        <p:nvCxnSpPr>
          <p:cNvPr id="6" name="Straight Connector 5"/>
          <p:cNvCxnSpPr/>
          <p:nvPr/>
        </p:nvCxnSpPr>
        <p:spPr>
          <a:xfrm>
            <a:off x="4811712" y="914400"/>
            <a:ext cx="28020" cy="3962400"/>
          </a:xfrm>
          <a:prstGeom prst="line">
            <a:avLst/>
          </a:prstGeom>
          <a:ln>
            <a:prstDash val="dash"/>
          </a:ln>
        </p:spPr>
        <p:style>
          <a:lnRef idx="1">
            <a:schemeClr val="accent6"/>
          </a:lnRef>
          <a:fillRef idx="0">
            <a:schemeClr val="accent6"/>
          </a:fillRef>
          <a:effectRef idx="0">
            <a:schemeClr val="accent6"/>
          </a:effectRef>
          <a:fontRef idx="minor">
            <a:schemeClr val="tx1"/>
          </a:fontRef>
        </p:style>
      </p:cxnSp>
      <p:graphicFrame>
        <p:nvGraphicFramePr>
          <p:cNvPr id="8" name="Content Placeholder 14"/>
          <p:cNvGraphicFramePr>
            <a:graphicFrameLocks noGrp="1"/>
          </p:cNvGraphicFramePr>
          <p:nvPr>
            <p:ph sz="quarter" idx="4294967295"/>
            <p:extLst>
              <p:ext uri="{D42A27DB-BD31-4B8C-83A1-F6EECF244321}">
                <p14:modId xmlns:p14="http://schemas.microsoft.com/office/powerpoint/2010/main" val="2616842012"/>
              </p:ext>
            </p:extLst>
          </p:nvPr>
        </p:nvGraphicFramePr>
        <p:xfrm>
          <a:off x="4889976" y="635142"/>
          <a:ext cx="4041775" cy="424165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35874" y="265810"/>
            <a:ext cx="8408126" cy="369332"/>
          </a:xfrm>
          <a:prstGeom prst="rect">
            <a:avLst/>
          </a:prstGeom>
          <a:solidFill>
            <a:schemeClr val="bg1"/>
          </a:solidFill>
        </p:spPr>
        <p:txBody>
          <a:bodyPr wrap="square" rtlCol="0">
            <a:spAutoFit/>
          </a:bodyPr>
          <a:lstStyle/>
          <a:p>
            <a:endParaRPr lang="mn-Mong-CN" dirty="0"/>
          </a:p>
        </p:txBody>
      </p:sp>
      <p:sp>
        <p:nvSpPr>
          <p:cNvPr id="9" name="Rectangle 8"/>
          <p:cNvSpPr/>
          <p:nvPr/>
        </p:nvSpPr>
        <p:spPr>
          <a:xfrm>
            <a:off x="782513" y="5334000"/>
            <a:ext cx="7980487" cy="1200329"/>
          </a:xfrm>
          <a:prstGeom prst="rect">
            <a:avLst/>
          </a:prstGeom>
        </p:spPr>
        <p:txBody>
          <a:bodyPr wrap="square">
            <a:spAutoFit/>
          </a:bodyPr>
          <a:lstStyle/>
          <a:p>
            <a:pPr indent="228600" algn="just">
              <a:spcAft>
                <a:spcPts val="0"/>
              </a:spcAft>
            </a:pPr>
            <a:r>
              <a:rPr lang="mn-MN" dirty="0">
                <a:latin typeface="Arial" panose="020B0604020202020204" pitchFamily="34" charset="0"/>
                <a:ea typeface="Calibri" panose="020F0502020204030204" pitchFamily="34" charset="0"/>
                <a:cs typeface="Mongolian Baiti" panose="03000500000000000000" pitchFamily="66" charset="0"/>
              </a:rPr>
              <a:t>Тайлант хугацаанд 1225 хүнд шинээр тэтгэвэр тогтоосноос 70.0 хувьд нь өндөр насны, 24.3 хувьд нь хөгжлийн бэрхшээлтэй иргэдийн, 5.7 хувьд нь тэжээгчээ алдсаны тэтгэвэр тогтоожээ. Тэтгэвэр тогтоолгосон хүний тоо өмнөх оноос 4.4 хувиар буурсан байна.</a:t>
            </a:r>
            <a:endParaRPr lang="en-US" dirty="0">
              <a:effectLst/>
              <a:latin typeface="Calibri" panose="020F0502020204030204" pitchFamily="34" charset="0"/>
              <a:ea typeface="Calibri" panose="020F0502020204030204" pitchFamily="34" charset="0"/>
              <a:cs typeface="Mongolian Baiti" panose="03000500000000000000" pitchFamily="66" charset="0"/>
            </a:endParaRPr>
          </a:p>
        </p:txBody>
      </p:sp>
    </p:spTree>
    <p:extLst>
      <p:ext uri="{BB962C8B-B14F-4D97-AF65-F5344CB8AC3E}">
        <p14:creationId xmlns:p14="http://schemas.microsoft.com/office/powerpoint/2010/main" val="4177744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2039147329"/>
              </p:ext>
            </p:extLst>
          </p:nvPr>
        </p:nvGraphicFramePr>
        <p:xfrm>
          <a:off x="901337" y="990600"/>
          <a:ext cx="8077200" cy="3352800"/>
        </p:xfrm>
        <a:graphic>
          <a:graphicData uri="http://schemas.openxmlformats.org/drawingml/2006/table">
            <a:tbl>
              <a:tblPr firstRow="1" bandRow="1">
                <a:tableStyleId>{5C22544A-7EE6-4342-B048-85BDC9FD1C3A}</a:tableStyleId>
              </a:tblPr>
              <a:tblGrid>
                <a:gridCol w="2527663"/>
                <a:gridCol w="1295400"/>
                <a:gridCol w="1295400"/>
                <a:gridCol w="1447800"/>
                <a:gridCol w="1510937"/>
              </a:tblGrid>
              <a:tr h="838200">
                <a:tc>
                  <a:txBody>
                    <a:bodyPr/>
                    <a:lstStyle/>
                    <a:p>
                      <a:pPr algn="ctr"/>
                      <a:r>
                        <a:rPr lang="mn-MN" sz="2000" dirty="0" smtClean="0">
                          <a:solidFill>
                            <a:schemeClr val="bg1"/>
                          </a:solidFill>
                          <a:latin typeface="Arial" pitchFamily="34" charset="0"/>
                          <a:cs typeface="Arial" pitchFamily="34" charset="0"/>
                        </a:rPr>
                        <a:t>Үзүүлэлт </a:t>
                      </a:r>
                      <a:endParaRPr lang="en-US" sz="2000" dirty="0">
                        <a:solidFill>
                          <a:schemeClr val="bg1"/>
                        </a:solidFill>
                        <a:latin typeface="Arial" pitchFamily="34" charset="0"/>
                        <a:cs typeface="Arial" pitchFamily="34" charset="0"/>
                      </a:endParaRPr>
                    </a:p>
                  </a:txBody>
                  <a:tcPr anchor="ctr"/>
                </a:tc>
                <a:tc>
                  <a:txBody>
                    <a:bodyPr/>
                    <a:lstStyle/>
                    <a:p>
                      <a:pPr algn="ctr"/>
                      <a:r>
                        <a:rPr lang="mn-MN" sz="1800" dirty="0" smtClean="0">
                          <a:solidFill>
                            <a:schemeClr val="bg1"/>
                          </a:solidFill>
                          <a:latin typeface="Arial" panose="020B0604020202020204" pitchFamily="34" charset="0"/>
                          <a:cs typeface="Arial" panose="020B0604020202020204" pitchFamily="34" charset="0"/>
                        </a:rPr>
                        <a:t>2016</a:t>
                      </a:r>
                      <a:endParaRPr lang="en-US" sz="1800" dirty="0">
                        <a:solidFill>
                          <a:schemeClr val="bg1"/>
                        </a:solidFill>
                        <a:latin typeface="Arial" pitchFamily="34" charset="0"/>
                        <a:cs typeface="Arial" pitchFamily="34" charset="0"/>
                      </a:endParaRPr>
                    </a:p>
                  </a:txBody>
                  <a:tcPr anchor="ctr"/>
                </a:tc>
                <a:tc>
                  <a:txBody>
                    <a:bodyPr/>
                    <a:lstStyle/>
                    <a:p>
                      <a:pPr algn="ctr"/>
                      <a:r>
                        <a:rPr lang="mn-MN" sz="1800" dirty="0" smtClean="0">
                          <a:solidFill>
                            <a:schemeClr val="bg1"/>
                          </a:solidFill>
                          <a:latin typeface="Arial" pitchFamily="34" charset="0"/>
                          <a:cs typeface="Arial" pitchFamily="34" charset="0"/>
                        </a:rPr>
                        <a:t>2017</a:t>
                      </a:r>
                      <a:endParaRPr lang="en-US" sz="1800" dirty="0">
                        <a:solidFill>
                          <a:schemeClr val="bg1"/>
                        </a:solidFill>
                        <a:latin typeface="Arial" pitchFamily="34" charset="0"/>
                        <a:cs typeface="Arial" pitchFamily="34" charset="0"/>
                      </a:endParaRPr>
                    </a:p>
                  </a:txBody>
                  <a:tcPr anchor="ctr"/>
                </a:tc>
                <a:tc>
                  <a:txBody>
                    <a:bodyPr/>
                    <a:lstStyle/>
                    <a:p>
                      <a:pPr algn="ctr"/>
                      <a:r>
                        <a:rPr lang="mn-MN" sz="1800" dirty="0" smtClean="0">
                          <a:solidFill>
                            <a:schemeClr val="lt1"/>
                          </a:solidFill>
                          <a:latin typeface="Arial" panose="020B0604020202020204" pitchFamily="34" charset="0"/>
                          <a:cs typeface="Arial" panose="020B0604020202020204" pitchFamily="34" charset="0"/>
                        </a:rPr>
                        <a:t>2018</a:t>
                      </a:r>
                      <a:endParaRPr lang="en-US" sz="1800" dirty="0">
                        <a:solidFill>
                          <a:schemeClr val="bg1"/>
                        </a:solidFill>
                        <a:latin typeface="Arial" pitchFamily="34" charset="0"/>
                        <a:cs typeface="Arial" pitchFamily="34" charset="0"/>
                      </a:endParaRPr>
                    </a:p>
                  </a:txBody>
                  <a:tcPr anchor="ctr"/>
                </a:tc>
                <a:tc>
                  <a:txBody>
                    <a:bodyPr/>
                    <a:lstStyle/>
                    <a:p>
                      <a:pPr algn="ctr"/>
                      <a:r>
                        <a:rPr lang="mn-MN" sz="1800" dirty="0" smtClean="0">
                          <a:latin typeface="Arial" panose="020B0604020202020204" pitchFamily="34" charset="0"/>
                          <a:cs typeface="Arial" panose="020B0604020202020204" pitchFamily="34" charset="0"/>
                        </a:rPr>
                        <a:t>2019</a:t>
                      </a:r>
                      <a:endParaRPr lang="en-US" sz="1800" dirty="0">
                        <a:solidFill>
                          <a:schemeClr val="bg1"/>
                        </a:solidFill>
                        <a:latin typeface="Arial" pitchFamily="34" charset="0"/>
                        <a:cs typeface="Arial" pitchFamily="34" charset="0"/>
                      </a:endParaRPr>
                    </a:p>
                  </a:txBody>
                  <a:tcPr anchor="ctr"/>
                </a:tc>
              </a:tr>
              <a:tr h="685800">
                <a:tc>
                  <a:txBody>
                    <a:bodyPr/>
                    <a:lstStyle/>
                    <a:p>
                      <a:pPr algn="ctr"/>
                      <a:r>
                        <a:rPr lang="mn-MN" sz="2400" dirty="0" smtClean="0">
                          <a:solidFill>
                            <a:srgbClr val="0070C0"/>
                          </a:solidFill>
                          <a:latin typeface="Arial" pitchFamily="34" charset="0"/>
                          <a:cs typeface="Arial" pitchFamily="34" charset="0"/>
                        </a:rPr>
                        <a:t>ЕБС-ын</a:t>
                      </a:r>
                      <a:r>
                        <a:rPr lang="mn-MN" sz="2400" baseline="0" dirty="0" smtClean="0">
                          <a:solidFill>
                            <a:srgbClr val="0070C0"/>
                          </a:solidFill>
                          <a:latin typeface="Arial" pitchFamily="34" charset="0"/>
                          <a:cs typeface="Arial" pitchFamily="34" charset="0"/>
                        </a:rPr>
                        <a:t> </a:t>
                      </a:r>
                      <a:r>
                        <a:rPr lang="mn-MN" sz="2400" dirty="0" smtClean="0">
                          <a:solidFill>
                            <a:srgbClr val="0070C0"/>
                          </a:solidFill>
                          <a:latin typeface="Arial" pitchFamily="34" charset="0"/>
                          <a:cs typeface="Arial" pitchFamily="34" charset="0"/>
                        </a:rPr>
                        <a:t>тоо</a:t>
                      </a:r>
                      <a:endParaRPr lang="en-US" sz="2400" dirty="0">
                        <a:solidFill>
                          <a:srgbClr val="0070C0"/>
                        </a:solidFill>
                        <a:latin typeface="Arial" pitchFamily="34" charset="0"/>
                        <a:cs typeface="Arial" pitchFamily="34" charset="0"/>
                      </a:endParaRPr>
                    </a:p>
                  </a:txBody>
                  <a:tcPr anchor="ctr"/>
                </a:tc>
                <a:tc>
                  <a:txBody>
                    <a:bodyPr/>
                    <a:lstStyle/>
                    <a:p>
                      <a:pPr algn="ctr"/>
                      <a:r>
                        <a:rPr lang="mn-MN" sz="2400" dirty="0" smtClean="0">
                          <a:solidFill>
                            <a:schemeClr val="tx1"/>
                          </a:solidFill>
                          <a:latin typeface="Arial" pitchFamily="34" charset="0"/>
                          <a:cs typeface="Arial" pitchFamily="34" charset="0"/>
                        </a:rPr>
                        <a:t>22</a:t>
                      </a:r>
                      <a:endParaRPr lang="en-US" sz="2400" dirty="0">
                        <a:solidFill>
                          <a:schemeClr val="tx1"/>
                        </a:solidFill>
                        <a:latin typeface="Arial" pitchFamily="34" charset="0"/>
                        <a:cs typeface="Arial" pitchFamily="34" charset="0"/>
                      </a:endParaRPr>
                    </a:p>
                  </a:txBody>
                  <a:tcPr anchor="ctr"/>
                </a:tc>
                <a:tc>
                  <a:txBody>
                    <a:bodyPr/>
                    <a:lstStyle/>
                    <a:p>
                      <a:pPr algn="ctr"/>
                      <a:r>
                        <a:rPr lang="mn-MN" sz="2400" dirty="0" smtClean="0">
                          <a:solidFill>
                            <a:schemeClr val="tx1"/>
                          </a:solidFill>
                          <a:latin typeface="Arial" pitchFamily="34" charset="0"/>
                          <a:cs typeface="Arial" pitchFamily="34" charset="0"/>
                        </a:rPr>
                        <a:t>24</a:t>
                      </a:r>
                      <a:endParaRPr lang="en-US" sz="2400" dirty="0">
                        <a:solidFill>
                          <a:schemeClr val="tx1"/>
                        </a:solidFill>
                        <a:latin typeface="Arial" pitchFamily="34" charset="0"/>
                        <a:cs typeface="Arial" pitchFamily="34" charset="0"/>
                      </a:endParaRPr>
                    </a:p>
                  </a:txBody>
                  <a:tcPr anchor="ctr"/>
                </a:tc>
                <a:tc>
                  <a:txBody>
                    <a:bodyPr/>
                    <a:lstStyle/>
                    <a:p>
                      <a:pPr algn="ctr"/>
                      <a:r>
                        <a:rPr lang="mn-MN" sz="2400" dirty="0" smtClean="0">
                          <a:solidFill>
                            <a:schemeClr val="tx1"/>
                          </a:solidFill>
                          <a:latin typeface="Arial" pitchFamily="34" charset="0"/>
                          <a:cs typeface="Arial" pitchFamily="34" charset="0"/>
                        </a:rPr>
                        <a:t>24</a:t>
                      </a:r>
                      <a:endParaRPr lang="en-US" sz="2400" dirty="0">
                        <a:solidFill>
                          <a:schemeClr val="tx1"/>
                        </a:solidFill>
                        <a:latin typeface="Arial" pitchFamily="34" charset="0"/>
                        <a:cs typeface="Arial" pitchFamily="34" charset="0"/>
                      </a:endParaRPr>
                    </a:p>
                  </a:txBody>
                  <a:tcPr anchor="ctr"/>
                </a:tc>
                <a:tc>
                  <a:txBody>
                    <a:bodyPr/>
                    <a:lstStyle/>
                    <a:p>
                      <a:pPr algn="ctr"/>
                      <a:r>
                        <a:rPr lang="mn-MN" sz="2400" dirty="0" smtClean="0">
                          <a:solidFill>
                            <a:schemeClr val="tx1"/>
                          </a:solidFill>
                          <a:latin typeface="Arial" pitchFamily="34" charset="0"/>
                          <a:cs typeface="Arial" pitchFamily="34" charset="0"/>
                        </a:rPr>
                        <a:t>24</a:t>
                      </a:r>
                      <a:endParaRPr lang="en-US" sz="2400" dirty="0">
                        <a:solidFill>
                          <a:schemeClr val="tx1"/>
                        </a:solidFill>
                        <a:latin typeface="Arial" pitchFamily="34" charset="0"/>
                        <a:cs typeface="Arial" pitchFamily="34" charset="0"/>
                      </a:endParaRPr>
                    </a:p>
                  </a:txBody>
                  <a:tcPr anchor="ctr"/>
                </a:tc>
              </a:tr>
              <a:tr h="685800">
                <a:tc>
                  <a:txBody>
                    <a:bodyPr/>
                    <a:lstStyle/>
                    <a:p>
                      <a:pPr algn="r"/>
                      <a:r>
                        <a:rPr lang="mn-MN" sz="1800" dirty="0" smtClean="0">
                          <a:solidFill>
                            <a:srgbClr val="0070C0"/>
                          </a:solidFill>
                          <a:latin typeface="Arial" pitchFamily="34" charset="0"/>
                          <a:cs typeface="Arial" pitchFamily="34" charset="0"/>
                        </a:rPr>
                        <a:t>               Суралцагсад</a:t>
                      </a:r>
                      <a:endParaRPr lang="en-US" sz="1800" dirty="0">
                        <a:solidFill>
                          <a:srgbClr val="0070C0"/>
                        </a:solidFill>
                        <a:latin typeface="Arial" pitchFamily="34" charset="0"/>
                        <a:cs typeface="Arial" pitchFamily="34" charset="0"/>
                      </a:endParaRPr>
                    </a:p>
                  </a:txBody>
                  <a:tcPr anchor="ctr"/>
                </a:tc>
                <a:tc>
                  <a:txBody>
                    <a:bodyPr/>
                    <a:lstStyle/>
                    <a:p>
                      <a:pPr algn="ctr"/>
                      <a:r>
                        <a:rPr lang="mn-MN" sz="2400" dirty="0" smtClean="0">
                          <a:latin typeface="Arial" panose="020B0604020202020204" pitchFamily="34" charset="0"/>
                          <a:cs typeface="Arial" panose="020B0604020202020204" pitchFamily="34" charset="0"/>
                        </a:rPr>
                        <a:t>18572</a:t>
                      </a:r>
                      <a:endParaRPr lang="en-US" sz="2400" dirty="0">
                        <a:solidFill>
                          <a:schemeClr val="tx1"/>
                        </a:solidFill>
                        <a:latin typeface="Arial" pitchFamily="34" charset="0"/>
                        <a:cs typeface="Arial" pitchFamily="34" charset="0"/>
                      </a:endParaRPr>
                    </a:p>
                  </a:txBody>
                  <a:tcPr anchor="ctr"/>
                </a:tc>
                <a:tc>
                  <a:txBody>
                    <a:bodyPr/>
                    <a:lstStyle/>
                    <a:p>
                      <a:pPr algn="ctr"/>
                      <a:r>
                        <a:rPr lang="mn-MN" sz="2400" dirty="0" smtClean="0">
                          <a:solidFill>
                            <a:schemeClr val="tx1"/>
                          </a:solidFill>
                          <a:latin typeface="Arial" pitchFamily="34" charset="0"/>
                          <a:cs typeface="Arial" pitchFamily="34" charset="0"/>
                        </a:rPr>
                        <a:t>19078</a:t>
                      </a:r>
                      <a:endParaRPr lang="en-US" sz="2400" dirty="0">
                        <a:solidFill>
                          <a:schemeClr val="tx1"/>
                        </a:solidFill>
                        <a:latin typeface="Arial" pitchFamily="34" charset="0"/>
                        <a:cs typeface="Arial" pitchFamily="34" charset="0"/>
                      </a:endParaRPr>
                    </a:p>
                  </a:txBody>
                  <a:tcPr anchor="ctr"/>
                </a:tc>
                <a:tc>
                  <a:txBody>
                    <a:bodyPr/>
                    <a:lstStyle/>
                    <a:p>
                      <a:pPr algn="ctr"/>
                      <a:r>
                        <a:rPr lang="mn-MN" sz="2400" dirty="0" smtClean="0">
                          <a:latin typeface="Arial" panose="020B0604020202020204" pitchFamily="34" charset="0"/>
                          <a:cs typeface="Arial" panose="020B0604020202020204" pitchFamily="34" charset="0"/>
                        </a:rPr>
                        <a:t>19841</a:t>
                      </a:r>
                      <a:endParaRPr lang="en-US" sz="2400" dirty="0">
                        <a:solidFill>
                          <a:schemeClr val="tx1"/>
                        </a:solidFill>
                        <a:latin typeface="Arial" pitchFamily="34" charset="0"/>
                        <a:cs typeface="Arial" pitchFamily="34" charset="0"/>
                      </a:endParaRPr>
                    </a:p>
                  </a:txBody>
                  <a:tcPr anchor="ctr"/>
                </a:tc>
                <a:tc>
                  <a:txBody>
                    <a:bodyPr/>
                    <a:lstStyle/>
                    <a:p>
                      <a:pPr algn="ctr"/>
                      <a:r>
                        <a:rPr lang="mn-MN" sz="2400" dirty="0" smtClean="0">
                          <a:solidFill>
                            <a:schemeClr val="tx1"/>
                          </a:solidFill>
                          <a:latin typeface="Arial" pitchFamily="34" charset="0"/>
                          <a:cs typeface="Arial" pitchFamily="34" charset="0"/>
                        </a:rPr>
                        <a:t>21461</a:t>
                      </a:r>
                      <a:endParaRPr lang="en-US" sz="2400" dirty="0">
                        <a:solidFill>
                          <a:schemeClr val="tx1"/>
                        </a:solidFill>
                        <a:latin typeface="Arial" pitchFamily="34" charset="0"/>
                        <a:cs typeface="Arial" pitchFamily="34" charset="0"/>
                      </a:endParaRPr>
                    </a:p>
                  </a:txBody>
                  <a:tcPr anchor="ctr"/>
                </a:tc>
              </a:tr>
              <a:tr h="609600">
                <a:tc>
                  <a:txBody>
                    <a:bodyPr/>
                    <a:lstStyle/>
                    <a:p>
                      <a:pPr algn="ctr"/>
                      <a:r>
                        <a:rPr lang="mn-MN" sz="2400" dirty="0" smtClean="0">
                          <a:solidFill>
                            <a:srgbClr val="0070C0"/>
                          </a:solidFill>
                          <a:latin typeface="Arial" panose="020B0604020202020204" pitchFamily="34" charset="0"/>
                          <a:cs typeface="Arial" panose="020B0604020202020204" pitchFamily="34" charset="0"/>
                        </a:rPr>
                        <a:t>СӨБ-ын</a:t>
                      </a:r>
                      <a:r>
                        <a:rPr lang="mn-MN" sz="2400" baseline="0" dirty="0" smtClean="0">
                          <a:solidFill>
                            <a:srgbClr val="0070C0"/>
                          </a:solidFill>
                          <a:latin typeface="Arial" panose="020B0604020202020204" pitchFamily="34" charset="0"/>
                          <a:cs typeface="Arial" panose="020B0604020202020204" pitchFamily="34" charset="0"/>
                        </a:rPr>
                        <a:t> тоо</a:t>
                      </a:r>
                      <a:endParaRPr lang="en-US" sz="2400" dirty="0">
                        <a:solidFill>
                          <a:srgbClr val="0070C0"/>
                        </a:solidFill>
                        <a:latin typeface="Arial" pitchFamily="34" charset="0"/>
                        <a:cs typeface="Arial" pitchFamily="34" charset="0"/>
                      </a:endParaRPr>
                    </a:p>
                  </a:txBody>
                  <a:tcPr anchor="ctr"/>
                </a:tc>
                <a:tc>
                  <a:txBody>
                    <a:bodyPr/>
                    <a:lstStyle/>
                    <a:p>
                      <a:pPr algn="ctr"/>
                      <a:r>
                        <a:rPr lang="mn-MN" sz="2400" dirty="0" smtClean="0">
                          <a:solidFill>
                            <a:schemeClr val="tx1"/>
                          </a:solidFill>
                          <a:latin typeface="Arial" pitchFamily="34" charset="0"/>
                          <a:cs typeface="Arial" pitchFamily="34" charset="0"/>
                        </a:rPr>
                        <a:t>36</a:t>
                      </a:r>
                      <a:endParaRPr lang="en-US" sz="2400" dirty="0">
                        <a:solidFill>
                          <a:schemeClr val="tx1"/>
                        </a:solidFill>
                        <a:latin typeface="Arial" pitchFamily="34" charset="0"/>
                        <a:cs typeface="Arial" pitchFamily="34" charset="0"/>
                      </a:endParaRPr>
                    </a:p>
                  </a:txBody>
                  <a:tcPr anchor="ctr"/>
                </a:tc>
                <a:tc>
                  <a:txBody>
                    <a:bodyPr/>
                    <a:lstStyle/>
                    <a:p>
                      <a:pPr algn="ctr"/>
                      <a:r>
                        <a:rPr lang="mn-MN" sz="2400" dirty="0" smtClean="0">
                          <a:solidFill>
                            <a:schemeClr val="tx1"/>
                          </a:solidFill>
                          <a:latin typeface="Arial" pitchFamily="34" charset="0"/>
                          <a:cs typeface="Arial" pitchFamily="34" charset="0"/>
                        </a:rPr>
                        <a:t>37</a:t>
                      </a:r>
                      <a:endParaRPr lang="en-US" sz="2400" dirty="0">
                        <a:solidFill>
                          <a:schemeClr val="tx1"/>
                        </a:solidFill>
                        <a:latin typeface="Arial" pitchFamily="34" charset="0"/>
                        <a:cs typeface="Arial" pitchFamily="34" charset="0"/>
                      </a:endParaRPr>
                    </a:p>
                  </a:txBody>
                  <a:tcPr anchor="ctr"/>
                </a:tc>
                <a:tc>
                  <a:txBody>
                    <a:bodyPr/>
                    <a:lstStyle/>
                    <a:p>
                      <a:pPr algn="ctr"/>
                      <a:r>
                        <a:rPr lang="mn-MN" sz="2400" dirty="0" smtClean="0">
                          <a:latin typeface="Arial" panose="020B0604020202020204" pitchFamily="34" charset="0"/>
                          <a:cs typeface="Arial" panose="020B0604020202020204" pitchFamily="34" charset="0"/>
                        </a:rPr>
                        <a:t>37</a:t>
                      </a:r>
                      <a:endParaRPr lang="en-US" sz="2400" dirty="0">
                        <a:solidFill>
                          <a:schemeClr val="tx1"/>
                        </a:solidFill>
                        <a:latin typeface="Arial" pitchFamily="34" charset="0"/>
                        <a:cs typeface="Arial" pitchFamily="34" charset="0"/>
                      </a:endParaRPr>
                    </a:p>
                  </a:txBody>
                  <a:tcPr anchor="ctr"/>
                </a:tc>
                <a:tc>
                  <a:txBody>
                    <a:bodyPr/>
                    <a:lstStyle/>
                    <a:p>
                      <a:pPr algn="ctr"/>
                      <a:r>
                        <a:rPr lang="mn-MN" sz="2400" dirty="0" smtClean="0">
                          <a:solidFill>
                            <a:schemeClr val="tx1"/>
                          </a:solidFill>
                          <a:latin typeface="Arial" pitchFamily="34" charset="0"/>
                          <a:cs typeface="Arial" pitchFamily="34" charset="0"/>
                        </a:rPr>
                        <a:t>38</a:t>
                      </a:r>
                      <a:endParaRPr lang="en-US" sz="2400" dirty="0">
                        <a:solidFill>
                          <a:schemeClr val="tx1"/>
                        </a:solidFill>
                        <a:latin typeface="Arial" pitchFamily="34" charset="0"/>
                        <a:cs typeface="Arial" pitchFamily="34" charset="0"/>
                      </a:endParaRPr>
                    </a:p>
                  </a:txBody>
                  <a:tcPr anchor="ctr"/>
                </a:tc>
              </a:tr>
              <a:tr h="533400">
                <a:tc>
                  <a:txBody>
                    <a:bodyPr/>
                    <a:lstStyle/>
                    <a:p>
                      <a:pPr algn="r"/>
                      <a:r>
                        <a:rPr lang="mn-MN" sz="2400" dirty="0" smtClean="0">
                          <a:solidFill>
                            <a:srgbClr val="0070C0"/>
                          </a:solidFill>
                          <a:latin typeface="Arial" pitchFamily="34" charset="0"/>
                          <a:cs typeface="Arial" pitchFamily="34" charset="0"/>
                        </a:rPr>
                        <a:t> </a:t>
                      </a:r>
                      <a:r>
                        <a:rPr lang="mn-MN" sz="1800" dirty="0" smtClean="0">
                          <a:solidFill>
                            <a:srgbClr val="0070C0"/>
                          </a:solidFill>
                          <a:latin typeface="Arial" pitchFamily="34" charset="0"/>
                          <a:cs typeface="Arial" pitchFamily="34" charset="0"/>
                        </a:rPr>
                        <a:t>Хүүхдийн</a:t>
                      </a:r>
                      <a:r>
                        <a:rPr lang="mn-MN" sz="1800" baseline="0" dirty="0" smtClean="0">
                          <a:solidFill>
                            <a:srgbClr val="0070C0"/>
                          </a:solidFill>
                          <a:latin typeface="Arial" pitchFamily="34" charset="0"/>
                          <a:cs typeface="Arial" pitchFamily="34" charset="0"/>
                        </a:rPr>
                        <a:t> тоо</a:t>
                      </a:r>
                      <a:endParaRPr lang="en-US" sz="1800" dirty="0">
                        <a:solidFill>
                          <a:srgbClr val="0070C0"/>
                        </a:solidFill>
                        <a:latin typeface="Arial" pitchFamily="34" charset="0"/>
                        <a:cs typeface="Arial" pitchFamily="34" charset="0"/>
                      </a:endParaRPr>
                    </a:p>
                  </a:txBody>
                  <a:tcPr anchor="ctr"/>
                </a:tc>
                <a:tc>
                  <a:txBody>
                    <a:bodyPr/>
                    <a:lstStyle/>
                    <a:p>
                      <a:pPr algn="ctr"/>
                      <a:r>
                        <a:rPr lang="mn-MN" sz="2400" dirty="0" smtClean="0">
                          <a:solidFill>
                            <a:schemeClr val="tx1"/>
                          </a:solidFill>
                          <a:latin typeface="Arial" pitchFamily="34" charset="0"/>
                          <a:cs typeface="Arial" pitchFamily="34" charset="0"/>
                        </a:rPr>
                        <a:t>8174</a:t>
                      </a:r>
                      <a:endParaRPr lang="en-US" sz="2400" dirty="0">
                        <a:solidFill>
                          <a:schemeClr val="tx1"/>
                        </a:solidFill>
                        <a:latin typeface="Arial" pitchFamily="34" charset="0"/>
                        <a:cs typeface="Arial" pitchFamily="34" charset="0"/>
                      </a:endParaRPr>
                    </a:p>
                  </a:txBody>
                  <a:tcPr anchor="ctr"/>
                </a:tc>
                <a:tc>
                  <a:txBody>
                    <a:bodyPr/>
                    <a:lstStyle/>
                    <a:p>
                      <a:pPr algn="ctr"/>
                      <a:r>
                        <a:rPr lang="mn-MN" sz="2400" dirty="0" smtClean="0">
                          <a:solidFill>
                            <a:schemeClr val="tx1"/>
                          </a:solidFill>
                          <a:latin typeface="Arial" pitchFamily="34" charset="0"/>
                          <a:cs typeface="Arial" pitchFamily="34" charset="0"/>
                        </a:rPr>
                        <a:t>8756</a:t>
                      </a:r>
                      <a:endParaRPr lang="en-US" sz="2400" dirty="0">
                        <a:solidFill>
                          <a:schemeClr val="tx1"/>
                        </a:solidFill>
                        <a:latin typeface="Arial" pitchFamily="34" charset="0"/>
                        <a:cs typeface="Arial" pitchFamily="34" charset="0"/>
                      </a:endParaRPr>
                    </a:p>
                  </a:txBody>
                  <a:tcPr anchor="ctr"/>
                </a:tc>
                <a:tc>
                  <a:txBody>
                    <a:bodyPr/>
                    <a:lstStyle/>
                    <a:p>
                      <a:pPr algn="ctr"/>
                      <a:r>
                        <a:rPr lang="mn-MN" sz="2400" dirty="0" smtClean="0">
                          <a:solidFill>
                            <a:schemeClr val="tx1"/>
                          </a:solidFill>
                          <a:latin typeface="Arial" pitchFamily="34" charset="0"/>
                          <a:cs typeface="Arial" pitchFamily="34" charset="0"/>
                        </a:rPr>
                        <a:t>8974</a:t>
                      </a:r>
                      <a:endParaRPr lang="en-US" sz="2400" dirty="0">
                        <a:solidFill>
                          <a:schemeClr val="tx1"/>
                        </a:solidFill>
                        <a:latin typeface="Arial" pitchFamily="34" charset="0"/>
                        <a:cs typeface="Arial" pitchFamily="34" charset="0"/>
                      </a:endParaRPr>
                    </a:p>
                  </a:txBody>
                  <a:tcPr anchor="ctr"/>
                </a:tc>
                <a:tc>
                  <a:txBody>
                    <a:bodyPr/>
                    <a:lstStyle/>
                    <a:p>
                      <a:pPr algn="ctr"/>
                      <a:r>
                        <a:rPr lang="mn-MN" sz="2400" dirty="0" smtClean="0">
                          <a:solidFill>
                            <a:schemeClr val="tx1"/>
                          </a:solidFill>
                          <a:latin typeface="Arial" pitchFamily="34" charset="0"/>
                          <a:cs typeface="Arial" pitchFamily="34" charset="0"/>
                        </a:rPr>
                        <a:t>9406</a:t>
                      </a:r>
                      <a:endParaRPr lang="en-US" sz="2400" dirty="0">
                        <a:solidFill>
                          <a:schemeClr val="tx1"/>
                        </a:solidFill>
                        <a:latin typeface="Arial" pitchFamily="34" charset="0"/>
                        <a:cs typeface="Arial" pitchFamily="34" charset="0"/>
                      </a:endParaRPr>
                    </a:p>
                  </a:txBody>
                  <a:tcPr anchor="ctr"/>
                </a:tc>
              </a:tr>
            </a:tbl>
          </a:graphicData>
        </a:graphic>
      </p:graphicFrame>
      <p:sp>
        <p:nvSpPr>
          <p:cNvPr id="7" name="TextBox 6"/>
          <p:cNvSpPr txBox="1"/>
          <p:nvPr/>
        </p:nvSpPr>
        <p:spPr>
          <a:xfrm>
            <a:off x="735874" y="265810"/>
            <a:ext cx="8408126" cy="369332"/>
          </a:xfrm>
          <a:prstGeom prst="rect">
            <a:avLst/>
          </a:prstGeom>
          <a:solidFill>
            <a:schemeClr val="bg1"/>
          </a:solidFill>
        </p:spPr>
        <p:txBody>
          <a:bodyPr wrap="square" rtlCol="0">
            <a:spAutoFit/>
          </a:bodyPr>
          <a:lstStyle/>
          <a:p>
            <a:r>
              <a:rPr lang="mn-MN" b="1" dirty="0" smtClean="0">
                <a:solidFill>
                  <a:schemeClr val="bg2">
                    <a:lumMod val="50000"/>
                  </a:schemeClr>
                </a:solidFill>
                <a:latin typeface="Arial" panose="020B0604020202020204" pitchFamily="34" charset="0"/>
                <a:cs typeface="Arial" panose="020B0604020202020204" pitchFamily="34" charset="0"/>
              </a:rPr>
              <a:t>БОЛОВСРОЛ</a:t>
            </a:r>
            <a:endParaRPr lang="mn-Mong-CN" b="1" dirty="0">
              <a:solidFill>
                <a:schemeClr val="bg2">
                  <a:lumMod val="50000"/>
                </a:schemeClr>
              </a:solidFill>
              <a:latin typeface="Arial" panose="020B0604020202020204" pitchFamily="34" charset="0"/>
            </a:endParaRPr>
          </a:p>
        </p:txBody>
      </p:sp>
      <p:sp>
        <p:nvSpPr>
          <p:cNvPr id="8" name="Rectangle 7"/>
          <p:cNvSpPr/>
          <p:nvPr/>
        </p:nvSpPr>
        <p:spPr>
          <a:xfrm>
            <a:off x="901337" y="4728595"/>
            <a:ext cx="8077200" cy="646331"/>
          </a:xfrm>
          <a:prstGeom prst="rect">
            <a:avLst/>
          </a:prstGeom>
        </p:spPr>
        <p:txBody>
          <a:bodyPr wrap="square">
            <a:spAutoFit/>
          </a:bodyPr>
          <a:lstStyle/>
          <a:p>
            <a:pPr indent="457200" algn="just">
              <a:spcAft>
                <a:spcPts val="0"/>
              </a:spcAft>
            </a:pPr>
            <a:r>
              <a:rPr lang="en-US" dirty="0" err="1">
                <a:solidFill>
                  <a:srgbClr val="000000"/>
                </a:solidFill>
                <a:latin typeface="Arial" panose="020B0604020202020204" pitchFamily="34" charset="0"/>
                <a:ea typeface="Times New Roman" panose="02020603050405020304" pitchFamily="18" charset="0"/>
              </a:rPr>
              <a:t>Өмнөх</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хичээлийн</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жилээс</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суралцагсад</a:t>
            </a:r>
            <a:r>
              <a:rPr lang="en-US" dirty="0">
                <a:solidFill>
                  <a:srgbClr val="000000"/>
                </a:solidFill>
                <a:latin typeface="Arial" panose="020B0604020202020204" pitchFamily="34" charset="0"/>
                <a:ea typeface="Times New Roman" panose="02020603050405020304" pitchFamily="18" charset="0"/>
              </a:rPr>
              <a:t> </a:t>
            </a:r>
            <a:r>
              <a:rPr lang="mn-MN" dirty="0">
                <a:solidFill>
                  <a:srgbClr val="000000"/>
                </a:solidFill>
                <a:latin typeface="Arial" panose="020B0604020202020204" pitchFamily="34" charset="0"/>
                <a:ea typeface="Times New Roman" panose="02020603050405020304" pitchFamily="18" charset="0"/>
              </a:rPr>
              <a:t>8</a:t>
            </a:r>
            <a:r>
              <a:rPr lang="en-US" dirty="0">
                <a:solidFill>
                  <a:srgbClr val="000000"/>
                </a:solidFill>
                <a:latin typeface="Arial" panose="020B0604020202020204" pitchFamily="34" charset="0"/>
                <a:ea typeface="Times New Roman" panose="02020603050405020304" pitchFamily="18" charset="0"/>
              </a:rPr>
              <a:t>.</a:t>
            </a:r>
            <a:r>
              <a:rPr lang="mn-MN" dirty="0">
                <a:solidFill>
                  <a:srgbClr val="000000"/>
                </a:solidFill>
                <a:latin typeface="Arial" panose="020B0604020202020204" pitchFamily="34" charset="0"/>
                <a:ea typeface="Times New Roman" panose="02020603050405020304" pitchFamily="18" charset="0"/>
              </a:rPr>
              <a:t>2</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хувиар</a:t>
            </a:r>
            <a:r>
              <a:rPr lang="en-US" dirty="0">
                <a:solidFill>
                  <a:srgbClr val="000000"/>
                </a:solidFill>
                <a:latin typeface="Arial" panose="020B0604020202020204" pitchFamily="34" charset="0"/>
                <a:ea typeface="Times New Roman" panose="02020603050405020304" pitchFamily="18" charset="0"/>
              </a:rPr>
              <a:t>, СӨБ-д </a:t>
            </a:r>
            <a:r>
              <a:rPr lang="en-US" dirty="0" err="1">
                <a:solidFill>
                  <a:srgbClr val="000000"/>
                </a:solidFill>
                <a:latin typeface="Arial" panose="020B0604020202020204" pitchFamily="34" charset="0"/>
                <a:ea typeface="Times New Roman" panose="02020603050405020304" pitchFamily="18" charset="0"/>
              </a:rPr>
              <a:t>хамрагдаж</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байгаа</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хүүхэд</a:t>
            </a:r>
            <a:r>
              <a:rPr lang="en-US" dirty="0">
                <a:solidFill>
                  <a:srgbClr val="000000"/>
                </a:solidFill>
                <a:latin typeface="Arial" panose="020B0604020202020204" pitchFamily="34" charset="0"/>
                <a:ea typeface="Times New Roman" panose="02020603050405020304" pitchFamily="18" charset="0"/>
              </a:rPr>
              <a:t> 4.8 </a:t>
            </a:r>
            <a:r>
              <a:rPr lang="en-US" dirty="0" err="1">
                <a:solidFill>
                  <a:srgbClr val="000000"/>
                </a:solidFill>
                <a:latin typeface="Arial" panose="020B0604020202020204" pitchFamily="34" charset="0"/>
                <a:ea typeface="Times New Roman" panose="02020603050405020304" pitchFamily="18" charset="0"/>
              </a:rPr>
              <a:t>хувиар</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өсч</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хамралтын</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хувь</a:t>
            </a:r>
            <a:r>
              <a:rPr lang="en-US" dirty="0">
                <a:solidFill>
                  <a:srgbClr val="000000"/>
                </a:solidFill>
                <a:latin typeface="Arial" panose="020B0604020202020204" pitchFamily="34" charset="0"/>
                <a:ea typeface="Times New Roman" panose="02020603050405020304" pitchFamily="18" charset="0"/>
              </a:rPr>
              <a:t> 4.6 </a:t>
            </a:r>
            <a:r>
              <a:rPr lang="en-US" dirty="0" err="1">
                <a:solidFill>
                  <a:srgbClr val="000000"/>
                </a:solidFill>
                <a:latin typeface="Arial" panose="020B0604020202020204" pitchFamily="34" charset="0"/>
                <a:ea typeface="Times New Roman" panose="02020603050405020304" pitchFamily="18" charset="0"/>
              </a:rPr>
              <a:t>пунктээр</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нэмэгджээ</a:t>
            </a:r>
            <a:r>
              <a:rPr lang="en-US" dirty="0">
                <a:solidFill>
                  <a:srgbClr val="000000"/>
                </a:solidFill>
                <a:latin typeface="Arial" panose="020B0604020202020204" pitchFamily="34"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79494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800600" y="1066800"/>
            <a:ext cx="0" cy="4099667"/>
          </a:xfrm>
          <a:prstGeom prst="line">
            <a:avLst/>
          </a:prstGeom>
          <a:ln>
            <a:solidFill>
              <a:srgbClr val="FFFF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9"/>
          <p:cNvGraphicFramePr>
            <a:graphicFrameLocks noGrp="1"/>
          </p:cNvGraphicFramePr>
          <p:nvPr>
            <p:ph sz="half" idx="1"/>
            <p:extLst>
              <p:ext uri="{D42A27DB-BD31-4B8C-83A1-F6EECF244321}">
                <p14:modId xmlns:p14="http://schemas.microsoft.com/office/powerpoint/2010/main" val="753724384"/>
              </p:ext>
            </p:extLst>
          </p:nvPr>
        </p:nvGraphicFramePr>
        <p:xfrm>
          <a:off x="4800600" y="762000"/>
          <a:ext cx="41910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9"/>
          <p:cNvGraphicFramePr>
            <a:graphicFrameLocks noGrp="1"/>
          </p:cNvGraphicFramePr>
          <p:nvPr>
            <p:ph sz="half" idx="1"/>
            <p:extLst>
              <p:ext uri="{D42A27DB-BD31-4B8C-83A1-F6EECF244321}">
                <p14:modId xmlns:p14="http://schemas.microsoft.com/office/powerpoint/2010/main" val="2342267011"/>
              </p:ext>
            </p:extLst>
          </p:nvPr>
        </p:nvGraphicFramePr>
        <p:xfrm>
          <a:off x="800101" y="640504"/>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35874" y="265810"/>
            <a:ext cx="8408126" cy="369332"/>
          </a:xfrm>
          <a:prstGeom prst="rect">
            <a:avLst/>
          </a:prstGeom>
          <a:solidFill>
            <a:schemeClr val="bg1"/>
          </a:solidFill>
        </p:spPr>
        <p:txBody>
          <a:bodyPr wrap="square" rtlCol="0">
            <a:spAutoFit/>
          </a:bodyPr>
          <a:lstStyle/>
          <a:p>
            <a:endParaRPr lang="mn-Mong-CN" b="1" dirty="0">
              <a:solidFill>
                <a:schemeClr val="bg2">
                  <a:lumMod val="50000"/>
                </a:schemeClr>
              </a:solidFill>
              <a:latin typeface="Arial" panose="020B0604020202020204" pitchFamily="34" charset="0"/>
            </a:endParaRPr>
          </a:p>
        </p:txBody>
      </p:sp>
      <p:sp>
        <p:nvSpPr>
          <p:cNvPr id="3" name="Rectangle 2"/>
          <p:cNvSpPr/>
          <p:nvPr/>
        </p:nvSpPr>
        <p:spPr>
          <a:xfrm>
            <a:off x="977537" y="5261943"/>
            <a:ext cx="7924800" cy="1477328"/>
          </a:xfrm>
          <a:prstGeom prst="rect">
            <a:avLst/>
          </a:prstGeom>
        </p:spPr>
        <p:txBody>
          <a:bodyPr wrap="square">
            <a:spAutoFit/>
          </a:bodyPr>
          <a:lstStyle/>
          <a:p>
            <a:pPr algn="just"/>
            <a:r>
              <a:rPr lang="en-US" dirty="0" err="1">
                <a:solidFill>
                  <a:srgbClr val="000000"/>
                </a:solidFill>
                <a:latin typeface="Arial" panose="020B0604020202020204" pitchFamily="34" charset="0"/>
                <a:ea typeface="Times New Roman" panose="02020603050405020304" pitchFamily="18" charset="0"/>
              </a:rPr>
              <a:t>Өмнөх</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оноос</a:t>
            </a:r>
            <a:r>
              <a:rPr lang="en-US" dirty="0">
                <a:solidFill>
                  <a:srgbClr val="000000"/>
                </a:solidFill>
                <a:latin typeface="Arial" panose="020B0604020202020204" pitchFamily="34" charset="0"/>
                <a:ea typeface="Times New Roman" panose="02020603050405020304" pitchFamily="18" charset="0"/>
              </a:rPr>
              <a:t> </a:t>
            </a:r>
            <a:r>
              <a:rPr lang="en-US" b="1" dirty="0" err="1">
                <a:solidFill>
                  <a:srgbClr val="000000"/>
                </a:solidFill>
                <a:latin typeface="Arial" panose="020B0604020202020204" pitchFamily="34" charset="0"/>
                <a:ea typeface="Times New Roman" panose="02020603050405020304" pitchFamily="18" charset="0"/>
              </a:rPr>
              <a:t>ерөнхий</a:t>
            </a:r>
            <a:r>
              <a:rPr lang="en-US" b="1" dirty="0">
                <a:solidFill>
                  <a:srgbClr val="000000"/>
                </a:solidFill>
                <a:latin typeface="Arial" panose="020B0604020202020204" pitchFamily="34" charset="0"/>
                <a:ea typeface="Times New Roman" panose="02020603050405020304" pitchFamily="18" charset="0"/>
              </a:rPr>
              <a:t> </a:t>
            </a:r>
            <a:r>
              <a:rPr lang="en-US" b="1" dirty="0" err="1">
                <a:solidFill>
                  <a:srgbClr val="000000"/>
                </a:solidFill>
                <a:latin typeface="Arial" panose="020B0604020202020204" pitchFamily="34" charset="0"/>
                <a:ea typeface="Times New Roman" panose="02020603050405020304" pitchFamily="18" charset="0"/>
              </a:rPr>
              <a:t>боловсролын</a:t>
            </a:r>
            <a:r>
              <a:rPr lang="en-US" b="1" dirty="0">
                <a:solidFill>
                  <a:srgbClr val="000000"/>
                </a:solidFill>
                <a:latin typeface="Arial" panose="020B0604020202020204" pitchFamily="34" charset="0"/>
                <a:ea typeface="Times New Roman" panose="02020603050405020304" pitchFamily="18" charset="0"/>
              </a:rPr>
              <a:t> </a:t>
            </a:r>
            <a:r>
              <a:rPr lang="en-US" b="1" dirty="0" err="1">
                <a:solidFill>
                  <a:srgbClr val="000000"/>
                </a:solidFill>
                <a:latin typeface="Arial" panose="020B0604020202020204" pitchFamily="34" charset="0"/>
                <a:ea typeface="Times New Roman" panose="02020603050405020304" pitchFamily="18" charset="0"/>
              </a:rPr>
              <a:t>сургуулийн</a:t>
            </a:r>
            <a:r>
              <a:rPr lang="en-US" b="1" dirty="0">
                <a:solidFill>
                  <a:srgbClr val="000000"/>
                </a:solidFill>
                <a:latin typeface="Arial" panose="020B0604020202020204" pitchFamily="34" charset="0"/>
                <a:ea typeface="Times New Roman" panose="02020603050405020304" pitchFamily="18" charset="0"/>
              </a:rPr>
              <a:t> </a:t>
            </a:r>
            <a:r>
              <a:rPr lang="en-US" b="1" dirty="0" err="1">
                <a:solidFill>
                  <a:srgbClr val="000000"/>
                </a:solidFill>
                <a:latin typeface="Arial" panose="020B0604020202020204" pitchFamily="34" charset="0"/>
                <a:ea typeface="Times New Roman" panose="02020603050405020304" pitchFamily="18" charset="0"/>
              </a:rPr>
              <a:t>нэг</a:t>
            </a:r>
            <a:r>
              <a:rPr lang="en-US" b="1" dirty="0">
                <a:solidFill>
                  <a:srgbClr val="000000"/>
                </a:solidFill>
                <a:latin typeface="Arial" panose="020B0604020202020204" pitchFamily="34" charset="0"/>
                <a:ea typeface="Times New Roman" panose="02020603050405020304" pitchFamily="18" charset="0"/>
              </a:rPr>
              <a:t> </a:t>
            </a:r>
            <a:r>
              <a:rPr lang="en-US" b="1" dirty="0" err="1">
                <a:solidFill>
                  <a:srgbClr val="000000"/>
                </a:solidFill>
                <a:latin typeface="Arial" panose="020B0604020202020204" pitchFamily="34" charset="0"/>
                <a:ea typeface="Times New Roman" panose="02020603050405020304" pitchFamily="18" charset="0"/>
              </a:rPr>
              <a:t>сургуульд</a:t>
            </a:r>
            <a:r>
              <a:rPr lang="en-US" b="1" dirty="0">
                <a:solidFill>
                  <a:srgbClr val="000000"/>
                </a:solidFill>
                <a:latin typeface="Arial" panose="020B0604020202020204" pitchFamily="34" charset="0"/>
                <a:ea typeface="Times New Roman" panose="02020603050405020304" pitchFamily="18" charset="0"/>
              </a:rPr>
              <a:t> </a:t>
            </a:r>
            <a:r>
              <a:rPr lang="en-US" b="1" dirty="0" err="1">
                <a:solidFill>
                  <a:srgbClr val="000000"/>
                </a:solidFill>
                <a:latin typeface="Arial" panose="020B0604020202020204" pitchFamily="34" charset="0"/>
                <a:ea typeface="Times New Roman" panose="02020603050405020304" pitchFamily="18" charset="0"/>
              </a:rPr>
              <a:t>ногдох</a:t>
            </a:r>
            <a:r>
              <a:rPr lang="en-US" b="1" dirty="0">
                <a:solidFill>
                  <a:srgbClr val="000000"/>
                </a:solidFill>
                <a:latin typeface="Arial" panose="020B0604020202020204" pitchFamily="34" charset="0"/>
                <a:ea typeface="Times New Roman" panose="02020603050405020304" pitchFamily="18" charset="0"/>
              </a:rPr>
              <a:t> </a:t>
            </a:r>
            <a:r>
              <a:rPr lang="en-US" b="1" dirty="0" err="1">
                <a:solidFill>
                  <a:srgbClr val="000000"/>
                </a:solidFill>
                <a:latin typeface="Arial" panose="020B0604020202020204" pitchFamily="34" charset="0"/>
                <a:ea typeface="Times New Roman" panose="02020603050405020304" pitchFamily="18" charset="0"/>
              </a:rPr>
              <a:t>суралцагч</a:t>
            </a:r>
            <a:r>
              <a:rPr lang="mn-MN" b="1" dirty="0">
                <a:solidFill>
                  <a:srgbClr val="000000"/>
                </a:solidFill>
                <a:latin typeface="Arial" panose="020B0604020202020204" pitchFamily="34" charset="0"/>
                <a:ea typeface="Times New Roman" panose="02020603050405020304" pitchFamily="18" charset="0"/>
              </a:rPr>
              <a:t>ид </a:t>
            </a:r>
            <a:r>
              <a:rPr lang="mn-MN" dirty="0">
                <a:solidFill>
                  <a:srgbClr val="000000"/>
                </a:solidFill>
                <a:latin typeface="Arial" panose="020B0604020202020204" pitchFamily="34" charset="0"/>
                <a:ea typeface="Times New Roman" panose="02020603050405020304" pitchFamily="18" charset="0"/>
              </a:rPr>
              <a:t>8</a:t>
            </a:r>
            <a:r>
              <a:rPr lang="en-US" dirty="0">
                <a:solidFill>
                  <a:srgbClr val="000000"/>
                </a:solidFill>
                <a:latin typeface="Arial" panose="020B0604020202020204" pitchFamily="34" charset="0"/>
                <a:ea typeface="Times New Roman" panose="02020603050405020304" pitchFamily="18" charset="0"/>
              </a:rPr>
              <a:t>.2 </a:t>
            </a:r>
            <a:r>
              <a:rPr lang="en-US" dirty="0" err="1">
                <a:solidFill>
                  <a:srgbClr val="000000"/>
                </a:solidFill>
                <a:latin typeface="Arial" panose="020B0604020202020204" pitchFamily="34" charset="0"/>
                <a:ea typeface="Times New Roman" panose="02020603050405020304" pitchFamily="18" charset="0"/>
              </a:rPr>
              <a:t>хувиар</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багшийн</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тоо</a:t>
            </a:r>
            <a:r>
              <a:rPr lang="en-US" dirty="0">
                <a:solidFill>
                  <a:srgbClr val="000000"/>
                </a:solidFill>
                <a:latin typeface="Arial" panose="020B0604020202020204" pitchFamily="34" charset="0"/>
                <a:ea typeface="Times New Roman" panose="02020603050405020304" pitchFamily="18" charset="0"/>
              </a:rPr>
              <a:t> </a:t>
            </a:r>
            <a:r>
              <a:rPr lang="mn-MN" dirty="0">
                <a:solidFill>
                  <a:srgbClr val="000000"/>
                </a:solidFill>
                <a:latin typeface="Arial" panose="020B0604020202020204" pitchFamily="34" charset="0"/>
                <a:ea typeface="Times New Roman" panose="02020603050405020304" pitchFamily="18" charset="0"/>
              </a:rPr>
              <a:t>6</a:t>
            </a:r>
            <a:r>
              <a:rPr lang="en-US" dirty="0">
                <a:solidFill>
                  <a:srgbClr val="000000"/>
                </a:solidFill>
                <a:latin typeface="Arial" panose="020B0604020202020204" pitchFamily="34" charset="0"/>
                <a:ea typeface="Times New Roman" panose="02020603050405020304" pitchFamily="18" charset="0"/>
              </a:rPr>
              <a:t>.</a:t>
            </a:r>
            <a:r>
              <a:rPr lang="mn-MN" dirty="0">
                <a:solidFill>
                  <a:srgbClr val="000000"/>
                </a:solidFill>
                <a:latin typeface="Arial" panose="020B0604020202020204" pitchFamily="34" charset="0"/>
                <a:ea typeface="Times New Roman" panose="02020603050405020304" pitchFamily="18" charset="0"/>
              </a:rPr>
              <a:t>6</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хувиар</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нэг</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багшид</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ногдох</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суралцагчид</a:t>
            </a:r>
            <a:r>
              <a:rPr lang="en-US" dirty="0">
                <a:solidFill>
                  <a:srgbClr val="000000"/>
                </a:solidFill>
                <a:latin typeface="Arial" panose="020B0604020202020204" pitchFamily="34" charset="0"/>
                <a:ea typeface="Times New Roman" panose="02020603050405020304" pitchFamily="18" charset="0"/>
              </a:rPr>
              <a:t> 1.</a:t>
            </a:r>
            <a:r>
              <a:rPr lang="mn-MN" dirty="0">
                <a:solidFill>
                  <a:srgbClr val="000000"/>
                </a:solidFill>
                <a:latin typeface="Arial" panose="020B0604020202020204" pitchFamily="34" charset="0"/>
                <a:ea typeface="Times New Roman" panose="02020603050405020304" pitchFamily="18" charset="0"/>
              </a:rPr>
              <a:t>4</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хувиар</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анги</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дүүргэлт</a:t>
            </a:r>
            <a:r>
              <a:rPr lang="en-US" dirty="0">
                <a:solidFill>
                  <a:srgbClr val="000000"/>
                </a:solidFill>
                <a:latin typeface="Arial" panose="020B0604020202020204" pitchFamily="34" charset="0"/>
                <a:ea typeface="Times New Roman" panose="02020603050405020304" pitchFamily="18" charset="0"/>
              </a:rPr>
              <a:t> </a:t>
            </a:r>
            <a:r>
              <a:rPr lang="en-US" dirty="0" smtClean="0">
                <a:solidFill>
                  <a:srgbClr val="000000"/>
                </a:solidFill>
                <a:latin typeface="Arial" panose="020B0604020202020204" pitchFamily="34" charset="0"/>
                <a:ea typeface="Times New Roman" panose="02020603050405020304" pitchFamily="18" charset="0"/>
              </a:rPr>
              <a:t>1.</a:t>
            </a:r>
            <a:r>
              <a:rPr lang="mn-MN" dirty="0">
                <a:solidFill>
                  <a:srgbClr val="000000"/>
                </a:solidFill>
                <a:latin typeface="Arial" panose="020B0604020202020204" pitchFamily="34" charset="0"/>
                <a:ea typeface="Times New Roman" panose="02020603050405020304" pitchFamily="18" charset="0"/>
              </a:rPr>
              <a:t>6</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хувиар</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нэмэгдсэн</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байна</a:t>
            </a:r>
            <a:r>
              <a:rPr lang="en-US" dirty="0">
                <a:solidFill>
                  <a:srgbClr val="000000"/>
                </a:solidFill>
                <a:latin typeface="Arial" panose="020B0604020202020204" pitchFamily="34" charset="0"/>
                <a:ea typeface="Times New Roman" panose="02020603050405020304" pitchFamily="18" charset="0"/>
              </a:rPr>
              <a:t>. </a:t>
            </a:r>
            <a:r>
              <a:rPr lang="en-US" b="1" dirty="0" err="1">
                <a:latin typeface="Arial" panose="020B0604020202020204" pitchFamily="34" charset="0"/>
                <a:ea typeface="Times New Roman" panose="02020603050405020304" pitchFamily="18" charset="0"/>
              </a:rPr>
              <a:t>Цэцэрлэг</a:t>
            </a:r>
            <a:r>
              <a:rPr lang="en-US" b="1" dirty="0" err="1">
                <a:solidFill>
                  <a:srgbClr val="000000"/>
                </a:solidFill>
                <a:latin typeface="Arial" panose="020B0604020202020204" pitchFamily="34" charset="0"/>
                <a:ea typeface="Times New Roman" panose="02020603050405020304" pitchFamily="18" charset="0"/>
              </a:rPr>
              <a:t>ийн</a:t>
            </a:r>
            <a:r>
              <a:rPr lang="en-US" b="1" dirty="0">
                <a:solidFill>
                  <a:srgbClr val="000000"/>
                </a:solidFill>
                <a:latin typeface="Arial" panose="020B0604020202020204" pitchFamily="34" charset="0"/>
                <a:ea typeface="Times New Roman" panose="02020603050405020304" pitchFamily="18" charset="0"/>
              </a:rPr>
              <a:t> </a:t>
            </a:r>
            <a:r>
              <a:rPr lang="en-US" b="1" dirty="0" err="1">
                <a:solidFill>
                  <a:srgbClr val="000000"/>
                </a:solidFill>
                <a:latin typeface="Arial" panose="020B0604020202020204" pitchFamily="34" charset="0"/>
                <a:ea typeface="Times New Roman" panose="02020603050405020304" pitchFamily="18" charset="0"/>
              </a:rPr>
              <a:t>нэг</a:t>
            </a:r>
            <a:r>
              <a:rPr lang="en-US" b="1" dirty="0">
                <a:solidFill>
                  <a:srgbClr val="000000"/>
                </a:solidFill>
                <a:latin typeface="Arial" panose="020B0604020202020204" pitchFamily="34" charset="0"/>
                <a:ea typeface="Times New Roman" panose="02020603050405020304" pitchFamily="18" charset="0"/>
              </a:rPr>
              <a:t> </a:t>
            </a:r>
            <a:r>
              <a:rPr lang="en-US" b="1" dirty="0" err="1">
                <a:solidFill>
                  <a:srgbClr val="000000"/>
                </a:solidFill>
                <a:latin typeface="Arial" panose="020B0604020202020204" pitchFamily="34" charset="0"/>
                <a:ea typeface="Times New Roman" panose="02020603050405020304" pitchFamily="18" charset="0"/>
              </a:rPr>
              <a:t>бүлэгт</a:t>
            </a:r>
            <a:r>
              <a:rPr lang="en-US" b="1" dirty="0">
                <a:solidFill>
                  <a:srgbClr val="000000"/>
                </a:solidFill>
                <a:latin typeface="Arial" panose="020B0604020202020204" pitchFamily="34" charset="0"/>
                <a:ea typeface="Times New Roman" panose="02020603050405020304" pitchFamily="18" charset="0"/>
              </a:rPr>
              <a:t> </a:t>
            </a:r>
            <a:r>
              <a:rPr lang="en-US" b="1" dirty="0" err="1">
                <a:solidFill>
                  <a:srgbClr val="000000"/>
                </a:solidFill>
                <a:latin typeface="Arial" panose="020B0604020202020204" pitchFamily="34" charset="0"/>
                <a:ea typeface="Times New Roman" panose="02020603050405020304" pitchFamily="18" charset="0"/>
              </a:rPr>
              <a:t>ногдох</a:t>
            </a:r>
            <a:r>
              <a:rPr lang="en-US" b="1" dirty="0">
                <a:solidFill>
                  <a:srgbClr val="000000"/>
                </a:solidFill>
                <a:latin typeface="Arial" panose="020B0604020202020204" pitchFamily="34" charset="0"/>
                <a:ea typeface="Times New Roman" panose="02020603050405020304" pitchFamily="18" charset="0"/>
              </a:rPr>
              <a:t> </a:t>
            </a:r>
            <a:r>
              <a:rPr lang="en-US" b="1" dirty="0" err="1">
                <a:solidFill>
                  <a:srgbClr val="000000"/>
                </a:solidFill>
                <a:latin typeface="Arial" panose="020B0604020202020204" pitchFamily="34" charset="0"/>
                <a:ea typeface="Times New Roman" panose="02020603050405020304" pitchFamily="18" charset="0"/>
              </a:rPr>
              <a:t>хүүхэд</a:t>
            </a:r>
            <a:r>
              <a:rPr lang="en-US" b="1" dirty="0">
                <a:solidFill>
                  <a:srgbClr val="000000"/>
                </a:solidFill>
                <a:latin typeface="Arial" panose="020B0604020202020204" pitchFamily="34" charset="0"/>
                <a:ea typeface="Times New Roman" panose="02020603050405020304" pitchFamily="18" charset="0"/>
              </a:rPr>
              <a:t> </a:t>
            </a:r>
            <a:r>
              <a:rPr lang="en-US" dirty="0">
                <a:solidFill>
                  <a:srgbClr val="000000"/>
                </a:solidFill>
                <a:latin typeface="Arial" panose="020B0604020202020204" pitchFamily="34" charset="0"/>
                <a:ea typeface="Times New Roman" panose="02020603050405020304" pitchFamily="18" charset="0"/>
              </a:rPr>
              <a:t>0.</a:t>
            </a:r>
            <a:r>
              <a:rPr lang="mn-MN" dirty="0">
                <a:solidFill>
                  <a:srgbClr val="000000"/>
                </a:solidFill>
                <a:latin typeface="Arial" panose="020B0604020202020204" pitchFamily="34" charset="0"/>
                <a:ea typeface="Times New Roman" panose="02020603050405020304" pitchFamily="18" charset="0"/>
              </a:rPr>
              <a:t>5</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хувиар</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буурч</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нэг</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цэцэрлэгт</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ногдох</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хүүхдийн</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тоо</a:t>
            </a:r>
            <a:r>
              <a:rPr lang="en-US" dirty="0">
                <a:solidFill>
                  <a:srgbClr val="000000"/>
                </a:solidFill>
                <a:latin typeface="Arial" panose="020B0604020202020204" pitchFamily="34" charset="0"/>
                <a:ea typeface="Times New Roman" panose="02020603050405020304" pitchFamily="18" charset="0"/>
              </a:rPr>
              <a:t> </a:t>
            </a:r>
            <a:r>
              <a:rPr lang="mn-MN" dirty="0">
                <a:solidFill>
                  <a:srgbClr val="000000"/>
                </a:solidFill>
                <a:latin typeface="Arial" panose="020B0604020202020204" pitchFamily="34" charset="0"/>
                <a:ea typeface="Times New Roman" panose="02020603050405020304" pitchFamily="18" charset="0"/>
              </a:rPr>
              <a:t>2</a:t>
            </a:r>
            <a:r>
              <a:rPr lang="en-US" dirty="0">
                <a:solidFill>
                  <a:srgbClr val="000000"/>
                </a:solidFill>
                <a:latin typeface="Arial" panose="020B0604020202020204" pitchFamily="34" charset="0"/>
                <a:ea typeface="Times New Roman" panose="02020603050405020304" pitchFamily="18" charset="0"/>
              </a:rPr>
              <a:t>.</a:t>
            </a:r>
            <a:r>
              <a:rPr lang="mn-MN" dirty="0">
                <a:solidFill>
                  <a:srgbClr val="000000"/>
                </a:solidFill>
                <a:latin typeface="Arial" panose="020B0604020202020204" pitchFamily="34" charset="0"/>
                <a:ea typeface="Times New Roman" panose="02020603050405020304" pitchFamily="18" charset="0"/>
              </a:rPr>
              <a:t>1</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хувиар</a:t>
            </a:r>
            <a:r>
              <a:rPr lang="en-US" dirty="0">
                <a:solidFill>
                  <a:srgbClr val="000000"/>
                </a:solidFill>
                <a:latin typeface="Arial" panose="020B0604020202020204" pitchFamily="34" charset="0"/>
                <a:ea typeface="Times New Roman" panose="02020603050405020304" pitchFamily="18" charset="0"/>
              </a:rPr>
              <a:t> </a:t>
            </a:r>
            <a:r>
              <a:rPr lang="en-US" dirty="0" err="1">
                <a:solidFill>
                  <a:srgbClr val="000000"/>
                </a:solidFill>
                <a:latin typeface="Arial" panose="020B0604020202020204" pitchFamily="34" charset="0"/>
                <a:ea typeface="Times New Roman" panose="02020603050405020304" pitchFamily="18" charset="0"/>
              </a:rPr>
              <a:t>өсчээ</a:t>
            </a:r>
            <a:r>
              <a:rPr lang="en-US" dirty="0">
                <a:solidFill>
                  <a:srgbClr val="000000"/>
                </a:solidFill>
                <a:latin typeface="Arial" panose="020B0604020202020204" pitchFamily="34" charset="0"/>
                <a:ea typeface="Times New Roman" panose="02020603050405020304" pitchFamily="18" charset="0"/>
              </a:rPr>
              <a:t>. </a:t>
            </a:r>
            <a:endParaRPr lang="mn-Mong-CN" dirty="0"/>
          </a:p>
        </p:txBody>
      </p:sp>
    </p:spTree>
    <p:extLst>
      <p:ext uri="{BB962C8B-B14F-4D97-AF65-F5344CB8AC3E}">
        <p14:creationId xmlns:p14="http://schemas.microsoft.com/office/powerpoint/2010/main" val="166537604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half" idx="2"/>
            <p:extLst>
              <p:ext uri="{D42A27DB-BD31-4B8C-83A1-F6EECF244321}">
                <p14:modId xmlns:p14="http://schemas.microsoft.com/office/powerpoint/2010/main" val="3255543597"/>
              </p:ext>
            </p:extLst>
          </p:nvPr>
        </p:nvGraphicFramePr>
        <p:xfrm>
          <a:off x="849744" y="1651362"/>
          <a:ext cx="3821541" cy="1537317"/>
        </p:xfrm>
        <a:graphic>
          <a:graphicData uri="http://schemas.openxmlformats.org/drawingml/2006/table">
            <a:tbl>
              <a:tblPr firstRow="1" bandRow="1">
                <a:tableStyleId>{5C22544A-7EE6-4342-B048-85BDC9FD1C3A}</a:tableStyleId>
              </a:tblPr>
              <a:tblGrid>
                <a:gridCol w="1094423"/>
                <a:gridCol w="737059"/>
                <a:gridCol w="663353"/>
                <a:gridCol w="663353"/>
                <a:gridCol w="663353"/>
              </a:tblGrid>
              <a:tr h="360039">
                <a:tc>
                  <a:txBody>
                    <a:bodyPr/>
                    <a:lstStyle/>
                    <a:p>
                      <a:endParaRPr lang="mn-MN" sz="14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201</a:t>
                      </a:r>
                      <a:r>
                        <a:rPr lang="en-US" sz="1400" dirty="0" smtClean="0">
                          <a:latin typeface="Arial" pitchFamily="34" charset="0"/>
                          <a:cs typeface="Arial" pitchFamily="34" charset="0"/>
                        </a:rPr>
                        <a:t>6</a:t>
                      </a:r>
                      <a:endParaRPr lang="mn-MN"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2017</a:t>
                      </a:r>
                      <a:endParaRPr lang="mn-MN" sz="14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2018</a:t>
                      </a:r>
                      <a:endParaRPr lang="mn-MN" sz="14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2019</a:t>
                      </a:r>
                      <a:endParaRPr lang="mn-MN" sz="1400" dirty="0">
                        <a:latin typeface="Arial" pitchFamily="34" charset="0"/>
                        <a:cs typeface="Arial" pitchFamily="34" charset="0"/>
                      </a:endParaRPr>
                    </a:p>
                  </a:txBody>
                  <a:tcPr/>
                </a:tc>
              </a:tr>
              <a:tr h="360039">
                <a:tc>
                  <a:txBody>
                    <a:bodyPr/>
                    <a:lstStyle/>
                    <a:p>
                      <a:pPr algn="l"/>
                      <a:r>
                        <a:rPr lang="mn-MN" sz="1200" dirty="0" smtClean="0">
                          <a:latin typeface="Arial" pitchFamily="34" charset="0"/>
                          <a:cs typeface="Arial" pitchFamily="34" charset="0"/>
                        </a:rPr>
                        <a:t>Их эмч</a:t>
                      </a:r>
                      <a:endParaRPr lang="mn-MN" sz="12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32.5</a:t>
                      </a:r>
                      <a:endParaRPr lang="mn-MN" sz="14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32.0</a:t>
                      </a:r>
                      <a:endParaRPr lang="mn-MN" sz="14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33.3</a:t>
                      </a:r>
                      <a:endParaRPr lang="mn-MN" sz="14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36.1</a:t>
                      </a:r>
                      <a:endParaRPr lang="mn-MN" sz="1400" dirty="0">
                        <a:latin typeface="Arial" pitchFamily="34" charset="0"/>
                        <a:cs typeface="Arial" pitchFamily="34" charset="0"/>
                      </a:endParaRPr>
                    </a:p>
                  </a:txBody>
                  <a:tcPr/>
                </a:tc>
              </a:tr>
              <a:tr h="443883">
                <a:tc>
                  <a:txBody>
                    <a:bodyPr/>
                    <a:lstStyle/>
                    <a:p>
                      <a:pPr algn="l"/>
                      <a:r>
                        <a:rPr lang="mn-MN" sz="1200" dirty="0" smtClean="0">
                          <a:latin typeface="Arial" pitchFamily="34" charset="0"/>
                          <a:cs typeface="Arial" pitchFamily="34" charset="0"/>
                        </a:rPr>
                        <a:t>Дунд мэргэжилтэн</a:t>
                      </a:r>
                      <a:endParaRPr lang="mn-MN" sz="12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67.8</a:t>
                      </a:r>
                      <a:endParaRPr lang="mn-MN" sz="14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66.8</a:t>
                      </a:r>
                      <a:endParaRPr lang="mn-MN" sz="14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69.2</a:t>
                      </a:r>
                      <a:endParaRPr lang="mn-MN" sz="14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67.5</a:t>
                      </a:r>
                      <a:endParaRPr lang="mn-MN" sz="1400" dirty="0">
                        <a:latin typeface="Arial" pitchFamily="34" charset="0"/>
                        <a:cs typeface="Arial" pitchFamily="34" charset="0"/>
                      </a:endParaRPr>
                    </a:p>
                  </a:txBody>
                  <a:tcPr/>
                </a:tc>
              </a:tr>
              <a:tr h="360039">
                <a:tc>
                  <a:txBody>
                    <a:bodyPr/>
                    <a:lstStyle/>
                    <a:p>
                      <a:pPr algn="l"/>
                      <a:r>
                        <a:rPr lang="mn-MN" sz="1200" dirty="0" smtClean="0">
                          <a:latin typeface="Arial" pitchFamily="34" charset="0"/>
                          <a:cs typeface="Arial" pitchFamily="34" charset="0"/>
                        </a:rPr>
                        <a:t>Ор</a:t>
                      </a:r>
                      <a:endParaRPr lang="mn-MN" sz="12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65.0</a:t>
                      </a:r>
                      <a:endParaRPr lang="mn-MN" sz="14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63.9</a:t>
                      </a:r>
                      <a:endParaRPr lang="mn-MN" sz="14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71.3</a:t>
                      </a:r>
                      <a:endParaRPr lang="mn-MN" sz="14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84.2</a:t>
                      </a:r>
                      <a:endParaRPr lang="mn-MN" sz="1400" dirty="0">
                        <a:latin typeface="Arial" pitchFamily="34" charset="0"/>
                        <a:cs typeface="Arial" pitchFamily="34" charset="0"/>
                      </a:endParaRPr>
                    </a:p>
                  </a:txBody>
                  <a:tcPr/>
                </a:tc>
              </a:tr>
            </a:tbl>
          </a:graphicData>
        </a:graphic>
      </p:graphicFrame>
      <p:cxnSp>
        <p:nvCxnSpPr>
          <p:cNvPr id="11" name="Straight Connector 10"/>
          <p:cNvCxnSpPr/>
          <p:nvPr/>
        </p:nvCxnSpPr>
        <p:spPr>
          <a:xfrm flipH="1">
            <a:off x="4800600" y="914400"/>
            <a:ext cx="11112" cy="5943600"/>
          </a:xfrm>
          <a:prstGeom prst="line">
            <a:avLst/>
          </a:prstGeom>
          <a:ln>
            <a:prstDash val="dash"/>
          </a:ln>
        </p:spPr>
        <p:style>
          <a:lnRef idx="1">
            <a:schemeClr val="accent6"/>
          </a:lnRef>
          <a:fillRef idx="0">
            <a:schemeClr val="accent6"/>
          </a:fillRef>
          <a:effectRef idx="0">
            <a:schemeClr val="accent6"/>
          </a:effectRef>
          <a:fontRef idx="minor">
            <a:schemeClr val="tx1"/>
          </a:fontRef>
        </p:style>
      </p:cxnSp>
      <p:graphicFrame>
        <p:nvGraphicFramePr>
          <p:cNvPr id="15" name="Content Placeholder 14"/>
          <p:cNvGraphicFramePr>
            <a:graphicFrameLocks noGrp="1"/>
          </p:cNvGraphicFramePr>
          <p:nvPr>
            <p:ph sz="quarter" idx="4"/>
            <p:extLst>
              <p:ext uri="{D42A27DB-BD31-4B8C-83A1-F6EECF244321}">
                <p14:modId xmlns:p14="http://schemas.microsoft.com/office/powerpoint/2010/main" val="1161504378"/>
              </p:ext>
            </p:extLst>
          </p:nvPr>
        </p:nvGraphicFramePr>
        <p:xfrm>
          <a:off x="4939937" y="635142"/>
          <a:ext cx="4041775" cy="5092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ontent Placeholder 8"/>
          <p:cNvGraphicFramePr>
            <a:graphicFrameLocks/>
          </p:cNvGraphicFramePr>
          <p:nvPr>
            <p:extLst>
              <p:ext uri="{D42A27DB-BD31-4B8C-83A1-F6EECF244321}">
                <p14:modId xmlns:p14="http://schemas.microsoft.com/office/powerpoint/2010/main" val="3970286329"/>
              </p:ext>
            </p:extLst>
          </p:nvPr>
        </p:nvGraphicFramePr>
        <p:xfrm>
          <a:off x="836342" y="3947558"/>
          <a:ext cx="3899601" cy="1447800"/>
        </p:xfrm>
        <a:graphic>
          <a:graphicData uri="http://schemas.openxmlformats.org/drawingml/2006/table">
            <a:tbl>
              <a:tblPr firstRow="1" bandRow="1">
                <a:tableStyleId>{5C22544A-7EE6-4342-B048-85BDC9FD1C3A}</a:tableStyleId>
              </a:tblPr>
              <a:tblGrid>
                <a:gridCol w="1221058"/>
                <a:gridCol w="596228"/>
                <a:gridCol w="694105"/>
                <a:gridCol w="694105"/>
                <a:gridCol w="694105"/>
              </a:tblGrid>
              <a:tr h="388564">
                <a:tc>
                  <a:txBody>
                    <a:bodyPr/>
                    <a:lstStyle/>
                    <a:p>
                      <a:endParaRPr lang="mn-MN" dirty="0">
                        <a:latin typeface="Arial" pitchFamily="34" charset="0"/>
                        <a:cs typeface="Arial" pitchFamily="34" charset="0"/>
                      </a:endParaRPr>
                    </a:p>
                  </a:txBody>
                  <a:tcPr/>
                </a:tc>
                <a:tc>
                  <a:txBody>
                    <a:bodyPr/>
                    <a:lstStyle/>
                    <a:p>
                      <a:pPr algn="ctr"/>
                      <a:r>
                        <a:rPr lang="en-US" sz="1400" b="0" dirty="0" smtClean="0">
                          <a:latin typeface="Arial" pitchFamily="34" charset="0"/>
                          <a:cs typeface="Arial" pitchFamily="34" charset="0"/>
                        </a:rPr>
                        <a:t>2016</a:t>
                      </a:r>
                      <a:endParaRPr lang="mn-MN" sz="1400" b="0" dirty="0">
                        <a:latin typeface="Arial" pitchFamily="34" charset="0"/>
                        <a:cs typeface="Arial" pitchFamily="34" charset="0"/>
                      </a:endParaRPr>
                    </a:p>
                  </a:txBody>
                  <a:tcPr/>
                </a:tc>
                <a:tc>
                  <a:txBody>
                    <a:bodyPr/>
                    <a:lstStyle/>
                    <a:p>
                      <a:pPr algn="ctr"/>
                      <a:r>
                        <a:rPr lang="en-US" sz="1400" b="0" dirty="0" smtClean="0">
                          <a:latin typeface="Arial" pitchFamily="34" charset="0"/>
                          <a:cs typeface="Arial" pitchFamily="34" charset="0"/>
                        </a:rPr>
                        <a:t>2017</a:t>
                      </a:r>
                      <a:endParaRPr lang="mn-MN" sz="1400" b="0" dirty="0">
                        <a:latin typeface="Arial" pitchFamily="34" charset="0"/>
                        <a:cs typeface="Arial" pitchFamily="34" charset="0"/>
                      </a:endParaRPr>
                    </a:p>
                  </a:txBody>
                  <a:tcPr/>
                </a:tc>
                <a:tc>
                  <a:txBody>
                    <a:bodyPr/>
                    <a:lstStyle/>
                    <a:p>
                      <a:pPr algn="ctr"/>
                      <a:r>
                        <a:rPr lang="mn-MN" sz="1400" b="0" dirty="0" smtClean="0">
                          <a:latin typeface="Arial" pitchFamily="34" charset="0"/>
                          <a:cs typeface="Arial" pitchFamily="34" charset="0"/>
                        </a:rPr>
                        <a:t>2018</a:t>
                      </a:r>
                      <a:endParaRPr lang="mn-MN" sz="1400" b="0" dirty="0">
                        <a:latin typeface="Arial" pitchFamily="34" charset="0"/>
                        <a:cs typeface="Arial" pitchFamily="34" charset="0"/>
                      </a:endParaRPr>
                    </a:p>
                  </a:txBody>
                  <a:tcPr/>
                </a:tc>
                <a:tc>
                  <a:txBody>
                    <a:bodyPr/>
                    <a:lstStyle/>
                    <a:p>
                      <a:pPr algn="ctr"/>
                      <a:r>
                        <a:rPr lang="mn-MN" sz="1400" b="0" dirty="0" smtClean="0">
                          <a:latin typeface="Arial" pitchFamily="34" charset="0"/>
                          <a:cs typeface="Arial" pitchFamily="34" charset="0"/>
                        </a:rPr>
                        <a:t>2019</a:t>
                      </a:r>
                      <a:endParaRPr lang="mn-MN" sz="1400" b="0" dirty="0">
                        <a:latin typeface="Arial" pitchFamily="34" charset="0"/>
                        <a:cs typeface="Arial" pitchFamily="34" charset="0"/>
                      </a:endParaRPr>
                    </a:p>
                  </a:txBody>
                  <a:tcPr/>
                </a:tc>
              </a:tr>
              <a:tr h="388564">
                <a:tc>
                  <a:txBody>
                    <a:bodyPr/>
                    <a:lstStyle/>
                    <a:p>
                      <a:pPr algn="l"/>
                      <a:r>
                        <a:rPr lang="mn-MN" sz="1200" dirty="0" smtClean="0">
                          <a:latin typeface="Arial" pitchFamily="34" charset="0"/>
                          <a:cs typeface="Arial" pitchFamily="34" charset="0"/>
                        </a:rPr>
                        <a:t>1 их эмчид</a:t>
                      </a:r>
                      <a:endParaRPr lang="mn-MN" sz="12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30</a:t>
                      </a:r>
                      <a:r>
                        <a:rPr lang="mn-MN" sz="1400" dirty="0" smtClean="0">
                          <a:latin typeface="Arial" pitchFamily="34" charset="0"/>
                          <a:cs typeface="Arial" pitchFamily="34" charset="0"/>
                        </a:rPr>
                        <a:t>8</a:t>
                      </a:r>
                      <a:endParaRPr lang="mn-MN" sz="1400" dirty="0">
                        <a:latin typeface="Arial" pitchFamily="34" charset="0"/>
                        <a:cs typeface="Arial" pitchFamily="34" charset="0"/>
                      </a:endParaRPr>
                    </a:p>
                  </a:txBody>
                  <a:tcPr/>
                </a:tc>
                <a:tc>
                  <a:txBody>
                    <a:bodyPr/>
                    <a:lstStyle/>
                    <a:p>
                      <a:pPr algn="ctr"/>
                      <a:r>
                        <a:rPr lang="en-US" sz="1400" dirty="0" smtClean="0">
                          <a:latin typeface="Arial" pitchFamily="34" charset="0"/>
                          <a:cs typeface="Arial" pitchFamily="34" charset="0"/>
                        </a:rPr>
                        <a:t>31</a:t>
                      </a:r>
                      <a:r>
                        <a:rPr lang="mn-MN" sz="1400" dirty="0" smtClean="0">
                          <a:latin typeface="Arial" pitchFamily="34" charset="0"/>
                          <a:cs typeface="Arial" pitchFamily="34" charset="0"/>
                        </a:rPr>
                        <a:t>3</a:t>
                      </a:r>
                      <a:endParaRPr lang="mn-MN" sz="14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300</a:t>
                      </a:r>
                      <a:endParaRPr lang="mn-MN" sz="1400" dirty="0">
                        <a:latin typeface="Arial" pitchFamily="34" charset="0"/>
                        <a:cs typeface="Arial" pitchFamily="34" charset="0"/>
                      </a:endParaRPr>
                    </a:p>
                  </a:txBody>
                  <a:tcPr/>
                </a:tc>
                <a:tc>
                  <a:txBody>
                    <a:bodyPr/>
                    <a:lstStyle/>
                    <a:p>
                      <a:pPr algn="ctr"/>
                      <a:r>
                        <a:rPr lang="mn-MN" sz="1400" dirty="0" smtClean="0">
                          <a:latin typeface="Arial" pitchFamily="34" charset="0"/>
                          <a:cs typeface="Arial" pitchFamily="34" charset="0"/>
                        </a:rPr>
                        <a:t>277</a:t>
                      </a:r>
                      <a:endParaRPr lang="mn-MN" sz="1400" dirty="0">
                        <a:latin typeface="Arial" pitchFamily="34" charset="0"/>
                        <a:cs typeface="Arial" pitchFamily="34" charset="0"/>
                      </a:endParaRPr>
                    </a:p>
                  </a:txBody>
                  <a:tcPr/>
                </a:tc>
              </a:tr>
              <a:tr h="670672">
                <a:tc>
                  <a:txBody>
                    <a:bodyPr/>
                    <a:lstStyle/>
                    <a:p>
                      <a:pPr algn="l"/>
                      <a:r>
                        <a:rPr lang="mn-MN" sz="1200" dirty="0" smtClean="0">
                          <a:latin typeface="Arial" pitchFamily="34" charset="0"/>
                          <a:cs typeface="Arial" pitchFamily="34" charset="0"/>
                        </a:rPr>
                        <a:t>1 дунд мэргэжилтэнд</a:t>
                      </a:r>
                      <a:endParaRPr lang="mn-MN" sz="1200" dirty="0">
                        <a:latin typeface="Arial" pitchFamily="34" charset="0"/>
                        <a:cs typeface="Arial" pitchFamily="34" charset="0"/>
                      </a:endParaRPr>
                    </a:p>
                  </a:txBody>
                  <a:tcPr/>
                </a:tc>
                <a:tc>
                  <a:txBody>
                    <a:bodyPr/>
                    <a:lstStyle/>
                    <a:p>
                      <a:r>
                        <a:rPr lang="mn-MN" sz="1400" dirty="0" smtClean="0">
                          <a:latin typeface="Arial" pitchFamily="34" charset="0"/>
                          <a:cs typeface="Arial" pitchFamily="34" charset="0"/>
                        </a:rPr>
                        <a:t>147</a:t>
                      </a:r>
                      <a:endParaRPr lang="mn-MN" sz="1400" dirty="0">
                        <a:latin typeface="Arial" pitchFamily="34" charset="0"/>
                        <a:cs typeface="Arial" pitchFamily="34" charset="0"/>
                      </a:endParaRPr>
                    </a:p>
                  </a:txBody>
                  <a:tcPr anchor="ctr" anchorCtr="1"/>
                </a:tc>
                <a:tc>
                  <a:txBody>
                    <a:bodyPr/>
                    <a:lstStyle/>
                    <a:p>
                      <a:r>
                        <a:rPr lang="en-US" sz="1400" dirty="0" smtClean="0">
                          <a:latin typeface="Arial" pitchFamily="34" charset="0"/>
                          <a:cs typeface="Arial" pitchFamily="34" charset="0"/>
                        </a:rPr>
                        <a:t>150</a:t>
                      </a:r>
                      <a:endParaRPr lang="mn-MN" sz="1400" dirty="0">
                        <a:latin typeface="Arial" pitchFamily="34" charset="0"/>
                        <a:cs typeface="Arial" pitchFamily="34" charset="0"/>
                      </a:endParaRPr>
                    </a:p>
                  </a:txBody>
                  <a:tcPr anchor="ctr" anchorCtr="1"/>
                </a:tc>
                <a:tc>
                  <a:txBody>
                    <a:bodyPr/>
                    <a:lstStyle/>
                    <a:p>
                      <a:r>
                        <a:rPr lang="mn-MN" sz="1400" dirty="0" smtClean="0">
                          <a:latin typeface="Arial" pitchFamily="34" charset="0"/>
                          <a:cs typeface="Arial" pitchFamily="34" charset="0"/>
                        </a:rPr>
                        <a:t>145</a:t>
                      </a:r>
                      <a:endParaRPr lang="mn-MN" sz="1400" dirty="0">
                        <a:latin typeface="Arial" pitchFamily="34" charset="0"/>
                        <a:cs typeface="Arial" pitchFamily="34" charset="0"/>
                      </a:endParaRPr>
                    </a:p>
                  </a:txBody>
                  <a:tcPr anchor="ctr" anchorCtr="1"/>
                </a:tc>
                <a:tc>
                  <a:txBody>
                    <a:bodyPr/>
                    <a:lstStyle/>
                    <a:p>
                      <a:r>
                        <a:rPr lang="mn-MN" sz="1400" dirty="0" smtClean="0">
                          <a:latin typeface="Arial" pitchFamily="34" charset="0"/>
                          <a:cs typeface="Arial" pitchFamily="34" charset="0"/>
                        </a:rPr>
                        <a:t>148</a:t>
                      </a:r>
                      <a:endParaRPr lang="mn-MN" sz="1400" dirty="0">
                        <a:latin typeface="Arial" pitchFamily="34" charset="0"/>
                        <a:cs typeface="Arial" pitchFamily="34" charset="0"/>
                      </a:endParaRPr>
                    </a:p>
                  </a:txBody>
                  <a:tcPr anchor="ctr" anchorCtr="1"/>
                </a:tc>
              </a:tr>
            </a:tbl>
          </a:graphicData>
        </a:graphic>
      </p:graphicFrame>
      <p:sp>
        <p:nvSpPr>
          <p:cNvPr id="18" name="Text Placeholder 2"/>
          <p:cNvSpPr>
            <a:spLocks noGrp="1"/>
          </p:cNvSpPr>
          <p:nvPr>
            <p:ph type="body" idx="1"/>
          </p:nvPr>
        </p:nvSpPr>
        <p:spPr>
          <a:xfrm>
            <a:off x="762000" y="3505200"/>
            <a:ext cx="3735388" cy="381000"/>
          </a:xfrm>
        </p:spPr>
        <p:txBody>
          <a:bodyPr/>
          <a:lstStyle/>
          <a:p>
            <a:r>
              <a:rPr lang="en-US" sz="1400" dirty="0" smtClean="0">
                <a:solidFill>
                  <a:schemeClr val="tx2">
                    <a:lumMod val="75000"/>
                  </a:schemeClr>
                </a:solidFill>
                <a:latin typeface="Arial" pitchFamily="34" charset="0"/>
                <a:cs typeface="Arial" pitchFamily="34" charset="0"/>
              </a:rPr>
              <a:t>Н</a:t>
            </a:r>
            <a:r>
              <a:rPr lang="mn-MN" sz="1400" dirty="0" smtClean="0">
                <a:solidFill>
                  <a:schemeClr val="tx2">
                    <a:lumMod val="75000"/>
                  </a:schemeClr>
                </a:solidFill>
                <a:latin typeface="Arial" pitchFamily="34" charset="0"/>
                <a:cs typeface="Arial" pitchFamily="34" charset="0"/>
              </a:rPr>
              <a:t>огдох хүн</a:t>
            </a:r>
            <a:endParaRPr lang="en-US" sz="1400" dirty="0">
              <a:solidFill>
                <a:schemeClr val="tx2">
                  <a:lumMod val="75000"/>
                </a:schemeClr>
              </a:solidFill>
              <a:latin typeface="Arial" pitchFamily="34" charset="0"/>
              <a:cs typeface="Arial" pitchFamily="34" charset="0"/>
            </a:endParaRPr>
          </a:p>
        </p:txBody>
      </p:sp>
      <p:sp>
        <p:nvSpPr>
          <p:cNvPr id="19" name="Text Placeholder 2"/>
          <p:cNvSpPr>
            <a:spLocks noGrp="1"/>
          </p:cNvSpPr>
          <p:nvPr>
            <p:ph type="body" idx="1"/>
          </p:nvPr>
        </p:nvSpPr>
        <p:spPr>
          <a:xfrm>
            <a:off x="762000" y="1194162"/>
            <a:ext cx="3735388" cy="381000"/>
          </a:xfrm>
        </p:spPr>
        <p:txBody>
          <a:bodyPr/>
          <a:lstStyle/>
          <a:p>
            <a:r>
              <a:rPr lang="en-US" sz="1400" dirty="0" smtClean="0">
                <a:solidFill>
                  <a:schemeClr val="tx2">
                    <a:lumMod val="75000"/>
                  </a:schemeClr>
                </a:solidFill>
                <a:latin typeface="Arial" pitchFamily="34" charset="0"/>
                <a:cs typeface="Arial" pitchFamily="34" charset="0"/>
              </a:rPr>
              <a:t>1</a:t>
            </a:r>
            <a:r>
              <a:rPr lang="mn-MN" sz="1400" dirty="0" smtClean="0">
                <a:solidFill>
                  <a:schemeClr val="tx2">
                    <a:lumMod val="75000"/>
                  </a:schemeClr>
                </a:solidFill>
                <a:latin typeface="Arial" pitchFamily="34" charset="0"/>
                <a:cs typeface="Arial" pitchFamily="34" charset="0"/>
              </a:rPr>
              <a:t>0 000 хүнд ногдох</a:t>
            </a:r>
            <a:endParaRPr lang="en-US" sz="1400" dirty="0">
              <a:solidFill>
                <a:schemeClr val="tx2">
                  <a:lumMod val="75000"/>
                </a:schemeClr>
              </a:solidFill>
              <a:latin typeface="Arial" pitchFamily="34" charset="0"/>
              <a:cs typeface="Arial" pitchFamily="34" charset="0"/>
            </a:endParaRPr>
          </a:p>
        </p:txBody>
      </p:sp>
      <p:sp>
        <p:nvSpPr>
          <p:cNvPr id="12" name="TextBox 11"/>
          <p:cNvSpPr txBox="1"/>
          <p:nvPr/>
        </p:nvSpPr>
        <p:spPr>
          <a:xfrm>
            <a:off x="735874" y="265810"/>
            <a:ext cx="8408126" cy="369332"/>
          </a:xfrm>
          <a:prstGeom prst="rect">
            <a:avLst/>
          </a:prstGeom>
          <a:solidFill>
            <a:schemeClr val="bg1"/>
          </a:solidFill>
        </p:spPr>
        <p:txBody>
          <a:bodyPr wrap="square" rtlCol="0">
            <a:spAutoFit/>
          </a:bodyPr>
          <a:lstStyle/>
          <a:p>
            <a:r>
              <a:rPr lang="mn-MN" b="1" dirty="0" smtClean="0">
                <a:solidFill>
                  <a:schemeClr val="bg2">
                    <a:lumMod val="50000"/>
                  </a:schemeClr>
                </a:solidFill>
                <a:latin typeface="Arial" panose="020B0604020202020204" pitchFamily="34" charset="0"/>
                <a:cs typeface="Arial" panose="020B0604020202020204" pitchFamily="34" charset="0"/>
              </a:rPr>
              <a:t>ЭРҮҮЛ МЭНД</a:t>
            </a:r>
            <a:endParaRPr lang="mn-Mong-CN" b="1" dirty="0">
              <a:solidFill>
                <a:schemeClr val="bg2">
                  <a:lumMod val="50000"/>
                </a:schemeClr>
              </a:solidFill>
              <a:latin typeface="Arial" panose="020B0604020202020204" pitchFamily="34" charset="0"/>
            </a:endParaRPr>
          </a:p>
        </p:txBody>
      </p:sp>
    </p:spTree>
    <p:extLst>
      <p:ext uri="{BB962C8B-B14F-4D97-AF65-F5344CB8AC3E}">
        <p14:creationId xmlns:p14="http://schemas.microsoft.com/office/powerpoint/2010/main" val="906256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800600" y="990600"/>
            <a:ext cx="1859" cy="4114800"/>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10"/>
          <p:cNvGraphicFramePr>
            <a:graphicFrameLocks noGrp="1"/>
          </p:cNvGraphicFramePr>
          <p:nvPr>
            <p:ph sz="half" idx="2"/>
            <p:extLst>
              <p:ext uri="{D42A27DB-BD31-4B8C-83A1-F6EECF244321}">
                <p14:modId xmlns:p14="http://schemas.microsoft.com/office/powerpoint/2010/main" val="3988256659"/>
              </p:ext>
            </p:extLst>
          </p:nvPr>
        </p:nvGraphicFramePr>
        <p:xfrm>
          <a:off x="762271" y="990600"/>
          <a:ext cx="4040188" cy="4495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quarter" idx="4"/>
            <p:extLst>
              <p:ext uri="{D42A27DB-BD31-4B8C-83A1-F6EECF244321}">
                <p14:modId xmlns:p14="http://schemas.microsoft.com/office/powerpoint/2010/main" val="638055250"/>
              </p:ext>
            </p:extLst>
          </p:nvPr>
        </p:nvGraphicFramePr>
        <p:xfrm>
          <a:off x="4902766" y="485788"/>
          <a:ext cx="4041775" cy="486214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35874" y="265810"/>
            <a:ext cx="8408126" cy="369332"/>
          </a:xfrm>
          <a:prstGeom prst="rect">
            <a:avLst/>
          </a:prstGeom>
          <a:solidFill>
            <a:schemeClr val="bg1"/>
          </a:solidFill>
        </p:spPr>
        <p:txBody>
          <a:bodyPr wrap="square" rtlCol="0">
            <a:spAutoFit/>
          </a:bodyPr>
          <a:lstStyle/>
          <a:p>
            <a:r>
              <a:rPr lang="mn-MN" b="1" dirty="0" smtClean="0">
                <a:solidFill>
                  <a:schemeClr val="bg2">
                    <a:lumMod val="50000"/>
                  </a:schemeClr>
                </a:solidFill>
                <a:latin typeface="Arial" panose="020B0604020202020204" pitchFamily="34" charset="0"/>
                <a:cs typeface="Arial" panose="020B0604020202020204" pitchFamily="34" charset="0"/>
              </a:rPr>
              <a:t>ЭРҮҮЛ МЭНДИЙН ҮЗЛЭГ</a:t>
            </a:r>
            <a:endParaRPr lang="mn-Mong-CN" b="1" dirty="0">
              <a:solidFill>
                <a:schemeClr val="bg2">
                  <a:lumMod val="50000"/>
                </a:schemeClr>
              </a:solidFill>
              <a:latin typeface="Arial" panose="020B0604020202020204" pitchFamily="34" charset="0"/>
            </a:endParaRPr>
          </a:p>
        </p:txBody>
      </p:sp>
      <p:sp>
        <p:nvSpPr>
          <p:cNvPr id="2" name="Rectangle 1"/>
          <p:cNvSpPr/>
          <p:nvPr/>
        </p:nvSpPr>
        <p:spPr>
          <a:xfrm>
            <a:off x="914400" y="5347932"/>
            <a:ext cx="7848600" cy="1200329"/>
          </a:xfrm>
          <a:prstGeom prst="rect">
            <a:avLst/>
          </a:prstGeom>
        </p:spPr>
        <p:txBody>
          <a:bodyPr wrap="square">
            <a:spAutoFit/>
          </a:bodyPr>
          <a:lstStyle/>
          <a:p>
            <a:pPr indent="457200" algn="just">
              <a:spcBef>
                <a:spcPts val="600"/>
              </a:spcBef>
              <a:spcAft>
                <a:spcPts val="0"/>
              </a:spcAft>
            </a:pPr>
            <a:r>
              <a:rPr lang="eu-ES" dirty="0">
                <a:latin typeface="Arial" panose="020B0604020202020204" pitchFamily="34" charset="0"/>
                <a:ea typeface="Times New Roman" panose="02020603050405020304" pitchFamily="18" charset="0"/>
                <a:cs typeface="Times New Roman" panose="02020603050405020304" pitchFamily="18" charset="0"/>
              </a:rPr>
              <a:t>Эрүүл мэндийн байгууллагууд </a:t>
            </a:r>
            <a:r>
              <a:rPr lang="en-US" dirty="0">
                <a:latin typeface="Arial" panose="020B0604020202020204" pitchFamily="34" charset="0"/>
                <a:ea typeface="Times New Roman" panose="02020603050405020304" pitchFamily="18" charset="0"/>
                <a:cs typeface="Times New Roman" panose="02020603050405020304" pitchFamily="18" charset="0"/>
              </a:rPr>
              <a:t>655.8</a:t>
            </a:r>
            <a:r>
              <a:rPr lang="eu-ES" dirty="0">
                <a:latin typeface="Arial" panose="020B0604020202020204" pitchFamily="34" charset="0"/>
                <a:ea typeface="Times New Roman" panose="02020603050405020304" pitchFamily="18" charset="0"/>
                <a:cs typeface="Times New Roman" panose="02020603050405020304" pitchFamily="18" charset="0"/>
              </a:rPr>
              <a:t> мянган хүнд </a:t>
            </a:r>
            <a:r>
              <a:rPr lang="eu-ES" b="1" dirty="0">
                <a:latin typeface="Arial" panose="020B0604020202020204" pitchFamily="34" charset="0"/>
                <a:ea typeface="Times New Roman" panose="02020603050405020304" pitchFamily="18" charset="0"/>
                <a:cs typeface="Times New Roman" panose="02020603050405020304" pitchFamily="18" charset="0"/>
              </a:rPr>
              <a:t>үзлэг</a:t>
            </a:r>
            <a:r>
              <a:rPr lang="eu-ES" dirty="0">
                <a:latin typeface="Arial" panose="020B0604020202020204" pitchFamily="34" charset="0"/>
                <a:ea typeface="Times New Roman" panose="02020603050405020304" pitchFamily="18" charset="0"/>
                <a:cs typeface="Times New Roman" panose="02020603050405020304" pitchFamily="18" charset="0"/>
              </a:rPr>
              <a:t> хийснээс </a:t>
            </a:r>
            <a:r>
              <a:rPr lang="mn-MN" dirty="0">
                <a:latin typeface="Arial" panose="020B0604020202020204" pitchFamily="34" charset="0"/>
                <a:ea typeface="Times New Roman" panose="02020603050405020304" pitchFamily="18" charset="0"/>
                <a:cs typeface="Times New Roman" panose="02020603050405020304" pitchFamily="18" charset="0"/>
              </a:rPr>
              <a:t>38.</a:t>
            </a:r>
            <a:r>
              <a:rPr lang="en-US" dirty="0">
                <a:latin typeface="Arial" panose="020B0604020202020204" pitchFamily="34" charset="0"/>
                <a:ea typeface="Times New Roman" panose="02020603050405020304" pitchFamily="18" charset="0"/>
                <a:cs typeface="Times New Roman" panose="02020603050405020304" pitchFamily="18" charset="0"/>
              </a:rPr>
              <a:t>2</a:t>
            </a:r>
            <a:r>
              <a:rPr lang="eu-ES" dirty="0">
                <a:latin typeface="Arial" panose="020B0604020202020204" pitchFamily="34" charset="0"/>
                <a:ea typeface="Times New Roman" panose="02020603050405020304" pitchFamily="18" charset="0"/>
                <a:cs typeface="Times New Roman" panose="02020603050405020304" pitchFamily="18" charset="0"/>
              </a:rPr>
              <a:t> хувийг нь </a:t>
            </a:r>
            <a:r>
              <a:rPr lang="eu-ES" b="1" dirty="0">
                <a:latin typeface="Arial" panose="020B0604020202020204" pitchFamily="34" charset="0"/>
                <a:ea typeface="Times New Roman" panose="02020603050405020304" pitchFamily="18" charset="0"/>
                <a:cs typeface="Times New Roman" panose="02020603050405020304" pitchFamily="18" charset="0"/>
              </a:rPr>
              <a:t>урьдчилан сэргийлэх үзлэг</a:t>
            </a:r>
            <a:r>
              <a:rPr lang="eu-ES" dirty="0">
                <a:latin typeface="Arial" panose="020B0604020202020204" pitchFamily="34" charset="0"/>
                <a:ea typeface="Times New Roman" panose="02020603050405020304" pitchFamily="18" charset="0"/>
                <a:cs typeface="Times New Roman" panose="02020603050405020304" pitchFamily="18" charset="0"/>
              </a:rPr>
              <a:t>т хамруулсан байна.  </a:t>
            </a:r>
            <a:r>
              <a:rPr lang="mn-MN" dirty="0">
                <a:latin typeface="Arial" panose="020B0604020202020204" pitchFamily="34" charset="0"/>
                <a:ea typeface="Times New Roman" panose="02020603050405020304" pitchFamily="18" charset="0"/>
                <a:cs typeface="Times New Roman" panose="02020603050405020304" pitchFamily="18" charset="0"/>
              </a:rPr>
              <a:t>Өмнөх</a:t>
            </a:r>
            <a:r>
              <a:rPr lang="eu-ES" dirty="0">
                <a:latin typeface="Arial" panose="020B0604020202020204" pitchFamily="34" charset="0"/>
                <a:ea typeface="Times New Roman" panose="02020603050405020304" pitchFamily="18" charset="0"/>
                <a:cs typeface="Times New Roman" panose="02020603050405020304" pitchFamily="18" charset="0"/>
              </a:rPr>
              <a:t> оноос нийт үзлэг </a:t>
            </a:r>
            <a:r>
              <a:rPr lang="en-US" dirty="0">
                <a:latin typeface="Arial" panose="020B0604020202020204" pitchFamily="34" charset="0"/>
                <a:ea typeface="Times New Roman" panose="02020603050405020304" pitchFamily="18" charset="0"/>
                <a:cs typeface="Times New Roman" panose="02020603050405020304" pitchFamily="18" charset="0"/>
              </a:rPr>
              <a:t>9.9</a:t>
            </a:r>
            <a:r>
              <a:rPr lang="eu-ES" dirty="0">
                <a:latin typeface="Arial" panose="020B0604020202020204" pitchFamily="34" charset="0"/>
                <a:ea typeface="Times New Roman" panose="02020603050405020304" pitchFamily="18" charset="0"/>
                <a:cs typeface="Times New Roman" panose="02020603050405020304" pitchFamily="18" charset="0"/>
              </a:rPr>
              <a:t> хувиар, урьдчилан сэргийлэх үзлэг </a:t>
            </a:r>
            <a:r>
              <a:rPr lang="en-US" dirty="0">
                <a:latin typeface="Arial" panose="020B0604020202020204" pitchFamily="34" charset="0"/>
                <a:ea typeface="Times New Roman" panose="02020603050405020304" pitchFamily="18" charset="0"/>
                <a:cs typeface="Times New Roman" panose="02020603050405020304" pitchFamily="18" charset="0"/>
              </a:rPr>
              <a:t>8.7</a:t>
            </a:r>
            <a:r>
              <a:rPr lang="mn-MN" dirty="0">
                <a:latin typeface="Arial" panose="020B0604020202020204" pitchFamily="34" charset="0"/>
                <a:ea typeface="Times New Roman" panose="02020603050405020304" pitchFamily="18" charset="0"/>
                <a:cs typeface="Times New Roman" panose="02020603050405020304" pitchFamily="18" charset="0"/>
              </a:rPr>
              <a:t> хувиар нэмэгджээ</a:t>
            </a:r>
            <a:r>
              <a:rPr lang="eu-ES" dirty="0">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Arial Mon" panose="020B05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699453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800600" y="1485900"/>
            <a:ext cx="0" cy="5257800"/>
          </a:xfrm>
          <a:prstGeom prst="line">
            <a:avLst/>
          </a:prstGeom>
          <a:ln>
            <a:solidFill>
              <a:srgbClr val="FFFF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9"/>
          <p:cNvGraphicFramePr>
            <a:graphicFrameLocks noGrp="1"/>
          </p:cNvGraphicFramePr>
          <p:nvPr>
            <p:ph sz="half" idx="1"/>
            <p:extLst>
              <p:ext uri="{D42A27DB-BD31-4B8C-83A1-F6EECF244321}">
                <p14:modId xmlns:p14="http://schemas.microsoft.com/office/powerpoint/2010/main" val="1461959843"/>
              </p:ext>
            </p:extLst>
          </p:nvPr>
        </p:nvGraphicFramePr>
        <p:xfrm>
          <a:off x="685801" y="1752600"/>
          <a:ext cx="403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2"/>
          <p:cNvSpPr txBox="1">
            <a:spLocks/>
          </p:cNvSpPr>
          <p:nvPr/>
        </p:nvSpPr>
        <p:spPr bwMode="auto">
          <a:xfrm>
            <a:off x="2932906" y="812871"/>
            <a:ext cx="3735388"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1800" b="1" dirty="0" smtClean="0">
                <a:solidFill>
                  <a:schemeClr val="tx2">
                    <a:lumMod val="75000"/>
                  </a:schemeClr>
                </a:solidFill>
                <a:latin typeface="Arial" pitchFamily="34" charset="0"/>
                <a:cs typeface="Arial" pitchFamily="34" charset="0"/>
              </a:rPr>
              <a:t>Н</a:t>
            </a:r>
            <a:r>
              <a:rPr lang="mn-MN" sz="1800" b="1" dirty="0" smtClean="0">
                <a:solidFill>
                  <a:schemeClr val="tx2">
                    <a:lumMod val="75000"/>
                  </a:schemeClr>
                </a:solidFill>
                <a:latin typeface="Arial" pitchFamily="34" charset="0"/>
                <a:cs typeface="Arial" pitchFamily="34" charset="0"/>
              </a:rPr>
              <a:t>ОМЫН ТӨВ</a:t>
            </a:r>
            <a:endParaRPr lang="en-US" sz="1800" b="1" dirty="0">
              <a:solidFill>
                <a:schemeClr val="tx2">
                  <a:lumMod val="75000"/>
                </a:schemeClr>
              </a:solidFill>
              <a:latin typeface="Arial" pitchFamily="34" charset="0"/>
              <a:cs typeface="Arial" pitchFamily="34" charset="0"/>
            </a:endParaRPr>
          </a:p>
        </p:txBody>
      </p:sp>
      <p:graphicFrame>
        <p:nvGraphicFramePr>
          <p:cNvPr id="8" name="Content Placeholder 9"/>
          <p:cNvGraphicFramePr>
            <a:graphicFrameLocks noGrp="1"/>
          </p:cNvGraphicFramePr>
          <p:nvPr>
            <p:ph sz="half" idx="1"/>
            <p:extLst>
              <p:ext uri="{D42A27DB-BD31-4B8C-83A1-F6EECF244321}">
                <p14:modId xmlns:p14="http://schemas.microsoft.com/office/powerpoint/2010/main" val="3744215243"/>
              </p:ext>
            </p:extLst>
          </p:nvPr>
        </p:nvGraphicFramePr>
        <p:xfrm>
          <a:off x="4953000" y="17526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35874" y="265810"/>
            <a:ext cx="8408126" cy="369332"/>
          </a:xfrm>
          <a:prstGeom prst="rect">
            <a:avLst/>
          </a:prstGeom>
          <a:solidFill>
            <a:schemeClr val="bg1"/>
          </a:solidFill>
        </p:spPr>
        <p:txBody>
          <a:bodyPr wrap="square" rtlCol="0">
            <a:spAutoFit/>
          </a:bodyPr>
          <a:lstStyle/>
          <a:p>
            <a:r>
              <a:rPr lang="mn-MN" b="1" dirty="0" smtClean="0">
                <a:solidFill>
                  <a:schemeClr val="bg2">
                    <a:lumMod val="50000"/>
                  </a:schemeClr>
                </a:solidFill>
                <a:latin typeface="Arial" panose="020B0604020202020204" pitchFamily="34" charset="0"/>
                <a:cs typeface="Arial" panose="020B0604020202020204" pitchFamily="34" charset="0"/>
              </a:rPr>
              <a:t>СОЁЛ, СПОРТ</a:t>
            </a:r>
            <a:endParaRPr lang="mn-Mong-CN" b="1" dirty="0">
              <a:solidFill>
                <a:schemeClr val="bg2">
                  <a:lumMod val="50000"/>
                </a:schemeClr>
              </a:solidFill>
              <a:latin typeface="Arial" panose="020B0604020202020204" pitchFamily="34" charset="0"/>
            </a:endParaRPr>
          </a:p>
        </p:txBody>
      </p:sp>
    </p:spTree>
    <p:extLst>
      <p:ext uri="{BB962C8B-B14F-4D97-AF65-F5344CB8AC3E}">
        <p14:creationId xmlns:p14="http://schemas.microsoft.com/office/powerpoint/2010/main" val="377268991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sz="half" idx="2"/>
            <p:extLst>
              <p:ext uri="{D42A27DB-BD31-4B8C-83A1-F6EECF244321}">
                <p14:modId xmlns:p14="http://schemas.microsoft.com/office/powerpoint/2010/main" val="3459489045"/>
              </p:ext>
            </p:extLst>
          </p:nvPr>
        </p:nvGraphicFramePr>
        <p:xfrm>
          <a:off x="735874" y="1309542"/>
          <a:ext cx="4040188" cy="43292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quarter" idx="4"/>
            <p:extLst>
              <p:ext uri="{D42A27DB-BD31-4B8C-83A1-F6EECF244321}">
                <p14:modId xmlns:p14="http://schemas.microsoft.com/office/powerpoint/2010/main" val="2066098092"/>
              </p:ext>
            </p:extLst>
          </p:nvPr>
        </p:nvGraphicFramePr>
        <p:xfrm>
          <a:off x="4939937" y="1265149"/>
          <a:ext cx="4041775" cy="4373651"/>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4800600" y="1726791"/>
            <a:ext cx="0" cy="3597158"/>
          </a:xfrm>
          <a:prstGeom prst="line">
            <a:avLst/>
          </a:prstGeom>
          <a:ln>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bwMode="auto">
          <a:xfrm>
            <a:off x="2932906" y="597176"/>
            <a:ext cx="3735388"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mn-MN" sz="1800" b="1" dirty="0" smtClean="0">
                <a:solidFill>
                  <a:schemeClr val="tx2">
                    <a:lumMod val="75000"/>
                  </a:schemeClr>
                </a:solidFill>
                <a:latin typeface="Arial" pitchFamily="34" charset="0"/>
                <a:cs typeface="Arial" pitchFamily="34" charset="0"/>
              </a:rPr>
              <a:t>СПОРТЫН БАЙГУУЛЛАГА</a:t>
            </a:r>
            <a:endParaRPr lang="en-US" sz="1800" b="1" dirty="0">
              <a:solidFill>
                <a:schemeClr val="tx2">
                  <a:lumMod val="75000"/>
                </a:schemeClr>
              </a:solidFill>
              <a:latin typeface="Arial" pitchFamily="34" charset="0"/>
              <a:cs typeface="Arial" pitchFamily="34" charset="0"/>
            </a:endParaRPr>
          </a:p>
        </p:txBody>
      </p:sp>
      <p:sp>
        <p:nvSpPr>
          <p:cNvPr id="8" name="TextBox 7"/>
          <p:cNvSpPr txBox="1"/>
          <p:nvPr/>
        </p:nvSpPr>
        <p:spPr>
          <a:xfrm>
            <a:off x="735874" y="265810"/>
            <a:ext cx="8408126" cy="369332"/>
          </a:xfrm>
          <a:prstGeom prst="rect">
            <a:avLst/>
          </a:prstGeom>
          <a:solidFill>
            <a:schemeClr val="bg1"/>
          </a:solidFill>
        </p:spPr>
        <p:txBody>
          <a:bodyPr wrap="square" rtlCol="0">
            <a:spAutoFit/>
          </a:bodyPr>
          <a:lstStyle/>
          <a:p>
            <a:endParaRPr lang="mn-Mong-CN" b="1" dirty="0">
              <a:solidFill>
                <a:schemeClr val="bg2">
                  <a:lumMod val="50000"/>
                </a:schemeClr>
              </a:solidFill>
              <a:latin typeface="Arial" panose="020B0604020202020204" pitchFamily="34" charset="0"/>
            </a:endParaRPr>
          </a:p>
        </p:txBody>
      </p:sp>
      <p:sp>
        <p:nvSpPr>
          <p:cNvPr id="3" name="Rectangle 2"/>
          <p:cNvSpPr/>
          <p:nvPr/>
        </p:nvSpPr>
        <p:spPr>
          <a:xfrm>
            <a:off x="876300" y="5610922"/>
            <a:ext cx="7848600" cy="923330"/>
          </a:xfrm>
          <a:prstGeom prst="rect">
            <a:avLst/>
          </a:prstGeom>
        </p:spPr>
        <p:txBody>
          <a:bodyPr wrap="square">
            <a:spAutoFit/>
          </a:bodyPr>
          <a:lstStyle/>
          <a:p>
            <a:pPr indent="457200" algn="just">
              <a:spcAft>
                <a:spcPts val="600"/>
              </a:spcAft>
            </a:pPr>
            <a:r>
              <a:rPr lang="mn-MN" dirty="0">
                <a:latin typeface="Arial" panose="020B0604020202020204" pitchFamily="34" charset="0"/>
                <a:ea typeface="Times New Roman" panose="02020603050405020304" pitchFamily="18" charset="0"/>
                <a:cs typeface="Times New Roman" panose="02020603050405020304" pitchFamily="18" charset="0"/>
              </a:rPr>
              <a:t>Д</a:t>
            </a:r>
            <a:r>
              <a:rPr lang="eu-ES" dirty="0" smtClean="0">
                <a:latin typeface="Arial" panose="020B0604020202020204" pitchFamily="34" charset="0"/>
                <a:ea typeface="Times New Roman" panose="02020603050405020304" pitchFamily="18" charset="0"/>
                <a:cs typeface="Times New Roman" panose="02020603050405020304" pitchFamily="18" charset="0"/>
              </a:rPr>
              <a:t>элхийн </a:t>
            </a:r>
            <a:r>
              <a:rPr lang="eu-ES" dirty="0">
                <a:latin typeface="Arial" panose="020B0604020202020204" pitchFamily="34" charset="0"/>
                <a:ea typeface="Times New Roman" panose="02020603050405020304" pitchFamily="18" charset="0"/>
                <a:cs typeface="Times New Roman" panose="02020603050405020304" pitchFamily="18" charset="0"/>
              </a:rPr>
              <a:t>аварга шалгаруулах тэмцээнээс </a:t>
            </a:r>
            <a:r>
              <a:rPr lang="mn-MN" dirty="0">
                <a:latin typeface="Arial" panose="020B0604020202020204" pitchFamily="34" charset="0"/>
                <a:ea typeface="Times New Roman" panose="02020603050405020304" pitchFamily="18" charset="0"/>
                <a:cs typeface="Times New Roman" panose="02020603050405020304" pitchFamily="18" charset="0"/>
              </a:rPr>
              <a:t>2 алт</a:t>
            </a:r>
            <a:r>
              <a:rPr lang="eu-ES" dirty="0">
                <a:latin typeface="Arial" panose="020B0604020202020204" pitchFamily="34" charset="0"/>
                <a:ea typeface="Times New Roman" panose="02020603050405020304" pitchFamily="18" charset="0"/>
                <a:cs typeface="Times New Roman" panose="02020603050405020304" pitchFamily="18" charset="0"/>
              </a:rPr>
              <a:t>; ази тивийн аварга шалгаруулах тэмцээнээс </a:t>
            </a:r>
            <a:r>
              <a:rPr lang="mn-MN" dirty="0">
                <a:latin typeface="Arial" panose="020B0604020202020204" pitchFamily="34" charset="0"/>
                <a:ea typeface="Times New Roman" panose="02020603050405020304" pitchFamily="18" charset="0"/>
                <a:cs typeface="Times New Roman" panose="02020603050405020304" pitchFamily="18" charset="0"/>
              </a:rPr>
              <a:t>6 алт, 12</a:t>
            </a:r>
            <a:r>
              <a:rPr lang="eu-ES" dirty="0">
                <a:latin typeface="Arial" panose="020B0604020202020204" pitchFamily="34" charset="0"/>
                <a:ea typeface="Times New Roman" panose="02020603050405020304" pitchFamily="18" charset="0"/>
                <a:cs typeface="Times New Roman" panose="02020603050405020304" pitchFamily="18" charset="0"/>
              </a:rPr>
              <a:t> мөнгө, </a:t>
            </a:r>
            <a:r>
              <a:rPr lang="mn-MN" dirty="0">
                <a:latin typeface="Arial" panose="020B0604020202020204" pitchFamily="34" charset="0"/>
                <a:ea typeface="Times New Roman" panose="02020603050405020304" pitchFamily="18" charset="0"/>
                <a:cs typeface="Times New Roman" panose="02020603050405020304" pitchFamily="18" charset="0"/>
              </a:rPr>
              <a:t>11</a:t>
            </a:r>
            <a:r>
              <a:rPr lang="eu-ES" dirty="0">
                <a:latin typeface="Arial" panose="020B0604020202020204" pitchFamily="34" charset="0"/>
                <a:ea typeface="Times New Roman" panose="02020603050405020304" pitchFamily="18" charset="0"/>
                <a:cs typeface="Times New Roman" panose="02020603050405020304" pitchFamily="18" charset="0"/>
              </a:rPr>
              <a:t> хүрэл; олон улсын тэмцээнээс </a:t>
            </a:r>
            <a:r>
              <a:rPr lang="mn-MN" dirty="0">
                <a:latin typeface="Arial" panose="020B0604020202020204" pitchFamily="34" charset="0"/>
                <a:ea typeface="Times New Roman" panose="02020603050405020304" pitchFamily="18" charset="0"/>
                <a:cs typeface="Times New Roman" panose="02020603050405020304" pitchFamily="18" charset="0"/>
              </a:rPr>
              <a:t>25</a:t>
            </a:r>
            <a:r>
              <a:rPr lang="eu-ES" dirty="0">
                <a:latin typeface="Arial" panose="020B0604020202020204" pitchFamily="34" charset="0"/>
                <a:ea typeface="Times New Roman" panose="02020603050405020304" pitchFamily="18" charset="0"/>
                <a:cs typeface="Times New Roman" panose="02020603050405020304" pitchFamily="18" charset="0"/>
              </a:rPr>
              <a:t> алт, </a:t>
            </a:r>
            <a:r>
              <a:rPr lang="mn-MN" dirty="0">
                <a:latin typeface="Arial" panose="020B0604020202020204" pitchFamily="34" charset="0"/>
                <a:ea typeface="Times New Roman" panose="02020603050405020304" pitchFamily="18" charset="0"/>
                <a:cs typeface="Times New Roman" panose="02020603050405020304" pitchFamily="18" charset="0"/>
              </a:rPr>
              <a:t>8 </a:t>
            </a:r>
            <a:r>
              <a:rPr lang="eu-ES" dirty="0">
                <a:latin typeface="Arial" panose="020B0604020202020204" pitchFamily="34" charset="0"/>
                <a:ea typeface="Times New Roman" panose="02020603050405020304" pitchFamily="18" charset="0"/>
                <a:cs typeface="Times New Roman" panose="02020603050405020304" pitchFamily="18" charset="0"/>
              </a:rPr>
              <a:t>мөнг</a:t>
            </a:r>
            <a:r>
              <a:rPr lang="mn-MN" dirty="0">
                <a:latin typeface="Arial" panose="020B0604020202020204" pitchFamily="34" charset="0"/>
                <a:ea typeface="Times New Roman" panose="02020603050405020304" pitchFamily="18" charset="0"/>
                <a:cs typeface="Times New Roman" panose="02020603050405020304" pitchFamily="18" charset="0"/>
              </a:rPr>
              <a:t>ө</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mn-MN" dirty="0">
                <a:latin typeface="Arial" panose="020B0604020202020204" pitchFamily="34" charset="0"/>
                <a:ea typeface="Times New Roman" panose="02020603050405020304" pitchFamily="18" charset="0"/>
                <a:cs typeface="Times New Roman" panose="02020603050405020304" pitchFamily="18" charset="0"/>
              </a:rPr>
              <a:t>10</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err="1">
                <a:latin typeface="Arial" panose="020B0604020202020204" pitchFamily="34" charset="0"/>
                <a:ea typeface="Times New Roman" panose="02020603050405020304" pitchFamily="18" charset="0"/>
                <a:cs typeface="Times New Roman" panose="02020603050405020304" pitchFamily="18" charset="0"/>
              </a:rPr>
              <a:t>хүрэл</a:t>
            </a:r>
            <a:r>
              <a:rPr lang="eu-ES" dirty="0">
                <a:latin typeface="Arial" panose="020B0604020202020204" pitchFamily="34" charset="0"/>
                <a:ea typeface="Times New Roman" panose="02020603050405020304" pitchFamily="18" charset="0"/>
                <a:cs typeface="Times New Roman" panose="02020603050405020304" pitchFamily="18" charset="0"/>
              </a:rPr>
              <a:t> медаль хүртжээ.</a:t>
            </a:r>
            <a:endParaRPr lang="en-US" sz="1400" dirty="0">
              <a:effectLst/>
              <a:latin typeface="Arial Mon" panose="020B05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130938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4800600" y="1066800"/>
            <a:ext cx="0" cy="44196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9"/>
          <p:cNvGraphicFramePr>
            <a:graphicFrameLocks noGrp="1"/>
          </p:cNvGraphicFramePr>
          <p:nvPr>
            <p:ph sz="half" idx="1"/>
            <p:extLst>
              <p:ext uri="{D42A27DB-BD31-4B8C-83A1-F6EECF244321}">
                <p14:modId xmlns:p14="http://schemas.microsoft.com/office/powerpoint/2010/main" val="3868178796"/>
              </p:ext>
            </p:extLst>
          </p:nvPr>
        </p:nvGraphicFramePr>
        <p:xfrm>
          <a:off x="685800" y="10668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p:cNvGraphicFramePr>
            <a:graphicFrameLocks noGrp="1"/>
          </p:cNvGraphicFramePr>
          <p:nvPr>
            <p:ph sz="half" idx="2"/>
            <p:extLst>
              <p:ext uri="{D42A27DB-BD31-4B8C-83A1-F6EECF244321}">
                <p14:modId xmlns:p14="http://schemas.microsoft.com/office/powerpoint/2010/main" val="1964517999"/>
              </p:ext>
            </p:extLst>
          </p:nvPr>
        </p:nvGraphicFramePr>
        <p:xfrm>
          <a:off x="4724400" y="861990"/>
          <a:ext cx="4343400" cy="473077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35874" y="265810"/>
            <a:ext cx="8408126" cy="369332"/>
          </a:xfrm>
          <a:prstGeom prst="rect">
            <a:avLst/>
          </a:prstGeom>
          <a:solidFill>
            <a:schemeClr val="bg1"/>
          </a:solidFill>
        </p:spPr>
        <p:txBody>
          <a:bodyPr wrap="square" rtlCol="0">
            <a:spAutoFit/>
          </a:bodyPr>
          <a:lstStyle/>
          <a:p>
            <a:r>
              <a:rPr lang="mn-MN" b="1" dirty="0" smtClean="0">
                <a:solidFill>
                  <a:schemeClr val="bg2">
                    <a:lumMod val="50000"/>
                  </a:schemeClr>
                </a:solidFill>
                <a:latin typeface="Arial" panose="020B0604020202020204" pitchFamily="34" charset="0"/>
                <a:cs typeface="Arial" panose="020B0604020202020204" pitchFamily="34" charset="0"/>
              </a:rPr>
              <a:t>ХЭРЭГ, ЗӨРЧИЛ</a:t>
            </a:r>
            <a:endParaRPr lang="mn-Mong-CN" b="1" dirty="0">
              <a:solidFill>
                <a:schemeClr val="bg2">
                  <a:lumMod val="50000"/>
                </a:schemeClr>
              </a:solidFill>
              <a:latin typeface="Arial" panose="020B0604020202020204" pitchFamily="34" charset="0"/>
            </a:endParaRPr>
          </a:p>
        </p:txBody>
      </p:sp>
    </p:spTree>
    <p:extLst>
      <p:ext uri="{BB962C8B-B14F-4D97-AF65-F5344CB8AC3E}">
        <p14:creationId xmlns:p14="http://schemas.microsoft.com/office/powerpoint/2010/main" val="71804682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048000"/>
            <a:ext cx="8153400" cy="2057400"/>
          </a:xfrm>
          <a:ln>
            <a:noFill/>
          </a:ln>
        </p:spPr>
        <p:style>
          <a:lnRef idx="2">
            <a:schemeClr val="accent4"/>
          </a:lnRef>
          <a:fillRef idx="1">
            <a:schemeClr val="lt1"/>
          </a:fillRef>
          <a:effectRef idx="0">
            <a:schemeClr val="accent4"/>
          </a:effectRef>
          <a:fontRef idx="minor">
            <a:schemeClr val="dk1"/>
          </a:fontRef>
        </p:style>
        <p:txBody>
          <a:bodyPr/>
          <a:lstStyle/>
          <a:p>
            <a:r>
              <a:rPr lang="mn-M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Орхон АЙМГИЙН ЭДИЙН ЗАСАГ, НИЙГМИЙН </a:t>
            </a:r>
            <a:r>
              <a:rPr lang="mn-M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2019</a:t>
            </a:r>
            <a:r>
              <a:rPr lang="mn-MN"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ОНЫ УРЬДЧИЛСАН дүн</a:t>
            </a:r>
            <a:endParaRPr lang="en-US" sz="32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52800" y="838200"/>
            <a:ext cx="2905932" cy="2057400"/>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5879" y="761999"/>
            <a:ext cx="3735388" cy="457201"/>
          </a:xfrm>
        </p:spPr>
        <p:txBody>
          <a:bodyPr/>
          <a:lstStyle/>
          <a:p>
            <a:pPr algn="ctr"/>
            <a:r>
              <a:rPr lang="mn-MN" sz="1800" dirty="0" smtClean="0">
                <a:solidFill>
                  <a:schemeClr val="tx2">
                    <a:lumMod val="75000"/>
                  </a:schemeClr>
                </a:solidFill>
                <a:latin typeface="Arial" pitchFamily="34" charset="0"/>
                <a:cs typeface="Arial" pitchFamily="34" charset="0"/>
              </a:rPr>
              <a:t>ХҮҮХДИЙН ГЭМТ ХЭРЭГ</a:t>
            </a:r>
            <a:endParaRPr lang="en-US" sz="1800" dirty="0">
              <a:solidFill>
                <a:schemeClr val="tx2">
                  <a:lumMod val="75000"/>
                </a:schemeClr>
              </a:solidFill>
              <a:latin typeface="Arial" pitchFamily="34" charset="0"/>
              <a:cs typeface="Arial" pitchFamily="34" charset="0"/>
            </a:endParaRP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441252615"/>
              </p:ext>
            </p:extLst>
          </p:nvPr>
        </p:nvGraphicFramePr>
        <p:xfrm>
          <a:off x="840988" y="990599"/>
          <a:ext cx="39243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p:cNvGraphicFramePr>
            <a:graphicFrameLocks noGrp="1"/>
          </p:cNvGraphicFramePr>
          <p:nvPr>
            <p:ph sz="quarter" idx="4"/>
            <p:extLst>
              <p:ext uri="{D42A27DB-BD31-4B8C-83A1-F6EECF244321}">
                <p14:modId xmlns:p14="http://schemas.microsoft.com/office/powerpoint/2010/main" val="2601597001"/>
              </p:ext>
            </p:extLst>
          </p:nvPr>
        </p:nvGraphicFramePr>
        <p:xfrm>
          <a:off x="4882763" y="809353"/>
          <a:ext cx="4041775" cy="3951288"/>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p:cNvCxnSpPr/>
          <p:nvPr/>
        </p:nvCxnSpPr>
        <p:spPr>
          <a:xfrm flipH="1">
            <a:off x="4765288" y="990600"/>
            <a:ext cx="35312" cy="35814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5874" y="265810"/>
            <a:ext cx="8408126" cy="369332"/>
          </a:xfrm>
          <a:prstGeom prst="rect">
            <a:avLst/>
          </a:prstGeom>
          <a:solidFill>
            <a:schemeClr val="bg1"/>
          </a:solidFill>
        </p:spPr>
        <p:txBody>
          <a:bodyPr wrap="square" rtlCol="0">
            <a:spAutoFit/>
          </a:bodyPr>
          <a:lstStyle/>
          <a:p>
            <a:endParaRPr lang="mn-Mong-CN" b="1" dirty="0">
              <a:solidFill>
                <a:schemeClr val="bg2">
                  <a:lumMod val="50000"/>
                </a:schemeClr>
              </a:solidFill>
              <a:latin typeface="Arial" panose="020B0604020202020204" pitchFamily="34" charset="0"/>
            </a:endParaRPr>
          </a:p>
        </p:txBody>
      </p:sp>
    </p:spTree>
    <p:extLst>
      <p:ext uri="{BB962C8B-B14F-4D97-AF65-F5344CB8AC3E}">
        <p14:creationId xmlns:p14="http://schemas.microsoft.com/office/powerpoint/2010/main" val="119675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371600"/>
            <a:ext cx="8229600" cy="4525963"/>
          </a:xfrm>
        </p:spPr>
        <p:txBody>
          <a:bodyPr/>
          <a:lstStyle/>
          <a:p>
            <a:pPr marL="0" indent="0" algn="ctr">
              <a:buNone/>
            </a:pPr>
            <a:r>
              <a:rPr lang="mn-MN" sz="6000" dirty="0" smtClean="0">
                <a:solidFill>
                  <a:srgbClr val="0070C0"/>
                </a:solidFill>
                <a:latin typeface="Arial" panose="020B0604020202020204" pitchFamily="34" charset="0"/>
                <a:cs typeface="Arial" panose="020B0604020202020204" pitchFamily="34" charset="0"/>
              </a:rPr>
              <a:t>Эдийн засгийн үзүүлэлт</a:t>
            </a:r>
            <a:endParaRPr lang="en-US" sz="6000" dirty="0">
              <a:solidFill>
                <a:srgbClr val="0070C0"/>
              </a:solidFill>
              <a:latin typeface="Arial" panose="020B0604020202020204" pitchFamily="34" charset="0"/>
              <a:cs typeface="Arial" panose="020B0604020202020204" pitchFamily="34" charset="0"/>
            </a:endParaRPr>
          </a:p>
        </p:txBody>
      </p:sp>
      <p:graphicFrame>
        <p:nvGraphicFramePr>
          <p:cNvPr id="14" name="Diagram 13"/>
          <p:cNvGraphicFramePr/>
          <p:nvPr>
            <p:extLst>
              <p:ext uri="{D42A27DB-BD31-4B8C-83A1-F6EECF244321}">
                <p14:modId xmlns:p14="http://schemas.microsoft.com/office/powerpoint/2010/main" val="998138753"/>
              </p:ext>
            </p:extLst>
          </p:nvPr>
        </p:nvGraphicFramePr>
        <p:xfrm>
          <a:off x="152400" y="3505200"/>
          <a:ext cx="7391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35874" y="265810"/>
            <a:ext cx="8408126" cy="369332"/>
          </a:xfrm>
          <a:prstGeom prst="rect">
            <a:avLst/>
          </a:prstGeom>
          <a:solidFill>
            <a:schemeClr val="bg1"/>
          </a:solidFill>
        </p:spPr>
        <p:txBody>
          <a:bodyPr wrap="square" rtlCol="0">
            <a:spAutoFit/>
          </a:bodyPr>
          <a:lstStyle/>
          <a:p>
            <a:endParaRPr lang="mn-Mong-CN" b="1" dirty="0">
              <a:solidFill>
                <a:schemeClr val="bg2">
                  <a:lumMod val="50000"/>
                </a:schemeClr>
              </a:solidFill>
              <a:latin typeface="Arial" panose="020B0604020202020204" pitchFamily="34" charset="0"/>
            </a:endParaRPr>
          </a:p>
        </p:txBody>
      </p:sp>
    </p:spTree>
    <p:extLst>
      <p:ext uri="{BB962C8B-B14F-4D97-AF65-F5344CB8AC3E}">
        <p14:creationId xmlns:p14="http://schemas.microsoft.com/office/powerpoint/2010/main" val="1458556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85800" y="914400"/>
            <a:ext cx="4267200" cy="5791200"/>
          </a:xfrm>
        </p:spPr>
        <p:txBody>
          <a:bodyPr/>
          <a:lstStyle/>
          <a:p>
            <a:pPr>
              <a:buNone/>
            </a:pPr>
            <a:r>
              <a:rPr lang="mn-MN" sz="1600" b="1" u="sng" dirty="0" smtClean="0">
                <a:solidFill>
                  <a:schemeClr val="accent3">
                    <a:lumMod val="75000"/>
                  </a:schemeClr>
                </a:solidFill>
                <a:latin typeface="Arial" pitchFamily="34" charset="0"/>
                <a:cs typeface="Arial" pitchFamily="34" charset="0"/>
              </a:rPr>
              <a:t>Эерэг үзүүлэлт:</a:t>
            </a:r>
          </a:p>
          <a:p>
            <a:pPr>
              <a:buNone/>
            </a:pPr>
            <a:endParaRPr lang="mn-MN" sz="1600" b="1" u="sng" dirty="0" smtClean="0">
              <a:solidFill>
                <a:schemeClr val="accent3">
                  <a:lumMod val="50000"/>
                </a:schemeClr>
              </a:solidFill>
              <a:latin typeface="Arial" pitchFamily="34" charset="0"/>
              <a:cs typeface="Arial" pitchFamily="34" charset="0"/>
            </a:endParaRPr>
          </a:p>
          <a:p>
            <a:pPr>
              <a:buFont typeface="Wingdings" pitchFamily="2" charset="2"/>
              <a:buChar char="q"/>
            </a:pPr>
            <a:r>
              <a:rPr lang="mn-MN" sz="1600" dirty="0" smtClean="0">
                <a:solidFill>
                  <a:schemeClr val="accent3">
                    <a:lumMod val="75000"/>
                  </a:schemeClr>
                </a:solidFill>
                <a:latin typeface="Arial" pitchFamily="34" charset="0"/>
                <a:cs typeface="Arial" pitchFamily="34" charset="0"/>
              </a:rPr>
              <a:t>Орон нутгийн төсвийн орлого – </a:t>
            </a:r>
            <a:r>
              <a:rPr lang="en-US" sz="1600" dirty="0" smtClean="0">
                <a:solidFill>
                  <a:schemeClr val="accent3">
                    <a:lumMod val="75000"/>
                  </a:schemeClr>
                </a:solidFill>
                <a:latin typeface="Arial" pitchFamily="34" charset="0"/>
                <a:cs typeface="Arial" pitchFamily="34" charset="0"/>
              </a:rPr>
              <a:t>13.6</a:t>
            </a:r>
            <a:r>
              <a:rPr lang="mn-MN" sz="1600" dirty="0" smtClean="0">
                <a:solidFill>
                  <a:schemeClr val="accent3">
                    <a:lumMod val="75000"/>
                  </a:schemeClr>
                </a:solidFill>
                <a:latin typeface="Arial" pitchFamily="34" charset="0"/>
                <a:cs typeface="Arial" pitchFamily="34" charset="0"/>
              </a:rPr>
              <a:t>% нэмэгдсэн</a:t>
            </a:r>
          </a:p>
          <a:p>
            <a:pPr>
              <a:buFont typeface="Wingdings" pitchFamily="2" charset="2"/>
              <a:buChar char="q"/>
            </a:pPr>
            <a:r>
              <a:rPr lang="mn-MN" sz="1600" dirty="0" smtClean="0">
                <a:solidFill>
                  <a:schemeClr val="accent3">
                    <a:lumMod val="75000"/>
                  </a:schemeClr>
                </a:solidFill>
                <a:latin typeface="Arial" pitchFamily="34" charset="0"/>
                <a:cs typeface="Arial" pitchFamily="34" charset="0"/>
              </a:rPr>
              <a:t>Аж үйлдвэрийн салбарын бүтээгдэхүүн үйлдвэрлэлт – </a:t>
            </a:r>
            <a:r>
              <a:rPr lang="en-US" sz="1600" dirty="0" smtClean="0">
                <a:solidFill>
                  <a:schemeClr val="accent3">
                    <a:lumMod val="75000"/>
                  </a:schemeClr>
                </a:solidFill>
                <a:latin typeface="Arial" pitchFamily="34" charset="0"/>
                <a:cs typeface="Arial" pitchFamily="34" charset="0"/>
              </a:rPr>
              <a:t>7.9</a:t>
            </a:r>
            <a:r>
              <a:rPr lang="mn-MN" sz="1600" dirty="0" smtClean="0">
                <a:solidFill>
                  <a:schemeClr val="accent3">
                    <a:lumMod val="75000"/>
                  </a:schemeClr>
                </a:solidFill>
                <a:latin typeface="Arial" pitchFamily="34" charset="0"/>
                <a:cs typeface="Arial" pitchFamily="34" charset="0"/>
              </a:rPr>
              <a:t>% өссөн</a:t>
            </a:r>
          </a:p>
          <a:p>
            <a:pPr>
              <a:buFont typeface="Wingdings" pitchFamily="2" charset="2"/>
              <a:buChar char="q"/>
            </a:pPr>
            <a:r>
              <a:rPr lang="mn-MN" sz="1600" dirty="0" smtClean="0">
                <a:solidFill>
                  <a:schemeClr val="accent3">
                    <a:lumMod val="75000"/>
                  </a:schemeClr>
                </a:solidFill>
                <a:latin typeface="Arial" pitchFamily="34" charset="0"/>
                <a:cs typeface="Arial" pitchFamily="34" charset="0"/>
              </a:rPr>
              <a:t>Аж үйлдвэрийн салбарын бүтээгдэхүүн борлуулалт – </a:t>
            </a:r>
            <a:r>
              <a:rPr lang="en-US" sz="1600" dirty="0" smtClean="0">
                <a:solidFill>
                  <a:schemeClr val="accent3">
                    <a:lumMod val="75000"/>
                  </a:schemeClr>
                </a:solidFill>
                <a:latin typeface="Arial" pitchFamily="34" charset="0"/>
                <a:cs typeface="Arial" pitchFamily="34" charset="0"/>
              </a:rPr>
              <a:t>6.1</a:t>
            </a:r>
            <a:r>
              <a:rPr lang="mn-MN" sz="1600" dirty="0" smtClean="0">
                <a:solidFill>
                  <a:schemeClr val="accent3">
                    <a:lumMod val="75000"/>
                  </a:schemeClr>
                </a:solidFill>
                <a:latin typeface="Arial" pitchFamily="34" charset="0"/>
                <a:cs typeface="Arial" pitchFamily="34" charset="0"/>
              </a:rPr>
              <a:t>% өссөн</a:t>
            </a:r>
          </a:p>
          <a:p>
            <a:pPr>
              <a:buFont typeface="Wingdings" pitchFamily="2" charset="2"/>
              <a:buChar char="q"/>
            </a:pPr>
            <a:r>
              <a:rPr lang="mn-MN" sz="1600" dirty="0" smtClean="0">
                <a:solidFill>
                  <a:schemeClr val="accent3">
                    <a:lumMod val="75000"/>
                  </a:schemeClr>
                </a:solidFill>
                <a:latin typeface="Arial" pitchFamily="34" charset="0"/>
                <a:cs typeface="Arial" pitchFamily="34" charset="0"/>
              </a:rPr>
              <a:t>Нийтийн </a:t>
            </a:r>
            <a:r>
              <a:rPr lang="mn-MN" sz="1600" dirty="0">
                <a:solidFill>
                  <a:schemeClr val="accent3">
                    <a:lumMod val="75000"/>
                  </a:schemeClr>
                </a:solidFill>
                <a:latin typeface="Arial" pitchFamily="34" charset="0"/>
                <a:cs typeface="Arial" pitchFamily="34" charset="0"/>
              </a:rPr>
              <a:t>аж ахуйн орлого – 3</a:t>
            </a:r>
            <a:r>
              <a:rPr lang="en-US" sz="1600" dirty="0" smtClean="0">
                <a:solidFill>
                  <a:schemeClr val="accent3">
                    <a:lumMod val="75000"/>
                  </a:schemeClr>
                </a:solidFill>
                <a:latin typeface="Arial" pitchFamily="34" charset="0"/>
                <a:cs typeface="Arial" pitchFamily="34" charset="0"/>
              </a:rPr>
              <a:t>.</a:t>
            </a:r>
            <a:r>
              <a:rPr lang="mn-MN" sz="1600" dirty="0" smtClean="0">
                <a:solidFill>
                  <a:schemeClr val="accent3">
                    <a:lumMod val="75000"/>
                  </a:schemeClr>
                </a:solidFill>
                <a:latin typeface="Arial" pitchFamily="34" charset="0"/>
                <a:cs typeface="Arial" pitchFamily="34" charset="0"/>
              </a:rPr>
              <a:t>9% </a:t>
            </a:r>
            <a:r>
              <a:rPr lang="mn-MN" sz="1600" dirty="0">
                <a:solidFill>
                  <a:schemeClr val="accent3">
                    <a:lumMod val="75000"/>
                  </a:schemeClr>
                </a:solidFill>
                <a:latin typeface="Arial" pitchFamily="34" charset="0"/>
                <a:cs typeface="Arial" pitchFamily="34" charset="0"/>
              </a:rPr>
              <a:t>өссөн</a:t>
            </a:r>
            <a:r>
              <a:rPr lang="en-US" sz="1600" dirty="0">
                <a:solidFill>
                  <a:schemeClr val="accent3">
                    <a:lumMod val="75000"/>
                  </a:schemeClr>
                </a:solidFill>
                <a:latin typeface="Arial" pitchFamily="34" charset="0"/>
                <a:cs typeface="Arial" pitchFamily="34" charset="0"/>
              </a:rPr>
              <a:t>    </a:t>
            </a:r>
            <a:endParaRPr lang="mn-MN" sz="1600" dirty="0" smtClean="0">
              <a:solidFill>
                <a:schemeClr val="accent3">
                  <a:lumMod val="75000"/>
                </a:schemeClr>
              </a:solidFill>
              <a:latin typeface="Arial" pitchFamily="34" charset="0"/>
              <a:cs typeface="Arial" pitchFamily="34" charset="0"/>
            </a:endParaRPr>
          </a:p>
          <a:p>
            <a:pPr>
              <a:buFont typeface="Wingdings" pitchFamily="2" charset="2"/>
              <a:buChar char="q"/>
            </a:pPr>
            <a:r>
              <a:rPr lang="mn-MN" sz="1800" dirty="0">
                <a:solidFill>
                  <a:schemeClr val="accent3">
                    <a:lumMod val="75000"/>
                  </a:schemeClr>
                </a:solidFill>
                <a:latin typeface="Arial" pitchFamily="34" charset="0"/>
                <a:cs typeface="Arial" pitchFamily="34" charset="0"/>
              </a:rPr>
              <a:t>Худалдааны бараа гүйлгээ – 18</a:t>
            </a:r>
            <a:r>
              <a:rPr lang="en-US" sz="1800" dirty="0">
                <a:solidFill>
                  <a:schemeClr val="accent3">
                    <a:lumMod val="75000"/>
                  </a:schemeClr>
                </a:solidFill>
                <a:latin typeface="Arial" pitchFamily="34" charset="0"/>
                <a:cs typeface="Arial" pitchFamily="34" charset="0"/>
              </a:rPr>
              <a:t>.</a:t>
            </a:r>
            <a:r>
              <a:rPr lang="mn-MN" sz="1800" dirty="0">
                <a:solidFill>
                  <a:schemeClr val="accent3">
                    <a:lumMod val="75000"/>
                  </a:schemeClr>
                </a:solidFill>
                <a:latin typeface="Arial" pitchFamily="34" charset="0"/>
                <a:cs typeface="Arial" pitchFamily="34" charset="0"/>
              </a:rPr>
              <a:t>0% өссөн</a:t>
            </a:r>
          </a:p>
          <a:p>
            <a:pPr>
              <a:buFont typeface="Wingdings" pitchFamily="2" charset="2"/>
              <a:buChar char="q"/>
            </a:pPr>
            <a:r>
              <a:rPr lang="mn-MN" sz="1800" dirty="0">
                <a:solidFill>
                  <a:schemeClr val="accent3">
                    <a:lumMod val="75000"/>
                  </a:schemeClr>
                </a:solidFill>
                <a:latin typeface="Arial" pitchFamily="34" charset="0"/>
                <a:cs typeface="Arial" pitchFamily="34" charset="0"/>
              </a:rPr>
              <a:t>Барилга угсралт, их засварын ажил – 64.9% өссөн</a:t>
            </a:r>
          </a:p>
          <a:p>
            <a:pPr>
              <a:buFont typeface="Wingdings" pitchFamily="2" charset="2"/>
              <a:buChar char="q"/>
            </a:pPr>
            <a:r>
              <a:rPr lang="mn-MN" sz="1800" dirty="0">
                <a:solidFill>
                  <a:schemeClr val="accent3">
                    <a:lumMod val="75000"/>
                  </a:schemeClr>
                </a:solidFill>
                <a:latin typeface="Arial" pitchFamily="34" charset="0"/>
                <a:cs typeface="Arial" pitchFamily="34" charset="0"/>
              </a:rPr>
              <a:t>Авто</a:t>
            </a:r>
            <a:r>
              <a:rPr lang="en-US" sz="1800" dirty="0">
                <a:solidFill>
                  <a:schemeClr val="accent3">
                    <a:lumMod val="75000"/>
                  </a:schemeClr>
                </a:solidFill>
                <a:latin typeface="Arial" pitchFamily="34" charset="0"/>
                <a:cs typeface="Arial" pitchFamily="34" charset="0"/>
              </a:rPr>
              <a:t> </a:t>
            </a:r>
            <a:r>
              <a:rPr lang="mn-MN" sz="1800" dirty="0">
                <a:solidFill>
                  <a:schemeClr val="accent3">
                    <a:lumMod val="75000"/>
                  </a:schemeClr>
                </a:solidFill>
                <a:latin typeface="Arial" pitchFamily="34" charset="0"/>
                <a:cs typeface="Arial" pitchFamily="34" charset="0"/>
              </a:rPr>
              <a:t>тээврийн  орлого -13</a:t>
            </a:r>
            <a:r>
              <a:rPr lang="en-US" sz="1800" dirty="0">
                <a:solidFill>
                  <a:schemeClr val="accent3">
                    <a:lumMod val="75000"/>
                  </a:schemeClr>
                </a:solidFill>
                <a:latin typeface="Arial" pitchFamily="34" charset="0"/>
                <a:cs typeface="Arial" pitchFamily="34" charset="0"/>
              </a:rPr>
              <a:t>.</a:t>
            </a:r>
            <a:r>
              <a:rPr lang="mn-MN" sz="1800" dirty="0">
                <a:solidFill>
                  <a:schemeClr val="accent3">
                    <a:lumMod val="75000"/>
                  </a:schemeClr>
                </a:solidFill>
                <a:latin typeface="Arial" pitchFamily="34" charset="0"/>
                <a:cs typeface="Arial" pitchFamily="34" charset="0"/>
              </a:rPr>
              <a:t>5% өссөн</a:t>
            </a:r>
          </a:p>
          <a:p>
            <a:pPr>
              <a:buFont typeface="Wingdings" pitchFamily="2" charset="2"/>
              <a:buChar char="q"/>
            </a:pPr>
            <a:r>
              <a:rPr lang="mn-MN" sz="1800" dirty="0">
                <a:solidFill>
                  <a:schemeClr val="accent3">
                    <a:lumMod val="75000"/>
                  </a:schemeClr>
                </a:solidFill>
                <a:latin typeface="Arial" pitchFamily="34" charset="0"/>
                <a:cs typeface="Arial" pitchFamily="34" charset="0"/>
              </a:rPr>
              <a:t>Холбооны салбарын нийт орлого –</a:t>
            </a:r>
            <a:r>
              <a:rPr lang="en-US" sz="1800" dirty="0">
                <a:solidFill>
                  <a:schemeClr val="accent3">
                    <a:lumMod val="75000"/>
                  </a:schemeClr>
                </a:solidFill>
                <a:latin typeface="Arial" pitchFamily="34" charset="0"/>
                <a:cs typeface="Arial" pitchFamily="34" charset="0"/>
              </a:rPr>
              <a:t> 1</a:t>
            </a:r>
            <a:r>
              <a:rPr lang="mn-MN" sz="1800" dirty="0">
                <a:solidFill>
                  <a:schemeClr val="accent3">
                    <a:lumMod val="75000"/>
                  </a:schemeClr>
                </a:solidFill>
                <a:latin typeface="Arial" pitchFamily="34" charset="0"/>
                <a:cs typeface="Arial" pitchFamily="34" charset="0"/>
              </a:rPr>
              <a:t>4</a:t>
            </a:r>
            <a:r>
              <a:rPr lang="en-US" sz="1800" dirty="0">
                <a:solidFill>
                  <a:schemeClr val="accent3">
                    <a:lumMod val="75000"/>
                  </a:schemeClr>
                </a:solidFill>
                <a:latin typeface="Arial" pitchFamily="34" charset="0"/>
                <a:cs typeface="Arial" pitchFamily="34" charset="0"/>
              </a:rPr>
              <a:t>.</a:t>
            </a:r>
            <a:r>
              <a:rPr lang="mn-MN" sz="1800" dirty="0">
                <a:solidFill>
                  <a:schemeClr val="accent3">
                    <a:lumMod val="75000"/>
                  </a:schemeClr>
                </a:solidFill>
                <a:latin typeface="Arial" pitchFamily="34" charset="0"/>
                <a:cs typeface="Arial" pitchFamily="34" charset="0"/>
              </a:rPr>
              <a:t>6</a:t>
            </a:r>
            <a:r>
              <a:rPr lang="en-US" sz="1800" dirty="0">
                <a:solidFill>
                  <a:schemeClr val="accent3">
                    <a:lumMod val="75000"/>
                  </a:schemeClr>
                </a:solidFill>
                <a:latin typeface="Arial" pitchFamily="34" charset="0"/>
                <a:cs typeface="Arial" pitchFamily="34" charset="0"/>
              </a:rPr>
              <a:t>%</a:t>
            </a:r>
            <a:r>
              <a:rPr lang="mn-MN" sz="1800" dirty="0">
                <a:solidFill>
                  <a:schemeClr val="accent3">
                    <a:lumMod val="75000"/>
                  </a:schemeClr>
                </a:solidFill>
                <a:latin typeface="Arial" pitchFamily="34" charset="0"/>
                <a:cs typeface="Arial" pitchFamily="34" charset="0"/>
              </a:rPr>
              <a:t> өссөн</a:t>
            </a:r>
          </a:p>
          <a:p>
            <a:pPr>
              <a:buFont typeface="Wingdings" pitchFamily="2" charset="2"/>
              <a:buChar char="q"/>
            </a:pPr>
            <a:r>
              <a:rPr lang="mn-MN" sz="1800" dirty="0">
                <a:solidFill>
                  <a:schemeClr val="accent3">
                    <a:lumMod val="75000"/>
                  </a:schemeClr>
                </a:solidFill>
                <a:latin typeface="Arial" pitchFamily="34" charset="0"/>
                <a:cs typeface="Arial" pitchFamily="34" charset="0"/>
              </a:rPr>
              <a:t>Нийт бий болсон ажлын байр -19</a:t>
            </a:r>
            <a:r>
              <a:rPr lang="en-US" sz="1800" dirty="0">
                <a:solidFill>
                  <a:schemeClr val="accent3">
                    <a:lumMod val="75000"/>
                  </a:schemeClr>
                </a:solidFill>
                <a:latin typeface="Arial" pitchFamily="34" charset="0"/>
                <a:cs typeface="Arial" pitchFamily="34" charset="0"/>
              </a:rPr>
              <a:t>.</a:t>
            </a:r>
            <a:r>
              <a:rPr lang="mn-MN" sz="1800" dirty="0">
                <a:solidFill>
                  <a:schemeClr val="accent3">
                    <a:lumMod val="75000"/>
                  </a:schemeClr>
                </a:solidFill>
                <a:latin typeface="Arial" pitchFamily="34" charset="0"/>
                <a:cs typeface="Arial" pitchFamily="34" charset="0"/>
              </a:rPr>
              <a:t>9% өссөн</a:t>
            </a:r>
          </a:p>
          <a:p>
            <a:pPr>
              <a:buNone/>
            </a:pPr>
            <a:endParaRPr lang="mn-MN" sz="1800" dirty="0" smtClean="0">
              <a:solidFill>
                <a:srgbClr val="C00000"/>
              </a:solidFill>
              <a:latin typeface="Arial" pitchFamily="34" charset="0"/>
              <a:cs typeface="Arial" pitchFamily="34" charset="0"/>
            </a:endParaRPr>
          </a:p>
          <a:p>
            <a:pPr lvl="2">
              <a:buFont typeface="Wingdings" pitchFamily="2" charset="2"/>
              <a:buChar char="Ø"/>
            </a:pPr>
            <a:endParaRPr lang="en-US" sz="1800" dirty="0" smtClean="0">
              <a:solidFill>
                <a:srgbClr val="C00000"/>
              </a:solidFill>
              <a:latin typeface="Arial" pitchFamily="34" charset="0"/>
              <a:cs typeface="Arial" pitchFamily="34" charset="0"/>
            </a:endParaRPr>
          </a:p>
          <a:p>
            <a:pPr lvl="2">
              <a:buNone/>
            </a:pPr>
            <a:endParaRPr lang="mn-MN" sz="1800" dirty="0" smtClean="0">
              <a:solidFill>
                <a:srgbClr val="C00000"/>
              </a:solidFill>
              <a:latin typeface="Arial" pitchFamily="34" charset="0"/>
              <a:cs typeface="Arial" pitchFamily="34" charset="0"/>
            </a:endParaRPr>
          </a:p>
          <a:p>
            <a:pPr marL="742950" lvl="2" indent="-342900">
              <a:buFont typeface="Wingdings" pitchFamily="2" charset="2"/>
              <a:buChar char="§"/>
            </a:pPr>
            <a:endParaRPr lang="mn-MN" sz="1600" dirty="0" smtClean="0">
              <a:solidFill>
                <a:srgbClr val="FF0000"/>
              </a:solidFill>
              <a:latin typeface="Arial" pitchFamily="34" charset="0"/>
              <a:cs typeface="Arial" pitchFamily="34" charset="0"/>
            </a:endParaRPr>
          </a:p>
          <a:p>
            <a:pPr marL="742950" lvl="2" indent="-342900">
              <a:buFont typeface="Wingdings" pitchFamily="2" charset="2"/>
              <a:buChar char="§"/>
            </a:pPr>
            <a:endParaRPr lang="mn-MN" sz="1600" dirty="0" smtClean="0">
              <a:solidFill>
                <a:srgbClr val="FF0000"/>
              </a:solidFill>
              <a:latin typeface="Arial" pitchFamily="34" charset="0"/>
              <a:cs typeface="Arial" pitchFamily="34" charset="0"/>
            </a:endParaRPr>
          </a:p>
          <a:p>
            <a:pPr marL="742950" lvl="2" indent="-342900">
              <a:buFont typeface="Wingdings" pitchFamily="2" charset="2"/>
              <a:buChar char="§"/>
            </a:pPr>
            <a:endParaRPr lang="mn-MN" sz="1600" dirty="0" smtClean="0">
              <a:solidFill>
                <a:srgbClr val="FF0000"/>
              </a:solidFill>
              <a:latin typeface="Arial" pitchFamily="34" charset="0"/>
              <a:cs typeface="Arial" pitchFamily="34" charset="0"/>
            </a:endParaRPr>
          </a:p>
          <a:p>
            <a:pPr marL="742950" lvl="2" indent="-342900">
              <a:buFont typeface="Wingdings" pitchFamily="2" charset="2"/>
              <a:buChar char="§"/>
            </a:pPr>
            <a:endParaRPr lang="mn-MN" sz="1600" dirty="0" smtClean="0">
              <a:solidFill>
                <a:srgbClr val="00B050"/>
              </a:solidFill>
              <a:latin typeface="Arial" pitchFamily="34" charset="0"/>
              <a:cs typeface="Arial" pitchFamily="34" charset="0"/>
            </a:endParaRPr>
          </a:p>
          <a:p>
            <a:pPr marL="742950" lvl="2" indent="-342900">
              <a:buFont typeface="Wingdings" pitchFamily="2" charset="2"/>
              <a:buChar char="§"/>
            </a:pPr>
            <a:endParaRPr lang="mn-MN" sz="1600" dirty="0" smtClean="0">
              <a:solidFill>
                <a:srgbClr val="C00000"/>
              </a:solidFill>
              <a:latin typeface="Arial" pitchFamily="34" charset="0"/>
              <a:cs typeface="Arial" pitchFamily="34" charset="0"/>
            </a:endParaRPr>
          </a:p>
          <a:p>
            <a:pPr marL="742950" lvl="2" indent="-342900">
              <a:buFont typeface="Wingdings" pitchFamily="2" charset="2"/>
              <a:buChar char="§"/>
            </a:pPr>
            <a:endParaRPr lang="mn-MN" sz="1600" dirty="0" smtClean="0">
              <a:solidFill>
                <a:schemeClr val="accent2"/>
              </a:solidFill>
              <a:latin typeface="Arial" pitchFamily="34" charset="0"/>
              <a:cs typeface="Arial" pitchFamily="34" charset="0"/>
            </a:endParaRPr>
          </a:p>
          <a:p>
            <a:pPr marL="742950" lvl="2" indent="-342900">
              <a:buFont typeface="Wingdings" pitchFamily="2" charset="2"/>
              <a:buChar char="§"/>
            </a:pPr>
            <a:endParaRPr lang="mn-MN" sz="1600" dirty="0" smtClean="0">
              <a:solidFill>
                <a:srgbClr val="C00000"/>
              </a:solidFill>
              <a:latin typeface="Arial" pitchFamily="34" charset="0"/>
              <a:cs typeface="Arial" pitchFamily="34" charset="0"/>
            </a:endParaRPr>
          </a:p>
          <a:p>
            <a:pPr marL="742950" lvl="2" indent="-342900"/>
            <a:endParaRPr lang="mn-MN" sz="1600" dirty="0" smtClean="0">
              <a:solidFill>
                <a:schemeClr val="accent2"/>
              </a:solidFill>
              <a:latin typeface="Arial" pitchFamily="34" charset="0"/>
              <a:cs typeface="Arial" pitchFamily="34" charset="0"/>
            </a:endParaRPr>
          </a:p>
        </p:txBody>
      </p:sp>
      <p:sp>
        <p:nvSpPr>
          <p:cNvPr id="4" name="Rectangle 3"/>
          <p:cNvSpPr/>
          <p:nvPr/>
        </p:nvSpPr>
        <p:spPr>
          <a:xfrm>
            <a:off x="4876800" y="990601"/>
            <a:ext cx="4038600" cy="6093976"/>
          </a:xfrm>
          <a:prstGeom prst="rect">
            <a:avLst/>
          </a:prstGeom>
        </p:spPr>
        <p:txBody>
          <a:bodyPr wrap="square">
            <a:spAutoFit/>
          </a:bodyPr>
          <a:lstStyle/>
          <a:p>
            <a:pPr>
              <a:buFont typeface="Wingdings" pitchFamily="2" charset="2"/>
              <a:buChar char="q"/>
            </a:pPr>
            <a:r>
              <a:rPr lang="mn-MN" sz="1600" dirty="0">
                <a:solidFill>
                  <a:schemeClr val="accent3">
                    <a:lumMod val="75000"/>
                  </a:schemeClr>
                </a:solidFill>
                <a:latin typeface="Arial" pitchFamily="34" charset="0"/>
                <a:cs typeface="Arial" pitchFamily="34" charset="0"/>
              </a:rPr>
              <a:t>Гэмт хэргийн гаралт – 9</a:t>
            </a:r>
            <a:r>
              <a:rPr lang="en-US" sz="1600" dirty="0">
                <a:solidFill>
                  <a:schemeClr val="accent3">
                    <a:lumMod val="75000"/>
                  </a:schemeClr>
                </a:solidFill>
                <a:latin typeface="Arial" pitchFamily="34" charset="0"/>
                <a:cs typeface="Arial" pitchFamily="34" charset="0"/>
              </a:rPr>
              <a:t>.</a:t>
            </a:r>
            <a:r>
              <a:rPr lang="mn-MN" sz="1600" dirty="0">
                <a:solidFill>
                  <a:schemeClr val="accent3">
                    <a:lumMod val="75000"/>
                  </a:schemeClr>
                </a:solidFill>
                <a:latin typeface="Arial" pitchFamily="34" charset="0"/>
                <a:cs typeface="Arial" pitchFamily="34" charset="0"/>
              </a:rPr>
              <a:t>9% буурсан</a:t>
            </a:r>
          </a:p>
          <a:p>
            <a:pPr>
              <a:buFont typeface="Wingdings" pitchFamily="2" charset="2"/>
              <a:buChar char="q"/>
            </a:pPr>
            <a:r>
              <a:rPr lang="mn-MN" sz="1600" dirty="0">
                <a:solidFill>
                  <a:schemeClr val="accent3">
                    <a:lumMod val="75000"/>
                  </a:schemeClr>
                </a:solidFill>
                <a:latin typeface="Arial" pitchFamily="34" charset="0"/>
                <a:cs typeface="Arial" pitchFamily="34" charset="0"/>
              </a:rPr>
              <a:t>Гэмт хэргийн илрүүлэлт – 14</a:t>
            </a:r>
            <a:r>
              <a:rPr lang="en-US" sz="1600" dirty="0">
                <a:solidFill>
                  <a:schemeClr val="accent3">
                    <a:lumMod val="75000"/>
                  </a:schemeClr>
                </a:solidFill>
                <a:latin typeface="Arial" pitchFamily="34" charset="0"/>
                <a:cs typeface="Arial" pitchFamily="34" charset="0"/>
              </a:rPr>
              <a:t>.</a:t>
            </a:r>
            <a:r>
              <a:rPr lang="mn-MN" sz="1600" dirty="0">
                <a:solidFill>
                  <a:schemeClr val="accent3">
                    <a:lumMod val="75000"/>
                  </a:schemeClr>
                </a:solidFill>
                <a:latin typeface="Arial" pitchFamily="34" charset="0"/>
                <a:cs typeface="Arial" pitchFamily="34" charset="0"/>
              </a:rPr>
              <a:t>0 пунктээр өссөн</a:t>
            </a:r>
          </a:p>
          <a:p>
            <a:pPr>
              <a:buFont typeface="Wingdings" pitchFamily="2" charset="2"/>
              <a:buChar char="q"/>
            </a:pPr>
            <a:r>
              <a:rPr lang="mn-MN" sz="1600" dirty="0">
                <a:solidFill>
                  <a:schemeClr val="accent3">
                    <a:lumMod val="75000"/>
                  </a:schemeClr>
                </a:solidFill>
                <a:latin typeface="Arial" pitchFamily="34" charset="0"/>
                <a:cs typeface="Arial" pitchFamily="34" charset="0"/>
              </a:rPr>
              <a:t>Төрөлт –2.0</a:t>
            </a:r>
            <a:r>
              <a:rPr lang="en-US" sz="1600" dirty="0">
                <a:solidFill>
                  <a:schemeClr val="accent3">
                    <a:lumMod val="75000"/>
                  </a:schemeClr>
                </a:solidFill>
                <a:latin typeface="Arial" pitchFamily="34" charset="0"/>
                <a:cs typeface="Arial" pitchFamily="34" charset="0"/>
              </a:rPr>
              <a:t> </a:t>
            </a:r>
            <a:r>
              <a:rPr lang="mn-MN" sz="1600" dirty="0">
                <a:solidFill>
                  <a:schemeClr val="accent3">
                    <a:lumMod val="75000"/>
                  </a:schemeClr>
                </a:solidFill>
                <a:latin typeface="Arial" pitchFamily="34" charset="0"/>
                <a:cs typeface="Arial" pitchFamily="34" charset="0"/>
              </a:rPr>
              <a:t>промилээр өссөн</a:t>
            </a:r>
          </a:p>
          <a:p>
            <a:pPr>
              <a:buFont typeface="Wingdings" pitchFamily="2" charset="2"/>
              <a:buChar char="q"/>
            </a:pPr>
            <a:r>
              <a:rPr lang="mn-MN" sz="1600" dirty="0">
                <a:solidFill>
                  <a:schemeClr val="accent3">
                    <a:lumMod val="75000"/>
                  </a:schemeClr>
                </a:solidFill>
                <a:latin typeface="Arial" pitchFamily="34" charset="0"/>
                <a:cs typeface="Arial" pitchFamily="34" charset="0"/>
              </a:rPr>
              <a:t>Хүн амын эрүүл мэндийн үзлэг – 0</a:t>
            </a:r>
            <a:r>
              <a:rPr lang="en-US" sz="1600" dirty="0">
                <a:solidFill>
                  <a:schemeClr val="accent3">
                    <a:lumMod val="75000"/>
                  </a:schemeClr>
                </a:solidFill>
                <a:latin typeface="Arial" pitchFamily="34" charset="0"/>
                <a:cs typeface="Arial" pitchFamily="34" charset="0"/>
              </a:rPr>
              <a:t>.</a:t>
            </a:r>
            <a:r>
              <a:rPr lang="mn-MN" sz="1600" dirty="0">
                <a:solidFill>
                  <a:schemeClr val="accent3">
                    <a:lumMod val="75000"/>
                  </a:schemeClr>
                </a:solidFill>
                <a:latin typeface="Arial" pitchFamily="34" charset="0"/>
                <a:cs typeface="Arial" pitchFamily="34" charset="0"/>
              </a:rPr>
              <a:t>6% өссөн</a:t>
            </a:r>
          </a:p>
          <a:p>
            <a:pPr>
              <a:buFont typeface="Wingdings" pitchFamily="2" charset="2"/>
              <a:buChar char="q"/>
            </a:pPr>
            <a:r>
              <a:rPr lang="mn-MN" sz="1600" dirty="0">
                <a:solidFill>
                  <a:schemeClr val="accent3">
                    <a:lumMod val="75000"/>
                  </a:schemeClr>
                </a:solidFill>
                <a:latin typeface="Arial" pitchFamily="34" charset="0"/>
                <a:cs typeface="Arial" pitchFamily="34" charset="0"/>
              </a:rPr>
              <a:t>Урьдчилан сэргийлэх үзлэг – 4</a:t>
            </a:r>
            <a:r>
              <a:rPr lang="en-US" sz="1600" dirty="0">
                <a:solidFill>
                  <a:schemeClr val="accent3">
                    <a:lumMod val="75000"/>
                  </a:schemeClr>
                </a:solidFill>
                <a:latin typeface="Arial" pitchFamily="34" charset="0"/>
                <a:cs typeface="Arial" pitchFamily="34" charset="0"/>
              </a:rPr>
              <a:t>.</a:t>
            </a:r>
            <a:r>
              <a:rPr lang="mn-MN" sz="1600" dirty="0">
                <a:solidFill>
                  <a:schemeClr val="accent3">
                    <a:lumMod val="75000"/>
                  </a:schemeClr>
                </a:solidFill>
                <a:latin typeface="Arial" pitchFamily="34" charset="0"/>
                <a:cs typeface="Arial" pitchFamily="34" charset="0"/>
              </a:rPr>
              <a:t>9% өссөн</a:t>
            </a:r>
          </a:p>
          <a:p>
            <a:pPr>
              <a:buNone/>
            </a:pPr>
            <a:endParaRPr lang="mn-MN" sz="1600" b="1" u="sng" dirty="0" smtClean="0">
              <a:solidFill>
                <a:srgbClr val="C00000"/>
              </a:solidFill>
              <a:latin typeface="Arial" pitchFamily="34" charset="0"/>
              <a:cs typeface="Arial" pitchFamily="34" charset="0"/>
            </a:endParaRPr>
          </a:p>
          <a:p>
            <a:pPr>
              <a:buNone/>
            </a:pPr>
            <a:r>
              <a:rPr lang="mn-MN" sz="1600" b="1" u="sng" dirty="0" smtClean="0">
                <a:solidFill>
                  <a:srgbClr val="C00000"/>
                </a:solidFill>
                <a:latin typeface="Arial" pitchFamily="34" charset="0"/>
                <a:cs typeface="Arial" pitchFamily="34" charset="0"/>
              </a:rPr>
              <a:t>Сөрөг үзүүлэлт:</a:t>
            </a:r>
          </a:p>
          <a:p>
            <a:pPr>
              <a:buNone/>
            </a:pPr>
            <a:endParaRPr lang="mn-MN" sz="1600" b="1" u="sng" dirty="0" smtClean="0">
              <a:solidFill>
                <a:srgbClr val="C00000"/>
              </a:solidFill>
              <a:latin typeface="Arial" pitchFamily="34" charset="0"/>
              <a:cs typeface="Arial" pitchFamily="34" charset="0"/>
            </a:endParaRPr>
          </a:p>
          <a:p>
            <a:pPr marL="285750" indent="-285750">
              <a:buFont typeface="Wingdings" pitchFamily="2" charset="2"/>
              <a:buChar char="Ø"/>
            </a:pPr>
            <a:r>
              <a:rPr lang="mn-MN" sz="1600" dirty="0" smtClean="0">
                <a:solidFill>
                  <a:srgbClr val="C00000"/>
                </a:solidFill>
                <a:latin typeface="Arial" pitchFamily="34" charset="0"/>
                <a:cs typeface="Arial" pitchFamily="34" charset="0"/>
              </a:rPr>
              <a:t>Ахуйн үйлчилгээний орлого – 13</a:t>
            </a:r>
            <a:r>
              <a:rPr lang="en-US" sz="1600" dirty="0" smtClean="0">
                <a:solidFill>
                  <a:srgbClr val="C00000"/>
                </a:solidFill>
                <a:latin typeface="Arial" pitchFamily="34" charset="0"/>
                <a:cs typeface="Arial" pitchFamily="34" charset="0"/>
              </a:rPr>
              <a:t>.</a:t>
            </a:r>
            <a:r>
              <a:rPr lang="mn-MN" sz="1600" dirty="0" smtClean="0">
                <a:solidFill>
                  <a:srgbClr val="C00000"/>
                </a:solidFill>
                <a:latin typeface="Arial" pitchFamily="34" charset="0"/>
                <a:cs typeface="Arial" pitchFamily="34" charset="0"/>
              </a:rPr>
              <a:t>4% буурсан</a:t>
            </a:r>
          </a:p>
          <a:p>
            <a:pPr marL="285750" indent="-285750">
              <a:buFont typeface="Wingdings" pitchFamily="2" charset="2"/>
              <a:buChar char="Ø"/>
            </a:pPr>
            <a:r>
              <a:rPr lang="mn-MN" sz="1600" dirty="0" smtClean="0">
                <a:solidFill>
                  <a:srgbClr val="C00000"/>
                </a:solidFill>
                <a:latin typeface="Arial" pitchFamily="34" charset="0"/>
                <a:cs typeface="Arial" pitchFamily="34" charset="0"/>
              </a:rPr>
              <a:t>Урьдчилан </a:t>
            </a:r>
            <a:r>
              <a:rPr lang="mn-MN" sz="1600" dirty="0">
                <a:solidFill>
                  <a:srgbClr val="C00000"/>
                </a:solidFill>
                <a:latin typeface="Arial" pitchFamily="34" charset="0"/>
                <a:cs typeface="Arial" pitchFamily="34" charset="0"/>
              </a:rPr>
              <a:t>сэргийлэх тарилгад хамрагдалт – 1</a:t>
            </a:r>
            <a:r>
              <a:rPr lang="en-US" sz="1600" dirty="0" smtClean="0">
                <a:solidFill>
                  <a:srgbClr val="C00000"/>
                </a:solidFill>
                <a:latin typeface="Arial" pitchFamily="34" charset="0"/>
                <a:cs typeface="Arial" pitchFamily="34" charset="0"/>
              </a:rPr>
              <a:t>.</a:t>
            </a:r>
            <a:r>
              <a:rPr lang="mn-MN" sz="1600" dirty="0" smtClean="0">
                <a:solidFill>
                  <a:srgbClr val="C00000"/>
                </a:solidFill>
                <a:latin typeface="Arial" pitchFamily="34" charset="0"/>
                <a:cs typeface="Arial" pitchFamily="34" charset="0"/>
              </a:rPr>
              <a:t>1</a:t>
            </a:r>
            <a:r>
              <a:rPr lang="en-US" sz="1600" dirty="0" smtClean="0">
                <a:solidFill>
                  <a:srgbClr val="C00000"/>
                </a:solidFill>
                <a:latin typeface="Arial" pitchFamily="34" charset="0"/>
                <a:cs typeface="Arial" pitchFamily="34" charset="0"/>
              </a:rPr>
              <a:t> </a:t>
            </a:r>
            <a:r>
              <a:rPr lang="mn-MN" sz="1600" dirty="0">
                <a:solidFill>
                  <a:srgbClr val="C00000"/>
                </a:solidFill>
                <a:latin typeface="Arial" pitchFamily="34" charset="0"/>
                <a:cs typeface="Arial" pitchFamily="34" charset="0"/>
              </a:rPr>
              <a:t>пунктээр </a:t>
            </a:r>
            <a:r>
              <a:rPr lang="mn-MN" sz="1600" dirty="0" smtClean="0">
                <a:solidFill>
                  <a:srgbClr val="C00000"/>
                </a:solidFill>
                <a:latin typeface="Arial" pitchFamily="34" charset="0"/>
                <a:cs typeface="Arial" pitchFamily="34" charset="0"/>
              </a:rPr>
              <a:t>буурсан</a:t>
            </a:r>
          </a:p>
          <a:p>
            <a:pPr marL="285750" indent="-285750">
              <a:buFont typeface="Wingdings" pitchFamily="2" charset="2"/>
              <a:buChar char="Ø"/>
            </a:pPr>
            <a:r>
              <a:rPr lang="mn-MN" sz="1600" dirty="0">
                <a:solidFill>
                  <a:srgbClr val="FF0000"/>
                </a:solidFill>
                <a:latin typeface="Arial" pitchFamily="34" charset="0"/>
                <a:cs typeface="Arial" pitchFamily="34" charset="0"/>
              </a:rPr>
              <a:t>Нас баралт – 0.</a:t>
            </a:r>
            <a:r>
              <a:rPr lang="en-US" sz="1600" dirty="0">
                <a:solidFill>
                  <a:srgbClr val="FF0000"/>
                </a:solidFill>
                <a:latin typeface="Arial" pitchFamily="34" charset="0"/>
                <a:cs typeface="Arial" pitchFamily="34" charset="0"/>
              </a:rPr>
              <a:t>2 </a:t>
            </a:r>
            <a:r>
              <a:rPr lang="mn-MN" sz="1600" dirty="0">
                <a:solidFill>
                  <a:srgbClr val="FF0000"/>
                </a:solidFill>
                <a:latin typeface="Arial" pitchFamily="34" charset="0"/>
                <a:cs typeface="Arial" pitchFamily="34" charset="0"/>
              </a:rPr>
              <a:t>промилээр өссөн</a:t>
            </a:r>
          </a:p>
          <a:p>
            <a:pPr marL="285750" indent="-285750">
              <a:buFont typeface="Wingdings" pitchFamily="2" charset="2"/>
              <a:buChar char="Ø"/>
            </a:pPr>
            <a:r>
              <a:rPr lang="mn-MN" sz="1600" dirty="0">
                <a:solidFill>
                  <a:srgbClr val="FF0000"/>
                </a:solidFill>
                <a:latin typeface="Arial" pitchFamily="34" charset="0"/>
                <a:cs typeface="Arial" pitchFamily="34" charset="0"/>
              </a:rPr>
              <a:t>Нялхсын эндэгдэл – 1</a:t>
            </a:r>
            <a:r>
              <a:rPr lang="en-US" sz="1600" dirty="0">
                <a:solidFill>
                  <a:srgbClr val="FF0000"/>
                </a:solidFill>
                <a:latin typeface="Arial" pitchFamily="34" charset="0"/>
                <a:cs typeface="Arial" pitchFamily="34" charset="0"/>
              </a:rPr>
              <a:t>.</a:t>
            </a:r>
            <a:r>
              <a:rPr lang="mn-MN" sz="1600" dirty="0">
                <a:solidFill>
                  <a:srgbClr val="FF0000"/>
                </a:solidFill>
                <a:latin typeface="Arial" pitchFamily="34" charset="0"/>
                <a:cs typeface="Arial" pitchFamily="34" charset="0"/>
              </a:rPr>
              <a:t>5 промилээр өссөн</a:t>
            </a:r>
          </a:p>
          <a:p>
            <a:pPr marL="285750" indent="-285750">
              <a:buFont typeface="Wingdings" pitchFamily="2" charset="2"/>
              <a:buChar char="Ø"/>
            </a:pPr>
            <a:r>
              <a:rPr lang="mn-MN" sz="1600" dirty="0">
                <a:solidFill>
                  <a:srgbClr val="FF0000"/>
                </a:solidFill>
                <a:latin typeface="Arial" pitchFamily="34" charset="0"/>
                <a:cs typeface="Arial" pitchFamily="34" charset="0"/>
              </a:rPr>
              <a:t>Халдварт өвчний гаралт – 18</a:t>
            </a:r>
            <a:r>
              <a:rPr lang="en-US" sz="1600" dirty="0">
                <a:solidFill>
                  <a:srgbClr val="FF0000"/>
                </a:solidFill>
                <a:latin typeface="Arial" pitchFamily="34" charset="0"/>
                <a:cs typeface="Arial" pitchFamily="34" charset="0"/>
              </a:rPr>
              <a:t>.</a:t>
            </a:r>
            <a:r>
              <a:rPr lang="mn-MN" sz="1600" dirty="0">
                <a:solidFill>
                  <a:srgbClr val="FF0000"/>
                </a:solidFill>
                <a:latin typeface="Arial" pitchFamily="34" charset="0"/>
                <a:cs typeface="Arial" pitchFamily="34" charset="0"/>
              </a:rPr>
              <a:t>6 продицимилээр  нэмэгдсэн</a:t>
            </a:r>
          </a:p>
          <a:p>
            <a:pPr>
              <a:buFont typeface="Wingdings" pitchFamily="2" charset="2"/>
              <a:buChar char="Ø"/>
            </a:pPr>
            <a:endParaRPr lang="mn-MN" sz="1600" dirty="0">
              <a:solidFill>
                <a:srgbClr val="C00000"/>
              </a:solidFill>
              <a:latin typeface="Arial" pitchFamily="34" charset="0"/>
              <a:cs typeface="Arial" pitchFamily="34" charset="0"/>
            </a:endParaRPr>
          </a:p>
          <a:p>
            <a:pPr>
              <a:buFont typeface="Wingdings" pitchFamily="2" charset="2"/>
              <a:buChar char="Ø"/>
            </a:pPr>
            <a:endParaRPr lang="mn-MN" dirty="0">
              <a:solidFill>
                <a:srgbClr val="FFFF00"/>
              </a:solidFill>
              <a:latin typeface="Arial" pitchFamily="34" charset="0"/>
              <a:cs typeface="Arial" pitchFamily="34" charset="0"/>
            </a:endParaRPr>
          </a:p>
          <a:p>
            <a:pPr>
              <a:buFont typeface="Wingdings" pitchFamily="2" charset="2"/>
              <a:buChar char="Ø"/>
            </a:pPr>
            <a:endParaRPr lang="mn-MN" dirty="0">
              <a:solidFill>
                <a:srgbClr val="FFFF00"/>
              </a:solidFill>
              <a:latin typeface="Arial" pitchFamily="34" charset="0"/>
              <a:cs typeface="Arial" pitchFamily="34" charset="0"/>
            </a:endParaRPr>
          </a:p>
          <a:p>
            <a:pPr>
              <a:buFont typeface="Wingdings" pitchFamily="2" charset="2"/>
              <a:buChar char="Ø"/>
            </a:pPr>
            <a:endParaRPr lang="en-US" dirty="0"/>
          </a:p>
        </p:txBody>
      </p:sp>
      <p:cxnSp>
        <p:nvCxnSpPr>
          <p:cNvPr id="6" name="Straight Connector 5"/>
          <p:cNvCxnSpPr/>
          <p:nvPr/>
        </p:nvCxnSpPr>
        <p:spPr>
          <a:xfrm>
            <a:off x="4876800" y="914400"/>
            <a:ext cx="0" cy="59436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35874" y="265810"/>
            <a:ext cx="8408126" cy="369332"/>
          </a:xfrm>
          <a:prstGeom prst="rect">
            <a:avLst/>
          </a:prstGeom>
          <a:solidFill>
            <a:schemeClr val="bg1"/>
          </a:solidFill>
        </p:spPr>
        <p:txBody>
          <a:bodyPr wrap="square" rtlCol="0">
            <a:spAutoFit/>
          </a:bodyPr>
          <a:lstStyle/>
          <a:p>
            <a:endParaRPr lang="mn-Mong-CN" dirty="0"/>
          </a:p>
        </p:txBody>
      </p:sp>
    </p:spTree>
    <p:extLst>
      <p:ext uri="{BB962C8B-B14F-4D97-AF65-F5344CB8AC3E}">
        <p14:creationId xmlns:p14="http://schemas.microsoft.com/office/powerpoint/2010/main" val="550511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8229600" cy="4525963"/>
          </a:xfrm>
        </p:spPr>
        <p:txBody>
          <a:bodyPr/>
          <a:lstStyle/>
          <a:p>
            <a:pPr fontAlgn="t"/>
            <a:endParaRPr lang="mn-MN" b="1" dirty="0" smtClean="0"/>
          </a:p>
          <a:p>
            <a:endParaRPr lang="en-US" dirty="0"/>
          </a:p>
        </p:txBody>
      </p:sp>
      <p:graphicFrame>
        <p:nvGraphicFramePr>
          <p:cNvPr id="5" name="Content Placeholder 11"/>
          <p:cNvGraphicFramePr>
            <a:graphicFrameLocks noGrp="1"/>
          </p:cNvGraphicFramePr>
          <p:nvPr>
            <p:ph idx="1"/>
            <p:extLst>
              <p:ext uri="{D42A27DB-BD31-4B8C-83A1-F6EECF244321}">
                <p14:modId xmlns:p14="http://schemas.microsoft.com/office/powerpoint/2010/main" val="3052146929"/>
              </p:ext>
            </p:extLst>
          </p:nvPr>
        </p:nvGraphicFramePr>
        <p:xfrm>
          <a:off x="838200" y="1184316"/>
          <a:ext cx="8077198" cy="3616284"/>
        </p:xfrm>
        <a:graphic>
          <a:graphicData uri="http://schemas.openxmlformats.org/drawingml/2006/table">
            <a:tbl>
              <a:tblPr firstRow="1" bandRow="1">
                <a:tableStyleId>{3C2FFA5D-87B4-456A-9821-1D502468CF0F}</a:tableStyleId>
              </a:tblPr>
              <a:tblGrid>
                <a:gridCol w="2286000"/>
                <a:gridCol w="1219200"/>
                <a:gridCol w="1143000"/>
                <a:gridCol w="1219200"/>
                <a:gridCol w="1150494"/>
                <a:gridCol w="1059304"/>
              </a:tblGrid>
              <a:tr h="1025484">
                <a:tc>
                  <a:txBody>
                    <a:bodyPr/>
                    <a:lstStyle/>
                    <a:p>
                      <a:pPr algn="ctr"/>
                      <a:endParaRPr lang="mn-MN" sz="2000" dirty="0" smtClean="0">
                        <a:latin typeface="Arial" panose="020B0604020202020204" pitchFamily="34" charset="0"/>
                        <a:cs typeface="Arial" panose="020B0604020202020204" pitchFamily="34" charset="0"/>
                      </a:endParaRPr>
                    </a:p>
                    <a:p>
                      <a:pPr algn="ctr"/>
                      <a:r>
                        <a:rPr lang="mn-MN" sz="2000" dirty="0" smtClean="0">
                          <a:latin typeface="Arial" panose="020B0604020202020204" pitchFamily="34" charset="0"/>
                          <a:cs typeface="Arial" panose="020B0604020202020204" pitchFamily="34" charset="0"/>
                        </a:rPr>
                        <a:t>Үзүүлэлт </a:t>
                      </a:r>
                      <a:endParaRPr lang="mn-MN" sz="2000" dirty="0">
                        <a:latin typeface="Arial" pitchFamily="34" charset="0"/>
                        <a:cs typeface="Arial" pitchFamily="34" charset="0"/>
                      </a:endParaRPr>
                    </a:p>
                  </a:txBody>
                  <a:tcPr anchorCtr="1"/>
                </a:tc>
                <a:tc>
                  <a:txBody>
                    <a:bodyPr/>
                    <a:lstStyle/>
                    <a:p>
                      <a:pPr algn="ctr"/>
                      <a:r>
                        <a:rPr lang="mn-MN" sz="2000" dirty="0" smtClean="0">
                          <a:latin typeface="Arial" pitchFamily="34" charset="0"/>
                          <a:cs typeface="Arial" pitchFamily="34" charset="0"/>
                        </a:rPr>
                        <a:t>Хэмжих нэгж</a:t>
                      </a:r>
                      <a:endParaRPr lang="mn-MN" sz="2000" dirty="0">
                        <a:latin typeface="Arial" pitchFamily="34" charset="0"/>
                        <a:cs typeface="Arial" pitchFamily="34" charset="0"/>
                      </a:endParaRPr>
                    </a:p>
                  </a:txBody>
                  <a:tcPr anchorCtr="1"/>
                </a:tc>
                <a:tc>
                  <a:txBody>
                    <a:bodyPr/>
                    <a:lstStyle/>
                    <a:p>
                      <a:pPr algn="ctr"/>
                      <a:endParaRPr lang="mn-MN" sz="2000" dirty="0" smtClean="0">
                        <a:latin typeface="Arial" panose="020B0604020202020204" pitchFamily="34" charset="0"/>
                        <a:cs typeface="Arial" panose="020B0604020202020204" pitchFamily="34" charset="0"/>
                      </a:endParaRPr>
                    </a:p>
                    <a:p>
                      <a:pPr algn="ctr"/>
                      <a:r>
                        <a:rPr lang="mn-MN" sz="2000" dirty="0" smtClean="0">
                          <a:latin typeface="Arial" panose="020B0604020202020204" pitchFamily="34" charset="0"/>
                          <a:cs typeface="Arial" panose="020B0604020202020204" pitchFamily="34" charset="0"/>
                        </a:rPr>
                        <a:t>2016</a:t>
                      </a:r>
                      <a:endParaRPr lang="mn-MN" sz="2000" dirty="0">
                        <a:latin typeface="Arial" pitchFamily="34" charset="0"/>
                        <a:cs typeface="Arial" pitchFamily="34" charset="0"/>
                      </a:endParaRPr>
                    </a:p>
                  </a:txBody>
                  <a:tcPr anchorCtr="1"/>
                </a:tc>
                <a:tc>
                  <a:txBody>
                    <a:bodyPr/>
                    <a:lstStyle/>
                    <a:p>
                      <a:pPr algn="ctr"/>
                      <a:endParaRPr lang="mn-MN" sz="2000" dirty="0" smtClean="0">
                        <a:latin typeface="Arial" panose="020B0604020202020204" pitchFamily="34" charset="0"/>
                        <a:cs typeface="Arial" panose="020B0604020202020204" pitchFamily="34" charset="0"/>
                      </a:endParaRPr>
                    </a:p>
                    <a:p>
                      <a:pPr algn="ctr"/>
                      <a:r>
                        <a:rPr lang="mn-MN" sz="2000" dirty="0" smtClean="0">
                          <a:latin typeface="Arial" panose="020B0604020202020204" pitchFamily="34" charset="0"/>
                          <a:cs typeface="Arial" panose="020B0604020202020204" pitchFamily="34" charset="0"/>
                        </a:rPr>
                        <a:t>2017</a:t>
                      </a:r>
                      <a:endParaRPr lang="mn-MN" sz="2000" dirty="0">
                        <a:latin typeface="Arial" pitchFamily="34" charset="0"/>
                        <a:cs typeface="Arial" pitchFamily="34" charset="0"/>
                      </a:endParaRPr>
                    </a:p>
                  </a:txBody>
                  <a:tcPr anchorCtr="1"/>
                </a:tc>
                <a:tc>
                  <a:txBody>
                    <a:bodyPr/>
                    <a:lstStyle/>
                    <a:p>
                      <a:pPr algn="ctr"/>
                      <a:endParaRPr lang="mn-MN" sz="2000" dirty="0" smtClean="0">
                        <a:latin typeface="Arial" pitchFamily="34" charset="0"/>
                        <a:cs typeface="Arial" pitchFamily="34" charset="0"/>
                      </a:endParaRPr>
                    </a:p>
                    <a:p>
                      <a:pPr algn="ctr"/>
                      <a:r>
                        <a:rPr lang="mn-MN" sz="2000" dirty="0" smtClean="0">
                          <a:latin typeface="Arial" pitchFamily="34" charset="0"/>
                          <a:cs typeface="Arial" pitchFamily="34" charset="0"/>
                        </a:rPr>
                        <a:t>2018</a:t>
                      </a:r>
                      <a:endParaRPr lang="mn-MN" sz="2000" dirty="0">
                        <a:latin typeface="Arial" pitchFamily="34" charset="0"/>
                        <a:cs typeface="Arial" pitchFamily="34" charset="0"/>
                      </a:endParaRPr>
                    </a:p>
                  </a:txBody>
                  <a:tcPr anchorCtr="1"/>
                </a:tc>
                <a:tc>
                  <a:txBody>
                    <a:bodyPr/>
                    <a:lstStyle/>
                    <a:p>
                      <a:pPr algn="ctr"/>
                      <a:endParaRPr lang="en-US" sz="2000" dirty="0" smtClean="0">
                        <a:latin typeface="Arial" pitchFamily="34" charset="0"/>
                        <a:cs typeface="Arial" pitchFamily="34" charset="0"/>
                      </a:endParaRPr>
                    </a:p>
                    <a:p>
                      <a:pPr algn="ctr"/>
                      <a:r>
                        <a:rPr lang="en-US" sz="2000" dirty="0" smtClean="0">
                          <a:latin typeface="Arial" pitchFamily="34" charset="0"/>
                          <a:cs typeface="Arial" pitchFamily="34" charset="0"/>
                        </a:rPr>
                        <a:t>2019</a:t>
                      </a:r>
                      <a:endParaRPr lang="mn-MN" sz="2000" dirty="0">
                        <a:latin typeface="Arial" pitchFamily="34" charset="0"/>
                        <a:cs typeface="Arial" pitchFamily="34" charset="0"/>
                      </a:endParaRPr>
                    </a:p>
                  </a:txBody>
                  <a:tcPr anchorCtr="1"/>
                </a:tc>
              </a:tr>
              <a:tr h="914400">
                <a:tc>
                  <a:txBody>
                    <a:bodyPr/>
                    <a:lstStyle/>
                    <a:p>
                      <a:pPr algn="l" fontAlgn="b"/>
                      <a:r>
                        <a:rPr lang="mn-MN" sz="2000" u="none" strike="noStrike" dirty="0">
                          <a:latin typeface="Arial" panose="020B0604020202020204" pitchFamily="34" charset="0"/>
                          <a:cs typeface="Arial" panose="020B0604020202020204" pitchFamily="34" charset="0"/>
                        </a:rPr>
                        <a:t>Иргэдийн </a:t>
                      </a:r>
                      <a:r>
                        <a:rPr lang="mn-MN" sz="2000" u="none" strike="noStrike" dirty="0" smtClean="0">
                          <a:latin typeface="Arial" panose="020B0604020202020204" pitchFamily="34" charset="0"/>
                          <a:cs typeface="Arial" panose="020B0604020202020204" pitchFamily="34" charset="0"/>
                        </a:rPr>
                        <a:t>хувийн мөнгөн хадгаламж</a:t>
                      </a:r>
                      <a:endParaRPr lang="en-US" sz="1400" b="0" i="0" u="none" strike="noStrike" dirty="0">
                        <a:solidFill>
                          <a:srgbClr val="000000"/>
                        </a:solidFill>
                        <a:latin typeface="Arial" pitchFamily="34" charset="0"/>
                        <a:cs typeface="Arial"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mn-MN" sz="1600" u="none" strike="noStrike" baseline="0" dirty="0" smtClean="0">
                          <a:latin typeface="Arial" panose="020B0604020202020204" pitchFamily="34" charset="0"/>
                          <a:cs typeface="Arial" panose="020B0604020202020204" pitchFamily="34" charset="0"/>
                        </a:rPr>
                        <a:t>Тэрбум  төгрөг</a:t>
                      </a:r>
                      <a:endParaRPr lang="en-US" sz="1600" b="0" i="0" u="none" strike="noStrike" dirty="0" smtClean="0">
                        <a:solidFill>
                          <a:srgbClr val="000000"/>
                        </a:solidFill>
                        <a:latin typeface="Arial" pitchFamily="34" charset="0"/>
                        <a:cs typeface="Arial" pitchFamily="34" charset="0"/>
                      </a:endParaRPr>
                    </a:p>
                    <a:p>
                      <a:pPr algn="ctr" fontAlgn="b"/>
                      <a:endParaRPr lang="en-US" sz="16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mn-MN" sz="2000" u="none" strike="noStrike" dirty="0" smtClean="0">
                          <a:latin typeface="Arial" panose="020B0604020202020204" pitchFamily="34" charset="0"/>
                          <a:cs typeface="Arial" panose="020B0604020202020204" pitchFamily="34" charset="0"/>
                        </a:rPr>
                        <a:t>180.6</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mn-MN" sz="2000" u="none" strike="noStrike" dirty="0" smtClean="0">
                          <a:latin typeface="Arial" panose="020B0604020202020204" pitchFamily="34" charset="0"/>
                          <a:cs typeface="Arial" panose="020B0604020202020204" pitchFamily="34" charset="0"/>
                        </a:rPr>
                        <a:t>205.6</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mn-MN" sz="2000" b="0" i="0" u="none" strike="noStrike" dirty="0" smtClean="0">
                          <a:solidFill>
                            <a:srgbClr val="000000"/>
                          </a:solidFill>
                          <a:latin typeface="Arial" pitchFamily="34" charset="0"/>
                          <a:cs typeface="Arial" pitchFamily="34" charset="0"/>
                        </a:rPr>
                        <a:t>258.7</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mn-MN" sz="2000" b="0" i="0" u="none" strike="noStrike" dirty="0" smtClean="0">
                          <a:solidFill>
                            <a:srgbClr val="000000"/>
                          </a:solidFill>
                          <a:latin typeface="Arial" pitchFamily="34" charset="0"/>
                          <a:cs typeface="Arial" pitchFamily="34" charset="0"/>
                        </a:rPr>
                        <a:t>318.3</a:t>
                      </a:r>
                      <a:endParaRPr lang="en-US" sz="2000" b="0" i="0" u="none" strike="noStrike" dirty="0">
                        <a:solidFill>
                          <a:srgbClr val="000000"/>
                        </a:solidFill>
                        <a:latin typeface="Arial" pitchFamily="34" charset="0"/>
                        <a:cs typeface="Arial" pitchFamily="34" charset="0"/>
                      </a:endParaRPr>
                    </a:p>
                  </a:txBody>
                  <a:tcPr marL="9525" marR="9525" marT="9525" marB="0" anchor="ctr"/>
                </a:tc>
              </a:tr>
              <a:tr h="838200">
                <a:tc>
                  <a:txBody>
                    <a:bodyPr/>
                    <a:lstStyle/>
                    <a:p>
                      <a:pPr algn="l" fontAlgn="b"/>
                      <a:r>
                        <a:rPr lang="mn-MN" sz="2000" u="none" strike="noStrike" dirty="0" smtClean="0">
                          <a:latin typeface="Arial" panose="020B0604020202020204" pitchFamily="34" charset="0"/>
                          <a:cs typeface="Arial" panose="020B0604020202020204" pitchFamily="34" charset="0"/>
                        </a:rPr>
                        <a:t>1 хүнд ногдох хадгаламж</a:t>
                      </a:r>
                      <a:endParaRPr lang="en-US" sz="14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mn-MN" sz="1600" u="none" strike="noStrike" dirty="0" smtClean="0">
                          <a:latin typeface="Arial" panose="020B0604020202020204" pitchFamily="34" charset="0"/>
                          <a:cs typeface="Arial" panose="020B0604020202020204" pitchFamily="34" charset="0"/>
                        </a:rPr>
                        <a:t>мян.төгрөг</a:t>
                      </a:r>
                      <a:r>
                        <a:rPr lang="en-US" sz="1600" u="none" strike="noStrike" dirty="0" smtClean="0">
                          <a:latin typeface="Arial" panose="020B0604020202020204" pitchFamily="34" charset="0"/>
                          <a:cs typeface="Arial" panose="020B0604020202020204" pitchFamily="34" charset="0"/>
                        </a:rPr>
                        <a:t> </a:t>
                      </a:r>
                      <a:endParaRPr lang="en-US" sz="16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mn-MN" sz="2000" u="none" strike="noStrike" dirty="0" smtClean="0">
                          <a:latin typeface="Arial" panose="020B0604020202020204" pitchFamily="34" charset="0"/>
                          <a:cs typeface="Arial" panose="020B0604020202020204" pitchFamily="34" charset="0"/>
                        </a:rPr>
                        <a:t>1829.0</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mn-MN" sz="2000" b="0" i="0" u="none" strike="noStrike" dirty="0" smtClean="0">
                          <a:solidFill>
                            <a:schemeClr val="dk1"/>
                          </a:solidFill>
                          <a:latin typeface="Arial" panose="020B0604020202020204" pitchFamily="34" charset="0"/>
                          <a:cs typeface="Arial" panose="020B0604020202020204" pitchFamily="34" charset="0"/>
                        </a:rPr>
                        <a:t>2018.4</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mn-MN" sz="2000" b="0" i="0" u="none" strike="noStrike" dirty="0" smtClean="0">
                          <a:solidFill>
                            <a:srgbClr val="000000"/>
                          </a:solidFill>
                          <a:latin typeface="Arial" pitchFamily="34" charset="0"/>
                          <a:cs typeface="Arial" pitchFamily="34" charset="0"/>
                        </a:rPr>
                        <a:t>2545.3</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mn-MN" sz="2000" b="0" i="0" u="none" strike="noStrike" dirty="0" smtClean="0">
                          <a:solidFill>
                            <a:srgbClr val="000000"/>
                          </a:solidFill>
                          <a:latin typeface="Arial" pitchFamily="34" charset="0"/>
                          <a:cs typeface="Arial" pitchFamily="34" charset="0"/>
                        </a:rPr>
                        <a:t>3102.0</a:t>
                      </a:r>
                      <a:endParaRPr lang="en-US" sz="2000" b="0" i="0" u="none" strike="noStrike" dirty="0">
                        <a:solidFill>
                          <a:srgbClr val="000000"/>
                        </a:solidFill>
                        <a:latin typeface="Arial" pitchFamily="34" charset="0"/>
                        <a:cs typeface="Arial" pitchFamily="34" charset="0"/>
                      </a:endParaRPr>
                    </a:p>
                  </a:txBody>
                  <a:tcPr marL="9525" marR="9525" marT="9525" marB="0" anchor="ctr"/>
                </a:tc>
              </a:tr>
              <a:tr h="838200">
                <a:tc>
                  <a:txBody>
                    <a:bodyPr/>
                    <a:lstStyle/>
                    <a:p>
                      <a:pPr algn="l" fontAlgn="b"/>
                      <a:r>
                        <a:rPr lang="mn-MN" sz="2000" u="none" strike="noStrike" dirty="0" smtClean="0">
                          <a:latin typeface="Arial" panose="020B0604020202020204" pitchFamily="34" charset="0"/>
                          <a:cs typeface="Arial" panose="020B0604020202020204" pitchFamily="34" charset="0"/>
                        </a:rPr>
                        <a:t>Зээлийн</a:t>
                      </a:r>
                      <a:r>
                        <a:rPr lang="mn-MN" sz="2000" u="none" strike="noStrike" baseline="0" dirty="0" smtClean="0">
                          <a:latin typeface="Arial" panose="020B0604020202020204" pitchFamily="34" charset="0"/>
                          <a:cs typeface="Arial" panose="020B0604020202020204" pitchFamily="34" charset="0"/>
                        </a:rPr>
                        <a:t> өрийн үлдэгдэл </a:t>
                      </a:r>
                      <a:endParaRPr lang="en-US" sz="1400" b="0" i="0" u="none" strike="noStrike" dirty="0">
                        <a:solidFill>
                          <a:srgbClr val="000000"/>
                        </a:solidFill>
                        <a:latin typeface="Arial" pitchFamily="34" charset="0"/>
                        <a:cs typeface="Arial" pitchFamily="34" charset="0"/>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mn-MN" sz="1600" u="none" strike="noStrike" baseline="0" dirty="0" smtClean="0">
                          <a:latin typeface="Arial" panose="020B0604020202020204" pitchFamily="34" charset="0"/>
                          <a:cs typeface="Arial" panose="020B0604020202020204" pitchFamily="34" charset="0"/>
                        </a:rPr>
                        <a:t>Тэрбум төгрөг</a:t>
                      </a:r>
                      <a:endParaRPr lang="en-US" sz="1600" b="0" i="0" u="none" strike="noStrike" dirty="0" smtClean="0">
                        <a:solidFill>
                          <a:srgbClr val="000000"/>
                        </a:solidFill>
                        <a:latin typeface="Arial" pitchFamily="34" charset="0"/>
                        <a:cs typeface="Arial" pitchFamily="34" charset="0"/>
                      </a:endParaRPr>
                    </a:p>
                    <a:p>
                      <a:pPr algn="ctr" fontAlgn="b"/>
                      <a:endParaRPr lang="en-US" sz="16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mn-MN" sz="2000" b="0" i="0" u="none" strike="noStrike" dirty="0" smtClean="0">
                          <a:solidFill>
                            <a:srgbClr val="000000"/>
                          </a:solidFill>
                          <a:latin typeface="Arial" pitchFamily="34" charset="0"/>
                          <a:cs typeface="Arial" pitchFamily="34" charset="0"/>
                        </a:rPr>
                        <a:t>221.0</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mn-MN" sz="2000" b="0" i="0" u="none" strike="noStrike" dirty="0" smtClean="0">
                          <a:solidFill>
                            <a:srgbClr val="000000"/>
                          </a:solidFill>
                          <a:latin typeface="Arial" pitchFamily="34" charset="0"/>
                          <a:cs typeface="Arial" pitchFamily="34" charset="0"/>
                        </a:rPr>
                        <a:t>259.9</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mn-MN" sz="2000" b="0" i="0" u="none" strike="noStrike" dirty="0" smtClean="0">
                          <a:solidFill>
                            <a:srgbClr val="000000"/>
                          </a:solidFill>
                          <a:latin typeface="Arial" pitchFamily="34" charset="0"/>
                          <a:cs typeface="Arial" pitchFamily="34" charset="0"/>
                        </a:rPr>
                        <a:t>346.6</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mn-MN" sz="2000" b="0" i="0" u="none" strike="noStrike" dirty="0" smtClean="0">
                          <a:solidFill>
                            <a:srgbClr val="000000"/>
                          </a:solidFill>
                          <a:latin typeface="Arial" pitchFamily="34" charset="0"/>
                          <a:cs typeface="Arial" pitchFamily="34" charset="0"/>
                        </a:rPr>
                        <a:t>343.5</a:t>
                      </a:r>
                      <a:endParaRPr lang="en-US" sz="2000" b="0" i="0" u="none" strike="noStrike" dirty="0">
                        <a:solidFill>
                          <a:srgbClr val="000000"/>
                        </a:solidFill>
                        <a:latin typeface="Arial" pitchFamily="34" charset="0"/>
                        <a:cs typeface="Arial" pitchFamily="34" charset="0"/>
                      </a:endParaRPr>
                    </a:p>
                  </a:txBody>
                  <a:tcPr marL="9525" marR="9525" marT="9525" marB="0" anchor="ctr"/>
                </a:tc>
              </a:tr>
            </a:tbl>
          </a:graphicData>
        </a:graphic>
      </p:graphicFrame>
      <p:sp>
        <p:nvSpPr>
          <p:cNvPr id="8" name="TextBox 7"/>
          <p:cNvSpPr txBox="1"/>
          <p:nvPr/>
        </p:nvSpPr>
        <p:spPr>
          <a:xfrm>
            <a:off x="735874" y="265810"/>
            <a:ext cx="8408126" cy="369332"/>
          </a:xfrm>
          <a:prstGeom prst="rect">
            <a:avLst/>
          </a:prstGeom>
          <a:solidFill>
            <a:schemeClr val="bg1"/>
          </a:solidFill>
        </p:spPr>
        <p:txBody>
          <a:bodyPr wrap="square" rtlCol="0">
            <a:spAutoFit/>
          </a:bodyPr>
          <a:lstStyle/>
          <a:p>
            <a:r>
              <a:rPr lang="mn-MN" b="1" dirty="0" smtClean="0">
                <a:solidFill>
                  <a:schemeClr val="bg2">
                    <a:lumMod val="50000"/>
                  </a:schemeClr>
                </a:solidFill>
                <a:latin typeface="Arial" panose="020B0604020202020204" pitchFamily="34" charset="0"/>
                <a:cs typeface="Arial" panose="020B0604020202020204" pitchFamily="34" charset="0"/>
              </a:rPr>
              <a:t>БАНК, САНХҮҮ</a:t>
            </a:r>
            <a:endParaRPr lang="mn-Mong-CN" b="1" dirty="0">
              <a:solidFill>
                <a:schemeClr val="bg2">
                  <a:lumMod val="50000"/>
                </a:schemeClr>
              </a:solidFill>
              <a:latin typeface="Arial" panose="020B0604020202020204" pitchFamily="34" charset="0"/>
            </a:endParaRPr>
          </a:p>
        </p:txBody>
      </p:sp>
      <p:sp>
        <p:nvSpPr>
          <p:cNvPr id="6" name="Rectangle 5"/>
          <p:cNvSpPr/>
          <p:nvPr/>
        </p:nvSpPr>
        <p:spPr>
          <a:xfrm>
            <a:off x="914400" y="5096244"/>
            <a:ext cx="8077200" cy="923330"/>
          </a:xfrm>
          <a:prstGeom prst="rect">
            <a:avLst/>
          </a:prstGeom>
        </p:spPr>
        <p:txBody>
          <a:bodyPr wrap="square">
            <a:spAutoFit/>
          </a:bodyPr>
          <a:lstStyle/>
          <a:p>
            <a:pPr indent="457200" algn="just">
              <a:lnSpc>
                <a:spcPct val="150000"/>
              </a:lnSpc>
              <a:spcAft>
                <a:spcPts val="0"/>
              </a:spcAft>
            </a:pPr>
            <a:r>
              <a:rPr lang="mn-MN" dirty="0">
                <a:latin typeface="Arial" panose="020B0604020202020204" pitchFamily="34" charset="0"/>
                <a:ea typeface="Times New Roman" panose="02020603050405020304" pitchFamily="18" charset="0"/>
              </a:rPr>
              <a:t>Өмнөх</a:t>
            </a:r>
            <a:r>
              <a:rPr lang="eu-ES" dirty="0">
                <a:latin typeface="Arial" panose="020B0604020202020204" pitchFamily="34" charset="0"/>
                <a:ea typeface="Times New Roman" panose="02020603050405020304" pitchFamily="18" charset="0"/>
              </a:rPr>
              <a:t> он</a:t>
            </a:r>
            <a:r>
              <a:rPr lang="mn-MN" dirty="0">
                <a:latin typeface="Arial" panose="020B0604020202020204" pitchFamily="34" charset="0"/>
                <a:ea typeface="Times New Roman" panose="02020603050405020304" pitchFamily="18" charset="0"/>
              </a:rPr>
              <a:t>оос</a:t>
            </a:r>
            <a:r>
              <a:rPr lang="eu-ES" dirty="0">
                <a:latin typeface="Arial" panose="020B0604020202020204" pitchFamily="34" charset="0"/>
                <a:ea typeface="Times New Roman" panose="02020603050405020304" pitchFamily="18" charset="0"/>
              </a:rPr>
              <a:t> хадгаламжийн үлдэгдэл </a:t>
            </a:r>
            <a:r>
              <a:rPr lang="mn-MN" dirty="0">
                <a:latin typeface="Arial" panose="020B0604020202020204" pitchFamily="34" charset="0"/>
                <a:ea typeface="Times New Roman" panose="02020603050405020304" pitchFamily="18" charset="0"/>
              </a:rPr>
              <a:t>23.0</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хувиар</a:t>
            </a:r>
            <a:r>
              <a:rPr lang="mn-MN" dirty="0">
                <a:latin typeface="Arial" panose="020B0604020202020204" pitchFamily="34" charset="0"/>
                <a:ea typeface="Times New Roman" panose="02020603050405020304" pitchFamily="18" charset="0"/>
              </a:rPr>
              <a:t> өсч</a:t>
            </a:r>
            <a:r>
              <a:rPr lang="eu-ES" dirty="0">
                <a:latin typeface="Arial" panose="020B0604020202020204" pitchFamily="34" charset="0"/>
                <a:ea typeface="Times New Roman" panose="02020603050405020304" pitchFamily="18" charset="0"/>
              </a:rPr>
              <a:t>, хадгаламж эзэмшигчийн тоо </a:t>
            </a:r>
            <a:r>
              <a:rPr lang="mn-MN" dirty="0">
                <a:latin typeface="Arial" panose="020B0604020202020204" pitchFamily="34" charset="0"/>
                <a:ea typeface="Times New Roman" panose="02020603050405020304" pitchFamily="18" charset="0"/>
              </a:rPr>
              <a:t>7</a:t>
            </a:r>
            <a:r>
              <a:rPr lang="en-US" dirty="0">
                <a:latin typeface="Arial" panose="020B0604020202020204" pitchFamily="34" charset="0"/>
                <a:ea typeface="Times New Roman" panose="02020603050405020304" pitchFamily="18" charset="0"/>
              </a:rPr>
              <a:t>.</a:t>
            </a:r>
            <a:r>
              <a:rPr lang="mn-MN" dirty="0">
                <a:latin typeface="Arial" panose="020B0604020202020204" pitchFamily="34" charset="0"/>
                <a:ea typeface="Times New Roman" panose="02020603050405020304" pitchFamily="18" charset="0"/>
              </a:rPr>
              <a:t>9 хувиар буурчээ</a:t>
            </a:r>
            <a:r>
              <a:rPr lang="eu-ES" dirty="0">
                <a:latin typeface="Arial" panose="020B0604020202020204" pitchFamily="34" charset="0"/>
                <a:ea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1"/>
            <p:extLst>
              <p:ext uri="{D42A27DB-BD31-4B8C-83A1-F6EECF244321}">
                <p14:modId xmlns:p14="http://schemas.microsoft.com/office/powerpoint/2010/main" val="2404608764"/>
              </p:ext>
            </p:extLst>
          </p:nvPr>
        </p:nvGraphicFramePr>
        <p:xfrm>
          <a:off x="735874" y="1066800"/>
          <a:ext cx="4038600" cy="4525963"/>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flipH="1">
            <a:off x="4774474" y="914400"/>
            <a:ext cx="26126" cy="45720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876800" y="1040142"/>
            <a:ext cx="4267200" cy="338554"/>
          </a:xfrm>
          <a:prstGeom prst="rect">
            <a:avLst/>
          </a:prstGeom>
          <a:noFill/>
        </p:spPr>
        <p:txBody>
          <a:bodyPr wrap="square" rtlCol="0">
            <a:spAutoFit/>
          </a:bodyPr>
          <a:lstStyle/>
          <a:p>
            <a:r>
              <a:rPr lang="mn-MN" sz="1600" b="1" dirty="0" smtClean="0">
                <a:solidFill>
                  <a:schemeClr val="tx2">
                    <a:lumMod val="75000"/>
                  </a:schemeClr>
                </a:solidFill>
                <a:latin typeface="Arial" pitchFamily="34" charset="0"/>
                <a:cs typeface="Arial" pitchFamily="34" charset="0"/>
              </a:rPr>
              <a:t>ТӨСВИЙН ЗАРЛАГА, </a:t>
            </a:r>
            <a:r>
              <a:rPr lang="mn-MN" sz="1400" i="1" dirty="0" smtClean="0">
                <a:solidFill>
                  <a:schemeClr val="tx2">
                    <a:lumMod val="75000"/>
                  </a:schemeClr>
                </a:solidFill>
                <a:latin typeface="Arial" pitchFamily="34" charset="0"/>
                <a:cs typeface="Arial" pitchFamily="34" charset="0"/>
              </a:rPr>
              <a:t>салбарын бүтэц, хувь</a:t>
            </a:r>
            <a:endParaRPr lang="en-US" sz="1400" i="1" dirty="0">
              <a:solidFill>
                <a:schemeClr val="tx2">
                  <a:lumMod val="75000"/>
                </a:schemeClr>
              </a:solidFill>
              <a:latin typeface="Arial" pitchFamily="34" charset="0"/>
              <a:cs typeface="Arial" pitchFamily="34" charset="0"/>
            </a:endParaRPr>
          </a:p>
        </p:txBody>
      </p:sp>
      <p:graphicFrame>
        <p:nvGraphicFramePr>
          <p:cNvPr id="6" name="Chart 5"/>
          <p:cNvGraphicFramePr/>
          <p:nvPr>
            <p:extLst>
              <p:ext uri="{D42A27DB-BD31-4B8C-83A1-F6EECF244321}">
                <p14:modId xmlns:p14="http://schemas.microsoft.com/office/powerpoint/2010/main" val="1254735075"/>
              </p:ext>
            </p:extLst>
          </p:nvPr>
        </p:nvGraphicFramePr>
        <p:xfrm>
          <a:off x="4572000" y="1482535"/>
          <a:ext cx="5410200" cy="369449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35874" y="265810"/>
            <a:ext cx="8408126" cy="369332"/>
          </a:xfrm>
          <a:prstGeom prst="rect">
            <a:avLst/>
          </a:prstGeom>
          <a:solidFill>
            <a:schemeClr val="bg1"/>
          </a:solidFill>
        </p:spPr>
        <p:txBody>
          <a:bodyPr wrap="square" rtlCol="0">
            <a:spAutoFit/>
          </a:bodyPr>
          <a:lstStyle/>
          <a:p>
            <a:r>
              <a:rPr lang="mn-MN" b="1" dirty="0" smtClean="0">
                <a:solidFill>
                  <a:schemeClr val="bg2">
                    <a:lumMod val="50000"/>
                  </a:schemeClr>
                </a:solidFill>
                <a:latin typeface="Arial" panose="020B0604020202020204" pitchFamily="34" charset="0"/>
                <a:cs typeface="Arial" panose="020B0604020202020204" pitchFamily="34" charset="0"/>
              </a:rPr>
              <a:t>ТӨСӨВ, САНХҮҮ</a:t>
            </a:r>
            <a:endParaRPr lang="mn-Mong-CN" b="1" dirty="0">
              <a:solidFill>
                <a:schemeClr val="bg2">
                  <a:lumMod val="50000"/>
                </a:schemeClr>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18745"/>
            <a:ext cx="6553200" cy="457200"/>
          </a:xfrm>
        </p:spPr>
        <p:txBody>
          <a:bodyPr/>
          <a:lstStyle/>
          <a:p>
            <a:pPr algn="r"/>
            <a:r>
              <a:rPr lang="mn-MN" sz="1400" dirty="0" smtClean="0">
                <a:solidFill>
                  <a:schemeClr val="tx2">
                    <a:lumMod val="75000"/>
                  </a:schemeClr>
                </a:solidFill>
                <a:latin typeface="Arial" pitchFamily="34" charset="0"/>
                <a:cs typeface="Arial" pitchFamily="34" charset="0"/>
              </a:rPr>
              <a:t>тэрбум төгрөг</a:t>
            </a:r>
            <a:endParaRPr lang="en-US" sz="1400" dirty="0">
              <a:solidFill>
                <a:schemeClr val="tx2">
                  <a:lumMod val="75000"/>
                </a:schemeClr>
              </a:solidFill>
              <a:latin typeface="Arial" pitchFamily="34" charset="0"/>
              <a:cs typeface="Arial" pitchFamily="34" charset="0"/>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556845593"/>
              </p:ext>
            </p:extLst>
          </p:nvPr>
        </p:nvGraphicFramePr>
        <p:xfrm>
          <a:off x="1143000" y="988077"/>
          <a:ext cx="7442563" cy="395325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35874" y="265810"/>
            <a:ext cx="8408126" cy="369332"/>
          </a:xfrm>
          <a:prstGeom prst="rect">
            <a:avLst/>
          </a:prstGeom>
          <a:solidFill>
            <a:schemeClr val="bg1"/>
          </a:solidFill>
        </p:spPr>
        <p:txBody>
          <a:bodyPr wrap="square" rtlCol="0">
            <a:spAutoFit/>
          </a:bodyPr>
          <a:lstStyle/>
          <a:p>
            <a:r>
              <a:rPr lang="mn-MN" b="1" dirty="0" smtClean="0">
                <a:solidFill>
                  <a:schemeClr val="bg2">
                    <a:lumMod val="50000"/>
                  </a:schemeClr>
                </a:solidFill>
                <a:latin typeface="Arial" panose="020B0604020202020204" pitchFamily="34" charset="0"/>
                <a:cs typeface="Arial" panose="020B0604020202020204" pitchFamily="34" charset="0"/>
              </a:rPr>
              <a:t>ГАДААД ХУДАЛДАА</a:t>
            </a:r>
            <a:endParaRPr lang="mn-Mong-CN" b="1" dirty="0">
              <a:solidFill>
                <a:schemeClr val="bg2">
                  <a:lumMod val="50000"/>
                </a:schemeClr>
              </a:solidFill>
              <a:latin typeface="Arial" panose="020B0604020202020204" pitchFamily="34" charset="0"/>
            </a:endParaRPr>
          </a:p>
        </p:txBody>
      </p:sp>
      <p:sp>
        <p:nvSpPr>
          <p:cNvPr id="3" name="Rectangle 2"/>
          <p:cNvSpPr/>
          <p:nvPr/>
        </p:nvSpPr>
        <p:spPr>
          <a:xfrm>
            <a:off x="1371600" y="5294267"/>
            <a:ext cx="7010399" cy="1338828"/>
          </a:xfrm>
          <a:prstGeom prst="rect">
            <a:avLst/>
          </a:prstGeom>
        </p:spPr>
        <p:txBody>
          <a:bodyPr wrap="square">
            <a:spAutoFit/>
          </a:bodyPr>
          <a:lstStyle/>
          <a:p>
            <a:pPr indent="457200" algn="just">
              <a:lnSpc>
                <a:spcPct val="150000"/>
              </a:lnSpc>
              <a:spcAft>
                <a:spcPts val="0"/>
              </a:spcAft>
            </a:pPr>
            <a:r>
              <a:rPr lang="mn-MN" dirty="0">
                <a:latin typeface="Arial" panose="020B0604020202020204" pitchFamily="34" charset="0"/>
                <a:ea typeface="Times New Roman" panose="02020603050405020304" pitchFamily="18" charset="0"/>
              </a:rPr>
              <a:t>Өмнөх оноос нийт эргэлт 1</a:t>
            </a:r>
            <a:r>
              <a:rPr lang="en-US" dirty="0">
                <a:latin typeface="Arial" panose="020B0604020202020204" pitchFamily="34" charset="0"/>
                <a:ea typeface="Times New Roman" panose="02020603050405020304" pitchFamily="18" charset="0"/>
              </a:rPr>
              <a:t>.</a:t>
            </a:r>
            <a:r>
              <a:rPr lang="mn-MN" dirty="0">
                <a:latin typeface="Arial" panose="020B0604020202020204" pitchFamily="34" charset="0"/>
                <a:ea typeface="Times New Roman" panose="02020603050405020304" pitchFamily="18" charset="0"/>
              </a:rPr>
              <a:t>6 хувиар, экспорт </a:t>
            </a:r>
            <a:r>
              <a:rPr lang="en-US" dirty="0">
                <a:latin typeface="Arial" panose="020B0604020202020204" pitchFamily="34" charset="0"/>
                <a:ea typeface="Times New Roman" panose="02020603050405020304" pitchFamily="18" charset="0"/>
              </a:rPr>
              <a:t>4</a:t>
            </a:r>
            <a:r>
              <a:rPr lang="mn-MN" dirty="0">
                <a:latin typeface="Arial" panose="020B0604020202020204" pitchFamily="34" charset="0"/>
                <a:ea typeface="Times New Roman" panose="02020603050405020304" pitchFamily="18" charset="0"/>
              </a:rPr>
              <a:t>.6 хувиар буурч, импорт </a:t>
            </a:r>
            <a:r>
              <a:rPr lang="en-US" dirty="0">
                <a:latin typeface="Arial" panose="020B0604020202020204" pitchFamily="34" charset="0"/>
                <a:ea typeface="Times New Roman" panose="02020603050405020304" pitchFamily="18" charset="0"/>
              </a:rPr>
              <a:t>25.</a:t>
            </a:r>
            <a:r>
              <a:rPr lang="mn-MN" dirty="0">
                <a:latin typeface="Arial" panose="020B0604020202020204" pitchFamily="34" charset="0"/>
                <a:ea typeface="Times New Roman" panose="02020603050405020304" pitchFamily="18" charset="0"/>
              </a:rPr>
              <a:t>3 хувиар нэмэгдсэн байна. </a:t>
            </a:r>
            <a:endParaRPr lang="en-US" sz="1400" dirty="0">
              <a:latin typeface="Times New Roman" panose="02020603050405020304" pitchFamily="18" charset="0"/>
              <a:ea typeface="Times New Roman" panose="02020603050405020304" pitchFamily="18" charset="0"/>
            </a:endParaRPr>
          </a:p>
          <a:p>
            <a:pPr indent="457200" algn="just">
              <a:lnSpc>
                <a:spcPct val="150000"/>
              </a:lnSpc>
              <a:spcAft>
                <a:spcPts val="0"/>
              </a:spcAft>
            </a:pPr>
            <a:r>
              <a:rPr lang="en-US" dirty="0">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35085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781503"/>
            <a:ext cx="8229600" cy="609600"/>
          </a:xfrm>
        </p:spPr>
        <p:txBody>
          <a:bodyPr/>
          <a:lstStyle/>
          <a:p>
            <a:r>
              <a:rPr lang="mn-MN" sz="2000" b="1" dirty="0" smtClean="0">
                <a:solidFill>
                  <a:schemeClr val="tx2">
                    <a:lumMod val="75000"/>
                  </a:schemeClr>
                </a:solidFill>
                <a:latin typeface="Arial" pitchFamily="34" charset="0"/>
                <a:cs typeface="Arial" pitchFamily="34" charset="0"/>
              </a:rPr>
              <a:t>Хэрэглээний бараа үйлчилгээний үнийн индекс </a:t>
            </a:r>
            <a:r>
              <a:rPr lang="en-US" sz="2000" b="1" dirty="0" smtClean="0">
                <a:solidFill>
                  <a:schemeClr val="tx2">
                    <a:lumMod val="75000"/>
                  </a:schemeClr>
                </a:solidFill>
                <a:latin typeface="Arial" pitchFamily="34" charset="0"/>
                <a:cs typeface="Arial" pitchFamily="34" charset="0"/>
              </a:rPr>
              <a:t>                       </a:t>
            </a:r>
            <a:r>
              <a:rPr lang="en-US" sz="1600" i="1" dirty="0" smtClean="0">
                <a:solidFill>
                  <a:schemeClr val="tx2">
                    <a:lumMod val="60000"/>
                    <a:lumOff val="40000"/>
                  </a:schemeClr>
                </a:solidFill>
                <a:latin typeface="Arial" pitchFamily="34" charset="0"/>
                <a:cs typeface="Arial" pitchFamily="34" charset="0"/>
              </a:rPr>
              <a:t>2019</a:t>
            </a:r>
            <a:r>
              <a:rPr lang="mn-MN" sz="1600" i="1" dirty="0" smtClean="0">
                <a:solidFill>
                  <a:schemeClr val="tx2">
                    <a:lumMod val="60000"/>
                    <a:lumOff val="40000"/>
                  </a:schemeClr>
                </a:solidFill>
                <a:latin typeface="Arial" pitchFamily="34" charset="0"/>
                <a:cs typeface="Arial" pitchFamily="34" charset="0"/>
              </a:rPr>
              <a:t> оны </a:t>
            </a:r>
            <a:r>
              <a:rPr lang="en-US" sz="1600" i="1" dirty="0" smtClean="0">
                <a:solidFill>
                  <a:schemeClr val="tx2">
                    <a:lumMod val="60000"/>
                    <a:lumOff val="40000"/>
                  </a:schemeClr>
                </a:solidFill>
                <a:latin typeface="Arial" pitchFamily="34" charset="0"/>
                <a:cs typeface="Arial" pitchFamily="34" charset="0"/>
              </a:rPr>
              <a:t> 1</a:t>
            </a:r>
            <a:r>
              <a:rPr lang="mn-MN" sz="1600" i="1" dirty="0" smtClean="0">
                <a:solidFill>
                  <a:schemeClr val="tx2">
                    <a:lumMod val="60000"/>
                    <a:lumOff val="40000"/>
                  </a:schemeClr>
                </a:solidFill>
                <a:latin typeface="Arial" pitchFamily="34" charset="0"/>
                <a:cs typeface="Arial" pitchFamily="34" charset="0"/>
              </a:rPr>
              <a:t>2-р сарын үнийг  суурь үнэтэй харьцуулснаар, барааны бүлгээр</a:t>
            </a:r>
            <a:endParaRPr lang="en-US" sz="1600" i="1" dirty="0">
              <a:solidFill>
                <a:schemeClr val="tx2">
                  <a:lumMod val="60000"/>
                  <a:lumOff val="40000"/>
                </a:schemeClr>
              </a:solidFill>
              <a:latin typeface="Arial" pitchFamily="34" charset="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6307101"/>
              </p:ext>
            </p:extLst>
          </p:nvPr>
        </p:nvGraphicFramePr>
        <p:xfrm>
          <a:off x="838200" y="1447799"/>
          <a:ext cx="8077200" cy="5303491"/>
        </p:xfrm>
        <a:graphic>
          <a:graphicData uri="http://schemas.openxmlformats.org/drawingml/2006/table">
            <a:tbl>
              <a:tblPr firstRow="1" bandRow="1">
                <a:tableStyleId>{5C22544A-7EE6-4342-B048-85BDC9FD1C3A}</a:tableStyleId>
              </a:tblPr>
              <a:tblGrid>
                <a:gridCol w="4038600"/>
                <a:gridCol w="2094088"/>
                <a:gridCol w="1944512"/>
              </a:tblGrid>
              <a:tr h="345551">
                <a:tc>
                  <a:txBody>
                    <a:bodyPr/>
                    <a:lstStyle/>
                    <a:p>
                      <a:pPr algn="ctr"/>
                      <a:r>
                        <a:rPr lang="mn-MN" dirty="0" smtClean="0">
                          <a:solidFill>
                            <a:schemeClr val="bg1"/>
                          </a:solidFill>
                          <a:latin typeface="Arial" panose="020B0604020202020204" pitchFamily="34" charset="0"/>
                          <a:cs typeface="Arial" panose="020B0604020202020204" pitchFamily="34" charset="0"/>
                        </a:rPr>
                        <a:t>Бүлэг</a:t>
                      </a:r>
                      <a:endParaRPr lang="en-US" dirty="0">
                        <a:solidFill>
                          <a:schemeClr val="bg1"/>
                        </a:solidFill>
                        <a:latin typeface="Arial" panose="020B0604020202020204" pitchFamily="34" charset="0"/>
                        <a:cs typeface="Arial" panose="020B0604020202020204" pitchFamily="34" charset="0"/>
                      </a:endParaRPr>
                    </a:p>
                  </a:txBody>
                  <a:tcPr/>
                </a:tc>
                <a:tc>
                  <a:txBody>
                    <a:bodyPr/>
                    <a:lstStyle/>
                    <a:p>
                      <a:pPr algn="ctr" fontAlgn="ctr"/>
                      <a:r>
                        <a:rPr lang="en-US" sz="1800" b="0" i="0" u="none" strike="noStrike" dirty="0" smtClean="0">
                          <a:latin typeface="Arial"/>
                        </a:rPr>
                        <a:t>2018.12.21</a:t>
                      </a:r>
                      <a:endParaRPr lang="en-US" sz="1800" b="0" i="0" u="none" strike="noStrike" dirty="0">
                        <a:latin typeface="Arial"/>
                      </a:endParaRPr>
                    </a:p>
                  </a:txBody>
                  <a:tcPr marL="0" marR="0" marT="0" marB="0" anchor="ctr"/>
                </a:tc>
                <a:tc>
                  <a:txBody>
                    <a:bodyPr/>
                    <a:lstStyle/>
                    <a:p>
                      <a:pPr algn="ctr" fontAlgn="ctr"/>
                      <a:r>
                        <a:rPr lang="en-US" sz="1800" b="0" i="0" u="none" strike="noStrike" dirty="0" smtClean="0">
                          <a:latin typeface="Arial"/>
                        </a:rPr>
                        <a:t>2019.1</a:t>
                      </a:r>
                      <a:r>
                        <a:rPr lang="mn-MN" sz="1800" b="0" i="0" u="none" strike="noStrike" dirty="0" smtClean="0">
                          <a:latin typeface="Arial"/>
                        </a:rPr>
                        <a:t>1</a:t>
                      </a:r>
                      <a:r>
                        <a:rPr lang="en-US" sz="1800" b="0" i="0" u="none" strike="noStrike" dirty="0" smtClean="0">
                          <a:latin typeface="Arial"/>
                        </a:rPr>
                        <a:t>.21</a:t>
                      </a:r>
                      <a:endParaRPr lang="en-US" sz="1800" b="0" i="0" u="none" strike="noStrike" dirty="0">
                        <a:latin typeface="Arial"/>
                      </a:endParaRPr>
                    </a:p>
                  </a:txBody>
                  <a:tcPr marL="0" marR="0" marT="0" marB="0" anchor="ctr"/>
                </a:tc>
              </a:tr>
              <a:tr h="304327">
                <a:tc>
                  <a:txBody>
                    <a:bodyPr/>
                    <a:lstStyle/>
                    <a:p>
                      <a:pPr algn="l" fontAlgn="t"/>
                      <a:r>
                        <a:rPr lang="mn-MN" sz="1600" b="0" i="0" u="none" strike="noStrike" dirty="0">
                          <a:solidFill>
                            <a:schemeClr val="tx1"/>
                          </a:solidFill>
                          <a:latin typeface="Arial"/>
                        </a:rPr>
                        <a:t>Хүнсний бараа</a:t>
                      </a:r>
                    </a:p>
                  </a:txBody>
                  <a:tcPr marL="9525" marR="9525" marT="9525" marB="0"/>
                </a:tc>
                <a:tc>
                  <a:txBody>
                    <a:bodyPr/>
                    <a:lstStyle/>
                    <a:p>
                      <a:pPr algn="ctr" fontAlgn="b"/>
                      <a:r>
                        <a:rPr lang="en-US" sz="1800" b="0" i="0" u="none" strike="noStrike" dirty="0" smtClean="0">
                          <a:solidFill>
                            <a:schemeClr val="tx1"/>
                          </a:solidFill>
                          <a:latin typeface="Arial"/>
                        </a:rPr>
                        <a:t>107.2</a:t>
                      </a:r>
                    </a:p>
                  </a:txBody>
                  <a:tcPr marL="0" marR="0" marT="0" marB="0" anchor="b"/>
                </a:tc>
                <a:tc>
                  <a:txBody>
                    <a:bodyPr/>
                    <a:lstStyle/>
                    <a:p>
                      <a:pPr algn="ctr" fontAlgn="b"/>
                      <a:r>
                        <a:rPr lang="en-US" sz="1800" b="0" i="0" u="none" strike="noStrike" dirty="0" smtClean="0">
                          <a:solidFill>
                            <a:schemeClr val="tx1"/>
                          </a:solidFill>
                          <a:latin typeface="Arial"/>
                        </a:rPr>
                        <a:t>100.3</a:t>
                      </a:r>
                      <a:endParaRPr lang="en-US" sz="1800" b="0" i="0" u="none" strike="noStrike" dirty="0">
                        <a:solidFill>
                          <a:schemeClr val="tx1"/>
                        </a:solidFill>
                        <a:latin typeface="Arial"/>
                      </a:endParaRPr>
                    </a:p>
                  </a:txBody>
                  <a:tcPr marL="0" marR="0" marT="0" marB="0" anchor="b"/>
                </a:tc>
              </a:tr>
              <a:tr h="304327">
                <a:tc>
                  <a:txBody>
                    <a:bodyPr/>
                    <a:lstStyle/>
                    <a:p>
                      <a:pPr algn="l" fontAlgn="t"/>
                      <a:r>
                        <a:rPr lang="mn-MN" sz="1600" b="0" i="0" u="none" strike="noStrike" dirty="0">
                          <a:solidFill>
                            <a:schemeClr val="tx1"/>
                          </a:solidFill>
                          <a:latin typeface="Arial"/>
                        </a:rPr>
                        <a:t>Согтууруулах ундаа, тамхи</a:t>
                      </a:r>
                    </a:p>
                  </a:txBody>
                  <a:tcPr marL="9525" marR="9525" marT="9525" marB="0"/>
                </a:tc>
                <a:tc>
                  <a:txBody>
                    <a:bodyPr/>
                    <a:lstStyle/>
                    <a:p>
                      <a:pPr algn="ctr" fontAlgn="b"/>
                      <a:r>
                        <a:rPr lang="en-US" sz="1800" b="0" i="0" u="none" strike="noStrike" dirty="0" smtClean="0">
                          <a:solidFill>
                            <a:schemeClr val="tx1"/>
                          </a:solidFill>
                          <a:latin typeface="Arial"/>
                        </a:rPr>
                        <a:t>103.3</a:t>
                      </a:r>
                      <a:endParaRPr lang="en-US" sz="1800" b="0" i="0" u="none" strike="noStrike" dirty="0">
                        <a:solidFill>
                          <a:schemeClr val="tx1"/>
                        </a:solidFill>
                        <a:latin typeface="Arial"/>
                      </a:endParaRPr>
                    </a:p>
                  </a:txBody>
                  <a:tcPr marL="0" marR="0" marT="0" marB="0" anchor="b"/>
                </a:tc>
                <a:tc>
                  <a:txBody>
                    <a:bodyPr/>
                    <a:lstStyle/>
                    <a:p>
                      <a:pPr algn="ctr" fontAlgn="b"/>
                      <a:r>
                        <a:rPr lang="en-US" sz="1800" b="0" i="0" u="none" strike="noStrike" dirty="0" smtClean="0">
                          <a:solidFill>
                            <a:schemeClr val="tx1"/>
                          </a:solidFill>
                          <a:latin typeface="Arial"/>
                        </a:rPr>
                        <a:t>100.0</a:t>
                      </a:r>
                    </a:p>
                  </a:txBody>
                  <a:tcPr marL="0" marR="0" marT="0" marB="0" anchor="b"/>
                </a:tc>
              </a:tr>
              <a:tr h="304327">
                <a:tc>
                  <a:txBody>
                    <a:bodyPr/>
                    <a:lstStyle/>
                    <a:p>
                      <a:pPr algn="l" fontAlgn="t"/>
                      <a:r>
                        <a:rPr lang="mn-MN" sz="1600" b="0" i="0" u="none" strike="noStrike" dirty="0">
                          <a:solidFill>
                            <a:schemeClr val="tx1"/>
                          </a:solidFill>
                          <a:latin typeface="Arial"/>
                        </a:rPr>
                        <a:t>Хувцас, гутал, бөс бараа,</a:t>
                      </a:r>
                    </a:p>
                  </a:txBody>
                  <a:tcPr marL="9525" marR="9525" marT="9525" marB="0"/>
                </a:tc>
                <a:tc>
                  <a:txBody>
                    <a:bodyPr/>
                    <a:lstStyle/>
                    <a:p>
                      <a:pPr algn="ctr" fontAlgn="b"/>
                      <a:r>
                        <a:rPr lang="en-US" sz="1800" b="0" i="0" u="none" strike="noStrike" dirty="0" smtClean="0">
                          <a:solidFill>
                            <a:schemeClr val="tx1"/>
                          </a:solidFill>
                          <a:latin typeface="Arial"/>
                        </a:rPr>
                        <a:t>105.8</a:t>
                      </a:r>
                      <a:endParaRPr lang="en-US" sz="1800" b="0" i="0" u="none" strike="noStrike" dirty="0">
                        <a:solidFill>
                          <a:schemeClr val="tx1"/>
                        </a:solidFill>
                        <a:latin typeface="Arial"/>
                      </a:endParaRPr>
                    </a:p>
                  </a:txBody>
                  <a:tcPr marL="0" marR="0" marT="0" marB="0" anchor="b"/>
                </a:tc>
                <a:tc>
                  <a:txBody>
                    <a:bodyPr/>
                    <a:lstStyle/>
                    <a:p>
                      <a:pPr algn="ctr" fontAlgn="b"/>
                      <a:r>
                        <a:rPr lang="en-US" sz="1800" b="0" i="0" u="none" strike="noStrike" dirty="0" smtClean="0">
                          <a:solidFill>
                            <a:schemeClr val="tx1"/>
                          </a:solidFill>
                          <a:latin typeface="Arial"/>
                        </a:rPr>
                        <a:t>105.8</a:t>
                      </a:r>
                      <a:endParaRPr lang="en-US" sz="1800" b="0" i="0" u="none" strike="noStrike" dirty="0">
                        <a:solidFill>
                          <a:schemeClr val="tx1"/>
                        </a:solidFill>
                        <a:latin typeface="Arial"/>
                      </a:endParaRPr>
                    </a:p>
                  </a:txBody>
                  <a:tcPr marL="0" marR="0" marT="0" marB="0" anchor="b"/>
                </a:tc>
              </a:tr>
              <a:tr h="453258">
                <a:tc>
                  <a:txBody>
                    <a:bodyPr/>
                    <a:lstStyle/>
                    <a:p>
                      <a:pPr algn="l" fontAlgn="t"/>
                      <a:r>
                        <a:rPr lang="mn-MN" sz="1600" b="0" i="0" u="none" strike="noStrike" dirty="0">
                          <a:solidFill>
                            <a:schemeClr val="tx1"/>
                          </a:solidFill>
                          <a:latin typeface="Arial"/>
                        </a:rPr>
                        <a:t>Орон сууц, ус, </a:t>
                      </a:r>
                      <a:r>
                        <a:rPr lang="mn-MN" sz="1600" b="0" i="0" u="none" strike="noStrike" dirty="0" smtClean="0">
                          <a:solidFill>
                            <a:schemeClr val="tx1"/>
                          </a:solidFill>
                          <a:latin typeface="Arial"/>
                        </a:rPr>
                        <a:t>цахилгаан</a:t>
                      </a:r>
                      <a:r>
                        <a:rPr lang="mn-MN" sz="1600" b="0" i="0" u="none" strike="noStrike" dirty="0">
                          <a:solidFill>
                            <a:schemeClr val="tx1"/>
                          </a:solidFill>
                          <a:latin typeface="Arial"/>
                        </a:rPr>
                        <a:t>, түлээ түлш</a:t>
                      </a:r>
                    </a:p>
                  </a:txBody>
                  <a:tcPr marL="9525" marR="9525" marT="9525" marB="0"/>
                </a:tc>
                <a:tc>
                  <a:txBody>
                    <a:bodyPr/>
                    <a:lstStyle/>
                    <a:p>
                      <a:pPr algn="ctr" fontAlgn="b"/>
                      <a:r>
                        <a:rPr lang="en-US" sz="1800" b="0" i="0" u="none" strike="noStrike" dirty="0" smtClean="0">
                          <a:solidFill>
                            <a:schemeClr val="tx1"/>
                          </a:solidFill>
                          <a:latin typeface="Arial"/>
                        </a:rPr>
                        <a:t>104.3</a:t>
                      </a:r>
                      <a:endParaRPr lang="en-US" sz="1800" b="0" i="0" u="none" strike="noStrike" dirty="0">
                        <a:solidFill>
                          <a:schemeClr val="tx1"/>
                        </a:solidFill>
                        <a:latin typeface="Arial"/>
                      </a:endParaRPr>
                    </a:p>
                  </a:txBody>
                  <a:tcPr marL="0" marR="0" marT="0" marB="0" anchor="b"/>
                </a:tc>
                <a:tc>
                  <a:txBody>
                    <a:bodyPr/>
                    <a:lstStyle/>
                    <a:p>
                      <a:pPr algn="ctr" fontAlgn="b"/>
                      <a:r>
                        <a:rPr lang="en-US" sz="1800" b="0" i="0" u="none" strike="noStrike" dirty="0" smtClean="0">
                          <a:solidFill>
                            <a:schemeClr val="tx1"/>
                          </a:solidFill>
                          <a:latin typeface="Arial"/>
                        </a:rPr>
                        <a:t>100.0</a:t>
                      </a:r>
                      <a:endParaRPr lang="en-US" sz="1800" b="0" i="0" u="none" strike="noStrike" dirty="0">
                        <a:solidFill>
                          <a:schemeClr val="tx1"/>
                        </a:solidFill>
                        <a:latin typeface="Arial"/>
                      </a:endParaRPr>
                    </a:p>
                  </a:txBody>
                  <a:tcPr marL="0" marR="0" marT="0" marB="0" anchor="b"/>
                </a:tc>
              </a:tr>
              <a:tr h="453258">
                <a:tc>
                  <a:txBody>
                    <a:bodyPr/>
                    <a:lstStyle/>
                    <a:p>
                      <a:pPr algn="l" fontAlgn="t"/>
                      <a:r>
                        <a:rPr lang="ru-RU" sz="1600" b="0" i="0" u="none" strike="noStrike" dirty="0">
                          <a:solidFill>
                            <a:schemeClr val="tx1"/>
                          </a:solidFill>
                          <a:latin typeface="Arial"/>
                        </a:rPr>
                        <a:t>Гэр ахуйн тавилга, гэр ахуйн </a:t>
                      </a:r>
                      <a:r>
                        <a:rPr lang="ru-RU" sz="1600" b="0" i="0" u="none" strike="noStrike" dirty="0" smtClean="0">
                          <a:solidFill>
                            <a:schemeClr val="tx1"/>
                          </a:solidFill>
                          <a:latin typeface="Arial"/>
                        </a:rPr>
                        <a:t>бараа</a:t>
                      </a:r>
                      <a:endParaRPr lang="ru-RU" sz="1600" b="0" i="0" u="none" strike="noStrike" dirty="0">
                        <a:solidFill>
                          <a:schemeClr val="tx1"/>
                        </a:solidFill>
                        <a:latin typeface="Arial"/>
                      </a:endParaRPr>
                    </a:p>
                  </a:txBody>
                  <a:tcPr marL="9525" marR="9525" marT="9525" marB="0"/>
                </a:tc>
                <a:tc>
                  <a:txBody>
                    <a:bodyPr/>
                    <a:lstStyle/>
                    <a:p>
                      <a:pPr algn="ctr" fontAlgn="b"/>
                      <a:r>
                        <a:rPr lang="en-US" sz="1800" b="0" i="0" u="none" strike="noStrike" dirty="0" smtClean="0">
                          <a:solidFill>
                            <a:schemeClr val="tx1"/>
                          </a:solidFill>
                          <a:latin typeface="Arial"/>
                        </a:rPr>
                        <a:t>102.2</a:t>
                      </a:r>
                      <a:endParaRPr lang="en-US" sz="1800" b="0" i="0" u="none" strike="noStrike" dirty="0">
                        <a:solidFill>
                          <a:schemeClr val="tx1"/>
                        </a:solidFill>
                        <a:latin typeface="Arial"/>
                      </a:endParaRPr>
                    </a:p>
                  </a:txBody>
                  <a:tcPr marL="0" marR="0" marT="0" marB="0" anchor="b"/>
                </a:tc>
                <a:tc>
                  <a:txBody>
                    <a:bodyPr/>
                    <a:lstStyle/>
                    <a:p>
                      <a:pPr algn="ctr" fontAlgn="b"/>
                      <a:r>
                        <a:rPr lang="en-US" sz="1800" b="0" i="0" u="none" strike="noStrike" dirty="0" smtClean="0">
                          <a:solidFill>
                            <a:schemeClr val="tx1"/>
                          </a:solidFill>
                          <a:latin typeface="Arial"/>
                        </a:rPr>
                        <a:t>100.4</a:t>
                      </a:r>
                      <a:endParaRPr lang="en-US" sz="1800" b="0" i="0" u="none" strike="noStrike" dirty="0">
                        <a:solidFill>
                          <a:schemeClr val="tx1"/>
                        </a:solidFill>
                        <a:latin typeface="Arial"/>
                      </a:endParaRPr>
                    </a:p>
                  </a:txBody>
                  <a:tcPr marL="0" marR="0" marT="0" marB="0" anchor="b"/>
                </a:tc>
              </a:tr>
              <a:tr h="453258">
                <a:tc>
                  <a:txBody>
                    <a:bodyPr/>
                    <a:lstStyle/>
                    <a:p>
                      <a:pPr algn="l" fontAlgn="t"/>
                      <a:r>
                        <a:rPr lang="mn-MN" sz="1600" b="0" i="0" u="none" strike="noStrike" dirty="0">
                          <a:solidFill>
                            <a:schemeClr val="tx1"/>
                          </a:solidFill>
                          <a:latin typeface="Arial"/>
                        </a:rPr>
                        <a:t>Эм, тариа, эмнэлгийн үйлчилгээ</a:t>
                      </a:r>
                    </a:p>
                  </a:txBody>
                  <a:tcPr marL="9525" marR="9525" marT="9525" marB="0"/>
                </a:tc>
                <a:tc>
                  <a:txBody>
                    <a:bodyPr/>
                    <a:lstStyle/>
                    <a:p>
                      <a:pPr algn="ctr" fontAlgn="b"/>
                      <a:r>
                        <a:rPr lang="en-US" sz="1800" b="0" i="0" u="none" strike="noStrike" dirty="0" smtClean="0">
                          <a:solidFill>
                            <a:schemeClr val="tx1"/>
                          </a:solidFill>
                          <a:latin typeface="Arial"/>
                        </a:rPr>
                        <a:t>102.5</a:t>
                      </a:r>
                      <a:endParaRPr lang="en-US" sz="1800" b="0" i="0" u="none" strike="noStrike" dirty="0">
                        <a:solidFill>
                          <a:schemeClr val="tx1"/>
                        </a:solidFill>
                        <a:latin typeface="Arial"/>
                      </a:endParaRPr>
                    </a:p>
                  </a:txBody>
                  <a:tcPr marL="0" marR="0" marT="0" marB="0" anchor="b"/>
                </a:tc>
                <a:tc>
                  <a:txBody>
                    <a:bodyPr/>
                    <a:lstStyle/>
                    <a:p>
                      <a:pPr algn="ctr" fontAlgn="b"/>
                      <a:r>
                        <a:rPr lang="en-US" sz="1800" b="0" i="0" u="none" strike="noStrike" dirty="0" smtClean="0">
                          <a:solidFill>
                            <a:schemeClr val="tx1"/>
                          </a:solidFill>
                          <a:latin typeface="Arial"/>
                        </a:rPr>
                        <a:t>100.0</a:t>
                      </a:r>
                      <a:endParaRPr lang="en-US" sz="1800" b="0" i="0" u="none" strike="noStrike" dirty="0">
                        <a:solidFill>
                          <a:schemeClr val="tx1"/>
                        </a:solidFill>
                        <a:latin typeface="Arial"/>
                      </a:endParaRPr>
                    </a:p>
                  </a:txBody>
                  <a:tcPr marL="0" marR="0" marT="0" marB="0" anchor="b"/>
                </a:tc>
              </a:tr>
              <a:tr h="304327">
                <a:tc>
                  <a:txBody>
                    <a:bodyPr/>
                    <a:lstStyle/>
                    <a:p>
                      <a:pPr algn="l" fontAlgn="t"/>
                      <a:r>
                        <a:rPr lang="mn-MN" sz="1600" b="0" i="0" u="none" strike="noStrike" dirty="0">
                          <a:solidFill>
                            <a:schemeClr val="tx1"/>
                          </a:solidFill>
                          <a:latin typeface="Arial"/>
                        </a:rPr>
                        <a:t>Тээвэр</a:t>
                      </a:r>
                    </a:p>
                  </a:txBody>
                  <a:tcPr marL="9525" marR="9525" marT="9525" marB="0"/>
                </a:tc>
                <a:tc>
                  <a:txBody>
                    <a:bodyPr/>
                    <a:lstStyle/>
                    <a:p>
                      <a:pPr algn="ctr" fontAlgn="b"/>
                      <a:r>
                        <a:rPr lang="en-US" sz="1800" b="0" i="0" u="none" strike="noStrike" dirty="0" smtClean="0">
                          <a:solidFill>
                            <a:schemeClr val="tx1"/>
                          </a:solidFill>
                          <a:latin typeface="Arial"/>
                        </a:rPr>
                        <a:t>100.4</a:t>
                      </a:r>
                      <a:endParaRPr lang="en-US" sz="1800" b="0" i="0" u="none" strike="noStrike" dirty="0">
                        <a:solidFill>
                          <a:schemeClr val="tx1"/>
                        </a:solidFill>
                        <a:latin typeface="Arial"/>
                      </a:endParaRPr>
                    </a:p>
                  </a:txBody>
                  <a:tcPr marL="0" marR="0" marT="0" marB="0" anchor="b"/>
                </a:tc>
                <a:tc>
                  <a:txBody>
                    <a:bodyPr/>
                    <a:lstStyle/>
                    <a:p>
                      <a:pPr algn="ctr" fontAlgn="b"/>
                      <a:r>
                        <a:rPr lang="en-US" sz="1800" b="0" i="0" u="none" strike="noStrike" dirty="0" smtClean="0">
                          <a:solidFill>
                            <a:schemeClr val="tx1"/>
                          </a:solidFill>
                          <a:latin typeface="Arial"/>
                        </a:rPr>
                        <a:t>100.3</a:t>
                      </a:r>
                      <a:endParaRPr lang="en-US" sz="1800" b="0" i="0" u="none" strike="noStrike" dirty="0">
                        <a:solidFill>
                          <a:schemeClr val="tx1"/>
                        </a:solidFill>
                        <a:latin typeface="Arial"/>
                      </a:endParaRPr>
                    </a:p>
                  </a:txBody>
                  <a:tcPr marL="0" marR="0" marT="0" marB="0" anchor="b"/>
                </a:tc>
              </a:tr>
              <a:tr h="453258">
                <a:tc>
                  <a:txBody>
                    <a:bodyPr/>
                    <a:lstStyle/>
                    <a:p>
                      <a:pPr algn="l" fontAlgn="t"/>
                      <a:r>
                        <a:rPr lang="mn-MN" sz="1600" b="0" i="0" u="none" strike="noStrike" dirty="0">
                          <a:solidFill>
                            <a:schemeClr val="tx1"/>
                          </a:solidFill>
                          <a:latin typeface="Arial"/>
                        </a:rPr>
                        <a:t>Холбооны хэрэгсэл, шуудангийн үйлчилгээ</a:t>
                      </a:r>
                    </a:p>
                  </a:txBody>
                  <a:tcPr marL="9525" marR="9525" marT="9525" marB="0"/>
                </a:tc>
                <a:tc>
                  <a:txBody>
                    <a:bodyPr/>
                    <a:lstStyle/>
                    <a:p>
                      <a:pPr algn="ctr" fontAlgn="b"/>
                      <a:r>
                        <a:rPr lang="en-US" sz="1800" b="0" i="0" u="none" strike="noStrike" dirty="0" smtClean="0">
                          <a:solidFill>
                            <a:schemeClr val="tx1"/>
                          </a:solidFill>
                          <a:latin typeface="Arial"/>
                        </a:rPr>
                        <a:t>100.0</a:t>
                      </a:r>
                      <a:endParaRPr lang="en-US" sz="1800" b="0" i="0" u="none" strike="noStrike" dirty="0">
                        <a:solidFill>
                          <a:schemeClr val="tx1"/>
                        </a:solidFill>
                        <a:latin typeface="Arial"/>
                      </a:endParaRPr>
                    </a:p>
                  </a:txBody>
                  <a:tcPr marL="0" marR="0" marT="0" marB="0" anchor="b"/>
                </a:tc>
                <a:tc>
                  <a:txBody>
                    <a:bodyPr/>
                    <a:lstStyle/>
                    <a:p>
                      <a:pPr algn="ctr" fontAlgn="b"/>
                      <a:r>
                        <a:rPr lang="en-US" sz="1800" b="0" i="0" u="none" strike="noStrike" dirty="0" smtClean="0">
                          <a:solidFill>
                            <a:schemeClr val="tx1"/>
                          </a:solidFill>
                          <a:latin typeface="Arial"/>
                        </a:rPr>
                        <a:t>100.0</a:t>
                      </a:r>
                      <a:endParaRPr lang="en-US" sz="1800" b="0" i="0" u="none" strike="noStrike" dirty="0">
                        <a:solidFill>
                          <a:schemeClr val="tx1"/>
                        </a:solidFill>
                        <a:latin typeface="Arial"/>
                      </a:endParaRPr>
                    </a:p>
                  </a:txBody>
                  <a:tcPr marL="0" marR="0" marT="0" marB="0" anchor="b"/>
                </a:tc>
              </a:tr>
              <a:tr h="469734">
                <a:tc>
                  <a:txBody>
                    <a:bodyPr/>
                    <a:lstStyle/>
                    <a:p>
                      <a:pPr algn="l" fontAlgn="t"/>
                      <a:r>
                        <a:rPr lang="mn-MN" sz="1600" b="0" i="0" u="none" strike="noStrike" dirty="0">
                          <a:solidFill>
                            <a:schemeClr val="tx1"/>
                          </a:solidFill>
                          <a:latin typeface="Arial"/>
                        </a:rPr>
                        <a:t>Амралт, чөлөөт цаг, соёлын бараа, үйлчилгээ</a:t>
                      </a:r>
                    </a:p>
                  </a:txBody>
                  <a:tcPr marL="9525" marR="9525" marT="9525" marB="0"/>
                </a:tc>
                <a:tc>
                  <a:txBody>
                    <a:bodyPr/>
                    <a:lstStyle/>
                    <a:p>
                      <a:pPr algn="ctr" fontAlgn="b"/>
                      <a:r>
                        <a:rPr lang="en-US" sz="1800" b="0" i="0" u="none" strike="noStrike" dirty="0" smtClean="0">
                          <a:solidFill>
                            <a:schemeClr val="tx1"/>
                          </a:solidFill>
                          <a:latin typeface="Arial"/>
                        </a:rPr>
                        <a:t>100.5</a:t>
                      </a:r>
                      <a:endParaRPr lang="en-US" sz="1800" b="0" i="0" u="none" strike="noStrike" dirty="0">
                        <a:solidFill>
                          <a:schemeClr val="tx1"/>
                        </a:solidFill>
                        <a:latin typeface="Arial"/>
                      </a:endParaRPr>
                    </a:p>
                  </a:txBody>
                  <a:tcPr marL="0" marR="0" marT="0" marB="0" anchor="b"/>
                </a:tc>
                <a:tc>
                  <a:txBody>
                    <a:bodyPr/>
                    <a:lstStyle/>
                    <a:p>
                      <a:pPr algn="ctr" fontAlgn="b"/>
                      <a:r>
                        <a:rPr lang="en-US" sz="1800" b="0" i="0" u="none" strike="noStrike" dirty="0" smtClean="0">
                          <a:solidFill>
                            <a:schemeClr val="tx1"/>
                          </a:solidFill>
                          <a:latin typeface="Arial"/>
                        </a:rPr>
                        <a:t>100.0</a:t>
                      </a:r>
                      <a:endParaRPr lang="en-US" sz="1800" b="0" i="0" u="none" strike="noStrike" dirty="0">
                        <a:solidFill>
                          <a:schemeClr val="tx1"/>
                        </a:solidFill>
                        <a:latin typeface="Arial"/>
                      </a:endParaRPr>
                    </a:p>
                  </a:txBody>
                  <a:tcPr marL="0" marR="0" marT="0" marB="0" anchor="b"/>
                </a:tc>
              </a:tr>
              <a:tr h="304327">
                <a:tc>
                  <a:txBody>
                    <a:bodyPr/>
                    <a:lstStyle/>
                    <a:p>
                      <a:pPr algn="l" fontAlgn="t"/>
                      <a:r>
                        <a:rPr lang="mn-MN" sz="1600" b="0" i="0" u="none" strike="noStrike" dirty="0">
                          <a:solidFill>
                            <a:schemeClr val="tx1"/>
                          </a:solidFill>
                          <a:latin typeface="Arial"/>
                        </a:rPr>
                        <a:t>Боловсролын  үйлчилгээ</a:t>
                      </a:r>
                    </a:p>
                  </a:txBody>
                  <a:tcPr marL="9525" marR="9525" marT="9525" marB="0"/>
                </a:tc>
                <a:tc>
                  <a:txBody>
                    <a:bodyPr/>
                    <a:lstStyle/>
                    <a:p>
                      <a:pPr algn="ctr" fontAlgn="b"/>
                      <a:r>
                        <a:rPr lang="en-US" sz="1800" b="0" i="0" u="none" strike="noStrike" dirty="0" smtClean="0">
                          <a:solidFill>
                            <a:schemeClr val="tx1"/>
                          </a:solidFill>
                          <a:latin typeface="Arial"/>
                        </a:rPr>
                        <a:t>104.9</a:t>
                      </a:r>
                      <a:endParaRPr lang="en-US" sz="1800" b="0" i="0" u="none" strike="noStrike" dirty="0">
                        <a:solidFill>
                          <a:schemeClr val="tx1"/>
                        </a:solidFill>
                        <a:latin typeface="Arial"/>
                      </a:endParaRPr>
                    </a:p>
                  </a:txBody>
                  <a:tcPr marL="0" marR="0" marT="0" marB="0" anchor="b"/>
                </a:tc>
                <a:tc>
                  <a:txBody>
                    <a:bodyPr/>
                    <a:lstStyle/>
                    <a:p>
                      <a:pPr algn="ctr" fontAlgn="b"/>
                      <a:r>
                        <a:rPr lang="en-US" sz="1800" b="0" i="0" u="none" strike="noStrike" dirty="0" smtClean="0">
                          <a:solidFill>
                            <a:schemeClr val="tx1"/>
                          </a:solidFill>
                          <a:latin typeface="Arial"/>
                        </a:rPr>
                        <a:t>100.0</a:t>
                      </a:r>
                      <a:endParaRPr lang="en-US" sz="1800" b="0" i="0" u="none" strike="noStrike" dirty="0">
                        <a:solidFill>
                          <a:schemeClr val="tx1"/>
                        </a:solidFill>
                        <a:latin typeface="Arial"/>
                      </a:endParaRPr>
                    </a:p>
                  </a:txBody>
                  <a:tcPr marL="0" marR="0" marT="0" marB="0" anchor="b"/>
                </a:tc>
              </a:tr>
              <a:tr h="453258">
                <a:tc>
                  <a:txBody>
                    <a:bodyPr/>
                    <a:lstStyle/>
                    <a:p>
                      <a:pPr algn="l" fontAlgn="t"/>
                      <a:r>
                        <a:rPr lang="ru-RU" sz="1600" b="0" i="0" u="none" strike="noStrike" dirty="0">
                          <a:solidFill>
                            <a:schemeClr val="tx1"/>
                          </a:solidFill>
                          <a:latin typeface="Arial"/>
                        </a:rPr>
                        <a:t>Зочид буудал, зоогийн газар, дотуур байр</a:t>
                      </a:r>
                    </a:p>
                  </a:txBody>
                  <a:tcPr marL="9525" marR="9525" marT="9525" marB="0"/>
                </a:tc>
                <a:tc>
                  <a:txBody>
                    <a:bodyPr/>
                    <a:lstStyle/>
                    <a:p>
                      <a:pPr algn="ctr" fontAlgn="b"/>
                      <a:r>
                        <a:rPr lang="en-US" sz="1800" b="0" i="0" u="none" strike="noStrike" dirty="0" smtClean="0">
                          <a:solidFill>
                            <a:schemeClr val="tx1"/>
                          </a:solidFill>
                          <a:latin typeface="Arial"/>
                        </a:rPr>
                        <a:t>101.6</a:t>
                      </a:r>
                      <a:endParaRPr lang="en-US" sz="1800" b="0" i="0" u="none" strike="noStrike" dirty="0">
                        <a:solidFill>
                          <a:schemeClr val="tx1"/>
                        </a:solidFill>
                        <a:latin typeface="Arial"/>
                      </a:endParaRPr>
                    </a:p>
                  </a:txBody>
                  <a:tcPr marL="0" marR="0" marT="0" marB="0" anchor="b"/>
                </a:tc>
                <a:tc>
                  <a:txBody>
                    <a:bodyPr/>
                    <a:lstStyle/>
                    <a:p>
                      <a:pPr algn="ctr" fontAlgn="b"/>
                      <a:r>
                        <a:rPr lang="en-US" sz="1800" b="0" i="0" u="none" strike="noStrike" dirty="0" smtClean="0">
                          <a:solidFill>
                            <a:schemeClr val="tx1"/>
                          </a:solidFill>
                          <a:latin typeface="Arial"/>
                        </a:rPr>
                        <a:t>100.3</a:t>
                      </a:r>
                      <a:endParaRPr lang="en-US" sz="1800" b="0" i="0" u="none" strike="noStrike" dirty="0">
                        <a:solidFill>
                          <a:schemeClr val="tx1"/>
                        </a:solidFill>
                        <a:latin typeface="Arial"/>
                      </a:endParaRPr>
                    </a:p>
                  </a:txBody>
                  <a:tcPr marL="0" marR="0" marT="0" marB="0" anchor="b"/>
                </a:tc>
              </a:tr>
              <a:tr h="304327">
                <a:tc>
                  <a:txBody>
                    <a:bodyPr/>
                    <a:lstStyle/>
                    <a:p>
                      <a:pPr algn="l" fontAlgn="t"/>
                      <a:r>
                        <a:rPr lang="mn-MN" sz="1600" b="0" i="0" u="none" strike="noStrike" dirty="0">
                          <a:solidFill>
                            <a:schemeClr val="tx1"/>
                          </a:solidFill>
                          <a:latin typeface="Arial"/>
                        </a:rPr>
                        <a:t>Бусад бараа, үйлчилгээ</a:t>
                      </a:r>
                    </a:p>
                  </a:txBody>
                  <a:tcPr marL="9525" marR="9525" marT="9525" marB="0"/>
                </a:tc>
                <a:tc>
                  <a:txBody>
                    <a:bodyPr/>
                    <a:lstStyle/>
                    <a:p>
                      <a:pPr algn="ctr" fontAlgn="b"/>
                      <a:r>
                        <a:rPr lang="en-US" sz="1800" b="0" i="0" u="none" strike="noStrike" dirty="0" smtClean="0">
                          <a:solidFill>
                            <a:schemeClr val="tx1"/>
                          </a:solidFill>
                          <a:latin typeface="Arial"/>
                        </a:rPr>
                        <a:t>105.5</a:t>
                      </a:r>
                      <a:endParaRPr lang="en-US" sz="1800" b="0" i="0" u="none" strike="noStrike" dirty="0">
                        <a:solidFill>
                          <a:schemeClr val="tx1"/>
                        </a:solidFill>
                        <a:latin typeface="Arial"/>
                      </a:endParaRPr>
                    </a:p>
                  </a:txBody>
                  <a:tcPr marL="0" marR="0" marT="0" marB="0" anchor="b"/>
                </a:tc>
                <a:tc>
                  <a:txBody>
                    <a:bodyPr/>
                    <a:lstStyle/>
                    <a:p>
                      <a:pPr algn="ctr" fontAlgn="b"/>
                      <a:r>
                        <a:rPr lang="en-US" sz="1800" b="0" i="0" u="none" strike="noStrike" dirty="0" smtClean="0">
                          <a:solidFill>
                            <a:schemeClr val="tx1"/>
                          </a:solidFill>
                          <a:latin typeface="Arial"/>
                        </a:rPr>
                        <a:t>100.2</a:t>
                      </a:r>
                      <a:endParaRPr lang="en-US" sz="1800" b="0" i="0" u="none" strike="noStrike" dirty="0">
                        <a:solidFill>
                          <a:schemeClr val="tx1"/>
                        </a:solidFill>
                        <a:latin typeface="Arial"/>
                      </a:endParaRPr>
                    </a:p>
                  </a:txBody>
                  <a:tcPr marL="0" marR="0" marT="0" marB="0" anchor="b"/>
                </a:tc>
              </a:tr>
              <a:tr h="304327">
                <a:tc>
                  <a:txBody>
                    <a:bodyPr/>
                    <a:lstStyle/>
                    <a:p>
                      <a:pPr algn="ctr" fontAlgn="b"/>
                      <a:r>
                        <a:rPr lang="mn-MN" sz="1600" b="1" i="1" u="sng" strike="noStrike" dirty="0">
                          <a:solidFill>
                            <a:schemeClr val="tx1"/>
                          </a:solidFill>
                          <a:latin typeface="Arial"/>
                        </a:rPr>
                        <a:t>Ерөнхий индекс</a:t>
                      </a:r>
                    </a:p>
                  </a:txBody>
                  <a:tcPr marL="9525" marR="9525" marT="9525" marB="0" anchor="b"/>
                </a:tc>
                <a:tc>
                  <a:txBody>
                    <a:bodyPr/>
                    <a:lstStyle/>
                    <a:p>
                      <a:pPr algn="ctr" fontAlgn="b"/>
                      <a:r>
                        <a:rPr lang="en-US" sz="1800" b="1" i="0" u="none" strike="noStrike" dirty="0" smtClean="0">
                          <a:solidFill>
                            <a:schemeClr val="tx1"/>
                          </a:solidFill>
                          <a:latin typeface="Arial"/>
                        </a:rPr>
                        <a:t>104.3</a:t>
                      </a:r>
                      <a:endParaRPr lang="en-US" sz="1800" b="1" i="0" u="none" strike="noStrike" dirty="0">
                        <a:solidFill>
                          <a:schemeClr val="tx1"/>
                        </a:solidFill>
                        <a:latin typeface="Arial"/>
                      </a:endParaRPr>
                    </a:p>
                  </a:txBody>
                  <a:tcPr marL="0" marR="0" marT="0" marB="0" anchor="b"/>
                </a:tc>
                <a:tc>
                  <a:txBody>
                    <a:bodyPr/>
                    <a:lstStyle/>
                    <a:p>
                      <a:pPr algn="ctr" fontAlgn="b"/>
                      <a:r>
                        <a:rPr lang="en-US" sz="1800" b="1" i="0" u="none" strike="noStrike" dirty="0" smtClean="0">
                          <a:solidFill>
                            <a:schemeClr val="tx1"/>
                          </a:solidFill>
                          <a:latin typeface="Arial"/>
                        </a:rPr>
                        <a:t>100.3</a:t>
                      </a:r>
                      <a:endParaRPr lang="en-US" sz="1800" b="1" i="0" u="none" strike="noStrike" dirty="0">
                        <a:solidFill>
                          <a:schemeClr val="tx1"/>
                        </a:solidFill>
                        <a:latin typeface="Arial"/>
                      </a:endParaRPr>
                    </a:p>
                  </a:txBody>
                  <a:tcPr marL="0" marR="0" marT="0" marB="0" anchor="b"/>
                </a:tc>
              </a:tr>
            </a:tbl>
          </a:graphicData>
        </a:graphic>
      </p:graphicFrame>
      <p:pic>
        <p:nvPicPr>
          <p:cNvPr id="2050" name="Picture 2" descr="D:\uuganaa\blu_negtgel\Information icon\17.jpg"/>
          <p:cNvPicPr>
            <a:picLocks noChangeAspect="1" noChangeArrowheads="1"/>
          </p:cNvPicPr>
          <p:nvPr/>
        </p:nvPicPr>
        <p:blipFill>
          <a:blip r:embed="rId2" cstate="print"/>
          <a:srcRect/>
          <a:stretch>
            <a:fillRect/>
          </a:stretch>
        </p:blipFill>
        <p:spPr bwMode="auto">
          <a:xfrm>
            <a:off x="76200" y="5645150"/>
            <a:ext cx="596900" cy="596900"/>
          </a:xfrm>
          <a:prstGeom prst="rect">
            <a:avLst/>
          </a:prstGeom>
          <a:noFill/>
        </p:spPr>
      </p:pic>
      <p:sp>
        <p:nvSpPr>
          <p:cNvPr id="6" name="Oval 5"/>
          <p:cNvSpPr/>
          <p:nvPr/>
        </p:nvSpPr>
        <p:spPr>
          <a:xfrm>
            <a:off x="5562600" y="4572000"/>
            <a:ext cx="685800" cy="381000"/>
          </a:xfrm>
          <a:prstGeom prst="ellipse">
            <a:avLst/>
          </a:prstGeom>
          <a:noFill/>
          <a:ln w="2222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62600" y="1752600"/>
            <a:ext cx="685800" cy="381000"/>
          </a:xfrm>
          <a:prstGeom prst="ellipse">
            <a:avLst/>
          </a:prstGeom>
          <a:noFill/>
          <a:ln w="22225"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5874" y="265810"/>
            <a:ext cx="8408126" cy="369332"/>
          </a:xfrm>
          <a:prstGeom prst="rect">
            <a:avLst/>
          </a:prstGeom>
          <a:solidFill>
            <a:schemeClr val="bg1"/>
          </a:solidFill>
        </p:spPr>
        <p:txBody>
          <a:bodyPr wrap="square" rtlCol="0">
            <a:spAutoFit/>
          </a:bodyPr>
          <a:lstStyle/>
          <a:p>
            <a:r>
              <a:rPr lang="mn-MN" b="1" dirty="0" smtClean="0">
                <a:solidFill>
                  <a:schemeClr val="bg2">
                    <a:lumMod val="50000"/>
                  </a:schemeClr>
                </a:solidFill>
                <a:latin typeface="Arial" panose="020B0604020202020204" pitchFamily="34" charset="0"/>
                <a:cs typeface="Arial" panose="020B0604020202020204" pitchFamily="34" charset="0"/>
              </a:rPr>
              <a:t>ҮНЭ</a:t>
            </a:r>
            <a:endParaRPr lang="mn-Mong-CN" b="1" dirty="0">
              <a:solidFill>
                <a:schemeClr val="bg2">
                  <a:lumMod val="50000"/>
                </a:schemeClr>
              </a:solidFill>
              <a:latin typeface="Arial" panose="020B0604020202020204" pitchFamily="34" charset="0"/>
            </a:endParaRPr>
          </a:p>
        </p:txBody>
      </p:sp>
    </p:spTree>
    <p:extLst>
      <p:ext uri="{BB962C8B-B14F-4D97-AF65-F5344CB8AC3E}">
        <p14:creationId xmlns:p14="http://schemas.microsoft.com/office/powerpoint/2010/main" val="3711340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914400" y="673135"/>
            <a:ext cx="7772400" cy="355671"/>
          </a:xfrm>
        </p:spPr>
        <p:txBody>
          <a:bodyPr/>
          <a:lstStyle/>
          <a:p>
            <a:pPr algn="ctr"/>
            <a:r>
              <a:rPr lang="mn-MN" sz="1600" dirty="0" smtClean="0">
                <a:solidFill>
                  <a:schemeClr val="tx2">
                    <a:lumMod val="75000"/>
                  </a:schemeClr>
                </a:solidFill>
                <a:latin typeface="Arial" pitchFamily="34" charset="0"/>
                <a:cs typeface="Arial" pitchFamily="34" charset="0"/>
              </a:rPr>
              <a:t>БҮТЭЭГДЭХҮҮН ҮЙЛДВЭРЛЭЛТ</a:t>
            </a:r>
            <a:r>
              <a:rPr lang="en-US" sz="1600" dirty="0" smtClean="0">
                <a:solidFill>
                  <a:schemeClr val="tx2">
                    <a:lumMod val="75000"/>
                  </a:schemeClr>
                </a:solidFill>
                <a:latin typeface="Arial" pitchFamily="34" charset="0"/>
                <a:cs typeface="Arial" pitchFamily="34" charset="0"/>
              </a:rPr>
              <a:t>, </a:t>
            </a:r>
            <a:r>
              <a:rPr lang="en-US" sz="1600" b="0" i="1" dirty="0" smtClean="0">
                <a:solidFill>
                  <a:schemeClr val="tx2">
                    <a:lumMod val="75000"/>
                  </a:schemeClr>
                </a:solidFill>
                <a:latin typeface="Arial" pitchFamily="34" charset="0"/>
                <a:cs typeface="Arial" pitchFamily="34" charset="0"/>
              </a:rPr>
              <a:t>(</a:t>
            </a:r>
            <a:r>
              <a:rPr lang="mn-MN" sz="1600" b="0" i="1" dirty="0" smtClean="0">
                <a:solidFill>
                  <a:schemeClr val="tx2">
                    <a:lumMod val="75000"/>
                  </a:schemeClr>
                </a:solidFill>
                <a:latin typeface="Arial" pitchFamily="34" charset="0"/>
                <a:cs typeface="Arial" pitchFamily="34" charset="0"/>
              </a:rPr>
              <a:t>тэрбум төгрөг</a:t>
            </a:r>
            <a:r>
              <a:rPr lang="en-US" sz="1600" b="0" i="1" dirty="0" smtClean="0">
                <a:solidFill>
                  <a:schemeClr val="tx2">
                    <a:lumMod val="75000"/>
                  </a:schemeClr>
                </a:solidFill>
                <a:latin typeface="Arial" pitchFamily="34" charset="0"/>
                <a:cs typeface="Arial" pitchFamily="34" charset="0"/>
              </a:rPr>
              <a:t>)</a:t>
            </a:r>
            <a:endParaRPr lang="mn-MN" sz="1600" b="0" i="1" dirty="0">
              <a:solidFill>
                <a:schemeClr val="tx2">
                  <a:lumMod val="75000"/>
                </a:schemeClr>
              </a:solidFill>
              <a:latin typeface="Arial" pitchFamily="34" charset="0"/>
              <a:cs typeface="Arial" pitchFamily="34" charset="0"/>
            </a:endParaRPr>
          </a:p>
        </p:txBody>
      </p:sp>
      <p:graphicFrame>
        <p:nvGraphicFramePr>
          <p:cNvPr id="19" name="Content Placeholder 18"/>
          <p:cNvGraphicFramePr>
            <a:graphicFrameLocks noGrp="1"/>
          </p:cNvGraphicFramePr>
          <p:nvPr>
            <p:ph sz="half" idx="2"/>
            <p:extLst>
              <p:ext uri="{D42A27DB-BD31-4B8C-83A1-F6EECF244321}">
                <p14:modId xmlns:p14="http://schemas.microsoft.com/office/powerpoint/2010/main" val="2911918292"/>
              </p:ext>
            </p:extLst>
          </p:nvPr>
        </p:nvGraphicFramePr>
        <p:xfrm>
          <a:off x="1053737" y="1143000"/>
          <a:ext cx="7772400" cy="337909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35874" y="265810"/>
            <a:ext cx="8408126" cy="369332"/>
          </a:xfrm>
          <a:prstGeom prst="rect">
            <a:avLst/>
          </a:prstGeom>
          <a:solidFill>
            <a:schemeClr val="bg1"/>
          </a:solidFill>
        </p:spPr>
        <p:txBody>
          <a:bodyPr wrap="square" rtlCol="0">
            <a:spAutoFit/>
          </a:bodyPr>
          <a:lstStyle/>
          <a:p>
            <a:r>
              <a:rPr lang="mn-MN" b="1" dirty="0" smtClean="0">
                <a:solidFill>
                  <a:schemeClr val="bg2">
                    <a:lumMod val="50000"/>
                  </a:schemeClr>
                </a:solidFill>
                <a:latin typeface="Arial" panose="020B0604020202020204" pitchFamily="34" charset="0"/>
                <a:cs typeface="Arial" panose="020B0604020202020204" pitchFamily="34" charset="0"/>
              </a:rPr>
              <a:t>АЖ ҮЙЛДВЭР</a:t>
            </a:r>
            <a:endParaRPr lang="mn-Mong-CN" b="1" dirty="0">
              <a:solidFill>
                <a:schemeClr val="bg2">
                  <a:lumMod val="50000"/>
                </a:schemeClr>
              </a:solidFill>
              <a:latin typeface="Arial" panose="020B0604020202020204" pitchFamily="34" charset="0"/>
            </a:endParaRPr>
          </a:p>
        </p:txBody>
      </p:sp>
      <p:sp>
        <p:nvSpPr>
          <p:cNvPr id="2" name="Rectangle 1"/>
          <p:cNvSpPr/>
          <p:nvPr/>
        </p:nvSpPr>
        <p:spPr>
          <a:xfrm>
            <a:off x="1053737" y="5029952"/>
            <a:ext cx="7772400" cy="923330"/>
          </a:xfrm>
          <a:prstGeom prst="rect">
            <a:avLst/>
          </a:prstGeom>
        </p:spPr>
        <p:txBody>
          <a:bodyPr wrap="square">
            <a:spAutoFit/>
          </a:bodyPr>
          <a:lstStyle/>
          <a:p>
            <a:pPr indent="457200" algn="just">
              <a:spcAft>
                <a:spcPts val="0"/>
              </a:spcAft>
            </a:pPr>
            <a:r>
              <a:rPr lang="eu-ES" dirty="0">
                <a:latin typeface="Arial" panose="020B0604020202020204" pitchFamily="34" charset="0"/>
                <a:ea typeface="Times New Roman" panose="02020603050405020304" pitchFamily="18" charset="0"/>
                <a:cs typeface="Times New Roman" panose="02020603050405020304" pitchFamily="18" charset="0"/>
              </a:rPr>
              <a:t>Аж үйлдвэрийн салбарт </a:t>
            </a:r>
            <a:r>
              <a:rPr lang="en-US" dirty="0">
                <a:latin typeface="Arial" panose="020B0604020202020204" pitchFamily="34" charset="0"/>
                <a:ea typeface="Times New Roman" panose="02020603050405020304" pitchFamily="18" charset="0"/>
                <a:cs typeface="Times New Roman" panose="02020603050405020304" pitchFamily="18" charset="0"/>
              </a:rPr>
              <a:t>2.2 </a:t>
            </a:r>
            <a:r>
              <a:rPr lang="mn-MN" dirty="0">
                <a:latin typeface="Arial" panose="020B0604020202020204" pitchFamily="34" charset="0"/>
                <a:ea typeface="Times New Roman" panose="02020603050405020304" pitchFamily="18" charset="0"/>
                <a:cs typeface="Times New Roman" panose="02020603050405020304" pitchFamily="18" charset="0"/>
              </a:rPr>
              <a:t>их наяд </a:t>
            </a:r>
            <a:r>
              <a:rPr lang="eu-ES" dirty="0">
                <a:latin typeface="Arial" panose="020B0604020202020204" pitchFamily="34" charset="0"/>
                <a:ea typeface="Times New Roman" panose="02020603050405020304" pitchFamily="18" charset="0"/>
                <a:cs typeface="Times New Roman" panose="02020603050405020304" pitchFamily="18" charset="0"/>
              </a:rPr>
              <a:t>төгрөгийн бүтээгдэхүүн үйлдвэрлэн, </a:t>
            </a:r>
            <a:r>
              <a:rPr lang="mn-MN" dirty="0">
                <a:latin typeface="Arial" panose="020B0604020202020204" pitchFamily="34" charset="0"/>
                <a:ea typeface="Times New Roman" panose="02020603050405020304" pitchFamily="18" charset="0"/>
                <a:cs typeface="Times New Roman" panose="02020603050405020304" pitchFamily="18" charset="0"/>
              </a:rPr>
              <a:t>2.3 их наяд </a:t>
            </a:r>
            <a:r>
              <a:rPr lang="eu-ES" dirty="0">
                <a:latin typeface="Arial" panose="020B0604020202020204" pitchFamily="34" charset="0"/>
                <a:ea typeface="Times New Roman" panose="02020603050405020304" pitchFamily="18" charset="0"/>
                <a:cs typeface="Times New Roman" panose="02020603050405020304" pitchFamily="18" charset="0"/>
              </a:rPr>
              <a:t>төгрөгийн бүтээгдэхүүн борлуулж</a:t>
            </a:r>
            <a:r>
              <a:rPr lang="mn-MN" dirty="0">
                <a:latin typeface="Arial" panose="020B0604020202020204" pitchFamily="34" charset="0"/>
                <a:ea typeface="Times New Roman" panose="02020603050405020304" pitchFamily="18" charset="0"/>
                <a:cs typeface="Times New Roman" panose="02020603050405020304" pitchFamily="18" charset="0"/>
              </a:rPr>
              <a:t>, </a:t>
            </a:r>
            <a:r>
              <a:rPr lang="eu-ES" dirty="0">
                <a:latin typeface="Arial" panose="020B0604020202020204" pitchFamily="34" charset="0"/>
                <a:ea typeface="Times New Roman" panose="02020603050405020304" pitchFamily="18" charset="0"/>
                <a:cs typeface="Times New Roman" panose="02020603050405020304" pitchFamily="18" charset="0"/>
              </a:rPr>
              <a:t>ө</a:t>
            </a:r>
            <a:r>
              <a:rPr lang="mn-MN" dirty="0">
                <a:latin typeface="Arial" panose="020B0604020202020204" pitchFamily="34" charset="0"/>
                <a:ea typeface="Times New Roman" panose="02020603050405020304" pitchFamily="18" charset="0"/>
                <a:cs typeface="Times New Roman" panose="02020603050405020304" pitchFamily="18" charset="0"/>
              </a:rPr>
              <a:t>м</a:t>
            </a:r>
            <a:r>
              <a:rPr lang="eu-ES" dirty="0">
                <a:latin typeface="Arial" panose="020B0604020202020204" pitchFamily="34" charset="0"/>
                <a:ea typeface="Times New Roman" panose="02020603050405020304" pitchFamily="18" charset="0"/>
                <a:cs typeface="Times New Roman" panose="02020603050405020304" pitchFamily="18" charset="0"/>
              </a:rPr>
              <a:t>нө</a:t>
            </a:r>
            <a:r>
              <a:rPr lang="mn-MN" dirty="0">
                <a:latin typeface="Arial" panose="020B0604020202020204" pitchFamily="34" charset="0"/>
                <a:ea typeface="Times New Roman" panose="02020603050405020304" pitchFamily="18" charset="0"/>
                <a:cs typeface="Times New Roman" panose="02020603050405020304" pitchFamily="18" charset="0"/>
              </a:rPr>
              <a:t>х </a:t>
            </a:r>
            <a:r>
              <a:rPr lang="mn-MN" dirty="0" smtClean="0">
                <a:latin typeface="Arial" panose="020B0604020202020204" pitchFamily="34" charset="0"/>
                <a:ea typeface="Times New Roman" panose="02020603050405020304" pitchFamily="18" charset="0"/>
                <a:cs typeface="Times New Roman" panose="02020603050405020304" pitchFamily="18" charset="0"/>
              </a:rPr>
              <a:t>оноос </a:t>
            </a:r>
            <a:r>
              <a:rPr lang="mn-MN" dirty="0">
                <a:latin typeface="Arial" panose="020B0604020202020204" pitchFamily="34" charset="0"/>
                <a:ea typeface="Times New Roman" panose="02020603050405020304" pitchFamily="18" charset="0"/>
                <a:cs typeface="Times New Roman" panose="02020603050405020304" pitchFamily="18" charset="0"/>
              </a:rPr>
              <a:t>үйлдвэрлэлт 2</a:t>
            </a:r>
            <a:r>
              <a:rPr lang="en-US" dirty="0">
                <a:latin typeface="Arial" panose="020B0604020202020204" pitchFamily="34" charset="0"/>
                <a:ea typeface="Times New Roman" panose="02020603050405020304" pitchFamily="18" charset="0"/>
                <a:cs typeface="Times New Roman" panose="02020603050405020304" pitchFamily="18" charset="0"/>
              </a:rPr>
              <a:t>.7 </a:t>
            </a:r>
            <a:r>
              <a:rPr lang="eu-ES" dirty="0">
                <a:latin typeface="Arial" panose="020B0604020202020204" pitchFamily="34" charset="0"/>
                <a:ea typeface="Times New Roman" panose="02020603050405020304" pitchFamily="18" charset="0"/>
                <a:cs typeface="Times New Roman" panose="02020603050405020304" pitchFamily="18" charset="0"/>
              </a:rPr>
              <a:t>хувиар</a:t>
            </a:r>
            <a:r>
              <a:rPr lang="mn-MN" dirty="0">
                <a:latin typeface="Arial" panose="020B0604020202020204" pitchFamily="34" charset="0"/>
                <a:ea typeface="Times New Roman" panose="02020603050405020304" pitchFamily="18" charset="0"/>
                <a:cs typeface="Times New Roman" panose="02020603050405020304" pitchFamily="18" charset="0"/>
              </a:rPr>
              <a:t>, борлуулалт </a:t>
            </a:r>
            <a:r>
              <a:rPr lang="x-none" dirty="0">
                <a:latin typeface="Arial" panose="020B0604020202020204" pitchFamily="34" charset="0"/>
                <a:ea typeface="Times New Roman" panose="02020603050405020304" pitchFamily="18" charset="0"/>
                <a:cs typeface="Times New Roman" panose="02020603050405020304" pitchFamily="18" charset="0"/>
              </a:rPr>
              <a:t>4.</a:t>
            </a:r>
            <a:r>
              <a:rPr lang="en-US" dirty="0">
                <a:latin typeface="Arial" panose="020B0604020202020204" pitchFamily="34" charset="0"/>
                <a:ea typeface="Times New Roman" panose="02020603050405020304" pitchFamily="18" charset="0"/>
                <a:cs typeface="Times New Roman" panose="02020603050405020304" pitchFamily="18" charset="0"/>
              </a:rPr>
              <a:t>5</a:t>
            </a:r>
            <a:r>
              <a:rPr lang="mn-MN" dirty="0">
                <a:latin typeface="Arial" panose="020B0604020202020204" pitchFamily="34" charset="0"/>
                <a:ea typeface="Times New Roman" panose="02020603050405020304" pitchFamily="18" charset="0"/>
                <a:cs typeface="Times New Roman" panose="02020603050405020304" pitchFamily="18" charset="0"/>
              </a:rPr>
              <a:t> хувиар буурсан байна</a:t>
            </a:r>
            <a:r>
              <a:rPr lang="eu-ES" dirty="0">
                <a:latin typeface="Arial" panose="020B0604020202020204" pitchFamily="34" charset="0"/>
                <a:ea typeface="Times New Roman" panose="02020603050405020304" pitchFamily="18" charset="0"/>
                <a:cs typeface="Times New Roman" panose="02020603050405020304" pitchFamily="18" charset="0"/>
              </a:rPr>
              <a:t>.</a:t>
            </a:r>
            <a:r>
              <a:rPr lang="mn-MN" dirty="0">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Arial Mon" panose="020B05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382" y="544731"/>
            <a:ext cx="7924800" cy="533400"/>
          </a:xfrm>
        </p:spPr>
        <p:txBody>
          <a:bodyPr/>
          <a:lstStyle/>
          <a:p>
            <a:r>
              <a:rPr lang="mn-MN" sz="2800" dirty="0" smtClean="0">
                <a:solidFill>
                  <a:schemeClr val="tx2">
                    <a:lumMod val="75000"/>
                  </a:schemeClr>
                </a:solidFill>
                <a:latin typeface="Arial" pitchFamily="34" charset="0"/>
                <a:cs typeface="Arial" pitchFamily="34" charset="0"/>
              </a:rPr>
              <a:t/>
            </a:r>
            <a:br>
              <a:rPr lang="mn-MN" sz="2800" dirty="0" smtClean="0">
                <a:solidFill>
                  <a:schemeClr val="tx2">
                    <a:lumMod val="75000"/>
                  </a:schemeClr>
                </a:solidFill>
                <a:latin typeface="Arial" pitchFamily="34" charset="0"/>
                <a:cs typeface="Arial" pitchFamily="34" charset="0"/>
              </a:rPr>
            </a:br>
            <a:r>
              <a:rPr lang="mn-MN" sz="2800" dirty="0" smtClean="0">
                <a:solidFill>
                  <a:schemeClr val="tx2">
                    <a:lumMod val="75000"/>
                  </a:schemeClr>
                </a:solidFill>
                <a:latin typeface="Arial" pitchFamily="34" charset="0"/>
                <a:cs typeface="Arial" pitchFamily="34" charset="0"/>
              </a:rPr>
              <a:t/>
            </a:r>
            <a:br>
              <a:rPr lang="mn-MN" sz="2800" dirty="0" smtClean="0">
                <a:solidFill>
                  <a:schemeClr val="tx2">
                    <a:lumMod val="75000"/>
                  </a:schemeClr>
                </a:solidFill>
                <a:latin typeface="Arial" pitchFamily="34" charset="0"/>
                <a:cs typeface="Arial" pitchFamily="34" charset="0"/>
              </a:rPr>
            </a:br>
            <a:r>
              <a:rPr lang="mn-MN" sz="2400" b="1" dirty="0" smtClean="0">
                <a:solidFill>
                  <a:schemeClr val="tx2">
                    <a:lumMod val="75000"/>
                  </a:schemeClr>
                </a:solidFill>
                <a:latin typeface="Arial" pitchFamily="34" charset="0"/>
                <a:cs typeface="Arial" pitchFamily="34" charset="0"/>
              </a:rPr>
              <a:t> </a:t>
            </a:r>
            <a:r>
              <a:rPr lang="mn-MN" sz="2000" b="1" dirty="0" smtClean="0">
                <a:solidFill>
                  <a:schemeClr val="tx2">
                    <a:lumMod val="75000"/>
                  </a:schemeClr>
                </a:solidFill>
                <a:latin typeface="Arial" pitchFamily="34" charset="0"/>
                <a:cs typeface="Arial" pitchFamily="34" charset="0"/>
              </a:rPr>
              <a:t>БҮТЭЭГДЭХҮҮН ҮЙЛДВЭРЛЭЛТ</a:t>
            </a:r>
            <a:br>
              <a:rPr lang="mn-MN" sz="2000" b="1" dirty="0" smtClean="0">
                <a:solidFill>
                  <a:schemeClr val="tx2">
                    <a:lumMod val="75000"/>
                  </a:schemeClr>
                </a:solidFill>
                <a:latin typeface="Arial" pitchFamily="34" charset="0"/>
                <a:cs typeface="Arial" pitchFamily="34" charset="0"/>
              </a:rPr>
            </a:br>
            <a:r>
              <a:rPr lang="en-US" sz="2000" i="1" dirty="0" smtClean="0">
                <a:solidFill>
                  <a:schemeClr val="tx2">
                    <a:lumMod val="75000"/>
                  </a:schemeClr>
                </a:solidFill>
                <a:latin typeface="Arial" pitchFamily="34" charset="0"/>
                <a:cs typeface="Arial" pitchFamily="34" charset="0"/>
              </a:rPr>
              <a:t>(</a:t>
            </a:r>
            <a:r>
              <a:rPr lang="mn-MN" sz="1600" i="1" dirty="0" smtClean="0">
                <a:solidFill>
                  <a:schemeClr val="tx2">
                    <a:lumMod val="75000"/>
                  </a:schemeClr>
                </a:solidFill>
                <a:latin typeface="Arial" pitchFamily="34" charset="0"/>
                <a:cs typeface="Arial" pitchFamily="34" charset="0"/>
              </a:rPr>
              <a:t>салбарын бүтэц, хувиар</a:t>
            </a:r>
            <a:r>
              <a:rPr lang="en-US" sz="2000" i="1" dirty="0" smtClean="0">
                <a:solidFill>
                  <a:schemeClr val="tx2">
                    <a:lumMod val="75000"/>
                  </a:schemeClr>
                </a:solidFill>
                <a:latin typeface="Arial" pitchFamily="34" charset="0"/>
                <a:cs typeface="Arial" pitchFamily="34" charset="0"/>
              </a:rPr>
              <a:t>)</a:t>
            </a:r>
            <a:r>
              <a:rPr lang="mn-MN" i="1" dirty="0" smtClean="0">
                <a:solidFill>
                  <a:schemeClr val="tx2">
                    <a:lumMod val="75000"/>
                  </a:schemeClr>
                </a:solidFill>
                <a:latin typeface="Arial" pitchFamily="34" charset="0"/>
                <a:cs typeface="Arial" pitchFamily="34" charset="0"/>
              </a:rPr>
              <a:t/>
            </a:r>
            <a:br>
              <a:rPr lang="mn-MN" i="1" dirty="0" smtClean="0">
                <a:solidFill>
                  <a:schemeClr val="tx2">
                    <a:lumMod val="75000"/>
                  </a:schemeClr>
                </a:solidFill>
                <a:latin typeface="Arial" pitchFamily="34" charset="0"/>
                <a:cs typeface="Arial" pitchFamily="34" charset="0"/>
              </a:rPr>
            </a:br>
            <a:endParaRPr lang="en-US" dirty="0">
              <a:solidFill>
                <a:schemeClr val="tx2">
                  <a:lumMod val="75000"/>
                </a:schemeClr>
              </a:solidFill>
            </a:endParaRP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318671666"/>
              </p:ext>
            </p:extLst>
          </p:nvPr>
        </p:nvGraphicFramePr>
        <p:xfrm>
          <a:off x="724382" y="1676400"/>
          <a:ext cx="4191000" cy="4419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p:cNvGraphicFramePr>
            <a:graphicFrameLocks noGrp="1"/>
          </p:cNvGraphicFramePr>
          <p:nvPr>
            <p:ph sz="half" idx="2"/>
            <p:extLst>
              <p:ext uri="{D42A27DB-BD31-4B8C-83A1-F6EECF244321}">
                <p14:modId xmlns:p14="http://schemas.microsoft.com/office/powerpoint/2010/main" val="1275679907"/>
              </p:ext>
            </p:extLst>
          </p:nvPr>
        </p:nvGraphicFramePr>
        <p:xfrm>
          <a:off x="5181600" y="2327282"/>
          <a:ext cx="3810000" cy="379040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5638800" y="1609522"/>
            <a:ext cx="3200400" cy="369332"/>
          </a:xfrm>
          <a:prstGeom prst="rect">
            <a:avLst/>
          </a:prstGeom>
          <a:noFill/>
        </p:spPr>
        <p:txBody>
          <a:bodyPr wrap="square" rtlCol="0">
            <a:spAutoFit/>
          </a:bodyPr>
          <a:lstStyle/>
          <a:p>
            <a:r>
              <a:rPr lang="mn-MN" b="1" dirty="0" smtClean="0">
                <a:solidFill>
                  <a:schemeClr val="tx2">
                    <a:lumMod val="75000"/>
                  </a:schemeClr>
                </a:solidFill>
                <a:latin typeface="Arial" panose="020B0604020202020204" pitchFamily="34" charset="0"/>
                <a:cs typeface="Arial" panose="020B0604020202020204" pitchFamily="34" charset="0"/>
              </a:rPr>
              <a:t>БОЛОВСРУУЛАХ САЛБАР</a:t>
            </a:r>
            <a:endParaRPr lang="en-US" b="1" dirty="0">
              <a:solidFill>
                <a:schemeClr val="tx2">
                  <a:lumMod val="75000"/>
                </a:schemeClr>
              </a:solidFill>
              <a:latin typeface="Arial" panose="020B0604020202020204" pitchFamily="34" charset="0"/>
              <a:cs typeface="Arial" panose="020B0604020202020204" pitchFamily="34" charset="0"/>
            </a:endParaRPr>
          </a:p>
        </p:txBody>
      </p:sp>
      <p:sp>
        <p:nvSpPr>
          <p:cNvPr id="7" name="TextBox 6"/>
          <p:cNvSpPr txBox="1"/>
          <p:nvPr/>
        </p:nvSpPr>
        <p:spPr>
          <a:xfrm>
            <a:off x="735874" y="265810"/>
            <a:ext cx="8408126" cy="369332"/>
          </a:xfrm>
          <a:prstGeom prst="rect">
            <a:avLst/>
          </a:prstGeom>
          <a:solidFill>
            <a:schemeClr val="bg1"/>
          </a:solidFill>
        </p:spPr>
        <p:txBody>
          <a:bodyPr wrap="square" rtlCol="0">
            <a:spAutoFit/>
          </a:bodyPr>
          <a:lstStyle/>
          <a:p>
            <a:endParaRPr lang="mn-Mong-CN" b="1" dirty="0">
              <a:solidFill>
                <a:schemeClr val="bg2">
                  <a:lumMod val="50000"/>
                </a:schemeClr>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735874" y="646717"/>
            <a:ext cx="8077200" cy="533400"/>
          </a:xfrm>
        </p:spPr>
        <p:txBody>
          <a:bodyPr/>
          <a:lstStyle/>
          <a:p>
            <a:pPr algn="ctr"/>
            <a:r>
              <a:rPr lang="mn-MN" sz="1800" dirty="0" smtClean="0">
                <a:solidFill>
                  <a:schemeClr val="tx2">
                    <a:lumMod val="75000"/>
                  </a:schemeClr>
                </a:solidFill>
                <a:latin typeface="Arial" pitchFamily="34" charset="0"/>
                <a:cs typeface="Arial" pitchFamily="34" charset="0"/>
              </a:rPr>
              <a:t>БАРАА ГҮЙЛГЭЭ, </a:t>
            </a:r>
            <a:r>
              <a:rPr lang="mn-MN" sz="1800" b="0" i="1" dirty="0" smtClean="0">
                <a:solidFill>
                  <a:schemeClr val="tx2">
                    <a:lumMod val="75000"/>
                  </a:schemeClr>
                </a:solidFill>
                <a:latin typeface="Arial" pitchFamily="34" charset="0"/>
                <a:cs typeface="Arial" pitchFamily="34" charset="0"/>
              </a:rPr>
              <a:t>тэрбум төгрөг</a:t>
            </a:r>
            <a:endParaRPr lang="mn-MN" sz="1800" b="0" i="1" dirty="0">
              <a:solidFill>
                <a:schemeClr val="tx2">
                  <a:lumMod val="75000"/>
                </a:schemeClr>
              </a:solidFill>
              <a:latin typeface="Arial" pitchFamily="34" charset="0"/>
              <a:cs typeface="Arial" pitchFamily="34" charset="0"/>
            </a:endParaRPr>
          </a:p>
        </p:txBody>
      </p:sp>
      <p:graphicFrame>
        <p:nvGraphicFramePr>
          <p:cNvPr id="16" name="Content Placeholder 15"/>
          <p:cNvGraphicFramePr>
            <a:graphicFrameLocks noGrp="1"/>
          </p:cNvGraphicFramePr>
          <p:nvPr>
            <p:ph sz="half" idx="2"/>
            <p:extLst>
              <p:ext uri="{D42A27DB-BD31-4B8C-83A1-F6EECF244321}">
                <p14:modId xmlns:p14="http://schemas.microsoft.com/office/powerpoint/2010/main" val="3696393890"/>
              </p:ext>
            </p:extLst>
          </p:nvPr>
        </p:nvGraphicFramePr>
        <p:xfrm>
          <a:off x="1005950" y="1202766"/>
          <a:ext cx="7772400" cy="335279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35874" y="265810"/>
            <a:ext cx="8408126" cy="369332"/>
          </a:xfrm>
          <a:prstGeom prst="rect">
            <a:avLst/>
          </a:prstGeom>
          <a:solidFill>
            <a:schemeClr val="bg1"/>
          </a:solidFill>
        </p:spPr>
        <p:txBody>
          <a:bodyPr wrap="square" rtlCol="0">
            <a:spAutoFit/>
          </a:bodyPr>
          <a:lstStyle/>
          <a:p>
            <a:r>
              <a:rPr lang="mn-MN" b="1" dirty="0" smtClean="0">
                <a:solidFill>
                  <a:schemeClr val="bg2">
                    <a:lumMod val="50000"/>
                  </a:schemeClr>
                </a:solidFill>
                <a:latin typeface="Arial" panose="020B0604020202020204" pitchFamily="34" charset="0"/>
                <a:cs typeface="Arial" panose="020B0604020202020204" pitchFamily="34" charset="0"/>
              </a:rPr>
              <a:t>ХУДАЛДАА, НИЙТИЙН ХООЛ</a:t>
            </a:r>
            <a:endParaRPr lang="mn-Mong-CN" b="1" dirty="0">
              <a:solidFill>
                <a:schemeClr val="bg2">
                  <a:lumMod val="50000"/>
                </a:schemeClr>
              </a:solidFill>
              <a:latin typeface="Arial" panose="020B0604020202020204" pitchFamily="34" charset="0"/>
            </a:endParaRPr>
          </a:p>
        </p:txBody>
      </p:sp>
      <p:sp>
        <p:nvSpPr>
          <p:cNvPr id="2" name="Rectangle 1"/>
          <p:cNvSpPr/>
          <p:nvPr/>
        </p:nvSpPr>
        <p:spPr>
          <a:xfrm>
            <a:off x="1434737" y="5029200"/>
            <a:ext cx="7010400" cy="923330"/>
          </a:xfrm>
          <a:prstGeom prst="rect">
            <a:avLst/>
          </a:prstGeom>
        </p:spPr>
        <p:txBody>
          <a:bodyPr wrap="square">
            <a:spAutoFit/>
          </a:bodyPr>
          <a:lstStyle/>
          <a:p>
            <a:pPr indent="457200" algn="just">
              <a:spcAft>
                <a:spcPts val="0"/>
              </a:spcAft>
            </a:pPr>
            <a:r>
              <a:rPr lang="mn-MN" dirty="0">
                <a:latin typeface="Arial" panose="020B0604020202020204" pitchFamily="34" charset="0"/>
                <a:ea typeface="Times New Roman" panose="02020603050405020304" pitchFamily="18" charset="0"/>
              </a:rPr>
              <a:t>Худалдаа, нийтийн хоолны </a:t>
            </a:r>
            <a:r>
              <a:rPr lang="en-US" dirty="0">
                <a:latin typeface="Arial" panose="020B0604020202020204" pitchFamily="34" charset="0"/>
                <a:ea typeface="Times New Roman" panose="02020603050405020304" pitchFamily="18" charset="0"/>
              </a:rPr>
              <a:t>689</a:t>
            </a:r>
            <a:r>
              <a:rPr lang="mn-MN" dirty="0">
                <a:latin typeface="Arial" panose="020B0604020202020204" pitchFamily="34" charset="0"/>
                <a:ea typeface="Times New Roman" panose="02020603050405020304" pitchFamily="18" charset="0"/>
              </a:rPr>
              <a:t> цэг салбар </a:t>
            </a:r>
            <a:r>
              <a:rPr lang="en-US" dirty="0">
                <a:latin typeface="Arial" panose="020B0604020202020204" pitchFamily="34" charset="0"/>
                <a:ea typeface="Times New Roman" panose="02020603050405020304" pitchFamily="18" charset="0"/>
              </a:rPr>
              <a:t>1</a:t>
            </a:r>
            <a:r>
              <a:rPr lang="mn-MN" dirty="0">
                <a:latin typeface="Arial" panose="020B0604020202020204" pitchFamily="34" charset="0"/>
                <a:ea typeface="Times New Roman" panose="02020603050405020304" pitchFamily="18" charset="0"/>
              </a:rPr>
              <a:t>29</a:t>
            </a:r>
            <a:r>
              <a:rPr lang="en-US" dirty="0">
                <a:latin typeface="Arial" panose="020B0604020202020204" pitchFamily="34" charset="0"/>
                <a:ea typeface="Times New Roman" panose="02020603050405020304" pitchFamily="18" charset="0"/>
              </a:rPr>
              <a:t>.</a:t>
            </a:r>
            <a:r>
              <a:rPr lang="mn-MN" dirty="0">
                <a:latin typeface="Arial" panose="020B0604020202020204" pitchFamily="34" charset="0"/>
                <a:ea typeface="Times New Roman" panose="02020603050405020304" pitchFamily="18" charset="0"/>
              </a:rPr>
              <a:t>8 тэрбум төгрөгийн бараа гүйлгээ хийж, нийт бараа гүйлгээ өмнөх оноос </a:t>
            </a:r>
            <a:r>
              <a:rPr lang="en-US" dirty="0">
                <a:latin typeface="Arial" panose="020B0604020202020204" pitchFamily="34" charset="0"/>
                <a:ea typeface="Times New Roman" panose="02020603050405020304" pitchFamily="18" charset="0"/>
              </a:rPr>
              <a:t>13.7 </a:t>
            </a:r>
            <a:r>
              <a:rPr lang="mn-MN" dirty="0">
                <a:latin typeface="Arial" panose="020B0604020202020204" pitchFamily="34" charset="0"/>
                <a:ea typeface="Times New Roman" panose="02020603050405020304" pitchFamily="18" charset="0"/>
              </a:rPr>
              <a:t>хувиар нэмэгджээ.  </a:t>
            </a:r>
            <a:endParaRPr lang="en-US" dirty="0">
              <a:effectLst/>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371600"/>
            <a:ext cx="8229600" cy="4525963"/>
          </a:xfrm>
        </p:spPr>
        <p:txBody>
          <a:bodyPr/>
          <a:lstStyle/>
          <a:p>
            <a:pPr marL="0" indent="0" algn="ctr">
              <a:buNone/>
            </a:pPr>
            <a:r>
              <a:rPr lang="mn-MN" sz="6000" dirty="0" smtClean="0">
                <a:solidFill>
                  <a:schemeClr val="accent6">
                    <a:lumMod val="75000"/>
                  </a:schemeClr>
                </a:solidFill>
                <a:latin typeface="Arial" panose="020B0604020202020204" pitchFamily="34" charset="0"/>
                <a:cs typeface="Arial" panose="020B0604020202020204" pitchFamily="34" charset="0"/>
              </a:rPr>
              <a:t>Нийгмийн үзүүлэлт</a:t>
            </a:r>
            <a:endParaRPr lang="en-US" sz="6000" dirty="0">
              <a:solidFill>
                <a:schemeClr val="accent6">
                  <a:lumMod val="75000"/>
                </a:schemeClr>
              </a:solidFill>
              <a:latin typeface="Arial" panose="020B0604020202020204" pitchFamily="34" charset="0"/>
              <a:cs typeface="Arial" panose="020B0604020202020204" pitchFamily="34" charset="0"/>
            </a:endParaRPr>
          </a:p>
        </p:txBody>
      </p:sp>
      <p:graphicFrame>
        <p:nvGraphicFramePr>
          <p:cNvPr id="14" name="Diagram 13"/>
          <p:cNvGraphicFramePr/>
          <p:nvPr>
            <p:extLst>
              <p:ext uri="{D42A27DB-BD31-4B8C-83A1-F6EECF244321}">
                <p14:modId xmlns:p14="http://schemas.microsoft.com/office/powerpoint/2010/main" val="2380974981"/>
              </p:ext>
            </p:extLst>
          </p:nvPr>
        </p:nvGraphicFramePr>
        <p:xfrm>
          <a:off x="381000" y="2590800"/>
          <a:ext cx="7391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35874" y="265810"/>
            <a:ext cx="8408126" cy="369332"/>
          </a:xfrm>
          <a:prstGeom prst="rect">
            <a:avLst/>
          </a:prstGeom>
          <a:solidFill>
            <a:schemeClr val="bg1"/>
          </a:solidFill>
        </p:spPr>
        <p:txBody>
          <a:bodyPr wrap="square" rtlCol="0">
            <a:spAutoFit/>
          </a:bodyPr>
          <a:lstStyle/>
          <a:p>
            <a:endParaRPr lang="mn-Mong-CN" dirty="0"/>
          </a:p>
        </p:txBody>
      </p:sp>
    </p:spTree>
    <p:extLst>
      <p:ext uri="{BB962C8B-B14F-4D97-AF65-F5344CB8AC3E}">
        <p14:creationId xmlns:p14="http://schemas.microsoft.com/office/powerpoint/2010/main" val="3739912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8"/>
          <p:cNvGraphicFramePr>
            <a:graphicFrameLocks/>
          </p:cNvGraphicFramePr>
          <p:nvPr>
            <p:extLst>
              <p:ext uri="{D42A27DB-BD31-4B8C-83A1-F6EECF244321}">
                <p14:modId xmlns:p14="http://schemas.microsoft.com/office/powerpoint/2010/main" val="3874710438"/>
              </p:ext>
            </p:extLst>
          </p:nvPr>
        </p:nvGraphicFramePr>
        <p:xfrm>
          <a:off x="1371600" y="1524000"/>
          <a:ext cx="71628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10"/>
          <p:cNvSpPr>
            <a:spLocks noGrp="1"/>
          </p:cNvSpPr>
          <p:nvPr>
            <p:ph type="title"/>
          </p:nvPr>
        </p:nvSpPr>
        <p:spPr>
          <a:xfrm>
            <a:off x="1028700" y="610527"/>
            <a:ext cx="7848600" cy="533400"/>
          </a:xfrm>
        </p:spPr>
        <p:txBody>
          <a:bodyPr/>
          <a:lstStyle/>
          <a:p>
            <a:pPr algn="ctr"/>
            <a:r>
              <a:rPr lang="mn-MN" sz="1600" b="1" dirty="0" smtClean="0">
                <a:solidFill>
                  <a:schemeClr val="tx2">
                    <a:lumMod val="75000"/>
                  </a:schemeClr>
                </a:solidFill>
                <a:latin typeface="Arial" pitchFamily="34" charset="0"/>
                <a:cs typeface="Arial" pitchFamily="34" charset="0"/>
              </a:rPr>
              <a:t>БАРАА ГҮЙЛГЭЭ, </a:t>
            </a:r>
            <a:r>
              <a:rPr lang="en-US" sz="1600" b="1" dirty="0" smtClean="0">
                <a:solidFill>
                  <a:schemeClr val="tx2">
                    <a:lumMod val="75000"/>
                  </a:schemeClr>
                </a:solidFill>
                <a:latin typeface="Arial" pitchFamily="34" charset="0"/>
                <a:cs typeface="Arial" pitchFamily="34" charset="0"/>
              </a:rPr>
              <a:t/>
            </a:r>
            <a:br>
              <a:rPr lang="en-US" sz="1600" b="1" dirty="0" smtClean="0">
                <a:solidFill>
                  <a:schemeClr val="tx2">
                    <a:lumMod val="75000"/>
                  </a:schemeClr>
                </a:solidFill>
                <a:latin typeface="Arial" pitchFamily="34" charset="0"/>
                <a:cs typeface="Arial" pitchFamily="34" charset="0"/>
              </a:rPr>
            </a:br>
            <a:r>
              <a:rPr lang="en-US" sz="1600" b="1" dirty="0" smtClean="0">
                <a:solidFill>
                  <a:schemeClr val="tx2">
                    <a:lumMod val="75000"/>
                  </a:schemeClr>
                </a:solidFill>
                <a:latin typeface="Arial" pitchFamily="34" charset="0"/>
                <a:cs typeface="Arial" pitchFamily="34" charset="0"/>
              </a:rPr>
              <a:t>2019 </a:t>
            </a:r>
            <a:r>
              <a:rPr lang="en-US" sz="1600" b="1" i="1" dirty="0" smtClean="0">
                <a:solidFill>
                  <a:schemeClr val="tx2">
                    <a:lumMod val="75000"/>
                  </a:schemeClr>
                </a:solidFill>
                <a:latin typeface="Arial" pitchFamily="34" charset="0"/>
                <a:cs typeface="Arial" pitchFamily="34" charset="0"/>
              </a:rPr>
              <a:t> </a:t>
            </a:r>
            <a:r>
              <a:rPr lang="mn-MN" sz="1600" b="1" i="1" dirty="0" smtClean="0">
                <a:solidFill>
                  <a:schemeClr val="tx2">
                    <a:lumMod val="75000"/>
                  </a:schemeClr>
                </a:solidFill>
                <a:latin typeface="Arial" pitchFamily="34" charset="0"/>
                <a:cs typeface="Arial" pitchFamily="34" charset="0"/>
              </a:rPr>
              <a:t>он, салбар, бүтцээр</a:t>
            </a:r>
            <a:endParaRPr lang="mn-MN" sz="1600" b="1" i="1" dirty="0">
              <a:solidFill>
                <a:schemeClr val="tx2">
                  <a:lumMod val="75000"/>
                </a:schemeClr>
              </a:solidFill>
              <a:latin typeface="Arial" pitchFamily="34" charset="0"/>
              <a:cs typeface="Arial" pitchFamily="34" charset="0"/>
            </a:endParaRPr>
          </a:p>
        </p:txBody>
      </p:sp>
      <p:sp>
        <p:nvSpPr>
          <p:cNvPr id="6" name="TextBox 5"/>
          <p:cNvSpPr txBox="1"/>
          <p:nvPr/>
        </p:nvSpPr>
        <p:spPr>
          <a:xfrm>
            <a:off x="735874" y="265810"/>
            <a:ext cx="8408126" cy="369332"/>
          </a:xfrm>
          <a:prstGeom prst="rect">
            <a:avLst/>
          </a:prstGeom>
          <a:solidFill>
            <a:schemeClr val="bg1"/>
          </a:solidFill>
        </p:spPr>
        <p:txBody>
          <a:bodyPr wrap="square" rtlCol="0">
            <a:spAutoFit/>
          </a:bodyPr>
          <a:lstStyle/>
          <a:p>
            <a:endParaRPr lang="mn-Mong-CN" b="1" dirty="0">
              <a:solidFill>
                <a:schemeClr val="bg2">
                  <a:lumMod val="50000"/>
                </a:schemeClr>
              </a:solidFill>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2"/>
            <p:extLst>
              <p:ext uri="{D42A27DB-BD31-4B8C-83A1-F6EECF244321}">
                <p14:modId xmlns:p14="http://schemas.microsoft.com/office/powerpoint/2010/main" val="4113646436"/>
              </p:ext>
            </p:extLst>
          </p:nvPr>
        </p:nvGraphicFramePr>
        <p:xfrm>
          <a:off x="838200" y="762000"/>
          <a:ext cx="78486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35874" y="265810"/>
            <a:ext cx="8408126" cy="369332"/>
          </a:xfrm>
          <a:prstGeom prst="rect">
            <a:avLst/>
          </a:prstGeom>
          <a:solidFill>
            <a:schemeClr val="bg1"/>
          </a:solidFill>
        </p:spPr>
        <p:txBody>
          <a:bodyPr wrap="square" rtlCol="0">
            <a:spAutoFit/>
          </a:bodyPr>
          <a:lstStyle/>
          <a:p>
            <a:r>
              <a:rPr lang="mn-MN" b="1" dirty="0" smtClean="0">
                <a:solidFill>
                  <a:schemeClr val="bg2">
                    <a:lumMod val="50000"/>
                  </a:schemeClr>
                </a:solidFill>
                <a:latin typeface="Arial" panose="020B0604020202020204" pitchFamily="34" charset="0"/>
                <a:cs typeface="Arial" panose="020B0604020202020204" pitchFamily="34" charset="0"/>
              </a:rPr>
              <a:t>БИЗНЕС РЕГИСТРИЙН САН</a:t>
            </a:r>
            <a:endParaRPr lang="mn-Mong-CN" b="1" dirty="0">
              <a:solidFill>
                <a:schemeClr val="bg2">
                  <a:lumMod val="50000"/>
                </a:schemeClr>
              </a:solidFill>
              <a:latin typeface="Arial" panose="020B0604020202020204" pitchFamily="34" charset="0"/>
            </a:endParaRPr>
          </a:p>
        </p:txBody>
      </p:sp>
      <p:sp>
        <p:nvSpPr>
          <p:cNvPr id="2" name="Rectangle 1"/>
          <p:cNvSpPr/>
          <p:nvPr/>
        </p:nvSpPr>
        <p:spPr>
          <a:xfrm>
            <a:off x="1295400" y="4800600"/>
            <a:ext cx="7239000" cy="1477328"/>
          </a:xfrm>
          <a:prstGeom prst="rect">
            <a:avLst/>
          </a:prstGeom>
        </p:spPr>
        <p:txBody>
          <a:bodyPr wrap="square">
            <a:spAutoFit/>
          </a:bodyPr>
          <a:lstStyle/>
          <a:p>
            <a:pPr indent="457200" algn="just">
              <a:spcAft>
                <a:spcPts val="600"/>
              </a:spcAft>
            </a:pPr>
            <a:r>
              <a:rPr lang="en-US" dirty="0">
                <a:latin typeface="Arial" panose="020B0604020202020204" pitchFamily="34" charset="0"/>
                <a:ea typeface="Times New Roman" panose="02020603050405020304" pitchFamily="18" charset="0"/>
              </a:rPr>
              <a:t>У</a:t>
            </a:r>
            <a:r>
              <a:rPr lang="mn-MN" dirty="0">
                <a:latin typeface="Arial" panose="020B0604020202020204" pitchFamily="34" charset="0"/>
                <a:ea typeface="Times New Roman" panose="02020603050405020304" pitchFamily="18" charset="0"/>
              </a:rPr>
              <a:t>лсын бүртгэлийн хэлтсийн </a:t>
            </a:r>
            <a:r>
              <a:rPr lang="en-US" dirty="0" err="1">
                <a:latin typeface="Arial" panose="020B0604020202020204" pitchFamily="34" charset="0"/>
                <a:ea typeface="Times New Roman" panose="02020603050405020304" pitchFamily="18" charset="0"/>
              </a:rPr>
              <a:t>мэдээгээр</a:t>
            </a:r>
            <a:r>
              <a:rPr lang="mn-MN" dirty="0">
                <a:latin typeface="Arial" panose="020B0604020202020204" pitchFamily="34" charset="0"/>
                <a:ea typeface="Times New Roman" panose="02020603050405020304" pitchFamily="18" charset="0"/>
              </a:rPr>
              <a:t> тайлант хугацаанд 309 </a:t>
            </a:r>
            <a:r>
              <a:rPr lang="en-US" dirty="0" err="1">
                <a:latin typeface="Arial" panose="020B0604020202020204" pitchFamily="34" charset="0"/>
                <a:ea typeface="Times New Roman" panose="02020603050405020304" pitchFamily="18" charset="0"/>
              </a:rPr>
              <a:t>аж</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ахуйн</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нэгж</a:t>
            </a:r>
            <a:r>
              <a:rPr lang="mn-MN" dirty="0">
                <a:latin typeface="Arial" panose="020B0604020202020204" pitchFamily="34" charset="0"/>
                <a:ea typeface="Times New Roman" panose="02020603050405020304" pitchFamily="18" charset="0"/>
              </a:rPr>
              <a:t> шинээр байгуулагдан</a:t>
            </a:r>
            <a:r>
              <a:rPr lang="en-US" dirty="0">
                <a:latin typeface="Arial" panose="020B0604020202020204" pitchFamily="34" charset="0"/>
                <a:ea typeface="Times New Roman" panose="02020603050405020304" pitchFamily="18" charset="0"/>
              </a:rPr>
              <a:t>,</a:t>
            </a:r>
            <a:r>
              <a:rPr lang="mn-MN" dirty="0">
                <a:latin typeface="Arial" panose="020B0604020202020204" pitchFamily="34" charset="0"/>
                <a:ea typeface="Times New Roman" panose="02020603050405020304" pitchFamily="18" charset="0"/>
              </a:rPr>
              <a:t> 82</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аж</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ахуйн</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нэгж</a:t>
            </a:r>
            <a:r>
              <a:rPr lang="en-US" dirty="0">
                <a:latin typeface="Arial" panose="020B0604020202020204" pitchFamily="34" charset="0"/>
                <a:ea typeface="Times New Roman" panose="02020603050405020304" pitchFamily="18" charset="0"/>
              </a:rPr>
              <a:t> </a:t>
            </a:r>
            <a:r>
              <a:rPr lang="mn-MN" dirty="0">
                <a:latin typeface="Arial" panose="020B0604020202020204" pitchFamily="34" charset="0"/>
                <a:ea typeface="Times New Roman" panose="02020603050405020304" pitchFamily="18" charset="0"/>
              </a:rPr>
              <a:t>хасагдсанаар </a:t>
            </a:r>
            <a:r>
              <a:rPr lang="en-US" dirty="0">
                <a:latin typeface="Arial" panose="020B0604020202020204" pitchFamily="34" charset="0"/>
                <a:ea typeface="Times New Roman" panose="02020603050405020304" pitchFamily="18" charset="0"/>
              </a:rPr>
              <a:t>(</a:t>
            </a:r>
            <a:r>
              <a:rPr lang="en-US" dirty="0" err="1">
                <a:latin typeface="Arial" panose="020B0604020202020204" pitchFamily="34" charset="0"/>
                <a:ea typeface="Times New Roman" panose="02020603050405020304" pitchFamily="18" charset="0"/>
              </a:rPr>
              <a:t>татан</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буугд</a:t>
            </a:r>
            <a:r>
              <a:rPr lang="mn-MN" dirty="0">
                <a:latin typeface="Arial" panose="020B0604020202020204" pitchFamily="34" charset="0"/>
                <a:ea typeface="Times New Roman" panose="02020603050405020304" pitchFamily="18" charset="0"/>
              </a:rPr>
              <a:t>сан</a:t>
            </a:r>
            <a:r>
              <a:rPr lang="en-US" dirty="0">
                <a:latin typeface="Arial" panose="020B0604020202020204" pitchFamily="34" charset="0"/>
                <a:ea typeface="Times New Roman" panose="02020603050405020304" pitchFamily="18" charset="0"/>
              </a:rPr>
              <a:t>, </a:t>
            </a:r>
            <a:r>
              <a:rPr lang="mn-MN" dirty="0">
                <a:latin typeface="Arial" panose="020B0604020202020204" pitchFamily="34" charset="0"/>
                <a:ea typeface="Times New Roman" panose="02020603050405020304" pitchFamily="18" charset="0"/>
              </a:rPr>
              <a:t>шилжсэн</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аж</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ахуйн</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нэгж</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байгууллагын</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тоо</a:t>
            </a:r>
            <a:r>
              <a:rPr lang="en-US" dirty="0">
                <a:latin typeface="Arial" panose="020B0604020202020204" pitchFamily="34" charset="0"/>
                <a:ea typeface="Times New Roman" panose="02020603050405020304" pitchFamily="18" charset="0"/>
              </a:rPr>
              <a:t> </a:t>
            </a:r>
            <a:r>
              <a:rPr lang="mn-MN" dirty="0">
                <a:latin typeface="Arial" panose="020B0604020202020204" pitchFamily="34" charset="0"/>
                <a:ea typeface="Times New Roman" panose="02020603050405020304" pitchFamily="18" charset="0"/>
              </a:rPr>
              <a:t>4930</a:t>
            </a:r>
            <a:r>
              <a:rPr lang="en-US" dirty="0">
                <a:latin typeface="Arial" panose="020B0604020202020204" pitchFamily="34" charset="0"/>
                <a:ea typeface="Times New Roman" panose="02020603050405020304" pitchFamily="18" charset="0"/>
              </a:rPr>
              <a:t> </a:t>
            </a:r>
            <a:r>
              <a:rPr lang="en-US" dirty="0" err="1">
                <a:latin typeface="Arial" panose="020B0604020202020204" pitchFamily="34" charset="0"/>
                <a:ea typeface="Times New Roman" panose="02020603050405020304" pitchFamily="18" charset="0"/>
              </a:rPr>
              <a:t>болж</a:t>
            </a:r>
            <a:r>
              <a:rPr lang="mn-MN" dirty="0">
                <a:latin typeface="Arial" panose="020B0604020202020204" pitchFamily="34" charset="0"/>
                <a:ea typeface="Times New Roman" panose="02020603050405020304" pitchFamily="18" charset="0"/>
              </a:rPr>
              <a:t>, өмнөх оноос 4.8 хувиар буюу 227-аар </a:t>
            </a:r>
            <a:r>
              <a:rPr lang="en-US" dirty="0" err="1">
                <a:latin typeface="Arial" panose="020B0604020202020204" pitchFamily="34" charset="0"/>
                <a:ea typeface="Times New Roman" panose="02020603050405020304" pitchFamily="18" charset="0"/>
              </a:rPr>
              <a:t>нэмэгджээ</a:t>
            </a:r>
            <a:r>
              <a:rPr lang="en-US" dirty="0">
                <a:latin typeface="Arial" panose="020B0604020202020204" pitchFamily="34"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sz="half" idx="2"/>
            <p:extLst>
              <p:ext uri="{D42A27DB-BD31-4B8C-83A1-F6EECF244321}">
                <p14:modId xmlns:p14="http://schemas.microsoft.com/office/powerpoint/2010/main" val="1424576068"/>
              </p:ext>
            </p:extLst>
          </p:nvPr>
        </p:nvGraphicFramePr>
        <p:xfrm>
          <a:off x="571018" y="555387"/>
          <a:ext cx="8153400"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35874" y="202168"/>
            <a:ext cx="8408126" cy="369332"/>
          </a:xfrm>
          <a:prstGeom prst="rect">
            <a:avLst/>
          </a:prstGeom>
          <a:solidFill>
            <a:schemeClr val="bg1"/>
          </a:solidFill>
        </p:spPr>
        <p:txBody>
          <a:bodyPr wrap="square" rtlCol="0">
            <a:spAutoFit/>
          </a:bodyPr>
          <a:lstStyle/>
          <a:p>
            <a:r>
              <a:rPr lang="mn-MN" b="1" dirty="0" smtClean="0">
                <a:solidFill>
                  <a:schemeClr val="bg2">
                    <a:lumMod val="50000"/>
                  </a:schemeClr>
                </a:solidFill>
                <a:latin typeface="Arial" panose="020B0604020202020204" pitchFamily="34" charset="0"/>
                <a:cs typeface="Arial" panose="020B0604020202020204" pitchFamily="34" charset="0"/>
              </a:rPr>
              <a:t>ХӨДӨӨ АЖ АХУЙ</a:t>
            </a:r>
            <a:endParaRPr lang="mn-Mong-CN" b="1" dirty="0">
              <a:solidFill>
                <a:schemeClr val="bg2">
                  <a:lumMod val="50000"/>
                </a:schemeClr>
              </a:solidFill>
              <a:latin typeface="Arial" panose="020B0604020202020204" pitchFamily="34" charset="0"/>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555615"/>
            <a:ext cx="5495925" cy="1760855"/>
          </a:xfrm>
          <a:prstGeom prst="rect">
            <a:avLst/>
          </a:prstGeom>
          <a:noFill/>
          <a:ln>
            <a:noFill/>
          </a:ln>
        </p:spPr>
      </p:pic>
      <p:sp>
        <p:nvSpPr>
          <p:cNvPr id="3" name="TextBox 2"/>
          <p:cNvSpPr txBox="1"/>
          <p:nvPr/>
        </p:nvSpPr>
        <p:spPr>
          <a:xfrm>
            <a:off x="914400" y="4893649"/>
            <a:ext cx="1981200" cy="923330"/>
          </a:xfrm>
          <a:prstGeom prst="rect">
            <a:avLst/>
          </a:prstGeom>
          <a:noFill/>
        </p:spPr>
        <p:txBody>
          <a:bodyPr wrap="square" rtlCol="0">
            <a:spAutoFit/>
          </a:bodyPr>
          <a:lstStyle/>
          <a:p>
            <a:r>
              <a:rPr lang="mn-Mong-CN" dirty="0" smtClean="0">
                <a:solidFill>
                  <a:srgbClr val="0070C0"/>
                </a:solidFill>
                <a:latin typeface="Arial" panose="020B0604020202020204" pitchFamily="34" charset="0"/>
              </a:rPr>
              <a:t>1 малчин өрхөд ногдох малын тоо</a:t>
            </a:r>
            <a:endParaRPr lang="mn-Mong-CN" dirty="0">
              <a:solidFill>
                <a:srgbClr val="0070C0"/>
              </a:solidFill>
              <a:latin typeface="Arial" panose="020B0604020202020204" pitchFamily="34" charset="0"/>
            </a:endParaRPr>
          </a:p>
        </p:txBody>
      </p:sp>
      <p:sp>
        <p:nvSpPr>
          <p:cNvPr id="8" name="Right Arrow 7"/>
          <p:cNvSpPr/>
          <p:nvPr/>
        </p:nvSpPr>
        <p:spPr>
          <a:xfrm>
            <a:off x="2929467" y="5207442"/>
            <a:ext cx="457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ong-CN"/>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6100"/>
            <a:ext cx="7924800" cy="609600"/>
          </a:xfrm>
        </p:spPr>
        <p:txBody>
          <a:bodyPr/>
          <a:lstStyle/>
          <a:p>
            <a:r>
              <a:rPr lang="mn-MN" sz="2800" b="1" dirty="0" smtClean="0">
                <a:solidFill>
                  <a:schemeClr val="tx2">
                    <a:lumMod val="75000"/>
                  </a:schemeClr>
                </a:solidFill>
                <a:latin typeface="Arial" panose="020B0604020202020204" pitchFamily="34" charset="0"/>
                <a:cs typeface="Arial" panose="020B0604020202020204" pitchFamily="34" charset="0"/>
              </a:rPr>
              <a:t>Иргэдийн малын бүлэглэлт</a:t>
            </a:r>
            <a:endParaRPr lang="en-US" sz="2800" b="1" dirty="0">
              <a:solidFill>
                <a:schemeClr val="tx2">
                  <a:lumMod val="75000"/>
                </a:schemeClr>
              </a:solidFill>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380071900"/>
              </p:ext>
            </p:extLst>
          </p:nvPr>
        </p:nvGraphicFramePr>
        <p:xfrm>
          <a:off x="825137" y="1295400"/>
          <a:ext cx="8229600" cy="2035377"/>
        </p:xfrm>
        <a:graphic>
          <a:graphicData uri="http://schemas.openxmlformats.org/drawingml/2006/table">
            <a:tbl>
              <a:tblPr firstRow="1" bandRow="1">
                <a:tableStyleId>{5C22544A-7EE6-4342-B048-85BDC9FD1C3A}</a:tableStyleId>
              </a:tblPr>
              <a:tblGrid>
                <a:gridCol w="1434518"/>
                <a:gridCol w="755009"/>
                <a:gridCol w="830510"/>
                <a:gridCol w="906011"/>
                <a:gridCol w="755009"/>
                <a:gridCol w="906011"/>
                <a:gridCol w="830510"/>
                <a:gridCol w="830510"/>
                <a:gridCol w="981512"/>
              </a:tblGrid>
              <a:tr h="685800">
                <a:tc>
                  <a:txBody>
                    <a:bodyPr/>
                    <a:lstStyle/>
                    <a:p>
                      <a:pPr algn="ctr" fontAlgn="ctr"/>
                      <a:endParaRPr lang="mn-MN" sz="1400" u="none" strike="noStrike" dirty="0" smtClean="0">
                        <a:latin typeface="Arial" panose="020B0604020202020204" pitchFamily="34" charset="0"/>
                        <a:cs typeface="Arial" panose="020B0604020202020204" pitchFamily="34" charset="0"/>
                      </a:endParaRPr>
                    </a:p>
                    <a:p>
                      <a:pPr algn="ctr" fontAlgn="ctr"/>
                      <a:r>
                        <a:rPr lang="mn-MN" sz="1400" u="none" strike="noStrike" dirty="0" smtClean="0">
                          <a:latin typeface="Arial" panose="020B0604020202020204" pitchFamily="34" charset="0"/>
                          <a:cs typeface="Arial" panose="020B0604020202020204" pitchFamily="34" charset="0"/>
                        </a:rPr>
                        <a:t>Бүлэг</a:t>
                      </a:r>
                    </a:p>
                    <a:p>
                      <a:pPr algn="ctr" fontAlgn="ctr"/>
                      <a:endParaRPr lang="en-US" sz="1400" b="1"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400" u="none" strike="noStrike" dirty="0">
                          <a:latin typeface="Arial" panose="020B0604020202020204" pitchFamily="34" charset="0"/>
                          <a:cs typeface="Arial" panose="020B0604020202020204" pitchFamily="34" charset="0"/>
                        </a:rPr>
                        <a:t> 10 </a:t>
                      </a:r>
                      <a:r>
                        <a:rPr lang="mn-MN" sz="1400" u="none" strike="noStrike" dirty="0" smtClean="0">
                          <a:latin typeface="Arial" panose="020B0604020202020204" pitchFamily="34" charset="0"/>
                          <a:cs typeface="Arial" panose="020B0604020202020204" pitchFamily="34" charset="0"/>
                        </a:rPr>
                        <a:t>хүртлэх</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400" u="none" strike="noStrike" dirty="0">
                          <a:latin typeface="Arial" panose="020B0604020202020204" pitchFamily="34" charset="0"/>
                          <a:cs typeface="Arial" panose="020B0604020202020204" pitchFamily="34" charset="0"/>
                        </a:rPr>
                        <a:t> </a:t>
                      </a:r>
                      <a:r>
                        <a:rPr lang="en-US" sz="1400" u="none" strike="noStrike" dirty="0" smtClean="0">
                          <a:latin typeface="Arial" panose="020B0604020202020204" pitchFamily="34" charset="0"/>
                          <a:cs typeface="Arial" panose="020B0604020202020204" pitchFamily="34" charset="0"/>
                        </a:rPr>
                        <a:t>11-30</a:t>
                      </a:r>
                      <a:r>
                        <a:rPr lang="mn-MN" sz="1400" u="none" strike="noStrike" dirty="0" smtClean="0">
                          <a:latin typeface="Arial" panose="020B0604020202020204" pitchFamily="34" charset="0"/>
                          <a:cs typeface="Arial" panose="020B0604020202020204" pitchFamily="34" charset="0"/>
                        </a:rPr>
                        <a:t> хүртэлх</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400" u="none" strike="noStrike" dirty="0">
                          <a:latin typeface="Arial" panose="020B0604020202020204" pitchFamily="34" charset="0"/>
                          <a:cs typeface="Arial" panose="020B0604020202020204" pitchFamily="34" charset="0"/>
                        </a:rPr>
                        <a:t> </a:t>
                      </a:r>
                      <a:r>
                        <a:rPr lang="en-US" sz="1400" u="none" strike="noStrike" dirty="0" smtClean="0">
                          <a:latin typeface="Arial" panose="020B0604020202020204" pitchFamily="34" charset="0"/>
                          <a:cs typeface="Arial" panose="020B0604020202020204" pitchFamily="34" charset="0"/>
                        </a:rPr>
                        <a:t>31-50</a:t>
                      </a:r>
                      <a:r>
                        <a:rPr lang="mn-MN" sz="1400" u="none" strike="noStrike" dirty="0" smtClean="0">
                          <a:latin typeface="Arial" panose="020B0604020202020204" pitchFamily="34" charset="0"/>
                          <a:cs typeface="Arial" panose="020B0604020202020204" pitchFamily="34" charset="0"/>
                        </a:rPr>
                        <a:t> хүртэлх</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400" u="none" strike="noStrike" dirty="0">
                          <a:latin typeface="Arial" panose="020B0604020202020204" pitchFamily="34" charset="0"/>
                          <a:cs typeface="Arial" panose="020B0604020202020204" pitchFamily="34" charset="0"/>
                        </a:rPr>
                        <a:t> </a:t>
                      </a:r>
                      <a:r>
                        <a:rPr lang="en-US" sz="1400" u="none" strike="noStrike" dirty="0" smtClean="0">
                          <a:latin typeface="Arial" panose="020B0604020202020204" pitchFamily="34" charset="0"/>
                          <a:cs typeface="Arial" panose="020B0604020202020204" pitchFamily="34" charset="0"/>
                        </a:rPr>
                        <a:t>51-100</a:t>
                      </a:r>
                      <a:r>
                        <a:rPr lang="mn-MN" sz="1400" u="none" strike="noStrike" dirty="0" smtClean="0">
                          <a:latin typeface="Arial" panose="020B0604020202020204" pitchFamily="34" charset="0"/>
                          <a:cs typeface="Arial" panose="020B0604020202020204" pitchFamily="34" charset="0"/>
                        </a:rPr>
                        <a:t> хүртэлх</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400" u="none" strike="noStrike" dirty="0">
                          <a:latin typeface="Arial" panose="020B0604020202020204" pitchFamily="34" charset="0"/>
                          <a:cs typeface="Arial" panose="020B0604020202020204" pitchFamily="34" charset="0"/>
                        </a:rPr>
                        <a:t> </a:t>
                      </a:r>
                      <a:r>
                        <a:rPr lang="en-US" sz="1400" u="none" strike="noStrike" dirty="0" smtClean="0">
                          <a:latin typeface="Arial" panose="020B0604020202020204" pitchFamily="34" charset="0"/>
                          <a:cs typeface="Arial" panose="020B0604020202020204" pitchFamily="34" charset="0"/>
                        </a:rPr>
                        <a:t>101-200</a:t>
                      </a:r>
                      <a:r>
                        <a:rPr lang="mn-MN" sz="1400" u="none" strike="noStrike" dirty="0" smtClean="0">
                          <a:latin typeface="Arial" panose="020B0604020202020204" pitchFamily="34" charset="0"/>
                          <a:cs typeface="Arial" panose="020B0604020202020204" pitchFamily="34" charset="0"/>
                        </a:rPr>
                        <a:t> хүртэлх</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400" u="none" strike="noStrike" dirty="0">
                          <a:latin typeface="Arial" panose="020B0604020202020204" pitchFamily="34" charset="0"/>
                          <a:cs typeface="Arial" panose="020B0604020202020204" pitchFamily="34" charset="0"/>
                        </a:rPr>
                        <a:t> </a:t>
                      </a:r>
                      <a:r>
                        <a:rPr lang="en-US" sz="1400" u="none" strike="noStrike" dirty="0" smtClean="0">
                          <a:latin typeface="Arial" panose="020B0604020202020204" pitchFamily="34" charset="0"/>
                          <a:cs typeface="Arial" panose="020B0604020202020204" pitchFamily="34" charset="0"/>
                        </a:rPr>
                        <a:t>201-500</a:t>
                      </a:r>
                      <a:r>
                        <a:rPr lang="mn-MN" sz="1400" u="none" strike="noStrike" dirty="0" smtClean="0">
                          <a:latin typeface="Arial" panose="020B0604020202020204" pitchFamily="34" charset="0"/>
                          <a:cs typeface="Arial" panose="020B0604020202020204" pitchFamily="34" charset="0"/>
                        </a:rPr>
                        <a:t> хүртэлх</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400" u="none" strike="noStrike" dirty="0">
                          <a:latin typeface="Arial" panose="020B0604020202020204" pitchFamily="34" charset="0"/>
                          <a:cs typeface="Arial" panose="020B0604020202020204" pitchFamily="34" charset="0"/>
                        </a:rPr>
                        <a:t> </a:t>
                      </a:r>
                      <a:r>
                        <a:rPr lang="en-US" sz="1400" u="none" strike="noStrike" dirty="0" smtClean="0">
                          <a:latin typeface="Arial" panose="020B0604020202020204" pitchFamily="34" charset="0"/>
                          <a:cs typeface="Arial" panose="020B0604020202020204" pitchFamily="34" charset="0"/>
                        </a:rPr>
                        <a:t>501-999</a:t>
                      </a:r>
                      <a:r>
                        <a:rPr lang="mn-MN" sz="1400" u="none" strike="noStrike" dirty="0" smtClean="0">
                          <a:latin typeface="Arial" panose="020B0604020202020204" pitchFamily="34" charset="0"/>
                          <a:cs typeface="Arial" panose="020B0604020202020204" pitchFamily="34" charset="0"/>
                        </a:rPr>
                        <a:t> хүртэлх</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1400" u="none" strike="noStrike" dirty="0" smtClean="0">
                          <a:latin typeface="Arial" panose="020B0604020202020204" pitchFamily="34" charset="0"/>
                          <a:cs typeface="Arial" panose="020B0604020202020204" pitchFamily="34" charset="0"/>
                        </a:rPr>
                        <a:t>1000-1499</a:t>
                      </a:r>
                      <a:r>
                        <a:rPr lang="mn-MN" sz="1400" u="none" strike="noStrike" dirty="0" smtClean="0">
                          <a:latin typeface="Arial" panose="020B0604020202020204" pitchFamily="34" charset="0"/>
                          <a:cs typeface="Arial" panose="020B0604020202020204" pitchFamily="34" charset="0"/>
                        </a:rPr>
                        <a:t> хүртэлх</a:t>
                      </a:r>
                      <a:endParaRPr lang="en-US" sz="14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r>
              <a:tr h="609600">
                <a:tc>
                  <a:txBody>
                    <a:bodyPr/>
                    <a:lstStyle/>
                    <a:p>
                      <a:pPr algn="ctr" fontAlgn="ctr"/>
                      <a:r>
                        <a:rPr lang="mn-MN" sz="1600" u="none" strike="noStrike" dirty="0" smtClean="0">
                          <a:latin typeface="Arial" panose="020B0604020202020204" pitchFamily="34" charset="0"/>
                          <a:cs typeface="Arial" panose="020B0604020202020204" pitchFamily="34" charset="0"/>
                        </a:rPr>
                        <a:t>Малын тоо</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1600" u="none" strike="noStrike" dirty="0" smtClean="0">
                          <a:latin typeface="Arial" panose="020B0604020202020204" pitchFamily="34" charset="0"/>
                          <a:cs typeface="Arial" panose="020B0604020202020204" pitchFamily="34" charset="0"/>
                        </a:rPr>
                        <a:t>1527</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1600" u="none" strike="noStrike" dirty="0" smtClean="0">
                          <a:latin typeface="Arial" panose="020B0604020202020204" pitchFamily="34" charset="0"/>
                          <a:cs typeface="Arial" panose="020B0604020202020204" pitchFamily="34" charset="0"/>
                        </a:rPr>
                        <a:t>4594</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1600" u="none" strike="noStrike" dirty="0" smtClean="0">
                          <a:latin typeface="Arial" panose="020B0604020202020204" pitchFamily="34" charset="0"/>
                          <a:cs typeface="Arial" panose="020B0604020202020204" pitchFamily="34" charset="0"/>
                        </a:rPr>
                        <a:t>4168</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1600" u="none" strike="noStrike" dirty="0" smtClean="0">
                          <a:latin typeface="Arial" panose="020B0604020202020204" pitchFamily="34" charset="0"/>
                          <a:cs typeface="Arial" panose="020B0604020202020204" pitchFamily="34" charset="0"/>
                        </a:rPr>
                        <a:t>11135</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1600" u="none" strike="noStrike" dirty="0" smtClean="0">
                          <a:latin typeface="Arial" panose="020B0604020202020204" pitchFamily="34" charset="0"/>
                          <a:cs typeface="Arial" panose="020B0604020202020204" pitchFamily="34" charset="0"/>
                        </a:rPr>
                        <a:t>22056</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1600" u="none" strike="noStrike" dirty="0" smtClean="0">
                          <a:latin typeface="Arial" panose="020B0604020202020204" pitchFamily="34" charset="0"/>
                          <a:cs typeface="Arial" panose="020B0604020202020204" pitchFamily="34" charset="0"/>
                        </a:rPr>
                        <a:t>49871</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1600" u="none" strike="noStrike" dirty="0" smtClean="0">
                          <a:latin typeface="Arial" panose="020B0604020202020204" pitchFamily="34" charset="0"/>
                          <a:cs typeface="Arial" panose="020B0604020202020204" pitchFamily="34" charset="0"/>
                        </a:rPr>
                        <a:t>24509</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1600" u="none" strike="noStrike" dirty="0" smtClean="0">
                          <a:latin typeface="Arial" panose="020B0604020202020204" pitchFamily="34" charset="0"/>
                          <a:cs typeface="Arial" panose="020B0604020202020204" pitchFamily="34" charset="0"/>
                        </a:rPr>
                        <a:t>4303</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r>
              <a:tr h="739977">
                <a:tc>
                  <a:txBody>
                    <a:bodyPr/>
                    <a:lstStyle/>
                    <a:p>
                      <a:pPr algn="ctr" fontAlgn="ctr"/>
                      <a:r>
                        <a:rPr lang="mn-MN" sz="1600" u="none" strike="noStrike" dirty="0" smtClean="0">
                          <a:latin typeface="Arial" panose="020B0604020202020204" pitchFamily="34" charset="0"/>
                          <a:cs typeface="Arial" panose="020B0604020202020204" pitchFamily="34" charset="0"/>
                        </a:rPr>
                        <a:t>1</a:t>
                      </a:r>
                      <a:r>
                        <a:rPr lang="mn-MN" sz="1600" u="none" strike="noStrike" baseline="0" dirty="0" smtClean="0">
                          <a:latin typeface="Arial" panose="020B0604020202020204" pitchFamily="34" charset="0"/>
                          <a:cs typeface="Arial" panose="020B0604020202020204" pitchFamily="34" charset="0"/>
                        </a:rPr>
                        <a:t> малчин өрхийн малын дундаж тоо</a:t>
                      </a:r>
                      <a:endParaRPr lang="en-US" sz="1600" b="1" i="0" u="none" strike="noStrike" dirty="0">
                        <a:solidFill>
                          <a:srgbClr val="FF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1600" u="none" strike="noStrike" dirty="0" smtClean="0">
                          <a:latin typeface="Arial" panose="020B0604020202020204" pitchFamily="34" charset="0"/>
                          <a:cs typeface="Arial" panose="020B0604020202020204" pitchFamily="34" charset="0"/>
                        </a:rPr>
                        <a:t>6</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1600" u="none" strike="noStrike" dirty="0" smtClean="0">
                          <a:latin typeface="Arial" panose="020B0604020202020204" pitchFamily="34" charset="0"/>
                          <a:cs typeface="Arial" panose="020B0604020202020204" pitchFamily="34" charset="0"/>
                        </a:rPr>
                        <a:t>19</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1600" u="none" strike="noStrike" dirty="0" smtClean="0">
                          <a:latin typeface="Arial" panose="020B0604020202020204" pitchFamily="34" charset="0"/>
                          <a:cs typeface="Arial" panose="020B0604020202020204" pitchFamily="34" charset="0"/>
                        </a:rPr>
                        <a:t>41</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1600" u="none" strike="noStrike" dirty="0" smtClean="0">
                          <a:latin typeface="Arial" panose="020B0604020202020204" pitchFamily="34" charset="0"/>
                          <a:cs typeface="Arial" panose="020B0604020202020204" pitchFamily="34" charset="0"/>
                        </a:rPr>
                        <a:t>73</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1600" u="none" strike="noStrike" dirty="0" smtClean="0">
                          <a:latin typeface="Arial" panose="020B0604020202020204" pitchFamily="34" charset="0"/>
                          <a:cs typeface="Arial" panose="020B0604020202020204" pitchFamily="34" charset="0"/>
                        </a:rPr>
                        <a:t>141</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1600" u="none" strike="noStrike" dirty="0" smtClean="0">
                          <a:latin typeface="Arial" panose="020B0604020202020204" pitchFamily="34" charset="0"/>
                          <a:cs typeface="Arial" panose="020B0604020202020204" pitchFamily="34" charset="0"/>
                        </a:rPr>
                        <a:t>308</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1600" u="none" strike="noStrike" dirty="0" smtClean="0">
                          <a:latin typeface="Arial" panose="020B0604020202020204" pitchFamily="34" charset="0"/>
                          <a:cs typeface="Arial" panose="020B0604020202020204" pitchFamily="34" charset="0"/>
                        </a:rPr>
                        <a:t>628</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1600" u="none" strike="noStrike" dirty="0" smtClean="0">
                          <a:latin typeface="Arial" panose="020B0604020202020204" pitchFamily="34" charset="0"/>
                          <a:cs typeface="Arial" panose="020B0604020202020204" pitchFamily="34" charset="0"/>
                        </a:rPr>
                        <a:t>1076</a:t>
                      </a:r>
                      <a:endParaRPr lang="en-US" sz="1600" b="1"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r>
            </a:tbl>
          </a:graphicData>
        </a:graphic>
      </p:graphicFrame>
      <p:sp>
        <p:nvSpPr>
          <p:cNvPr id="6" name="TextBox 5"/>
          <p:cNvSpPr txBox="1"/>
          <p:nvPr/>
        </p:nvSpPr>
        <p:spPr>
          <a:xfrm>
            <a:off x="735874" y="202168"/>
            <a:ext cx="8408126" cy="369332"/>
          </a:xfrm>
          <a:prstGeom prst="rect">
            <a:avLst/>
          </a:prstGeom>
          <a:solidFill>
            <a:schemeClr val="bg1"/>
          </a:solidFill>
        </p:spPr>
        <p:txBody>
          <a:bodyPr wrap="square" rtlCol="0">
            <a:spAutoFit/>
          </a:bodyPr>
          <a:lstStyle/>
          <a:p>
            <a:endParaRPr lang="mn-Mong-CN" b="1" dirty="0">
              <a:solidFill>
                <a:schemeClr val="bg2">
                  <a:lumMod val="50000"/>
                </a:schemeClr>
              </a:solidFill>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1636624" y="3543622"/>
            <a:ext cx="6175552" cy="328897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0167" y="571500"/>
            <a:ext cx="7772400" cy="457200"/>
          </a:xfrm>
        </p:spPr>
        <p:txBody>
          <a:bodyPr/>
          <a:lstStyle/>
          <a:p>
            <a:pPr algn="ctr"/>
            <a:r>
              <a:rPr lang="mn-MN" sz="2800" dirty="0" smtClean="0">
                <a:solidFill>
                  <a:schemeClr val="tx2">
                    <a:lumMod val="75000"/>
                  </a:schemeClr>
                </a:solidFill>
                <a:latin typeface="Arial" pitchFamily="34" charset="0"/>
                <a:cs typeface="Arial" pitchFamily="34" charset="0"/>
              </a:rPr>
              <a:t>Төллөсөн мал, толгой</a:t>
            </a:r>
            <a:endParaRPr lang="en-US" sz="2800" dirty="0">
              <a:solidFill>
                <a:schemeClr val="tx2">
                  <a:lumMod val="75000"/>
                </a:schemeClr>
              </a:solidFill>
              <a:latin typeface="Arial" pitchFamily="34" charset="0"/>
              <a:cs typeface="Arial" pitchFamily="34" charset="0"/>
            </a:endParaRPr>
          </a:p>
        </p:txBody>
      </p:sp>
      <p:graphicFrame>
        <p:nvGraphicFramePr>
          <p:cNvPr id="14" name="Content Placeholder 13"/>
          <p:cNvGraphicFramePr>
            <a:graphicFrameLocks noGrp="1"/>
          </p:cNvGraphicFramePr>
          <p:nvPr>
            <p:ph sz="half" idx="2"/>
            <p:extLst>
              <p:ext uri="{D42A27DB-BD31-4B8C-83A1-F6EECF244321}">
                <p14:modId xmlns:p14="http://schemas.microsoft.com/office/powerpoint/2010/main" val="1843988866"/>
              </p:ext>
            </p:extLst>
          </p:nvPr>
        </p:nvGraphicFramePr>
        <p:xfrm>
          <a:off x="735874" y="1028700"/>
          <a:ext cx="8001000" cy="32956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35874" y="202168"/>
            <a:ext cx="8408126" cy="369332"/>
          </a:xfrm>
          <a:prstGeom prst="rect">
            <a:avLst/>
          </a:prstGeom>
          <a:solidFill>
            <a:schemeClr val="bg1"/>
          </a:solidFill>
        </p:spPr>
        <p:txBody>
          <a:bodyPr wrap="square" rtlCol="0">
            <a:spAutoFit/>
          </a:bodyPr>
          <a:lstStyle/>
          <a:p>
            <a:endParaRPr lang="mn-Mong-CN" b="1" dirty="0">
              <a:solidFill>
                <a:schemeClr val="bg2">
                  <a:lumMod val="50000"/>
                </a:schemeClr>
              </a:solidFill>
              <a:latin typeface="Arial" panose="020B0604020202020204" pitchFamily="34" charset="0"/>
            </a:endParaRPr>
          </a:p>
        </p:txBody>
      </p:sp>
      <p:sp>
        <p:nvSpPr>
          <p:cNvPr id="2" name="Rectangle 1"/>
          <p:cNvSpPr/>
          <p:nvPr/>
        </p:nvSpPr>
        <p:spPr>
          <a:xfrm>
            <a:off x="1081617" y="4953000"/>
            <a:ext cx="7429500" cy="1200329"/>
          </a:xfrm>
          <a:prstGeom prst="rect">
            <a:avLst/>
          </a:prstGeom>
        </p:spPr>
        <p:txBody>
          <a:bodyPr wrap="square">
            <a:spAutoFit/>
          </a:bodyPr>
          <a:lstStyle/>
          <a:p>
            <a:pPr indent="457200" algn="just">
              <a:spcAft>
                <a:spcPts val="0"/>
              </a:spcAft>
            </a:pPr>
            <a:r>
              <a:rPr lang="eu-ES" dirty="0">
                <a:latin typeface="Arial" panose="020B0604020202020204" pitchFamily="34" charset="0"/>
                <a:ea typeface="Times New Roman" panose="02020603050405020304" pitchFamily="18" charset="0"/>
              </a:rPr>
              <a:t>Оны эхний төллөх эх малын </a:t>
            </a:r>
            <a:r>
              <a:rPr lang="mn-MN" dirty="0">
                <a:latin typeface="Arial" panose="020B0604020202020204" pitchFamily="34" charset="0"/>
                <a:ea typeface="Times New Roman" panose="02020603050405020304" pitchFamily="18" charset="0"/>
              </a:rPr>
              <a:t>97.0</a:t>
            </a:r>
            <a:r>
              <a:rPr lang="eu-ES" dirty="0">
                <a:latin typeface="Arial" panose="020B0604020202020204" pitchFamily="34" charset="0"/>
                <a:ea typeface="Times New Roman" panose="02020603050405020304" pitchFamily="18" charset="0"/>
              </a:rPr>
              <a:t> хувь буюу </a:t>
            </a:r>
            <a:r>
              <a:rPr lang="mn-MN" dirty="0">
                <a:latin typeface="Arial" panose="020B0604020202020204" pitchFamily="34" charset="0"/>
                <a:ea typeface="Times New Roman" panose="02020603050405020304" pitchFamily="18" charset="0"/>
              </a:rPr>
              <a:t>53.5</a:t>
            </a:r>
            <a:r>
              <a:rPr lang="eu-ES" dirty="0">
                <a:latin typeface="Arial" panose="020B0604020202020204" pitchFamily="34" charset="0"/>
                <a:ea typeface="Times New Roman" panose="02020603050405020304" pitchFamily="18" charset="0"/>
              </a:rPr>
              <a:t> мянган </a:t>
            </a:r>
            <a:r>
              <a:rPr lang="eu-ES" b="1" dirty="0">
                <a:solidFill>
                  <a:srgbClr val="0070C0"/>
                </a:solidFill>
                <a:latin typeface="Arial" panose="020B0604020202020204" pitchFamily="34" charset="0"/>
                <a:ea typeface="Times New Roman" panose="02020603050405020304" pitchFamily="18" charset="0"/>
              </a:rPr>
              <a:t>хээлтэгч мал төллөж, </a:t>
            </a:r>
            <a:r>
              <a:rPr lang="eu-ES" dirty="0">
                <a:latin typeface="Arial" panose="020B0604020202020204" pitchFamily="34" charset="0"/>
                <a:ea typeface="Times New Roman" panose="02020603050405020304" pitchFamily="18" charset="0"/>
              </a:rPr>
              <a:t>гарсан төлийн 9</a:t>
            </a:r>
            <a:r>
              <a:rPr lang="mn-MN" dirty="0">
                <a:latin typeface="Arial" panose="020B0604020202020204" pitchFamily="34" charset="0"/>
                <a:ea typeface="Times New Roman" panose="02020603050405020304" pitchFamily="18" charset="0"/>
              </a:rPr>
              <a:t>9.7</a:t>
            </a:r>
            <a:r>
              <a:rPr lang="eu-ES" dirty="0">
                <a:latin typeface="Arial" panose="020B0604020202020204" pitchFamily="34" charset="0"/>
                <a:ea typeface="Times New Roman" panose="02020603050405020304" pitchFamily="18" charset="0"/>
              </a:rPr>
              <a:t> хувь нь бойжиж байна. Өмнөх оноос төллөлт </a:t>
            </a:r>
            <a:r>
              <a:rPr lang="mn-MN" dirty="0">
                <a:latin typeface="Arial" panose="020B0604020202020204" pitchFamily="34" charset="0"/>
                <a:ea typeface="Times New Roman" panose="02020603050405020304" pitchFamily="18" charset="0"/>
              </a:rPr>
              <a:t>34.2</a:t>
            </a:r>
            <a:r>
              <a:rPr lang="eu-ES" dirty="0">
                <a:latin typeface="Arial" panose="020B0604020202020204" pitchFamily="34" charset="0"/>
                <a:ea typeface="Times New Roman" panose="02020603050405020304" pitchFamily="18" charset="0"/>
              </a:rPr>
              <a:t> пунктээр бага, төл бойжилт </a:t>
            </a:r>
            <a:r>
              <a:rPr lang="mn-MN" dirty="0">
                <a:latin typeface="Arial" panose="020B0604020202020204" pitchFamily="34" charset="0"/>
                <a:ea typeface="Times New Roman" panose="02020603050405020304" pitchFamily="18" charset="0"/>
              </a:rPr>
              <a:t>2.3</a:t>
            </a:r>
            <a:r>
              <a:rPr lang="eu-ES" dirty="0">
                <a:latin typeface="Arial" panose="020B0604020202020204" pitchFamily="34" charset="0"/>
                <a:ea typeface="Times New Roman" panose="02020603050405020304" pitchFamily="18" charset="0"/>
              </a:rPr>
              <a:t> пунктээр их байна. Нийт гарсан төлийн </a:t>
            </a:r>
            <a:r>
              <a:rPr lang="mn-MN" dirty="0">
                <a:latin typeface="Arial" panose="020B0604020202020204" pitchFamily="34" charset="0"/>
                <a:ea typeface="Times New Roman" panose="02020603050405020304" pitchFamily="18" charset="0"/>
              </a:rPr>
              <a:t>0.3</a:t>
            </a:r>
            <a:r>
              <a:rPr lang="eu-ES" dirty="0">
                <a:latin typeface="Arial" panose="020B0604020202020204" pitchFamily="34" charset="0"/>
                <a:ea typeface="Times New Roman" panose="02020603050405020304" pitchFamily="18" charset="0"/>
              </a:rPr>
              <a:t> хувь буюу </a:t>
            </a:r>
            <a:r>
              <a:rPr lang="mn-MN" dirty="0">
                <a:latin typeface="Arial" panose="020B0604020202020204" pitchFamily="34" charset="0"/>
                <a:ea typeface="Times New Roman" panose="02020603050405020304" pitchFamily="18" charset="0"/>
              </a:rPr>
              <a:t>140</a:t>
            </a:r>
            <a:r>
              <a:rPr lang="eu-ES" dirty="0">
                <a:latin typeface="Arial" panose="020B0604020202020204" pitchFamily="34" charset="0"/>
                <a:ea typeface="Times New Roman" panose="02020603050405020304" pitchFamily="18" charset="0"/>
              </a:rPr>
              <a:t> </a:t>
            </a:r>
            <a:r>
              <a:rPr lang="eu-ES" b="1" dirty="0">
                <a:solidFill>
                  <a:srgbClr val="0070C0"/>
                </a:solidFill>
                <a:latin typeface="Arial" panose="020B0604020202020204" pitchFamily="34" charset="0"/>
                <a:ea typeface="Times New Roman" panose="02020603050405020304" pitchFamily="18" charset="0"/>
              </a:rPr>
              <a:t>төл хорогджээ. </a:t>
            </a:r>
            <a:endParaRPr lang="en-US" sz="14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1500"/>
            <a:ext cx="7924800" cy="457200"/>
          </a:xfrm>
        </p:spPr>
        <p:txBody>
          <a:bodyPr/>
          <a:lstStyle/>
          <a:p>
            <a:pPr lvl="0"/>
            <a:r>
              <a:rPr lang="mn-MN" b="1" dirty="0" smtClean="0">
                <a:solidFill>
                  <a:schemeClr val="tx2">
                    <a:lumMod val="75000"/>
                  </a:schemeClr>
                </a:solidFill>
                <a:latin typeface="Arial" pitchFamily="34" charset="0"/>
                <a:cs typeface="Arial" pitchFamily="34" charset="0"/>
              </a:rPr>
              <a:t/>
            </a:r>
            <a:br>
              <a:rPr lang="mn-MN" b="1" dirty="0" smtClean="0">
                <a:solidFill>
                  <a:schemeClr val="tx2">
                    <a:lumMod val="75000"/>
                  </a:schemeClr>
                </a:solidFill>
                <a:latin typeface="Arial" pitchFamily="34" charset="0"/>
                <a:cs typeface="Arial" pitchFamily="34" charset="0"/>
              </a:rPr>
            </a:br>
            <a:r>
              <a:rPr lang="mn-MN" sz="3200" b="1" dirty="0" smtClean="0">
                <a:solidFill>
                  <a:schemeClr val="tx2">
                    <a:lumMod val="75000"/>
                  </a:schemeClr>
                </a:solidFill>
                <a:latin typeface="Arial" pitchFamily="34" charset="0"/>
                <a:cs typeface="Arial" pitchFamily="34" charset="0"/>
              </a:rPr>
              <a:t>100 эхээс бойжуулсан төл</a:t>
            </a:r>
            <a:r>
              <a:rPr lang="en-US" b="1" dirty="0" smtClean="0">
                <a:solidFill>
                  <a:schemeClr val="tx2">
                    <a:lumMod val="75000"/>
                  </a:schemeClr>
                </a:solidFill>
                <a:latin typeface="Arial" pitchFamily="34" charset="0"/>
                <a:cs typeface="Arial" pitchFamily="34" charset="0"/>
              </a:rPr>
              <a:t/>
            </a:r>
            <a:br>
              <a:rPr lang="en-US" b="1" dirty="0" smtClean="0">
                <a:solidFill>
                  <a:schemeClr val="tx2">
                    <a:lumMod val="75000"/>
                  </a:schemeClr>
                </a:solidFill>
                <a:latin typeface="Arial" pitchFamily="34" charset="0"/>
                <a:cs typeface="Arial" pitchFamily="34" charset="0"/>
              </a:rPr>
            </a:br>
            <a:endParaRPr lang="en-US" dirty="0">
              <a:solidFill>
                <a:schemeClr val="tx2">
                  <a:lumMod val="75000"/>
                </a:schemeClr>
              </a:solidFill>
            </a:endParaRP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2969499104"/>
              </p:ext>
            </p:extLst>
          </p:nvPr>
        </p:nvGraphicFramePr>
        <p:xfrm>
          <a:off x="901337" y="1219200"/>
          <a:ext cx="8077200" cy="3276600"/>
        </p:xfrm>
        <a:graphic>
          <a:graphicData uri="http://schemas.openxmlformats.org/drawingml/2006/table">
            <a:tbl>
              <a:tblPr firstRow="1" bandRow="1">
                <a:tableStyleId>{5C22544A-7EE6-4342-B048-85BDC9FD1C3A}</a:tableStyleId>
              </a:tblPr>
              <a:tblGrid>
                <a:gridCol w="2222863"/>
                <a:gridCol w="1600200"/>
                <a:gridCol w="1524000"/>
                <a:gridCol w="1447800"/>
                <a:gridCol w="1282337"/>
              </a:tblGrid>
              <a:tr h="685800">
                <a:tc>
                  <a:txBody>
                    <a:bodyPr/>
                    <a:lstStyle/>
                    <a:p>
                      <a:pPr algn="ctr"/>
                      <a:r>
                        <a:rPr lang="mn-MN" sz="2800" dirty="0" smtClean="0">
                          <a:latin typeface="Arial" panose="020B0604020202020204" pitchFamily="34" charset="0"/>
                          <a:cs typeface="Arial" panose="020B0604020202020204" pitchFamily="34" charset="0"/>
                        </a:rPr>
                        <a:t>Төрөл</a:t>
                      </a:r>
                      <a:endParaRPr lang="en-US" sz="2800" dirty="0">
                        <a:solidFill>
                          <a:schemeClr val="bg1"/>
                        </a:solidFill>
                        <a:latin typeface="Arial" pitchFamily="34" charset="0"/>
                        <a:cs typeface="Arial" pitchFamily="34" charset="0"/>
                      </a:endParaRPr>
                    </a:p>
                  </a:txBody>
                  <a:tcPr anchor="ctr"/>
                </a:tc>
                <a:tc>
                  <a:txBody>
                    <a:bodyPr/>
                    <a:lstStyle/>
                    <a:p>
                      <a:pPr algn="ctr" fontAlgn="ctr"/>
                      <a:r>
                        <a:rPr lang="mn-MN" sz="2800" u="none" strike="noStrike" dirty="0" smtClean="0">
                          <a:latin typeface="Arial" panose="020B0604020202020204" pitchFamily="34" charset="0"/>
                          <a:cs typeface="Arial" panose="020B0604020202020204" pitchFamily="34" charset="0"/>
                        </a:rPr>
                        <a:t>2016</a:t>
                      </a:r>
                      <a:endParaRPr lang="en-US" sz="2800" b="1" i="0" u="none" strike="noStrike" dirty="0">
                        <a:solidFill>
                          <a:schemeClr val="bg1"/>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2800" u="none" strike="noStrike" dirty="0" smtClean="0">
                          <a:latin typeface="Arial" panose="020B0604020202020204" pitchFamily="34" charset="0"/>
                          <a:cs typeface="Arial" panose="020B0604020202020204" pitchFamily="34" charset="0"/>
                        </a:rPr>
                        <a:t>2017</a:t>
                      </a:r>
                      <a:endParaRPr lang="en-US" sz="2800" b="1" i="0" u="none" strike="noStrike" dirty="0">
                        <a:solidFill>
                          <a:schemeClr val="bg1"/>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2800" b="1" i="0" u="none" strike="noStrike" dirty="0" smtClean="0">
                          <a:solidFill>
                            <a:schemeClr val="bg1"/>
                          </a:solidFill>
                          <a:latin typeface="Arial" panose="020B0604020202020204" pitchFamily="34" charset="0"/>
                          <a:cs typeface="Arial" panose="020B0604020202020204" pitchFamily="34" charset="0"/>
                        </a:rPr>
                        <a:t>2018</a:t>
                      </a:r>
                      <a:endParaRPr lang="en-US" sz="2800" b="1" i="0" u="none" strike="noStrike" dirty="0">
                        <a:solidFill>
                          <a:schemeClr val="bg1"/>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2800" b="1" i="0" u="none" strike="noStrike" dirty="0" smtClean="0">
                          <a:solidFill>
                            <a:schemeClr val="bg1"/>
                          </a:solidFill>
                          <a:latin typeface="Arial" panose="020B0604020202020204" pitchFamily="34" charset="0"/>
                          <a:cs typeface="Arial" panose="020B0604020202020204" pitchFamily="34" charset="0"/>
                        </a:rPr>
                        <a:t>2019</a:t>
                      </a:r>
                      <a:endParaRPr lang="en-US" sz="2800" b="1" i="0" u="none" strike="noStrike" dirty="0">
                        <a:solidFill>
                          <a:schemeClr val="bg1"/>
                        </a:solidFill>
                        <a:latin typeface="Arial" panose="020B0604020202020204" pitchFamily="34" charset="0"/>
                        <a:cs typeface="Arial" panose="020B0604020202020204" pitchFamily="34" charset="0"/>
                      </a:endParaRPr>
                    </a:p>
                  </a:txBody>
                  <a:tcPr marL="0" marR="0" marT="0" marB="0" anchor="ctr"/>
                </a:tc>
              </a:tr>
              <a:tr h="533400">
                <a:tc>
                  <a:txBody>
                    <a:bodyPr/>
                    <a:lstStyle/>
                    <a:p>
                      <a:pPr algn="ctr" fontAlgn="ctr"/>
                      <a:r>
                        <a:rPr lang="mn-MN" sz="2800" b="0" i="0" u="none" strike="noStrike" dirty="0" smtClean="0">
                          <a:solidFill>
                            <a:srgbClr val="000000"/>
                          </a:solidFill>
                          <a:latin typeface="Arial" panose="020B0604020202020204" pitchFamily="34" charset="0"/>
                          <a:cs typeface="Arial" panose="020B0604020202020204" pitchFamily="34" charset="0"/>
                        </a:rPr>
                        <a:t>Ботго </a:t>
                      </a:r>
                      <a:endParaRPr lang="en-US" sz="28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2800" u="none" strike="noStrike" dirty="0" smtClean="0">
                          <a:latin typeface="Arial" panose="020B0604020202020204" pitchFamily="34" charset="0"/>
                          <a:cs typeface="Arial" panose="020B0604020202020204" pitchFamily="34" charset="0"/>
                        </a:rPr>
                        <a:t>43</a:t>
                      </a:r>
                      <a:endParaRPr lang="en-US" sz="28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2800" u="none" strike="noStrike" dirty="0" smtClean="0">
                          <a:latin typeface="Arial" panose="020B0604020202020204" pitchFamily="34" charset="0"/>
                          <a:cs typeface="Arial" panose="020B0604020202020204" pitchFamily="34" charset="0"/>
                        </a:rPr>
                        <a:t>79</a:t>
                      </a:r>
                      <a:endParaRPr lang="en-US" sz="28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2800" b="0" i="0" u="none" strike="noStrike" dirty="0" smtClean="0">
                          <a:solidFill>
                            <a:srgbClr val="000000"/>
                          </a:solidFill>
                          <a:latin typeface="Arial" panose="020B0604020202020204" pitchFamily="34" charset="0"/>
                          <a:cs typeface="Arial" panose="020B0604020202020204" pitchFamily="34" charset="0"/>
                        </a:rPr>
                        <a:t>100</a:t>
                      </a:r>
                      <a:endParaRPr lang="en-US" sz="28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2800" b="0" i="0" u="none" strike="noStrike" dirty="0" smtClean="0">
                          <a:solidFill>
                            <a:srgbClr val="000000"/>
                          </a:solidFill>
                          <a:latin typeface="Arial" panose="020B0604020202020204" pitchFamily="34" charset="0"/>
                          <a:cs typeface="Arial" panose="020B0604020202020204" pitchFamily="34" charset="0"/>
                        </a:rPr>
                        <a:t>126</a:t>
                      </a:r>
                      <a:endParaRPr lang="en-US" sz="28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r>
              <a:tr h="533400">
                <a:tc>
                  <a:txBody>
                    <a:bodyPr/>
                    <a:lstStyle/>
                    <a:p>
                      <a:pPr algn="ctr" fontAlgn="ctr"/>
                      <a:r>
                        <a:rPr lang="mn-MN" sz="2800" u="none" strike="noStrike" dirty="0" smtClean="0">
                          <a:latin typeface="Arial" panose="020B0604020202020204" pitchFamily="34" charset="0"/>
                          <a:cs typeface="Arial" panose="020B0604020202020204" pitchFamily="34" charset="0"/>
                        </a:rPr>
                        <a:t>Унага</a:t>
                      </a:r>
                      <a:endParaRPr lang="en-US" sz="28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2800" u="none" strike="noStrike" dirty="0" smtClean="0">
                          <a:latin typeface="Arial" panose="020B0604020202020204" pitchFamily="34" charset="0"/>
                          <a:cs typeface="Arial" panose="020B0604020202020204" pitchFamily="34" charset="0"/>
                        </a:rPr>
                        <a:t>77</a:t>
                      </a:r>
                      <a:endParaRPr lang="en-US" sz="28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2800" u="none" strike="noStrike" dirty="0" smtClean="0">
                          <a:latin typeface="Arial" panose="020B0604020202020204" pitchFamily="34" charset="0"/>
                          <a:cs typeface="Arial" panose="020B0604020202020204" pitchFamily="34" charset="0"/>
                        </a:rPr>
                        <a:t>63</a:t>
                      </a:r>
                      <a:endParaRPr lang="en-US" sz="28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2800" b="0" i="0" u="none" strike="noStrike" dirty="0" smtClean="0">
                          <a:solidFill>
                            <a:srgbClr val="000000"/>
                          </a:solidFill>
                          <a:latin typeface="Arial" panose="020B0604020202020204" pitchFamily="34" charset="0"/>
                          <a:cs typeface="Arial" panose="020B0604020202020204" pitchFamily="34" charset="0"/>
                        </a:rPr>
                        <a:t>49</a:t>
                      </a:r>
                      <a:endParaRPr lang="en-US" sz="28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2800" b="0" i="0" u="none" strike="noStrike" dirty="0" smtClean="0">
                          <a:solidFill>
                            <a:srgbClr val="000000"/>
                          </a:solidFill>
                          <a:latin typeface="Arial" panose="020B0604020202020204" pitchFamily="34" charset="0"/>
                          <a:cs typeface="Arial" panose="020B0604020202020204" pitchFamily="34" charset="0"/>
                        </a:rPr>
                        <a:t>93</a:t>
                      </a:r>
                      <a:endParaRPr lang="en-US" sz="28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r>
              <a:tr h="533400">
                <a:tc>
                  <a:txBody>
                    <a:bodyPr/>
                    <a:lstStyle/>
                    <a:p>
                      <a:pPr algn="ctr" fontAlgn="ctr"/>
                      <a:r>
                        <a:rPr lang="mn-MN" sz="2800" u="none" strike="noStrike" dirty="0" smtClean="0">
                          <a:latin typeface="Arial" panose="020B0604020202020204" pitchFamily="34" charset="0"/>
                          <a:cs typeface="Arial" panose="020B0604020202020204" pitchFamily="34" charset="0"/>
                        </a:rPr>
                        <a:t>Тугал</a:t>
                      </a:r>
                      <a:endParaRPr lang="en-US" sz="28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2800" u="none" strike="noStrike" dirty="0" smtClean="0">
                          <a:latin typeface="Arial" panose="020B0604020202020204" pitchFamily="34" charset="0"/>
                          <a:cs typeface="Arial" panose="020B0604020202020204" pitchFamily="34" charset="0"/>
                        </a:rPr>
                        <a:t>8</a:t>
                      </a:r>
                      <a:r>
                        <a:rPr lang="mn-MN" sz="2800" u="none" strike="noStrike" dirty="0" smtClean="0">
                          <a:latin typeface="Arial" panose="020B0604020202020204" pitchFamily="34" charset="0"/>
                          <a:cs typeface="Arial" panose="020B0604020202020204" pitchFamily="34" charset="0"/>
                        </a:rPr>
                        <a:t>1</a:t>
                      </a:r>
                      <a:endParaRPr lang="en-US" sz="28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2800" u="none" strike="noStrike" dirty="0" smtClean="0">
                          <a:latin typeface="Arial" panose="020B0604020202020204" pitchFamily="34" charset="0"/>
                          <a:cs typeface="Arial" panose="020B0604020202020204" pitchFamily="34" charset="0"/>
                        </a:rPr>
                        <a:t>8</a:t>
                      </a:r>
                      <a:r>
                        <a:rPr lang="mn-MN" sz="2800" u="none" strike="noStrike" dirty="0" smtClean="0">
                          <a:latin typeface="Arial" panose="020B0604020202020204" pitchFamily="34" charset="0"/>
                          <a:cs typeface="Arial" panose="020B0604020202020204" pitchFamily="34" charset="0"/>
                        </a:rPr>
                        <a:t>4</a:t>
                      </a:r>
                      <a:endParaRPr lang="en-US" sz="28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2800" b="0" i="0" u="none" strike="noStrike" dirty="0" smtClean="0">
                          <a:solidFill>
                            <a:srgbClr val="000000"/>
                          </a:solidFill>
                          <a:latin typeface="Arial" panose="020B0604020202020204" pitchFamily="34" charset="0"/>
                          <a:cs typeface="Arial" panose="020B0604020202020204" pitchFamily="34" charset="0"/>
                        </a:rPr>
                        <a:t>54</a:t>
                      </a:r>
                      <a:endParaRPr lang="en-US" sz="28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2800" b="0" i="0" u="none" strike="noStrike" dirty="0" smtClean="0">
                          <a:solidFill>
                            <a:srgbClr val="000000"/>
                          </a:solidFill>
                          <a:latin typeface="Arial" panose="020B0604020202020204" pitchFamily="34" charset="0"/>
                          <a:cs typeface="Arial" panose="020B0604020202020204" pitchFamily="34" charset="0"/>
                        </a:rPr>
                        <a:t>92</a:t>
                      </a:r>
                      <a:endParaRPr lang="en-US" sz="28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r>
              <a:tr h="457200">
                <a:tc>
                  <a:txBody>
                    <a:bodyPr/>
                    <a:lstStyle/>
                    <a:p>
                      <a:pPr algn="ctr" fontAlgn="ctr"/>
                      <a:r>
                        <a:rPr lang="mn-MN" sz="2800" u="none" strike="noStrike" dirty="0" smtClean="0">
                          <a:latin typeface="Arial" panose="020B0604020202020204" pitchFamily="34" charset="0"/>
                          <a:cs typeface="Arial" panose="020B0604020202020204" pitchFamily="34" charset="0"/>
                        </a:rPr>
                        <a:t>Хурга</a:t>
                      </a:r>
                      <a:endParaRPr lang="en-US" sz="28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2800" u="none" strike="noStrike" dirty="0" smtClean="0">
                          <a:latin typeface="Arial" panose="020B0604020202020204" pitchFamily="34" charset="0"/>
                          <a:cs typeface="Arial" panose="020B0604020202020204" pitchFamily="34" charset="0"/>
                        </a:rPr>
                        <a:t>81</a:t>
                      </a:r>
                      <a:endParaRPr lang="en-US" sz="28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2800" u="none" strike="noStrike" dirty="0" smtClean="0">
                          <a:latin typeface="Arial" panose="020B0604020202020204" pitchFamily="34" charset="0"/>
                          <a:cs typeface="Arial" panose="020B0604020202020204" pitchFamily="34" charset="0"/>
                        </a:rPr>
                        <a:t>85</a:t>
                      </a:r>
                      <a:endParaRPr lang="en-US" sz="28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2800" b="0" i="0" u="none" strike="noStrike" dirty="0" smtClean="0">
                          <a:solidFill>
                            <a:srgbClr val="000000"/>
                          </a:solidFill>
                          <a:latin typeface="Arial" panose="020B0604020202020204" pitchFamily="34" charset="0"/>
                          <a:cs typeface="Arial" panose="020B0604020202020204" pitchFamily="34" charset="0"/>
                        </a:rPr>
                        <a:t>69</a:t>
                      </a:r>
                      <a:endParaRPr lang="en-US" sz="28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2800" b="0" i="0" u="none" strike="noStrike" dirty="0" smtClean="0">
                          <a:solidFill>
                            <a:srgbClr val="000000"/>
                          </a:solidFill>
                          <a:latin typeface="Arial" panose="020B0604020202020204" pitchFamily="34" charset="0"/>
                          <a:cs typeface="Arial" panose="020B0604020202020204" pitchFamily="34" charset="0"/>
                        </a:rPr>
                        <a:t>98</a:t>
                      </a:r>
                      <a:endParaRPr lang="en-US" sz="28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r>
              <a:tr h="533400">
                <a:tc>
                  <a:txBody>
                    <a:bodyPr/>
                    <a:lstStyle/>
                    <a:p>
                      <a:pPr algn="ctr" fontAlgn="ctr"/>
                      <a:r>
                        <a:rPr lang="mn-MN" sz="2800" b="0" i="0" u="none" strike="noStrike" dirty="0" smtClean="0">
                          <a:solidFill>
                            <a:schemeClr val="dk1"/>
                          </a:solidFill>
                          <a:latin typeface="Arial" panose="020B0604020202020204" pitchFamily="34" charset="0"/>
                          <a:cs typeface="Arial" panose="020B0604020202020204" pitchFamily="34" charset="0"/>
                        </a:rPr>
                        <a:t>Ишиг</a:t>
                      </a:r>
                      <a:endParaRPr lang="en-US" sz="28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2800" u="none" strike="noStrike" dirty="0" smtClean="0">
                          <a:latin typeface="Arial" panose="020B0604020202020204" pitchFamily="34" charset="0"/>
                          <a:cs typeface="Arial" panose="020B0604020202020204" pitchFamily="34" charset="0"/>
                        </a:rPr>
                        <a:t>81</a:t>
                      </a:r>
                      <a:endParaRPr lang="en-US" sz="28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en-US" sz="2800" u="none" strike="noStrike" dirty="0" smtClean="0">
                          <a:latin typeface="Arial" panose="020B0604020202020204" pitchFamily="34" charset="0"/>
                          <a:cs typeface="Arial" panose="020B0604020202020204" pitchFamily="34" charset="0"/>
                        </a:rPr>
                        <a:t>8</a:t>
                      </a:r>
                      <a:r>
                        <a:rPr lang="mn-MN" sz="2800" u="none" strike="noStrike" dirty="0" smtClean="0">
                          <a:latin typeface="Arial" panose="020B0604020202020204" pitchFamily="34" charset="0"/>
                          <a:cs typeface="Arial" panose="020B0604020202020204" pitchFamily="34" charset="0"/>
                        </a:rPr>
                        <a:t>2</a:t>
                      </a:r>
                      <a:endParaRPr lang="en-US" sz="28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2800" b="0" i="0" u="none" strike="noStrike" dirty="0" smtClean="0">
                          <a:solidFill>
                            <a:srgbClr val="000000"/>
                          </a:solidFill>
                          <a:latin typeface="Arial" panose="020B0604020202020204" pitchFamily="34" charset="0"/>
                          <a:cs typeface="Arial" panose="020B0604020202020204" pitchFamily="34" charset="0"/>
                        </a:rPr>
                        <a:t>59</a:t>
                      </a:r>
                      <a:endParaRPr lang="en-US" sz="28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2800" b="0" i="0" u="none" strike="noStrike" dirty="0" smtClean="0">
                          <a:solidFill>
                            <a:srgbClr val="000000"/>
                          </a:solidFill>
                          <a:latin typeface="Arial" panose="020B0604020202020204" pitchFamily="34" charset="0"/>
                          <a:cs typeface="Arial" panose="020B0604020202020204" pitchFamily="34" charset="0"/>
                        </a:rPr>
                        <a:t>99</a:t>
                      </a:r>
                      <a:endParaRPr lang="en-US" sz="28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r>
            </a:tbl>
          </a:graphicData>
        </a:graphic>
      </p:graphicFrame>
      <p:sp>
        <p:nvSpPr>
          <p:cNvPr id="5" name="TextBox 4"/>
          <p:cNvSpPr txBox="1"/>
          <p:nvPr/>
        </p:nvSpPr>
        <p:spPr>
          <a:xfrm>
            <a:off x="735874" y="202168"/>
            <a:ext cx="8408126" cy="369332"/>
          </a:xfrm>
          <a:prstGeom prst="rect">
            <a:avLst/>
          </a:prstGeom>
          <a:solidFill>
            <a:schemeClr val="bg1"/>
          </a:solidFill>
        </p:spPr>
        <p:txBody>
          <a:bodyPr wrap="square" rtlCol="0">
            <a:spAutoFit/>
          </a:bodyPr>
          <a:lstStyle/>
          <a:p>
            <a:endParaRPr lang="mn-Mong-CN" b="1" dirty="0">
              <a:solidFill>
                <a:schemeClr val="bg2">
                  <a:lumMod val="50000"/>
                </a:schemeClr>
              </a:solidFill>
              <a:latin typeface="Arial" panose="020B0604020202020204" pitchFamily="34" charset="0"/>
            </a:endParaRPr>
          </a:p>
        </p:txBody>
      </p:sp>
      <p:sp>
        <p:nvSpPr>
          <p:cNvPr id="3" name="Rectangle 2"/>
          <p:cNvSpPr/>
          <p:nvPr/>
        </p:nvSpPr>
        <p:spPr>
          <a:xfrm>
            <a:off x="846667" y="5054600"/>
            <a:ext cx="8131870" cy="923330"/>
          </a:xfrm>
          <a:prstGeom prst="rect">
            <a:avLst/>
          </a:prstGeom>
        </p:spPr>
        <p:txBody>
          <a:bodyPr wrap="square">
            <a:spAutoFit/>
          </a:bodyPr>
          <a:lstStyle/>
          <a:p>
            <a:pPr indent="457200" algn="just">
              <a:lnSpc>
                <a:spcPct val="150000"/>
              </a:lnSpc>
              <a:spcAft>
                <a:spcPts val="0"/>
              </a:spcAft>
            </a:pPr>
            <a:r>
              <a:rPr lang="mn-MN" dirty="0" smtClean="0">
                <a:latin typeface="Arial" panose="020B0604020202020204" pitchFamily="34" charset="0"/>
                <a:ea typeface="Times New Roman" panose="02020603050405020304" pitchFamily="18" charset="0"/>
              </a:rPr>
              <a:t>Өмнөх </a:t>
            </a:r>
            <a:r>
              <a:rPr lang="mn-MN" dirty="0">
                <a:latin typeface="Arial" panose="020B0604020202020204" pitchFamily="34" charset="0"/>
                <a:ea typeface="Times New Roman" panose="02020603050405020304" pitchFamily="18" charset="0"/>
              </a:rPr>
              <a:t>оноос </a:t>
            </a:r>
            <a:r>
              <a:rPr lang="eu-ES" dirty="0" smtClean="0">
                <a:latin typeface="Arial" panose="020B0604020202020204" pitchFamily="34" charset="0"/>
                <a:ea typeface="Times New Roman" panose="02020603050405020304" pitchFamily="18" charset="0"/>
              </a:rPr>
              <a:t>100 </a:t>
            </a:r>
            <a:r>
              <a:rPr lang="eu-ES" dirty="0">
                <a:latin typeface="Arial" panose="020B0604020202020204" pitchFamily="34" charset="0"/>
                <a:ea typeface="Times New Roman" panose="02020603050405020304" pitchFamily="18" charset="0"/>
              </a:rPr>
              <a:t>эхээс бойжуулсан </a:t>
            </a:r>
            <a:r>
              <a:rPr lang="eu-ES" dirty="0" smtClean="0">
                <a:latin typeface="Arial" panose="020B0604020202020204" pitchFamily="34" charset="0"/>
                <a:ea typeface="Times New Roman" panose="02020603050405020304" pitchFamily="18" charset="0"/>
              </a:rPr>
              <a:t>төлийн </a:t>
            </a:r>
            <a:r>
              <a:rPr lang="eu-ES" dirty="0">
                <a:latin typeface="Arial" panose="020B0604020202020204" pitchFamily="34" charset="0"/>
                <a:ea typeface="Times New Roman" panose="02020603050405020304" pitchFamily="18" charset="0"/>
              </a:rPr>
              <a:t>тоо </a:t>
            </a:r>
            <a:r>
              <a:rPr lang="mn-MN" dirty="0">
                <a:latin typeface="Arial" panose="020B0604020202020204" pitchFamily="34" charset="0"/>
                <a:ea typeface="Times New Roman" panose="02020603050405020304" pitchFamily="18" charset="0"/>
              </a:rPr>
              <a:t>бүх төрөл дээр </a:t>
            </a:r>
            <a:r>
              <a:rPr lang="mn-MN" b="1" dirty="0">
                <a:solidFill>
                  <a:srgbClr val="0070C0"/>
                </a:solidFill>
                <a:latin typeface="Arial" panose="020B0604020202020204" pitchFamily="34" charset="0"/>
                <a:ea typeface="Times New Roman" panose="02020603050405020304" pitchFamily="18" charset="0"/>
              </a:rPr>
              <a:t>өссөн</a:t>
            </a:r>
            <a:r>
              <a:rPr lang="mn-MN" dirty="0">
                <a:latin typeface="Arial" panose="020B0604020202020204" pitchFamily="34" charset="0"/>
                <a:ea typeface="Times New Roman" panose="02020603050405020304" pitchFamily="18" charset="0"/>
              </a:rPr>
              <a:t> </a:t>
            </a:r>
            <a:r>
              <a:rPr lang="eu-ES" dirty="0">
                <a:latin typeface="Arial" panose="020B0604020202020204" pitchFamily="34" charset="0"/>
                <a:ea typeface="Times New Roman" panose="02020603050405020304" pitchFamily="18" charset="0"/>
              </a:rPr>
              <a:t>байна.</a:t>
            </a:r>
            <a:endParaRPr lang="en-US" sz="14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2"/>
            <p:extLst>
              <p:ext uri="{D42A27DB-BD31-4B8C-83A1-F6EECF244321}">
                <p14:modId xmlns:p14="http://schemas.microsoft.com/office/powerpoint/2010/main" val="1267890988"/>
              </p:ext>
            </p:extLst>
          </p:nvPr>
        </p:nvGraphicFramePr>
        <p:xfrm>
          <a:off x="876300" y="1162050"/>
          <a:ext cx="8077200" cy="2209800"/>
        </p:xfrm>
        <a:graphic>
          <a:graphicData uri="http://schemas.openxmlformats.org/drawingml/2006/table">
            <a:tbl>
              <a:tblPr firstRow="1" bandRow="1">
                <a:tableStyleId>{5C22544A-7EE6-4342-B048-85BDC9FD1C3A}</a:tableStyleId>
              </a:tblPr>
              <a:tblGrid>
                <a:gridCol w="1655243"/>
                <a:gridCol w="847506"/>
                <a:gridCol w="1579816"/>
                <a:gridCol w="1331545"/>
                <a:gridCol w="1331545"/>
                <a:gridCol w="1331545"/>
              </a:tblGrid>
              <a:tr h="605397">
                <a:tc>
                  <a:txBody>
                    <a:bodyPr/>
                    <a:lstStyle/>
                    <a:p>
                      <a:pPr algn="ctr"/>
                      <a:endParaRPr lang="en-US" sz="2000" dirty="0">
                        <a:solidFill>
                          <a:schemeClr val="bg1"/>
                        </a:solidFill>
                        <a:latin typeface="Arial" pitchFamily="34" charset="0"/>
                        <a:cs typeface="Arial" pitchFamily="34" charset="0"/>
                      </a:endParaRPr>
                    </a:p>
                  </a:txBody>
                  <a:tcPr anchor="ctr"/>
                </a:tc>
                <a:tc>
                  <a:txBody>
                    <a:bodyPr/>
                    <a:lstStyle/>
                    <a:p>
                      <a:pPr algn="ctr"/>
                      <a:r>
                        <a:rPr lang="mn-MN" sz="1400" dirty="0" smtClean="0">
                          <a:latin typeface="Arial" panose="020B0604020202020204" pitchFamily="34" charset="0"/>
                          <a:cs typeface="Arial" panose="020B0604020202020204" pitchFamily="34" charset="0"/>
                        </a:rPr>
                        <a:t>Хэмжих</a:t>
                      </a:r>
                      <a:r>
                        <a:rPr lang="mn-MN" sz="1400" baseline="0" dirty="0" smtClean="0">
                          <a:latin typeface="Arial" panose="020B0604020202020204" pitchFamily="34" charset="0"/>
                          <a:cs typeface="Arial" panose="020B0604020202020204" pitchFamily="34" charset="0"/>
                        </a:rPr>
                        <a:t> нэгж</a:t>
                      </a:r>
                      <a:endParaRPr lang="en-US" sz="1400" dirty="0">
                        <a:solidFill>
                          <a:schemeClr val="bg1"/>
                        </a:solidFill>
                        <a:latin typeface="Arial" pitchFamily="34" charset="0"/>
                        <a:cs typeface="Arial" pitchFamily="34" charset="0"/>
                      </a:endParaRPr>
                    </a:p>
                  </a:txBody>
                  <a:tcPr anchor="ctr"/>
                </a:tc>
                <a:tc>
                  <a:txBody>
                    <a:bodyPr/>
                    <a:lstStyle/>
                    <a:p>
                      <a:pPr algn="ctr"/>
                      <a:r>
                        <a:rPr lang="mn-MN" sz="2000" dirty="0" smtClean="0">
                          <a:latin typeface="Arial" panose="020B0604020202020204" pitchFamily="34" charset="0"/>
                          <a:cs typeface="Arial" panose="020B0604020202020204" pitchFamily="34" charset="0"/>
                        </a:rPr>
                        <a:t>2016</a:t>
                      </a:r>
                      <a:endParaRPr lang="en-US" sz="2000" dirty="0">
                        <a:solidFill>
                          <a:schemeClr val="bg1"/>
                        </a:solidFill>
                        <a:latin typeface="Arial" pitchFamily="34" charset="0"/>
                        <a:cs typeface="Arial" pitchFamily="34" charset="0"/>
                      </a:endParaRPr>
                    </a:p>
                  </a:txBody>
                  <a:tcPr anchor="ctr"/>
                </a:tc>
                <a:tc>
                  <a:txBody>
                    <a:bodyPr/>
                    <a:lstStyle/>
                    <a:p>
                      <a:pPr algn="ctr"/>
                      <a:r>
                        <a:rPr lang="mn-MN" sz="2000" dirty="0" smtClean="0">
                          <a:latin typeface="Arial" panose="020B0604020202020204" pitchFamily="34" charset="0"/>
                          <a:cs typeface="Arial" panose="020B0604020202020204" pitchFamily="34" charset="0"/>
                        </a:rPr>
                        <a:t>2017</a:t>
                      </a:r>
                      <a:endParaRPr lang="en-US" sz="2000" dirty="0">
                        <a:solidFill>
                          <a:schemeClr val="bg1"/>
                        </a:solidFill>
                        <a:latin typeface="Arial" pitchFamily="34" charset="0"/>
                        <a:cs typeface="Arial" pitchFamily="34" charset="0"/>
                      </a:endParaRPr>
                    </a:p>
                  </a:txBody>
                  <a:tcPr anchor="ctr"/>
                </a:tc>
                <a:tc>
                  <a:txBody>
                    <a:bodyPr/>
                    <a:lstStyle/>
                    <a:p>
                      <a:pPr algn="ctr"/>
                      <a:r>
                        <a:rPr lang="mn-MN" sz="2000" dirty="0" smtClean="0">
                          <a:solidFill>
                            <a:schemeClr val="bg1"/>
                          </a:solidFill>
                          <a:latin typeface="Arial" pitchFamily="34" charset="0"/>
                          <a:cs typeface="Arial" pitchFamily="34" charset="0"/>
                        </a:rPr>
                        <a:t>2018</a:t>
                      </a:r>
                      <a:endParaRPr lang="en-US" sz="2000" dirty="0">
                        <a:solidFill>
                          <a:schemeClr val="bg1"/>
                        </a:solidFill>
                        <a:latin typeface="Arial" pitchFamily="34" charset="0"/>
                        <a:cs typeface="Arial" pitchFamily="34" charset="0"/>
                      </a:endParaRPr>
                    </a:p>
                  </a:txBody>
                  <a:tcPr anchor="ctr"/>
                </a:tc>
                <a:tc>
                  <a:txBody>
                    <a:bodyPr/>
                    <a:lstStyle/>
                    <a:p>
                      <a:pPr algn="ctr"/>
                      <a:r>
                        <a:rPr lang="mn-MN" sz="2000" dirty="0" smtClean="0">
                          <a:solidFill>
                            <a:schemeClr val="bg1"/>
                          </a:solidFill>
                          <a:latin typeface="Arial" pitchFamily="34" charset="0"/>
                          <a:cs typeface="Arial" pitchFamily="34" charset="0"/>
                        </a:rPr>
                        <a:t>2019</a:t>
                      </a:r>
                      <a:endParaRPr lang="en-US" sz="2000" dirty="0">
                        <a:solidFill>
                          <a:schemeClr val="bg1"/>
                        </a:solidFill>
                        <a:latin typeface="Arial" pitchFamily="34" charset="0"/>
                        <a:cs typeface="Arial" pitchFamily="34" charset="0"/>
                      </a:endParaRPr>
                    </a:p>
                  </a:txBody>
                  <a:tcPr anchor="ctr"/>
                </a:tc>
              </a:tr>
              <a:tr h="735790">
                <a:tc>
                  <a:txBody>
                    <a:bodyPr/>
                    <a:lstStyle/>
                    <a:p>
                      <a:pPr algn="ctr"/>
                      <a:r>
                        <a:rPr lang="mn-MN" sz="2000" dirty="0" smtClean="0">
                          <a:latin typeface="Arial" panose="020B0604020202020204" pitchFamily="34" charset="0"/>
                          <a:cs typeface="Arial" panose="020B0604020202020204" pitchFamily="34" charset="0"/>
                        </a:rPr>
                        <a:t>Мал онд оролт</a:t>
                      </a:r>
                      <a:endParaRPr lang="en-US" sz="2000" dirty="0">
                        <a:solidFill>
                          <a:schemeClr val="tx1"/>
                        </a:solidFill>
                        <a:latin typeface="Arial" pitchFamily="34" charset="0"/>
                        <a:cs typeface="Arial" pitchFamily="34" charset="0"/>
                      </a:endParaRPr>
                    </a:p>
                  </a:txBody>
                  <a:tcPr anchor="ctr"/>
                </a:tc>
                <a:tc>
                  <a:txBody>
                    <a:bodyPr/>
                    <a:lstStyle/>
                    <a:p>
                      <a:pPr algn="ctr"/>
                      <a:r>
                        <a:rPr lang="mn-MN" sz="2000" dirty="0" smtClean="0">
                          <a:latin typeface="Arial" panose="020B0604020202020204" pitchFamily="34" charset="0"/>
                          <a:cs typeface="Arial" panose="020B0604020202020204" pitchFamily="34" charset="0"/>
                        </a:rPr>
                        <a:t>хувь</a:t>
                      </a:r>
                      <a:endParaRPr lang="en-US" sz="2000" dirty="0">
                        <a:solidFill>
                          <a:schemeClr val="tx1"/>
                        </a:solidFill>
                        <a:latin typeface="Arial" pitchFamily="34" charset="0"/>
                        <a:cs typeface="Arial" pitchFamily="34" charset="0"/>
                      </a:endParaRPr>
                    </a:p>
                  </a:txBody>
                  <a:tcPr anchor="ctr"/>
                </a:tc>
                <a:tc>
                  <a:txBody>
                    <a:bodyPr/>
                    <a:lstStyle/>
                    <a:p>
                      <a:pPr algn="ctr"/>
                      <a:r>
                        <a:rPr lang="mn-MN" sz="2000" dirty="0" smtClean="0">
                          <a:latin typeface="Arial" panose="020B0604020202020204" pitchFamily="34" charset="0"/>
                          <a:cs typeface="Arial" panose="020B0604020202020204" pitchFamily="34" charset="0"/>
                        </a:rPr>
                        <a:t>99.6</a:t>
                      </a:r>
                      <a:endParaRPr lang="en-US" sz="2000" dirty="0">
                        <a:solidFill>
                          <a:schemeClr val="tx1"/>
                        </a:solidFill>
                        <a:latin typeface="Arial" pitchFamily="34" charset="0"/>
                        <a:cs typeface="Arial" pitchFamily="34" charset="0"/>
                      </a:endParaRPr>
                    </a:p>
                  </a:txBody>
                  <a:tcPr anchor="ctr"/>
                </a:tc>
                <a:tc>
                  <a:txBody>
                    <a:bodyPr/>
                    <a:lstStyle/>
                    <a:p>
                      <a:pPr algn="ctr"/>
                      <a:r>
                        <a:rPr lang="en-US" sz="2000" dirty="0" smtClean="0">
                          <a:latin typeface="Arial" panose="020B0604020202020204" pitchFamily="34" charset="0"/>
                          <a:cs typeface="Arial" panose="020B0604020202020204" pitchFamily="34" charset="0"/>
                        </a:rPr>
                        <a:t>96.0</a:t>
                      </a:r>
                      <a:endParaRPr lang="en-US" sz="2000" dirty="0">
                        <a:solidFill>
                          <a:schemeClr val="tx1"/>
                        </a:solidFill>
                        <a:latin typeface="Arial" pitchFamily="34" charset="0"/>
                        <a:cs typeface="Arial" pitchFamily="34" charset="0"/>
                      </a:endParaRPr>
                    </a:p>
                  </a:txBody>
                  <a:tcPr anchor="ctr"/>
                </a:tc>
                <a:tc>
                  <a:txBody>
                    <a:bodyPr/>
                    <a:lstStyle/>
                    <a:p>
                      <a:pPr algn="ctr"/>
                      <a:r>
                        <a:rPr lang="mn-MN" sz="2000" dirty="0" smtClean="0">
                          <a:solidFill>
                            <a:schemeClr val="tx1"/>
                          </a:solidFill>
                          <a:latin typeface="Arial" pitchFamily="34" charset="0"/>
                          <a:cs typeface="Arial" pitchFamily="34" charset="0"/>
                        </a:rPr>
                        <a:t>94.8</a:t>
                      </a:r>
                      <a:endParaRPr lang="en-US" sz="2000" dirty="0">
                        <a:solidFill>
                          <a:schemeClr val="tx1"/>
                        </a:solidFill>
                        <a:latin typeface="Arial" pitchFamily="34" charset="0"/>
                        <a:cs typeface="Arial" pitchFamily="34" charset="0"/>
                      </a:endParaRPr>
                    </a:p>
                  </a:txBody>
                  <a:tcPr anchor="ctr"/>
                </a:tc>
                <a:tc>
                  <a:txBody>
                    <a:bodyPr/>
                    <a:lstStyle/>
                    <a:p>
                      <a:pPr algn="ctr"/>
                      <a:r>
                        <a:rPr lang="mn-MN" sz="2000" dirty="0" smtClean="0">
                          <a:solidFill>
                            <a:schemeClr val="tx1"/>
                          </a:solidFill>
                          <a:latin typeface="Arial" pitchFamily="34" charset="0"/>
                          <a:cs typeface="Arial" pitchFamily="34" charset="0"/>
                        </a:rPr>
                        <a:t>99.6</a:t>
                      </a:r>
                      <a:endParaRPr lang="en-US" sz="2000" dirty="0">
                        <a:solidFill>
                          <a:schemeClr val="tx1"/>
                        </a:solidFill>
                        <a:latin typeface="Arial" pitchFamily="34" charset="0"/>
                        <a:cs typeface="Arial" pitchFamily="34" charset="0"/>
                      </a:endParaRPr>
                    </a:p>
                  </a:txBody>
                  <a:tcPr anchor="ctr"/>
                </a:tc>
              </a:tr>
              <a:tr h="868613">
                <a:tc>
                  <a:txBody>
                    <a:bodyPr/>
                    <a:lstStyle/>
                    <a:p>
                      <a:pPr algn="ctr"/>
                      <a:r>
                        <a:rPr lang="mn-MN" sz="2000" dirty="0" smtClean="0">
                          <a:latin typeface="Arial" panose="020B0604020202020204" pitchFamily="34" charset="0"/>
                          <a:cs typeface="Arial" panose="020B0604020202020204" pitchFamily="34" charset="0"/>
                        </a:rPr>
                        <a:t>Зүй бус хорогдол</a:t>
                      </a:r>
                      <a:endParaRPr lang="en-US" sz="2000" dirty="0">
                        <a:solidFill>
                          <a:schemeClr val="tx1"/>
                        </a:solidFill>
                        <a:latin typeface="Arial" pitchFamily="34" charset="0"/>
                        <a:cs typeface="Arial" pitchFamily="34" charset="0"/>
                      </a:endParaRPr>
                    </a:p>
                  </a:txBody>
                  <a:tcPr anchor="ctr"/>
                </a:tc>
                <a:tc>
                  <a:txBody>
                    <a:bodyPr/>
                    <a:lstStyle/>
                    <a:p>
                      <a:pPr algn="ctr"/>
                      <a:r>
                        <a:rPr lang="mn-MN" sz="2000" dirty="0" smtClean="0">
                          <a:latin typeface="Arial" panose="020B0604020202020204" pitchFamily="34" charset="0"/>
                          <a:cs typeface="Arial" panose="020B0604020202020204" pitchFamily="34" charset="0"/>
                        </a:rPr>
                        <a:t>тоо</a:t>
                      </a:r>
                      <a:endParaRPr lang="en-US" sz="2000" dirty="0">
                        <a:solidFill>
                          <a:schemeClr val="tx1"/>
                        </a:solidFill>
                        <a:latin typeface="Arial" pitchFamily="34" charset="0"/>
                        <a:cs typeface="Arial" pitchFamily="34" charset="0"/>
                      </a:endParaRPr>
                    </a:p>
                  </a:txBody>
                  <a:tcPr anchor="ctr"/>
                </a:tc>
                <a:tc>
                  <a:txBody>
                    <a:bodyPr/>
                    <a:lstStyle/>
                    <a:p>
                      <a:pPr algn="ctr"/>
                      <a:r>
                        <a:rPr lang="mn-MN" sz="2000" dirty="0" smtClean="0">
                          <a:latin typeface="Arial" panose="020B0604020202020204" pitchFamily="34" charset="0"/>
                          <a:cs typeface="Arial" panose="020B0604020202020204" pitchFamily="34" charset="0"/>
                        </a:rPr>
                        <a:t>528</a:t>
                      </a:r>
                      <a:endParaRPr lang="en-US" sz="2000" dirty="0">
                        <a:solidFill>
                          <a:schemeClr val="tx1"/>
                        </a:solidFill>
                        <a:latin typeface="Arial" pitchFamily="34" charset="0"/>
                        <a:cs typeface="Arial" pitchFamily="34" charset="0"/>
                      </a:endParaRPr>
                    </a:p>
                  </a:txBody>
                  <a:tcPr anchor="ctr"/>
                </a:tc>
                <a:tc>
                  <a:txBody>
                    <a:bodyPr/>
                    <a:lstStyle/>
                    <a:p>
                      <a:pPr algn="ctr"/>
                      <a:r>
                        <a:rPr lang="mn-MN" sz="2000" dirty="0" smtClean="0">
                          <a:latin typeface="Arial" panose="020B0604020202020204" pitchFamily="34" charset="0"/>
                          <a:cs typeface="Arial" panose="020B0604020202020204" pitchFamily="34" charset="0"/>
                        </a:rPr>
                        <a:t>5396</a:t>
                      </a:r>
                      <a:endParaRPr lang="en-US" sz="2000" dirty="0">
                        <a:solidFill>
                          <a:schemeClr val="tx1"/>
                        </a:solidFill>
                        <a:latin typeface="Arial" pitchFamily="34" charset="0"/>
                        <a:cs typeface="Arial" pitchFamily="34" charset="0"/>
                      </a:endParaRPr>
                    </a:p>
                  </a:txBody>
                  <a:tcPr anchor="ctr"/>
                </a:tc>
                <a:tc>
                  <a:txBody>
                    <a:bodyPr/>
                    <a:lstStyle/>
                    <a:p>
                      <a:pPr algn="ctr"/>
                      <a:r>
                        <a:rPr lang="mn-MN" sz="2000" dirty="0" smtClean="0">
                          <a:solidFill>
                            <a:schemeClr val="tx1"/>
                          </a:solidFill>
                          <a:latin typeface="Arial" pitchFamily="34" charset="0"/>
                          <a:cs typeface="Arial" pitchFamily="34" charset="0"/>
                        </a:rPr>
                        <a:t>6356</a:t>
                      </a:r>
                      <a:endParaRPr lang="en-US" sz="2000" dirty="0">
                        <a:solidFill>
                          <a:schemeClr val="tx1"/>
                        </a:solidFill>
                        <a:latin typeface="Arial" pitchFamily="34" charset="0"/>
                        <a:cs typeface="Arial" pitchFamily="34" charset="0"/>
                      </a:endParaRPr>
                    </a:p>
                  </a:txBody>
                  <a:tcPr anchor="ctr"/>
                </a:tc>
                <a:tc>
                  <a:txBody>
                    <a:bodyPr/>
                    <a:lstStyle/>
                    <a:p>
                      <a:pPr algn="ctr"/>
                      <a:r>
                        <a:rPr lang="mn-MN" sz="2000" dirty="0" smtClean="0">
                          <a:solidFill>
                            <a:schemeClr val="tx1"/>
                          </a:solidFill>
                          <a:latin typeface="Arial" pitchFamily="34" charset="0"/>
                          <a:cs typeface="Arial" pitchFamily="34" charset="0"/>
                        </a:rPr>
                        <a:t>530</a:t>
                      </a:r>
                      <a:endParaRPr lang="en-US" sz="2000" dirty="0">
                        <a:solidFill>
                          <a:schemeClr val="tx1"/>
                        </a:solidFill>
                        <a:latin typeface="Arial" pitchFamily="34" charset="0"/>
                        <a:cs typeface="Arial" pitchFamily="34" charset="0"/>
                      </a:endParaRPr>
                    </a:p>
                  </a:txBody>
                  <a:tcPr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799042224"/>
              </p:ext>
            </p:extLst>
          </p:nvPr>
        </p:nvGraphicFramePr>
        <p:xfrm>
          <a:off x="2971800" y="552450"/>
          <a:ext cx="4267200" cy="609600"/>
        </p:xfrm>
        <a:graphic>
          <a:graphicData uri="http://schemas.openxmlformats.org/drawingml/2006/table">
            <a:tbl>
              <a:tblPr/>
              <a:tblGrid>
                <a:gridCol w="4267200"/>
              </a:tblGrid>
              <a:tr h="609600">
                <a:tc>
                  <a:txBody>
                    <a:bodyPr/>
                    <a:lstStyle/>
                    <a:p>
                      <a:pPr algn="ctr" fontAlgn="ctr"/>
                      <a:r>
                        <a:rPr lang="mn-MN" sz="2400" b="1" i="0" u="none" strike="noStrike" dirty="0" smtClean="0">
                          <a:solidFill>
                            <a:schemeClr val="tx2">
                              <a:lumMod val="75000"/>
                            </a:schemeClr>
                          </a:solidFill>
                          <a:latin typeface="Arial"/>
                        </a:rPr>
                        <a:t>Мал онд оролт</a:t>
                      </a:r>
                      <a:endParaRPr lang="en-US" sz="2400" b="1" i="0" u="none" strike="noStrike" dirty="0">
                        <a:solidFill>
                          <a:schemeClr val="tx2">
                            <a:lumMod val="75000"/>
                          </a:schemeClr>
                        </a:solidFill>
                        <a:latin typeface="Arial"/>
                      </a:endParaRPr>
                    </a:p>
                  </a:txBody>
                  <a:tcPr marL="0" marR="0" marT="0" marB="0" anchor="ctr">
                    <a:lnL>
                      <a:noFill/>
                    </a:lnL>
                    <a:lnR>
                      <a:noFill/>
                    </a:lnR>
                    <a:lnT>
                      <a:noFill/>
                    </a:lnT>
                    <a:lnB>
                      <a:noFill/>
                    </a:lnB>
                  </a:tcPr>
                </a:tc>
              </a:tr>
            </a:tbl>
          </a:graphicData>
        </a:graphic>
      </p:graphicFrame>
      <p:graphicFrame>
        <p:nvGraphicFramePr>
          <p:cNvPr id="12" name="Content Placeholder 11"/>
          <p:cNvGraphicFramePr>
            <a:graphicFrameLocks noGrp="1"/>
          </p:cNvGraphicFramePr>
          <p:nvPr>
            <p:ph sz="quarter" idx="4"/>
            <p:extLst>
              <p:ext uri="{D42A27DB-BD31-4B8C-83A1-F6EECF244321}">
                <p14:modId xmlns:p14="http://schemas.microsoft.com/office/powerpoint/2010/main" val="2588558390"/>
              </p:ext>
            </p:extLst>
          </p:nvPr>
        </p:nvGraphicFramePr>
        <p:xfrm>
          <a:off x="990599" y="3657600"/>
          <a:ext cx="7848600" cy="20574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735874" y="202168"/>
            <a:ext cx="8408126" cy="369332"/>
          </a:xfrm>
          <a:prstGeom prst="rect">
            <a:avLst/>
          </a:prstGeom>
          <a:solidFill>
            <a:schemeClr val="bg1"/>
          </a:solidFill>
        </p:spPr>
        <p:txBody>
          <a:bodyPr wrap="square" rtlCol="0">
            <a:spAutoFit/>
          </a:bodyPr>
          <a:lstStyle/>
          <a:p>
            <a:endParaRPr lang="mn-Mong-CN" b="1" dirty="0">
              <a:solidFill>
                <a:schemeClr val="bg2">
                  <a:lumMod val="50000"/>
                </a:schemeClr>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844731" y="685800"/>
            <a:ext cx="8001000" cy="381000"/>
          </a:xfrm>
        </p:spPr>
        <p:txBody>
          <a:bodyPr/>
          <a:lstStyle/>
          <a:p>
            <a:pPr algn="ctr"/>
            <a:endParaRPr lang="mn-MN" sz="1400" dirty="0" smtClean="0">
              <a:solidFill>
                <a:schemeClr val="tx2">
                  <a:lumMod val="75000"/>
                </a:schemeClr>
              </a:solidFill>
              <a:latin typeface="Arial" pitchFamily="34" charset="0"/>
              <a:cs typeface="Arial" pitchFamily="34" charset="0"/>
            </a:endParaRPr>
          </a:p>
          <a:p>
            <a:pPr algn="ctr"/>
            <a:endParaRPr lang="mn-MN" sz="1400" dirty="0" smtClean="0">
              <a:solidFill>
                <a:schemeClr val="tx2">
                  <a:lumMod val="75000"/>
                </a:schemeClr>
              </a:solidFill>
              <a:latin typeface="Arial" pitchFamily="34" charset="0"/>
              <a:cs typeface="Arial" pitchFamily="34" charset="0"/>
            </a:endParaRPr>
          </a:p>
          <a:p>
            <a:pPr algn="ctr"/>
            <a:r>
              <a:rPr lang="mn-MN" sz="1800" dirty="0" smtClean="0">
                <a:solidFill>
                  <a:schemeClr val="tx2">
                    <a:lumMod val="75000"/>
                  </a:schemeClr>
                </a:solidFill>
                <a:latin typeface="Arial" pitchFamily="34" charset="0"/>
                <a:cs typeface="Arial" pitchFamily="34" charset="0"/>
              </a:rPr>
              <a:t>НИЙТ УРГАЦ </a:t>
            </a:r>
            <a:r>
              <a:rPr lang="en-US" sz="2000" b="0" i="1" dirty="0" smtClean="0">
                <a:solidFill>
                  <a:schemeClr val="tx2">
                    <a:lumMod val="75000"/>
                  </a:schemeClr>
                </a:solidFill>
                <a:latin typeface="Arial" pitchFamily="34" charset="0"/>
                <a:cs typeface="Arial" pitchFamily="34" charset="0"/>
              </a:rPr>
              <a:t>(</a:t>
            </a:r>
            <a:r>
              <a:rPr lang="mn-MN" sz="1800" b="0" i="1" dirty="0" smtClean="0">
                <a:solidFill>
                  <a:schemeClr val="tx2">
                    <a:lumMod val="75000"/>
                  </a:schemeClr>
                </a:solidFill>
                <a:latin typeface="Arial" pitchFamily="34" charset="0"/>
                <a:cs typeface="Arial" pitchFamily="34" charset="0"/>
              </a:rPr>
              <a:t>тонн</a:t>
            </a:r>
            <a:r>
              <a:rPr lang="en-US" sz="2000" b="0" i="1" dirty="0" smtClean="0">
                <a:solidFill>
                  <a:schemeClr val="tx2">
                    <a:lumMod val="75000"/>
                  </a:schemeClr>
                </a:solidFill>
                <a:latin typeface="Arial" pitchFamily="34" charset="0"/>
                <a:cs typeface="Arial" pitchFamily="34" charset="0"/>
              </a:rPr>
              <a:t> </a:t>
            </a:r>
            <a:r>
              <a:rPr lang="en-US" sz="1800" b="0" i="1" dirty="0" smtClean="0">
                <a:solidFill>
                  <a:schemeClr val="tx2">
                    <a:lumMod val="75000"/>
                  </a:schemeClr>
                </a:solidFill>
                <a:latin typeface="Arial" pitchFamily="34" charset="0"/>
                <a:cs typeface="Arial" pitchFamily="34" charset="0"/>
              </a:rPr>
              <a:t>)</a:t>
            </a:r>
            <a:endParaRPr lang="en-US" sz="2000" dirty="0">
              <a:solidFill>
                <a:schemeClr val="tx2">
                  <a:lumMod val="75000"/>
                </a:schemeClr>
              </a:solidFill>
            </a:endParaRPr>
          </a:p>
        </p:txBody>
      </p:sp>
      <p:graphicFrame>
        <p:nvGraphicFramePr>
          <p:cNvPr id="2" name="Chart 1"/>
          <p:cNvGraphicFramePr/>
          <p:nvPr>
            <p:extLst>
              <p:ext uri="{D42A27DB-BD31-4B8C-83A1-F6EECF244321}">
                <p14:modId xmlns:p14="http://schemas.microsoft.com/office/powerpoint/2010/main" val="312260152"/>
              </p:ext>
            </p:extLst>
          </p:nvPr>
        </p:nvGraphicFramePr>
        <p:xfrm>
          <a:off x="1073331" y="3886200"/>
          <a:ext cx="7772400" cy="25146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735874" y="202168"/>
            <a:ext cx="8408126" cy="369332"/>
          </a:xfrm>
          <a:prstGeom prst="rect">
            <a:avLst/>
          </a:prstGeom>
          <a:solidFill>
            <a:schemeClr val="bg1"/>
          </a:solidFill>
        </p:spPr>
        <p:txBody>
          <a:bodyPr wrap="square" rtlCol="0">
            <a:spAutoFit/>
          </a:bodyPr>
          <a:lstStyle/>
          <a:p>
            <a:r>
              <a:rPr lang="mn-MN" b="1" dirty="0" smtClean="0">
                <a:solidFill>
                  <a:schemeClr val="bg2">
                    <a:lumMod val="50000"/>
                  </a:schemeClr>
                </a:solidFill>
                <a:latin typeface="Arial" panose="020B0604020202020204" pitchFamily="34" charset="0"/>
                <a:cs typeface="Arial" panose="020B0604020202020204" pitchFamily="34" charset="0"/>
              </a:rPr>
              <a:t>УРГАЦ ХУРААЛТ</a:t>
            </a:r>
            <a:endParaRPr lang="mn-Mong-CN" b="1" dirty="0">
              <a:solidFill>
                <a:schemeClr val="bg2">
                  <a:lumMod val="50000"/>
                </a:schemeClr>
              </a:solidFill>
              <a:latin typeface="Arial" panose="020B0604020202020204" pitchFamily="34" charset="0"/>
            </a:endParaRPr>
          </a:p>
        </p:txBody>
      </p:sp>
      <p:graphicFrame>
        <p:nvGraphicFramePr>
          <p:cNvPr id="12" name="Chart 11"/>
          <p:cNvGraphicFramePr/>
          <p:nvPr>
            <p:extLst>
              <p:ext uri="{D42A27DB-BD31-4B8C-83A1-F6EECF244321}">
                <p14:modId xmlns:p14="http://schemas.microsoft.com/office/powerpoint/2010/main" val="2582202637"/>
              </p:ext>
            </p:extLst>
          </p:nvPr>
        </p:nvGraphicFramePr>
        <p:xfrm>
          <a:off x="1206137" y="1066800"/>
          <a:ext cx="7467600" cy="248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947222344"/>
              </p:ext>
            </p:extLst>
          </p:nvPr>
        </p:nvGraphicFramePr>
        <p:xfrm>
          <a:off x="1143000" y="762000"/>
          <a:ext cx="7467600" cy="2514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p:nvPr>
            <p:extLst>
              <p:ext uri="{D42A27DB-BD31-4B8C-83A1-F6EECF244321}">
                <p14:modId xmlns:p14="http://schemas.microsoft.com/office/powerpoint/2010/main" val="4130053406"/>
              </p:ext>
            </p:extLst>
          </p:nvPr>
        </p:nvGraphicFramePr>
        <p:xfrm>
          <a:off x="1143000" y="3581400"/>
          <a:ext cx="7696200" cy="2819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35874" y="202168"/>
            <a:ext cx="8408126" cy="369332"/>
          </a:xfrm>
          <a:prstGeom prst="rect">
            <a:avLst/>
          </a:prstGeom>
          <a:solidFill>
            <a:schemeClr val="bg1"/>
          </a:solidFill>
        </p:spPr>
        <p:txBody>
          <a:bodyPr wrap="square" rtlCol="0">
            <a:spAutoFit/>
          </a:bodyPr>
          <a:lstStyle/>
          <a:p>
            <a:endParaRPr lang="mn-Mong-CN" b="1" dirty="0">
              <a:solidFill>
                <a:schemeClr val="bg2">
                  <a:lumMod val="50000"/>
                </a:schemeClr>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a:xfrm>
            <a:off x="762000" y="685800"/>
            <a:ext cx="8001000" cy="838200"/>
          </a:xfrm>
        </p:spPr>
        <p:txBody>
          <a:bodyPr/>
          <a:lstStyle/>
          <a:p>
            <a:pPr algn="ctr"/>
            <a:r>
              <a:rPr lang="mn-MN" sz="2000" dirty="0" smtClean="0">
                <a:solidFill>
                  <a:schemeClr val="tx2">
                    <a:lumMod val="75000"/>
                  </a:schemeClr>
                </a:solidFill>
                <a:latin typeface="Arial" pitchFamily="34" charset="0"/>
                <a:cs typeface="Arial" pitchFamily="34" charset="0"/>
              </a:rPr>
              <a:t>БАРИЛГА УГСРАЛТ, ИХ ЗАСВАРЫН АЖИЛ</a:t>
            </a:r>
          </a:p>
          <a:p>
            <a:pPr algn="ctr"/>
            <a:r>
              <a:rPr lang="en-US" sz="2000" b="0" i="1" dirty="0" smtClean="0">
                <a:solidFill>
                  <a:schemeClr val="tx2">
                    <a:lumMod val="75000"/>
                  </a:schemeClr>
                </a:solidFill>
                <a:latin typeface="Arial" pitchFamily="34" charset="0"/>
                <a:cs typeface="Arial" pitchFamily="34" charset="0"/>
              </a:rPr>
              <a:t>(</a:t>
            </a:r>
            <a:r>
              <a:rPr lang="mn-MN" sz="2000" b="0" i="1" dirty="0" smtClean="0">
                <a:solidFill>
                  <a:schemeClr val="tx2">
                    <a:lumMod val="75000"/>
                  </a:schemeClr>
                </a:solidFill>
                <a:latin typeface="Arial" pitchFamily="34" charset="0"/>
                <a:cs typeface="Arial" pitchFamily="34" charset="0"/>
              </a:rPr>
              <a:t>тэрбум төгрөг</a:t>
            </a:r>
            <a:r>
              <a:rPr lang="en-US" sz="2000" b="0" i="1" dirty="0" smtClean="0">
                <a:solidFill>
                  <a:schemeClr val="tx2">
                    <a:lumMod val="75000"/>
                  </a:schemeClr>
                </a:solidFill>
                <a:latin typeface="Arial" pitchFamily="34" charset="0"/>
                <a:cs typeface="Arial" pitchFamily="34" charset="0"/>
              </a:rPr>
              <a:t>)</a:t>
            </a:r>
            <a:endParaRPr lang="mn-MN" sz="2000" b="0" i="1" dirty="0">
              <a:solidFill>
                <a:schemeClr val="tx2">
                  <a:lumMod val="75000"/>
                </a:schemeClr>
              </a:solidFill>
              <a:latin typeface="Arial" pitchFamily="34" charset="0"/>
              <a:cs typeface="Arial" pitchFamily="34" charset="0"/>
            </a:endParaRPr>
          </a:p>
        </p:txBody>
      </p:sp>
      <p:graphicFrame>
        <p:nvGraphicFramePr>
          <p:cNvPr id="19" name="Content Placeholder 18"/>
          <p:cNvGraphicFramePr>
            <a:graphicFrameLocks noGrp="1"/>
          </p:cNvGraphicFramePr>
          <p:nvPr>
            <p:ph sz="half" idx="2"/>
            <p:extLst>
              <p:ext uri="{D42A27DB-BD31-4B8C-83A1-F6EECF244321}">
                <p14:modId xmlns:p14="http://schemas.microsoft.com/office/powerpoint/2010/main" val="1962197034"/>
              </p:ext>
            </p:extLst>
          </p:nvPr>
        </p:nvGraphicFramePr>
        <p:xfrm>
          <a:off x="762000" y="1621367"/>
          <a:ext cx="80010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35874" y="202168"/>
            <a:ext cx="8408126" cy="369332"/>
          </a:xfrm>
          <a:prstGeom prst="rect">
            <a:avLst/>
          </a:prstGeom>
          <a:solidFill>
            <a:schemeClr val="bg1"/>
          </a:solidFill>
        </p:spPr>
        <p:txBody>
          <a:bodyPr wrap="square" rtlCol="0">
            <a:spAutoFit/>
          </a:bodyPr>
          <a:lstStyle/>
          <a:p>
            <a:r>
              <a:rPr lang="mn-MN" b="1" dirty="0" smtClean="0">
                <a:solidFill>
                  <a:schemeClr val="bg2">
                    <a:lumMod val="50000"/>
                  </a:schemeClr>
                </a:solidFill>
                <a:latin typeface="Arial" panose="020B0604020202020204" pitchFamily="34" charset="0"/>
                <a:cs typeface="Arial" panose="020B0604020202020204" pitchFamily="34" charset="0"/>
              </a:rPr>
              <a:t>БАРИЛГА, ОРОН СУУЦ</a:t>
            </a:r>
            <a:endParaRPr lang="mn-Mong-CN" b="1" dirty="0">
              <a:solidFill>
                <a:schemeClr val="bg2">
                  <a:lumMod val="50000"/>
                </a:schemeClr>
              </a:solidFill>
              <a:latin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85800" y="914400"/>
            <a:ext cx="4267200" cy="5791200"/>
          </a:xfrm>
        </p:spPr>
        <p:txBody>
          <a:bodyPr/>
          <a:lstStyle/>
          <a:p>
            <a:pPr>
              <a:buNone/>
            </a:pPr>
            <a:r>
              <a:rPr lang="mn-MN" sz="1600" b="1" u="sng" dirty="0" smtClean="0">
                <a:solidFill>
                  <a:schemeClr val="accent3">
                    <a:lumMod val="75000"/>
                  </a:schemeClr>
                </a:solidFill>
                <a:latin typeface="Arial" pitchFamily="34" charset="0"/>
                <a:cs typeface="Arial" pitchFamily="34" charset="0"/>
              </a:rPr>
              <a:t>Эерэг үзүүлэлт:</a:t>
            </a:r>
          </a:p>
          <a:p>
            <a:pPr>
              <a:buNone/>
            </a:pPr>
            <a:endParaRPr lang="mn-MN" sz="1600" b="1" u="sng" dirty="0" smtClean="0">
              <a:solidFill>
                <a:schemeClr val="accent3">
                  <a:lumMod val="50000"/>
                </a:schemeClr>
              </a:solidFill>
              <a:latin typeface="Arial" pitchFamily="34" charset="0"/>
              <a:cs typeface="Arial" pitchFamily="34" charset="0"/>
            </a:endParaRPr>
          </a:p>
          <a:p>
            <a:pPr>
              <a:buFont typeface="Wingdings" pitchFamily="2" charset="2"/>
              <a:buChar char="q"/>
            </a:pPr>
            <a:endParaRPr lang="mn-MN" sz="1600" dirty="0" smtClean="0">
              <a:solidFill>
                <a:schemeClr val="accent2"/>
              </a:solidFill>
              <a:latin typeface="Arial" pitchFamily="34" charset="0"/>
              <a:cs typeface="Arial" pitchFamily="34" charset="0"/>
            </a:endParaRPr>
          </a:p>
        </p:txBody>
      </p:sp>
      <p:sp>
        <p:nvSpPr>
          <p:cNvPr id="4" name="Rectangle 3"/>
          <p:cNvSpPr/>
          <p:nvPr/>
        </p:nvSpPr>
        <p:spPr>
          <a:xfrm>
            <a:off x="4876800" y="903514"/>
            <a:ext cx="4038600" cy="1138773"/>
          </a:xfrm>
          <a:prstGeom prst="rect">
            <a:avLst/>
          </a:prstGeom>
        </p:spPr>
        <p:txBody>
          <a:bodyPr wrap="square">
            <a:spAutoFit/>
          </a:bodyPr>
          <a:lstStyle/>
          <a:p>
            <a:pPr>
              <a:buNone/>
            </a:pPr>
            <a:r>
              <a:rPr lang="mn-MN" sz="1600" b="1" u="sng" dirty="0" smtClean="0">
                <a:solidFill>
                  <a:srgbClr val="FF0000"/>
                </a:solidFill>
                <a:latin typeface="Arial" pitchFamily="34" charset="0"/>
                <a:cs typeface="Arial" pitchFamily="34" charset="0"/>
              </a:rPr>
              <a:t>Сөрөг үзүүлэлт:</a:t>
            </a:r>
          </a:p>
          <a:p>
            <a:pPr>
              <a:buNone/>
            </a:pPr>
            <a:endParaRPr lang="mn-MN" sz="1600" b="1" u="sng" dirty="0" smtClean="0">
              <a:solidFill>
                <a:srgbClr val="FF0000"/>
              </a:solidFill>
              <a:latin typeface="Arial" pitchFamily="34" charset="0"/>
              <a:cs typeface="Arial" pitchFamily="34" charset="0"/>
            </a:endParaRPr>
          </a:p>
          <a:p>
            <a:pPr>
              <a:buFont typeface="Wingdings" pitchFamily="2" charset="2"/>
              <a:buChar char="Ø"/>
            </a:pPr>
            <a:endParaRPr lang="mn-MN" dirty="0" smtClean="0">
              <a:solidFill>
                <a:srgbClr val="FFFF00"/>
              </a:solidFill>
              <a:latin typeface="Arial" pitchFamily="34" charset="0"/>
              <a:cs typeface="Arial" pitchFamily="34" charset="0"/>
            </a:endParaRPr>
          </a:p>
          <a:p>
            <a:pPr>
              <a:buFont typeface="Wingdings" pitchFamily="2" charset="2"/>
              <a:buChar char="Ø"/>
            </a:pPr>
            <a:endParaRPr lang="en-US" dirty="0"/>
          </a:p>
        </p:txBody>
      </p:sp>
      <p:cxnSp>
        <p:nvCxnSpPr>
          <p:cNvPr id="6" name="Straight Connector 5"/>
          <p:cNvCxnSpPr/>
          <p:nvPr/>
        </p:nvCxnSpPr>
        <p:spPr>
          <a:xfrm>
            <a:off x="4876800" y="914400"/>
            <a:ext cx="0" cy="59436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35874" y="265810"/>
            <a:ext cx="8408126" cy="369332"/>
          </a:xfrm>
          <a:prstGeom prst="rect">
            <a:avLst/>
          </a:prstGeom>
          <a:solidFill>
            <a:schemeClr val="bg1"/>
          </a:solidFill>
        </p:spPr>
        <p:txBody>
          <a:bodyPr wrap="square" rtlCol="0">
            <a:spAutoFit/>
          </a:bodyPr>
          <a:lstStyle/>
          <a:p>
            <a:endParaRPr lang="mn-Mong-CN" dirty="0"/>
          </a:p>
        </p:txBody>
      </p:sp>
      <p:graphicFrame>
        <p:nvGraphicFramePr>
          <p:cNvPr id="3" name="Table 2"/>
          <p:cNvGraphicFramePr>
            <a:graphicFrameLocks noGrp="1"/>
          </p:cNvGraphicFramePr>
          <p:nvPr>
            <p:extLst>
              <p:ext uri="{D42A27DB-BD31-4B8C-83A1-F6EECF244321}">
                <p14:modId xmlns:p14="http://schemas.microsoft.com/office/powerpoint/2010/main" val="2845938396"/>
              </p:ext>
            </p:extLst>
          </p:nvPr>
        </p:nvGraphicFramePr>
        <p:xfrm>
          <a:off x="763090" y="1372184"/>
          <a:ext cx="4038600" cy="3703320"/>
        </p:xfrm>
        <a:graphic>
          <a:graphicData uri="http://schemas.openxmlformats.org/drawingml/2006/table">
            <a:tbl>
              <a:tblPr firstRow="1" bandRow="1">
                <a:tableStyleId>{F5AB1C69-6EDB-4FF4-983F-18BD219EF322}</a:tableStyleId>
              </a:tblPr>
              <a:tblGrid>
                <a:gridCol w="2971799"/>
                <a:gridCol w="1066801"/>
              </a:tblGrid>
              <a:tr h="584200">
                <a:tc>
                  <a:txBody>
                    <a:bodyPr/>
                    <a:lstStyle/>
                    <a:p>
                      <a:pPr algn="ctr"/>
                      <a:r>
                        <a:rPr lang="mn-MN" sz="1600" dirty="0" smtClean="0">
                          <a:solidFill>
                            <a:schemeClr val="bg1"/>
                          </a:solidFill>
                          <a:latin typeface="Arial" panose="020B0604020202020204" pitchFamily="34" charset="0"/>
                          <a:cs typeface="Arial" panose="020B0604020202020204" pitchFamily="34" charset="0"/>
                        </a:rPr>
                        <a:t>Үзүүлэлт</a:t>
                      </a:r>
                      <a:endParaRPr lang="mn-Mong-CN" sz="1600" dirty="0">
                        <a:solidFill>
                          <a:schemeClr val="bg1"/>
                        </a:solidFill>
                        <a:latin typeface="Arial" panose="020B0604020202020204" pitchFamily="34" charset="0"/>
                      </a:endParaRPr>
                    </a:p>
                  </a:txBody>
                  <a:tcPr/>
                </a:tc>
                <a:tc>
                  <a:txBody>
                    <a:bodyPr/>
                    <a:lstStyle/>
                    <a:p>
                      <a:pPr algn="ctr"/>
                      <a:r>
                        <a:rPr lang="mn-MN" sz="1600" dirty="0" smtClean="0">
                          <a:solidFill>
                            <a:schemeClr val="bg1"/>
                          </a:solidFill>
                          <a:latin typeface="Arial" panose="020B0604020202020204" pitchFamily="34" charset="0"/>
                          <a:cs typeface="Arial" panose="020B0604020202020204" pitchFamily="34" charset="0"/>
                        </a:rPr>
                        <a:t>Ө</a:t>
                      </a:r>
                      <a:r>
                        <a:rPr lang="mn-Mong-CN" sz="1600" dirty="0" smtClean="0">
                          <a:solidFill>
                            <a:schemeClr val="bg1"/>
                          </a:solidFill>
                          <a:latin typeface="Arial" panose="020B0604020202020204" pitchFamily="34" charset="0"/>
                        </a:rPr>
                        <a:t>сөлт бууралт</a:t>
                      </a:r>
                      <a:endParaRPr lang="mn-Mong-CN" sz="1600" dirty="0">
                        <a:solidFill>
                          <a:schemeClr val="bg1"/>
                        </a:solidFill>
                        <a:latin typeface="Arial" panose="020B0604020202020204" pitchFamily="34" charset="0"/>
                      </a:endParaRPr>
                    </a:p>
                  </a:txBody>
                  <a:tcPr/>
                </a:tc>
              </a:tr>
              <a:tr h="370840">
                <a:tc>
                  <a:txBody>
                    <a:bodyPr/>
                    <a:lstStyle/>
                    <a:p>
                      <a:r>
                        <a:rPr lang="mn-MN" sz="1600" dirty="0" smtClean="0">
                          <a:solidFill>
                            <a:schemeClr val="accent3">
                              <a:lumMod val="50000"/>
                            </a:schemeClr>
                          </a:solidFill>
                          <a:latin typeface="Arial" pitchFamily="34" charset="0"/>
                          <a:cs typeface="Arial" pitchFamily="34" charset="0"/>
                        </a:rPr>
                        <a:t>Нийт бий болсон ажлын байр </a:t>
                      </a:r>
                      <a:endParaRPr lang="mn-Mong-CN" sz="1600" dirty="0">
                        <a:solidFill>
                          <a:schemeClr val="accent3">
                            <a:lumMod val="50000"/>
                          </a:schemeClr>
                        </a:solidFill>
                        <a:latin typeface="Arial" panose="020B0604020202020204" pitchFamily="34" charset="0"/>
                      </a:endParaRPr>
                    </a:p>
                  </a:txBody>
                  <a:tcPr/>
                </a:tc>
                <a:tc>
                  <a:txBody>
                    <a:bodyPr/>
                    <a:lstStyle/>
                    <a:p>
                      <a:r>
                        <a:rPr lang="mn-Mong-CN" sz="1800" dirty="0" smtClean="0">
                          <a:solidFill>
                            <a:schemeClr val="accent3">
                              <a:lumMod val="50000"/>
                            </a:schemeClr>
                          </a:solidFill>
                          <a:latin typeface="Arial" panose="020B0604020202020204" pitchFamily="34" charset="0"/>
                        </a:rPr>
                        <a:t>19.9</a:t>
                      </a:r>
                      <a:r>
                        <a:rPr lang="mn-Mong-CN" sz="1800" baseline="0" dirty="0" smtClean="0">
                          <a:solidFill>
                            <a:schemeClr val="accent3">
                              <a:lumMod val="50000"/>
                            </a:schemeClr>
                          </a:solidFill>
                          <a:latin typeface="Arial" panose="020B0604020202020204" pitchFamily="34" charset="0"/>
                        </a:rPr>
                        <a:t>‍% </a:t>
                      </a:r>
                      <a:endParaRPr lang="mn-Mong-CN" sz="1800" dirty="0">
                        <a:solidFill>
                          <a:schemeClr val="accent3">
                            <a:lumMod val="50000"/>
                          </a:schemeClr>
                        </a:solidFill>
                        <a:latin typeface="Arial" panose="020B0604020202020204" pitchFamily="34" charset="0"/>
                      </a:endParaRPr>
                    </a:p>
                  </a:txBody>
                  <a:tcPr/>
                </a:tc>
              </a:tr>
              <a:tr h="370840">
                <a:tc>
                  <a:txBody>
                    <a:bodyPr/>
                    <a:lstStyle/>
                    <a:p>
                      <a:r>
                        <a:rPr lang="mn-MN" sz="1600" dirty="0" smtClean="0">
                          <a:solidFill>
                            <a:schemeClr val="accent3">
                              <a:lumMod val="50000"/>
                            </a:schemeClr>
                          </a:solidFill>
                          <a:latin typeface="Arial" pitchFamily="34" charset="0"/>
                          <a:cs typeface="Arial" pitchFamily="34" charset="0"/>
                        </a:rPr>
                        <a:t>Гэмт хэргийн гаралт</a:t>
                      </a:r>
                      <a:endParaRPr lang="mn-Mong-CN" sz="1600" dirty="0">
                        <a:solidFill>
                          <a:schemeClr val="accent3">
                            <a:lumMod val="50000"/>
                          </a:schemeClr>
                        </a:solidFill>
                        <a:latin typeface="Arial" panose="020B0604020202020204" pitchFamily="34" charset="0"/>
                      </a:endParaRPr>
                    </a:p>
                  </a:txBody>
                  <a:tcPr/>
                </a:tc>
                <a:tc>
                  <a:txBody>
                    <a:bodyPr/>
                    <a:lstStyle/>
                    <a:p>
                      <a:r>
                        <a:rPr lang="mn-Mong-CN" sz="1800" dirty="0" smtClean="0">
                          <a:solidFill>
                            <a:schemeClr val="accent3">
                              <a:lumMod val="50000"/>
                            </a:schemeClr>
                          </a:solidFill>
                          <a:latin typeface="Arial" panose="020B0604020202020204" pitchFamily="34" charset="0"/>
                        </a:rPr>
                        <a:t>9.9%</a:t>
                      </a:r>
                      <a:r>
                        <a:rPr lang="mn-Mong-CN" sz="1800" baseline="0" dirty="0" smtClean="0">
                          <a:solidFill>
                            <a:schemeClr val="accent3">
                              <a:lumMod val="50000"/>
                            </a:schemeClr>
                          </a:solidFill>
                          <a:latin typeface="Arial" panose="020B0604020202020204" pitchFamily="34" charset="0"/>
                        </a:rPr>
                        <a:t> </a:t>
                      </a:r>
                      <a:endParaRPr lang="mn-Mong-CN" sz="1800" dirty="0">
                        <a:solidFill>
                          <a:schemeClr val="accent3">
                            <a:lumMod val="50000"/>
                          </a:schemeClr>
                        </a:solidFill>
                        <a:latin typeface="Arial" panose="020B0604020202020204" pitchFamily="34" charset="0"/>
                      </a:endParaRPr>
                    </a:p>
                  </a:txBody>
                  <a:tcPr/>
                </a:tc>
              </a:tr>
              <a:tr h="370840">
                <a:tc>
                  <a:txBody>
                    <a:bodyPr/>
                    <a:lstStyle/>
                    <a:p>
                      <a:r>
                        <a:rPr lang="mn-MN" sz="1600" dirty="0" smtClean="0">
                          <a:solidFill>
                            <a:schemeClr val="accent3">
                              <a:lumMod val="50000"/>
                            </a:schemeClr>
                          </a:solidFill>
                          <a:latin typeface="Arial" pitchFamily="34" charset="0"/>
                          <a:cs typeface="Arial" pitchFamily="34" charset="0"/>
                        </a:rPr>
                        <a:t>Гэмт хэргийн илрүүлэлт </a:t>
                      </a:r>
                      <a:endParaRPr lang="mn-Mong-CN" sz="1600" dirty="0">
                        <a:solidFill>
                          <a:schemeClr val="accent3">
                            <a:lumMod val="50000"/>
                          </a:schemeClr>
                        </a:solidFill>
                        <a:latin typeface="Arial" panose="020B0604020202020204" pitchFamily="34" charset="0"/>
                      </a:endParaRPr>
                    </a:p>
                  </a:txBody>
                  <a:tcPr/>
                </a:tc>
                <a:tc>
                  <a:txBody>
                    <a:bodyPr/>
                    <a:lstStyle/>
                    <a:p>
                      <a:r>
                        <a:rPr lang="mn-Mong-CN" sz="1800" dirty="0" smtClean="0">
                          <a:solidFill>
                            <a:schemeClr val="accent3">
                              <a:lumMod val="50000"/>
                            </a:schemeClr>
                          </a:solidFill>
                          <a:latin typeface="Arial" panose="020B0604020202020204" pitchFamily="34" charset="0"/>
                        </a:rPr>
                        <a:t>14.0</a:t>
                      </a:r>
                      <a:r>
                        <a:rPr lang="mn-Mong-CN" sz="1600" dirty="0" smtClean="0">
                          <a:solidFill>
                            <a:schemeClr val="accent3">
                              <a:lumMod val="50000"/>
                            </a:schemeClr>
                          </a:solidFill>
                          <a:latin typeface="Arial" panose="020B0604020202020204" pitchFamily="34" charset="0"/>
                        </a:rPr>
                        <a:t> </a:t>
                      </a:r>
                      <a:r>
                        <a:rPr lang="mn-MN" sz="1600" dirty="0" smtClean="0">
                          <a:solidFill>
                            <a:schemeClr val="accent3">
                              <a:lumMod val="50000"/>
                            </a:schemeClr>
                          </a:solidFill>
                          <a:latin typeface="Arial" panose="020B0604020202020204" pitchFamily="34" charset="0"/>
                        </a:rPr>
                        <a:t>пунктээр</a:t>
                      </a:r>
                      <a:endParaRPr lang="mn-Mong-CN" sz="1600" dirty="0">
                        <a:solidFill>
                          <a:schemeClr val="accent3">
                            <a:lumMod val="50000"/>
                          </a:schemeClr>
                        </a:solidFill>
                        <a:latin typeface="Arial" panose="020B0604020202020204" pitchFamily="34" charset="0"/>
                      </a:endParaRPr>
                    </a:p>
                  </a:txBody>
                  <a:tcPr/>
                </a:tc>
              </a:tr>
              <a:tr h="370840">
                <a:tc>
                  <a:txBody>
                    <a:bodyPr/>
                    <a:lstStyle/>
                    <a:p>
                      <a:r>
                        <a:rPr lang="mn-MN" sz="1600" dirty="0" smtClean="0">
                          <a:solidFill>
                            <a:schemeClr val="accent3">
                              <a:lumMod val="50000"/>
                            </a:schemeClr>
                          </a:solidFill>
                          <a:latin typeface="Arial" pitchFamily="34" charset="0"/>
                          <a:cs typeface="Arial" pitchFamily="34" charset="0"/>
                        </a:rPr>
                        <a:t>Төрөлт</a:t>
                      </a:r>
                      <a:endParaRPr lang="mn-Mong-CN" sz="1600" dirty="0">
                        <a:solidFill>
                          <a:schemeClr val="accent3">
                            <a:lumMod val="50000"/>
                          </a:schemeClr>
                        </a:solidFill>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n-Mong-CN" sz="1800" dirty="0" smtClean="0">
                          <a:solidFill>
                            <a:schemeClr val="accent3">
                              <a:lumMod val="50000"/>
                            </a:schemeClr>
                          </a:solidFill>
                          <a:latin typeface="Arial" panose="020B0604020202020204" pitchFamily="34" charset="0"/>
                        </a:rPr>
                        <a:t>2.0 </a:t>
                      </a:r>
                      <a:r>
                        <a:rPr lang="mn-MN" sz="1600" dirty="0" smtClean="0">
                          <a:solidFill>
                            <a:schemeClr val="accent3">
                              <a:lumMod val="50000"/>
                            </a:schemeClr>
                          </a:solidFill>
                          <a:latin typeface="Arial" panose="020B0604020202020204" pitchFamily="34" charset="0"/>
                        </a:rPr>
                        <a:t>пунктээр</a:t>
                      </a:r>
                      <a:endParaRPr lang="mn-Mong-CN" sz="1600" dirty="0">
                        <a:solidFill>
                          <a:schemeClr val="accent3">
                            <a:lumMod val="50000"/>
                          </a:schemeClr>
                        </a:solidFill>
                        <a:latin typeface="Arial" panose="020B0604020202020204" pitchFamily="34" charset="0"/>
                      </a:endParaRPr>
                    </a:p>
                  </a:txBody>
                  <a:tcPr/>
                </a:tc>
              </a:tr>
              <a:tr h="370840">
                <a:tc>
                  <a:txBody>
                    <a:bodyPr/>
                    <a:lstStyle/>
                    <a:p>
                      <a:r>
                        <a:rPr lang="mn-MN" sz="1600" dirty="0" smtClean="0">
                          <a:solidFill>
                            <a:schemeClr val="accent3">
                              <a:lumMod val="50000"/>
                            </a:schemeClr>
                          </a:solidFill>
                          <a:latin typeface="Arial" pitchFamily="34" charset="0"/>
                          <a:cs typeface="Arial" pitchFamily="34" charset="0"/>
                        </a:rPr>
                        <a:t>Хүн амын эрүүл мэндийн үзлэг </a:t>
                      </a:r>
                      <a:endParaRPr lang="mn-Mong-CN" sz="1600" dirty="0">
                        <a:solidFill>
                          <a:schemeClr val="accent3">
                            <a:lumMod val="50000"/>
                          </a:schemeClr>
                        </a:solidFill>
                        <a:latin typeface="Arial" panose="020B0604020202020204" pitchFamily="34" charset="0"/>
                      </a:endParaRPr>
                    </a:p>
                  </a:txBody>
                  <a:tcPr/>
                </a:tc>
                <a:tc>
                  <a:txBody>
                    <a:bodyPr/>
                    <a:lstStyle/>
                    <a:p>
                      <a:r>
                        <a:rPr lang="mn-MN" sz="1800" dirty="0" smtClean="0">
                          <a:solidFill>
                            <a:schemeClr val="accent3">
                              <a:lumMod val="50000"/>
                            </a:schemeClr>
                          </a:solidFill>
                          <a:latin typeface="Arial" pitchFamily="34" charset="0"/>
                          <a:cs typeface="Arial" pitchFamily="34" charset="0"/>
                        </a:rPr>
                        <a:t>0</a:t>
                      </a:r>
                      <a:r>
                        <a:rPr lang="en-US" sz="1800" dirty="0" smtClean="0">
                          <a:solidFill>
                            <a:schemeClr val="accent3">
                              <a:lumMod val="50000"/>
                            </a:schemeClr>
                          </a:solidFill>
                          <a:latin typeface="Arial" pitchFamily="34" charset="0"/>
                          <a:cs typeface="Arial" pitchFamily="34" charset="0"/>
                        </a:rPr>
                        <a:t>.</a:t>
                      </a:r>
                      <a:r>
                        <a:rPr lang="mn-MN" sz="1800" dirty="0" smtClean="0">
                          <a:solidFill>
                            <a:schemeClr val="accent3">
                              <a:lumMod val="50000"/>
                            </a:schemeClr>
                          </a:solidFill>
                          <a:latin typeface="Arial" pitchFamily="34" charset="0"/>
                          <a:cs typeface="Arial" pitchFamily="34" charset="0"/>
                        </a:rPr>
                        <a:t>6% </a:t>
                      </a:r>
                      <a:endParaRPr lang="mn-Mong-CN" sz="1800" dirty="0">
                        <a:solidFill>
                          <a:schemeClr val="accent3">
                            <a:lumMod val="50000"/>
                          </a:schemeClr>
                        </a:solidFill>
                        <a:latin typeface="Arial" panose="020B0604020202020204" pitchFamily="34" charset="0"/>
                      </a:endParaRPr>
                    </a:p>
                  </a:txBody>
                  <a:tcPr/>
                </a:tc>
              </a:tr>
              <a:tr h="370840">
                <a:tc>
                  <a:txBody>
                    <a:bodyPr/>
                    <a:lstStyle/>
                    <a:p>
                      <a:r>
                        <a:rPr lang="mn-MN" sz="1600" dirty="0" smtClean="0">
                          <a:solidFill>
                            <a:schemeClr val="accent3">
                              <a:lumMod val="75000"/>
                            </a:schemeClr>
                          </a:solidFill>
                          <a:latin typeface="Arial" pitchFamily="34" charset="0"/>
                          <a:cs typeface="Arial" pitchFamily="34" charset="0"/>
                        </a:rPr>
                        <a:t>Урьдчилан сэргийлэх үзлэг</a:t>
                      </a:r>
                      <a:endParaRPr lang="mn-Mong-CN" sz="1600" dirty="0"/>
                    </a:p>
                  </a:txBody>
                  <a:tcPr/>
                </a:tc>
                <a:tc>
                  <a:txBody>
                    <a:bodyPr/>
                    <a:lstStyle/>
                    <a:p>
                      <a:r>
                        <a:rPr lang="mn-Mong-CN" sz="1800" dirty="0" smtClean="0">
                          <a:solidFill>
                            <a:schemeClr val="accent3">
                              <a:lumMod val="50000"/>
                            </a:schemeClr>
                          </a:solidFill>
                          <a:latin typeface="Arial" panose="020B0604020202020204" pitchFamily="34" charset="0"/>
                        </a:rPr>
                        <a:t>4.9%</a:t>
                      </a:r>
                      <a:endParaRPr lang="mn-Mong-CN" dirty="0"/>
                    </a:p>
                  </a:txBody>
                  <a:tcPr/>
                </a:tc>
              </a:tr>
            </a:tbl>
          </a:graphicData>
        </a:graphic>
      </p:graphicFrame>
      <p:sp>
        <p:nvSpPr>
          <p:cNvPr id="12" name="Up Arrow 11"/>
          <p:cNvSpPr/>
          <p:nvPr/>
        </p:nvSpPr>
        <p:spPr>
          <a:xfrm>
            <a:off x="4531722" y="1981200"/>
            <a:ext cx="1524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ong-CN"/>
          </a:p>
        </p:txBody>
      </p:sp>
      <p:sp>
        <p:nvSpPr>
          <p:cNvPr id="13" name="Down Arrow 12"/>
          <p:cNvSpPr/>
          <p:nvPr/>
        </p:nvSpPr>
        <p:spPr>
          <a:xfrm flipH="1">
            <a:off x="4527365" y="2587455"/>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ong-CN"/>
          </a:p>
        </p:txBody>
      </p:sp>
      <p:sp>
        <p:nvSpPr>
          <p:cNvPr id="14" name="Up Arrow 13"/>
          <p:cNvSpPr/>
          <p:nvPr/>
        </p:nvSpPr>
        <p:spPr>
          <a:xfrm>
            <a:off x="4527365" y="2966357"/>
            <a:ext cx="1524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ong-CN"/>
          </a:p>
        </p:txBody>
      </p:sp>
      <p:sp>
        <p:nvSpPr>
          <p:cNvPr id="15" name="Up Arrow 14"/>
          <p:cNvSpPr/>
          <p:nvPr/>
        </p:nvSpPr>
        <p:spPr>
          <a:xfrm>
            <a:off x="4505591" y="3550336"/>
            <a:ext cx="1524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ong-CN"/>
          </a:p>
        </p:txBody>
      </p:sp>
      <p:graphicFrame>
        <p:nvGraphicFramePr>
          <p:cNvPr id="16" name="Table 15"/>
          <p:cNvGraphicFramePr>
            <a:graphicFrameLocks noGrp="1"/>
          </p:cNvGraphicFramePr>
          <p:nvPr>
            <p:extLst>
              <p:ext uri="{D42A27DB-BD31-4B8C-83A1-F6EECF244321}">
                <p14:modId xmlns:p14="http://schemas.microsoft.com/office/powerpoint/2010/main" val="433414663"/>
              </p:ext>
            </p:extLst>
          </p:nvPr>
        </p:nvGraphicFramePr>
        <p:xfrm>
          <a:off x="4933949" y="1372184"/>
          <a:ext cx="4133852" cy="3032760"/>
        </p:xfrm>
        <a:graphic>
          <a:graphicData uri="http://schemas.openxmlformats.org/drawingml/2006/table">
            <a:tbl>
              <a:tblPr firstRow="1" bandRow="1">
                <a:tableStyleId>{21E4AEA4-8DFA-4A89-87EB-49C32662AFE0}</a:tableStyleId>
              </a:tblPr>
              <a:tblGrid>
                <a:gridCol w="2457451"/>
                <a:gridCol w="1676401"/>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800" dirty="0" smtClean="0">
                          <a:solidFill>
                            <a:schemeClr val="bg1"/>
                          </a:solidFill>
                          <a:latin typeface="Arial" panose="020B0604020202020204" pitchFamily="34" charset="0"/>
                          <a:cs typeface="Arial" panose="020B0604020202020204" pitchFamily="34" charset="0"/>
                        </a:rPr>
                        <a:t>Үзүүлэлт</a:t>
                      </a:r>
                      <a:endParaRPr lang="mn-Mong-CN" sz="1800" dirty="0" smtClean="0">
                        <a:solidFill>
                          <a:schemeClr val="bg1"/>
                        </a:solidFill>
                        <a:latin typeface="Arial" panose="020B0604020202020204" pitchFamily="34" charset="0"/>
                      </a:endParaRPr>
                    </a:p>
                    <a:p>
                      <a:endParaRPr lang="mn-Mong-C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n-MN" sz="1800" dirty="0" smtClean="0">
                          <a:solidFill>
                            <a:schemeClr val="bg1"/>
                          </a:solidFill>
                          <a:latin typeface="Arial" panose="020B0604020202020204" pitchFamily="34" charset="0"/>
                          <a:cs typeface="Arial" panose="020B0604020202020204" pitchFamily="34" charset="0"/>
                        </a:rPr>
                        <a:t>Ө</a:t>
                      </a:r>
                      <a:r>
                        <a:rPr lang="mn-Mong-CN" sz="1800" dirty="0" smtClean="0">
                          <a:solidFill>
                            <a:schemeClr val="bg1"/>
                          </a:solidFill>
                          <a:latin typeface="Arial" panose="020B0604020202020204" pitchFamily="34" charset="0"/>
                        </a:rPr>
                        <a:t>сөлт бууралт</a:t>
                      </a:r>
                      <a:endParaRPr lang="mn-Mong-CN" dirty="0"/>
                    </a:p>
                  </a:txBody>
                  <a:tcPr/>
                </a:tc>
              </a:tr>
              <a:tr h="370840">
                <a:tc>
                  <a:txBody>
                    <a:bodyPr/>
                    <a:lstStyle/>
                    <a:p>
                      <a:r>
                        <a:rPr lang="mn-MN" sz="1800" dirty="0" smtClean="0">
                          <a:solidFill>
                            <a:srgbClr val="FF0000"/>
                          </a:solidFill>
                          <a:latin typeface="Arial" pitchFamily="34" charset="0"/>
                          <a:cs typeface="Arial" pitchFamily="34" charset="0"/>
                        </a:rPr>
                        <a:t>Урьдчилан сэргийлэх тарилгад хамрагдалт</a:t>
                      </a:r>
                      <a:endParaRPr lang="mn-Mong-CN" dirty="0"/>
                    </a:p>
                  </a:txBody>
                  <a:tcPr/>
                </a:tc>
                <a:tc>
                  <a:txBody>
                    <a:bodyPr/>
                    <a:lstStyle/>
                    <a:p>
                      <a:r>
                        <a:rPr lang="mn-MN" sz="1800" dirty="0" smtClean="0">
                          <a:solidFill>
                            <a:srgbClr val="FF0000"/>
                          </a:solidFill>
                          <a:latin typeface="Arial" pitchFamily="34" charset="0"/>
                          <a:cs typeface="Arial" pitchFamily="34" charset="0"/>
                        </a:rPr>
                        <a:t>1</a:t>
                      </a:r>
                      <a:r>
                        <a:rPr lang="en-US" sz="1800" dirty="0" smtClean="0">
                          <a:solidFill>
                            <a:srgbClr val="FF0000"/>
                          </a:solidFill>
                          <a:latin typeface="Arial" pitchFamily="34" charset="0"/>
                          <a:cs typeface="Arial" pitchFamily="34" charset="0"/>
                        </a:rPr>
                        <a:t>.</a:t>
                      </a:r>
                      <a:r>
                        <a:rPr lang="mn-MN" sz="1800" dirty="0" smtClean="0">
                          <a:solidFill>
                            <a:srgbClr val="FF0000"/>
                          </a:solidFill>
                          <a:latin typeface="Arial" pitchFamily="34" charset="0"/>
                          <a:cs typeface="Arial" pitchFamily="34" charset="0"/>
                        </a:rPr>
                        <a:t>1</a:t>
                      </a:r>
                      <a:r>
                        <a:rPr lang="en-US" sz="1800" dirty="0" smtClean="0">
                          <a:solidFill>
                            <a:srgbClr val="FF0000"/>
                          </a:solidFill>
                          <a:latin typeface="Arial" pitchFamily="34" charset="0"/>
                          <a:cs typeface="Arial" pitchFamily="34" charset="0"/>
                        </a:rPr>
                        <a:t> </a:t>
                      </a:r>
                      <a:r>
                        <a:rPr lang="mn-MN" sz="1600" dirty="0" smtClean="0">
                          <a:solidFill>
                            <a:srgbClr val="FF0000"/>
                          </a:solidFill>
                          <a:latin typeface="Arial" pitchFamily="34" charset="0"/>
                          <a:cs typeface="Arial" pitchFamily="34" charset="0"/>
                        </a:rPr>
                        <a:t>пункт</a:t>
                      </a:r>
                      <a:r>
                        <a:rPr lang="mn-MN" sz="1800" dirty="0" smtClean="0">
                          <a:solidFill>
                            <a:srgbClr val="FF0000"/>
                          </a:solidFill>
                          <a:latin typeface="Arial" pitchFamily="34" charset="0"/>
                          <a:cs typeface="Arial" pitchFamily="34" charset="0"/>
                        </a:rPr>
                        <a:t> </a:t>
                      </a:r>
                      <a:endParaRPr lang="mn-Mong-CN" dirty="0"/>
                    </a:p>
                  </a:txBody>
                  <a:tcPr/>
                </a:tc>
              </a:tr>
              <a:tr h="370840">
                <a:tc>
                  <a:txBody>
                    <a:bodyPr/>
                    <a:lstStyle/>
                    <a:p>
                      <a:r>
                        <a:rPr lang="mn-MN" sz="1800" dirty="0" smtClean="0">
                          <a:solidFill>
                            <a:srgbClr val="FF0000"/>
                          </a:solidFill>
                          <a:latin typeface="Arial" pitchFamily="34" charset="0"/>
                          <a:cs typeface="Arial" pitchFamily="34" charset="0"/>
                        </a:rPr>
                        <a:t>Нас баралт </a:t>
                      </a:r>
                      <a:endParaRPr lang="mn-Mong-CN" dirty="0"/>
                    </a:p>
                  </a:txBody>
                  <a:tcPr/>
                </a:tc>
                <a:tc>
                  <a:txBody>
                    <a:bodyPr/>
                    <a:lstStyle/>
                    <a:p>
                      <a:r>
                        <a:rPr lang="mn-MN" sz="1800" dirty="0" smtClean="0">
                          <a:solidFill>
                            <a:srgbClr val="FF0000"/>
                          </a:solidFill>
                          <a:latin typeface="Arial" pitchFamily="34" charset="0"/>
                          <a:cs typeface="Arial" pitchFamily="34" charset="0"/>
                        </a:rPr>
                        <a:t>0.</a:t>
                      </a:r>
                      <a:r>
                        <a:rPr lang="en-US" sz="1800" dirty="0" smtClean="0">
                          <a:solidFill>
                            <a:srgbClr val="FF0000"/>
                          </a:solidFill>
                          <a:latin typeface="Arial" pitchFamily="34" charset="0"/>
                          <a:cs typeface="Arial" pitchFamily="34" charset="0"/>
                        </a:rPr>
                        <a:t>2 </a:t>
                      </a:r>
                      <a:r>
                        <a:rPr lang="mn-MN" sz="1600" dirty="0" smtClean="0">
                          <a:solidFill>
                            <a:srgbClr val="FF0000"/>
                          </a:solidFill>
                          <a:latin typeface="Arial" pitchFamily="34" charset="0"/>
                          <a:cs typeface="Arial" pitchFamily="34" charset="0"/>
                        </a:rPr>
                        <a:t>промил </a:t>
                      </a:r>
                      <a:endParaRPr lang="mn-Mong-CN" sz="1600" dirty="0"/>
                    </a:p>
                  </a:txBody>
                  <a:tcPr/>
                </a:tc>
              </a:tr>
              <a:tr h="370840">
                <a:tc>
                  <a:txBody>
                    <a:bodyPr/>
                    <a:lstStyle/>
                    <a:p>
                      <a:r>
                        <a:rPr lang="mn-MN" sz="1800" dirty="0" smtClean="0">
                          <a:solidFill>
                            <a:srgbClr val="FF0000"/>
                          </a:solidFill>
                          <a:latin typeface="Arial" pitchFamily="34" charset="0"/>
                          <a:cs typeface="Arial" pitchFamily="34" charset="0"/>
                        </a:rPr>
                        <a:t>Нялхсын эндэгдэл </a:t>
                      </a:r>
                      <a:endParaRPr lang="mn-Mong-CN" dirty="0"/>
                    </a:p>
                  </a:txBody>
                  <a:tcPr/>
                </a:tc>
                <a:tc>
                  <a:txBody>
                    <a:bodyPr/>
                    <a:lstStyle/>
                    <a:p>
                      <a:r>
                        <a:rPr lang="mn-MN" sz="1800" dirty="0" smtClean="0">
                          <a:solidFill>
                            <a:srgbClr val="FF0000"/>
                          </a:solidFill>
                          <a:latin typeface="Arial" pitchFamily="34" charset="0"/>
                          <a:cs typeface="Arial" pitchFamily="34" charset="0"/>
                        </a:rPr>
                        <a:t>1</a:t>
                      </a:r>
                      <a:r>
                        <a:rPr lang="en-US" sz="1800" dirty="0" smtClean="0">
                          <a:solidFill>
                            <a:srgbClr val="FF0000"/>
                          </a:solidFill>
                          <a:latin typeface="Arial" pitchFamily="34" charset="0"/>
                          <a:cs typeface="Arial" pitchFamily="34" charset="0"/>
                        </a:rPr>
                        <a:t>.</a:t>
                      </a:r>
                      <a:r>
                        <a:rPr lang="mn-MN" sz="1800" dirty="0" smtClean="0">
                          <a:solidFill>
                            <a:srgbClr val="FF0000"/>
                          </a:solidFill>
                          <a:latin typeface="Arial" pitchFamily="34" charset="0"/>
                          <a:cs typeface="Arial" pitchFamily="34" charset="0"/>
                        </a:rPr>
                        <a:t>5 </a:t>
                      </a:r>
                      <a:r>
                        <a:rPr lang="mn-MN" sz="1600" dirty="0" smtClean="0">
                          <a:solidFill>
                            <a:srgbClr val="FF0000"/>
                          </a:solidFill>
                          <a:latin typeface="Arial" pitchFamily="34" charset="0"/>
                          <a:cs typeface="Arial" pitchFamily="34" charset="0"/>
                        </a:rPr>
                        <a:t>промил </a:t>
                      </a:r>
                      <a:endParaRPr lang="mn-Mong-CN" sz="1600" dirty="0"/>
                    </a:p>
                  </a:txBody>
                  <a:tcPr/>
                </a:tc>
              </a:tr>
              <a:tr h="370840">
                <a:tc>
                  <a:txBody>
                    <a:bodyPr/>
                    <a:lstStyle/>
                    <a:p>
                      <a:r>
                        <a:rPr lang="mn-MN" sz="1800" dirty="0" smtClean="0">
                          <a:solidFill>
                            <a:srgbClr val="FF0000"/>
                          </a:solidFill>
                          <a:latin typeface="Arial" pitchFamily="34" charset="0"/>
                          <a:cs typeface="Arial" pitchFamily="34" charset="0"/>
                        </a:rPr>
                        <a:t>Халдварт өвчний гаралт </a:t>
                      </a:r>
                      <a:endParaRPr lang="mn-Mong-CN" dirty="0"/>
                    </a:p>
                  </a:txBody>
                  <a:tcPr/>
                </a:tc>
                <a:tc>
                  <a:txBody>
                    <a:bodyPr/>
                    <a:lstStyle/>
                    <a:p>
                      <a:r>
                        <a:rPr lang="mn-MN" sz="1800" dirty="0" smtClean="0">
                          <a:solidFill>
                            <a:srgbClr val="FF0000"/>
                          </a:solidFill>
                          <a:latin typeface="Arial" pitchFamily="34" charset="0"/>
                          <a:cs typeface="Arial" pitchFamily="34" charset="0"/>
                        </a:rPr>
                        <a:t>18</a:t>
                      </a:r>
                      <a:r>
                        <a:rPr lang="en-US" sz="1800" dirty="0" smtClean="0">
                          <a:solidFill>
                            <a:srgbClr val="FF0000"/>
                          </a:solidFill>
                          <a:latin typeface="Arial" pitchFamily="34" charset="0"/>
                          <a:cs typeface="Arial" pitchFamily="34" charset="0"/>
                        </a:rPr>
                        <a:t>.</a:t>
                      </a:r>
                      <a:r>
                        <a:rPr lang="mn-MN" sz="1800" dirty="0" smtClean="0">
                          <a:solidFill>
                            <a:srgbClr val="FF0000"/>
                          </a:solidFill>
                          <a:latin typeface="Arial" pitchFamily="34" charset="0"/>
                          <a:cs typeface="Arial" pitchFamily="34" charset="0"/>
                        </a:rPr>
                        <a:t>6 </a:t>
                      </a:r>
                      <a:r>
                        <a:rPr lang="mn-MN" sz="1600" dirty="0" smtClean="0">
                          <a:solidFill>
                            <a:srgbClr val="FF0000"/>
                          </a:solidFill>
                          <a:latin typeface="Arial" pitchFamily="34" charset="0"/>
                          <a:cs typeface="Arial" pitchFamily="34" charset="0"/>
                        </a:rPr>
                        <a:t>продицимил </a:t>
                      </a:r>
                      <a:endParaRPr lang="mn-Mong-CN" sz="1600" dirty="0"/>
                    </a:p>
                  </a:txBody>
                  <a:tcPr/>
                </a:tc>
              </a:tr>
              <a:tr h="370840">
                <a:tc>
                  <a:txBody>
                    <a:bodyPr/>
                    <a:lstStyle/>
                    <a:p>
                      <a:endParaRPr lang="mn-Mong-CN" dirty="0"/>
                    </a:p>
                  </a:txBody>
                  <a:tcPr/>
                </a:tc>
                <a:tc>
                  <a:txBody>
                    <a:bodyPr/>
                    <a:lstStyle/>
                    <a:p>
                      <a:endParaRPr lang="mn-Mong-CN" dirty="0"/>
                    </a:p>
                  </a:txBody>
                  <a:tcPr/>
                </a:tc>
              </a:tr>
            </a:tbl>
          </a:graphicData>
        </a:graphic>
      </p:graphicFrame>
      <p:sp>
        <p:nvSpPr>
          <p:cNvPr id="17" name="Up Arrow 16"/>
          <p:cNvSpPr/>
          <p:nvPr/>
        </p:nvSpPr>
        <p:spPr>
          <a:xfrm>
            <a:off x="4501234" y="4208417"/>
            <a:ext cx="1524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ong-CN"/>
          </a:p>
        </p:txBody>
      </p:sp>
      <p:sp>
        <p:nvSpPr>
          <p:cNvPr id="18" name="Up Arrow 17"/>
          <p:cNvSpPr/>
          <p:nvPr/>
        </p:nvSpPr>
        <p:spPr>
          <a:xfrm>
            <a:off x="4501234" y="4750242"/>
            <a:ext cx="1524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ong-CN"/>
          </a:p>
        </p:txBody>
      </p:sp>
      <p:sp>
        <p:nvSpPr>
          <p:cNvPr id="19" name="Up Arrow 18"/>
          <p:cNvSpPr/>
          <p:nvPr/>
        </p:nvSpPr>
        <p:spPr>
          <a:xfrm>
            <a:off x="8570283" y="2661998"/>
            <a:ext cx="1524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ong-CN"/>
          </a:p>
        </p:txBody>
      </p:sp>
      <p:sp>
        <p:nvSpPr>
          <p:cNvPr id="20" name="Up Arrow 19"/>
          <p:cNvSpPr/>
          <p:nvPr/>
        </p:nvSpPr>
        <p:spPr>
          <a:xfrm>
            <a:off x="8575756" y="3058124"/>
            <a:ext cx="1524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ong-CN"/>
          </a:p>
        </p:txBody>
      </p:sp>
      <p:sp>
        <p:nvSpPr>
          <p:cNvPr id="21" name="Up Arrow 20"/>
          <p:cNvSpPr/>
          <p:nvPr/>
        </p:nvSpPr>
        <p:spPr>
          <a:xfrm>
            <a:off x="8575756" y="3442533"/>
            <a:ext cx="1524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ong-CN"/>
          </a:p>
        </p:txBody>
      </p:sp>
      <p:sp>
        <p:nvSpPr>
          <p:cNvPr id="22" name="Down Arrow 21"/>
          <p:cNvSpPr/>
          <p:nvPr/>
        </p:nvSpPr>
        <p:spPr>
          <a:xfrm flipH="1">
            <a:off x="8417922" y="2092802"/>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ong-CN"/>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537" y="857250"/>
            <a:ext cx="7924800" cy="457200"/>
          </a:xfrm>
        </p:spPr>
        <p:txBody>
          <a:bodyPr/>
          <a:lstStyle/>
          <a:p>
            <a:r>
              <a:rPr lang="mn-MN" sz="1800" b="1" dirty="0" smtClean="0">
                <a:solidFill>
                  <a:schemeClr val="tx2">
                    <a:lumMod val="75000"/>
                  </a:schemeClr>
                </a:solidFill>
                <a:latin typeface="Arial" pitchFamily="34" charset="0"/>
                <a:cs typeface="Arial" pitchFamily="34" charset="0"/>
              </a:rPr>
              <a:t>АШИГЛАЛТАНД ОРСОН БАРИЛГА БАЙГУУЛАМЖ</a:t>
            </a:r>
            <a:endParaRPr lang="en-US" sz="1800" b="1" dirty="0">
              <a:solidFill>
                <a:schemeClr val="tx2">
                  <a:lumMod val="75000"/>
                </a:schemeClr>
              </a:solidFill>
              <a:latin typeface="Arial" pitchFamily="34" charset="0"/>
              <a:cs typeface="Arial" pitchFamily="34" charset="0"/>
            </a:endParaRP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536056045"/>
              </p:ext>
            </p:extLst>
          </p:nvPr>
        </p:nvGraphicFramePr>
        <p:xfrm>
          <a:off x="1053737" y="1314450"/>
          <a:ext cx="7848600" cy="3627120"/>
        </p:xfrm>
        <a:graphic>
          <a:graphicData uri="http://schemas.openxmlformats.org/drawingml/2006/table">
            <a:tbl>
              <a:tblPr firstRow="1" bandRow="1">
                <a:tableStyleId>{5C22544A-7EE6-4342-B048-85BDC9FD1C3A}</a:tableStyleId>
              </a:tblPr>
              <a:tblGrid>
                <a:gridCol w="3086100"/>
                <a:gridCol w="2635309"/>
                <a:gridCol w="2127191"/>
              </a:tblGrid>
              <a:tr h="819150">
                <a:tc>
                  <a:txBody>
                    <a:bodyPr/>
                    <a:lstStyle/>
                    <a:p>
                      <a:pPr algn="ctr" fontAlgn="ctr"/>
                      <a:r>
                        <a:rPr lang="mn-MN" sz="2000" b="1" i="0" u="none" strike="noStrike" dirty="0" smtClean="0">
                          <a:solidFill>
                            <a:schemeClr val="bg1"/>
                          </a:solidFill>
                          <a:latin typeface="Arial" panose="020B0604020202020204" pitchFamily="34" charset="0"/>
                          <a:cs typeface="Arial" panose="020B0604020202020204" pitchFamily="34" charset="0"/>
                        </a:rPr>
                        <a:t>Он</a:t>
                      </a:r>
                      <a:endParaRPr lang="ru-RU" sz="2000" b="1" i="0" u="none" strike="noStrike" dirty="0">
                        <a:solidFill>
                          <a:schemeClr val="bg1"/>
                        </a:solidFill>
                        <a:latin typeface="Arial" panose="020B0604020202020204" pitchFamily="34" charset="0"/>
                        <a:cs typeface="Arial" panose="020B060402020202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mn-MN" sz="2000" u="none" strike="noStrike" dirty="0" smtClean="0">
                          <a:latin typeface="Arial" panose="020B0604020202020204" pitchFamily="34" charset="0"/>
                          <a:cs typeface="Arial" panose="020B0604020202020204" pitchFamily="34" charset="0"/>
                        </a:rPr>
                        <a:t>Обьектийн тоо</a:t>
                      </a:r>
                      <a:endParaRPr lang="mn-MN" sz="2000" b="0" i="0" u="none" strike="noStrike" dirty="0" smtClean="0">
                        <a:solidFill>
                          <a:srgbClr val="000000"/>
                        </a:solidFill>
                        <a:latin typeface="Arial" panose="020B0604020202020204" pitchFamily="34" charset="0"/>
                        <a:cs typeface="Arial" panose="020B0604020202020204" pitchFamily="34" charset="0"/>
                      </a:endParaRPr>
                    </a:p>
                    <a:p>
                      <a:pPr algn="ctr" fontAlgn="ctr"/>
                      <a:endParaRPr lang="mn-MN"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mn-MN" sz="2000" b="1" i="0" u="none" strike="noStrike" dirty="0" smtClean="0">
                          <a:solidFill>
                            <a:schemeClr val="lt1"/>
                          </a:solidFill>
                          <a:latin typeface="Arial" panose="020B0604020202020204" pitchFamily="34" charset="0"/>
                          <a:cs typeface="Arial" panose="020B0604020202020204" pitchFamily="34" charset="0"/>
                        </a:rPr>
                        <a:t>Төсөвт</a:t>
                      </a:r>
                      <a:r>
                        <a:rPr lang="mn-MN" sz="2000" b="1" i="0" u="none" strike="noStrike" baseline="0" dirty="0" smtClean="0">
                          <a:solidFill>
                            <a:schemeClr val="lt1"/>
                          </a:solidFill>
                          <a:latin typeface="Arial" panose="020B0604020202020204" pitchFamily="34" charset="0"/>
                          <a:cs typeface="Arial" panose="020B0604020202020204" pitchFamily="34" charset="0"/>
                        </a:rPr>
                        <a:t> өртөг        </a:t>
                      </a:r>
                      <a:r>
                        <a:rPr lang="mn-MN" sz="1800" b="0" i="1" u="none" strike="noStrike" baseline="0" dirty="0" smtClean="0">
                          <a:solidFill>
                            <a:schemeClr val="lt1"/>
                          </a:solidFill>
                          <a:latin typeface="Arial" panose="020B0604020202020204" pitchFamily="34" charset="0"/>
                          <a:cs typeface="Arial" panose="020B0604020202020204" pitchFamily="34" charset="0"/>
                        </a:rPr>
                        <a:t>сая.төг</a:t>
                      </a:r>
                      <a:endParaRPr lang="mn-MN" sz="1800" b="0" i="1" u="none" strike="noStrike" dirty="0" smtClean="0">
                        <a:solidFill>
                          <a:srgbClr val="000000"/>
                        </a:solidFill>
                        <a:latin typeface="Arial" panose="020B0604020202020204" pitchFamily="34" charset="0"/>
                        <a:cs typeface="Arial" panose="020B0604020202020204" pitchFamily="34" charset="0"/>
                      </a:endParaRPr>
                    </a:p>
                    <a:p>
                      <a:pPr algn="ctr" fontAlgn="ctr"/>
                      <a:endParaRPr lang="en-US" sz="2000" b="1"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r>
              <a:tr h="685800">
                <a:tc>
                  <a:txBody>
                    <a:bodyPr/>
                    <a:lstStyle/>
                    <a:p>
                      <a:pPr algn="ctr" fontAlgn="ctr"/>
                      <a:r>
                        <a:rPr lang="mn-MN" sz="2000" b="0" i="0" u="none" strike="noStrike" dirty="0" smtClean="0">
                          <a:solidFill>
                            <a:srgbClr val="0070C0"/>
                          </a:solidFill>
                          <a:latin typeface="Arial" panose="020B0604020202020204" pitchFamily="34" charset="0"/>
                          <a:cs typeface="Arial" panose="020B0604020202020204" pitchFamily="34" charset="0"/>
                        </a:rPr>
                        <a:t>2016</a:t>
                      </a:r>
                      <a:endParaRPr lang="ru-RU" sz="2000" b="0" i="0" u="none" strike="noStrike" dirty="0">
                        <a:solidFill>
                          <a:srgbClr val="0070C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2000" b="0" i="0" u="none" strike="noStrike" dirty="0" smtClean="0">
                          <a:solidFill>
                            <a:srgbClr val="000000"/>
                          </a:solidFill>
                          <a:latin typeface="Arial" panose="020B0604020202020204" pitchFamily="34" charset="0"/>
                          <a:cs typeface="Arial" panose="020B0604020202020204" pitchFamily="34" charset="0"/>
                        </a:rPr>
                        <a:t>26</a:t>
                      </a:r>
                      <a:endParaRPr lang="mn-MN"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2000" b="0" i="0" u="none" strike="noStrike" dirty="0" smtClean="0">
                          <a:solidFill>
                            <a:srgbClr val="000000"/>
                          </a:solidFill>
                          <a:latin typeface="Arial" panose="020B0604020202020204" pitchFamily="34" charset="0"/>
                          <a:cs typeface="Arial" panose="020B0604020202020204" pitchFamily="34" charset="0"/>
                        </a:rPr>
                        <a:t>14334.3</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r>
              <a:tr h="685800">
                <a:tc>
                  <a:txBody>
                    <a:bodyPr/>
                    <a:lstStyle/>
                    <a:p>
                      <a:pPr algn="ctr" fontAlgn="ctr"/>
                      <a:r>
                        <a:rPr lang="mn-MN" sz="2000" b="0" i="0" u="none" strike="noStrike" dirty="0" smtClean="0">
                          <a:solidFill>
                            <a:srgbClr val="0070C0"/>
                          </a:solidFill>
                          <a:latin typeface="Arial" panose="020B0604020202020204" pitchFamily="34" charset="0"/>
                          <a:cs typeface="Arial" panose="020B0604020202020204" pitchFamily="34" charset="0"/>
                        </a:rPr>
                        <a:t>2017</a:t>
                      </a:r>
                      <a:endParaRPr lang="ru-RU" sz="2000" b="0" i="0" u="none" strike="noStrike" dirty="0">
                        <a:solidFill>
                          <a:srgbClr val="0070C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2000" b="0" i="0" u="none" strike="noStrike" dirty="0" smtClean="0">
                          <a:solidFill>
                            <a:srgbClr val="000000"/>
                          </a:solidFill>
                          <a:latin typeface="Arial" panose="020B0604020202020204" pitchFamily="34" charset="0"/>
                          <a:cs typeface="Arial" panose="020B0604020202020204" pitchFamily="34" charset="0"/>
                        </a:rPr>
                        <a:t>25</a:t>
                      </a:r>
                      <a:endParaRPr lang="mn-MN"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2000" b="0" i="0" u="none" strike="noStrike" dirty="0" smtClean="0">
                          <a:solidFill>
                            <a:srgbClr val="000000"/>
                          </a:solidFill>
                          <a:latin typeface="Arial" panose="020B0604020202020204" pitchFamily="34" charset="0"/>
                          <a:cs typeface="Arial" panose="020B0604020202020204" pitchFamily="34" charset="0"/>
                        </a:rPr>
                        <a:t>3250.4</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r>
              <a:tr h="685800">
                <a:tc>
                  <a:txBody>
                    <a:bodyPr/>
                    <a:lstStyle/>
                    <a:p>
                      <a:pPr algn="ctr" fontAlgn="ctr"/>
                      <a:r>
                        <a:rPr lang="mn-MN" sz="2000" b="0" i="0" u="none" strike="noStrike" dirty="0" smtClean="0">
                          <a:solidFill>
                            <a:srgbClr val="0070C0"/>
                          </a:solidFill>
                          <a:latin typeface="Arial" panose="020B0604020202020204" pitchFamily="34" charset="0"/>
                          <a:cs typeface="Arial" panose="020B0604020202020204" pitchFamily="34" charset="0"/>
                        </a:rPr>
                        <a:t>2018</a:t>
                      </a:r>
                      <a:endParaRPr lang="ru-RU" sz="2000" b="0" i="0" u="none" strike="noStrike" dirty="0">
                        <a:solidFill>
                          <a:srgbClr val="0070C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2000" b="0" i="0" u="none" strike="noStrike" dirty="0" smtClean="0">
                          <a:solidFill>
                            <a:srgbClr val="000000"/>
                          </a:solidFill>
                          <a:latin typeface="Arial" panose="020B0604020202020204" pitchFamily="34" charset="0"/>
                          <a:cs typeface="Arial" panose="020B0604020202020204" pitchFamily="34" charset="0"/>
                        </a:rPr>
                        <a:t>46</a:t>
                      </a:r>
                      <a:endParaRPr lang="mn-MN"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2000" b="0" i="0" u="none" strike="noStrike" dirty="0" smtClean="0">
                          <a:solidFill>
                            <a:srgbClr val="000000"/>
                          </a:solidFill>
                          <a:latin typeface="Arial" panose="020B0604020202020204" pitchFamily="34" charset="0"/>
                          <a:cs typeface="Arial" panose="020B0604020202020204" pitchFamily="34" charset="0"/>
                        </a:rPr>
                        <a:t>7139.6</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r>
              <a:tr h="685800">
                <a:tc>
                  <a:txBody>
                    <a:bodyPr/>
                    <a:lstStyle/>
                    <a:p>
                      <a:pPr algn="ctr" fontAlgn="ctr"/>
                      <a:r>
                        <a:rPr lang="mn-MN" sz="2000" b="0" i="0" u="none" strike="noStrike" dirty="0" smtClean="0">
                          <a:solidFill>
                            <a:srgbClr val="0070C0"/>
                          </a:solidFill>
                          <a:latin typeface="Arial" panose="020B0604020202020204" pitchFamily="34" charset="0"/>
                          <a:cs typeface="Arial" panose="020B0604020202020204" pitchFamily="34" charset="0"/>
                        </a:rPr>
                        <a:t>2019</a:t>
                      </a:r>
                      <a:endParaRPr lang="ru-RU" sz="2000" b="0" i="0" u="none" strike="noStrike" dirty="0">
                        <a:solidFill>
                          <a:srgbClr val="0070C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2000" b="0" i="0" u="none" strike="noStrike" dirty="0" smtClean="0">
                          <a:solidFill>
                            <a:srgbClr val="000000"/>
                          </a:solidFill>
                          <a:latin typeface="Arial" panose="020B0604020202020204" pitchFamily="34" charset="0"/>
                          <a:cs typeface="Arial" panose="020B0604020202020204" pitchFamily="34" charset="0"/>
                        </a:rPr>
                        <a:t>35</a:t>
                      </a:r>
                      <a:endParaRPr lang="mn-MN"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c>
                  <a:txBody>
                    <a:bodyPr/>
                    <a:lstStyle/>
                    <a:p>
                      <a:pPr algn="ctr" fontAlgn="ctr"/>
                      <a:r>
                        <a:rPr lang="mn-MN" sz="2000" b="0" i="0" u="none" strike="noStrike" dirty="0" smtClean="0">
                          <a:solidFill>
                            <a:srgbClr val="000000"/>
                          </a:solidFill>
                          <a:latin typeface="Arial" panose="020B0604020202020204" pitchFamily="34" charset="0"/>
                          <a:cs typeface="Arial" panose="020B0604020202020204" pitchFamily="34" charset="0"/>
                        </a:rPr>
                        <a:t>6162.5</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ctr"/>
                </a:tc>
              </a:tr>
            </a:tbl>
          </a:graphicData>
        </a:graphic>
      </p:graphicFrame>
      <p:sp>
        <p:nvSpPr>
          <p:cNvPr id="5" name="TextBox 4"/>
          <p:cNvSpPr txBox="1"/>
          <p:nvPr/>
        </p:nvSpPr>
        <p:spPr>
          <a:xfrm>
            <a:off x="735874" y="202168"/>
            <a:ext cx="8408126" cy="369332"/>
          </a:xfrm>
          <a:prstGeom prst="rect">
            <a:avLst/>
          </a:prstGeom>
          <a:solidFill>
            <a:schemeClr val="bg1"/>
          </a:solidFill>
        </p:spPr>
        <p:txBody>
          <a:bodyPr wrap="square" rtlCol="0">
            <a:spAutoFit/>
          </a:bodyPr>
          <a:lstStyle/>
          <a:p>
            <a:endParaRPr lang="mn-Mong-CN" b="1" dirty="0">
              <a:solidFill>
                <a:schemeClr val="bg2">
                  <a:lumMod val="50000"/>
                </a:schemeClr>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143000"/>
            <a:ext cx="3582988" cy="381000"/>
          </a:xfrm>
        </p:spPr>
        <p:txBody>
          <a:bodyPr/>
          <a:lstStyle/>
          <a:p>
            <a:pPr algn="ctr"/>
            <a:r>
              <a:rPr lang="mn-MN" sz="1800" dirty="0" smtClean="0">
                <a:solidFill>
                  <a:schemeClr val="tx2">
                    <a:lumMod val="75000"/>
                  </a:schemeClr>
                </a:solidFill>
                <a:latin typeface="Arial" pitchFamily="34" charset="0"/>
                <a:cs typeface="Arial" pitchFamily="34" charset="0"/>
              </a:rPr>
              <a:t>АВТО ТЕХНИКИЙН ТОО</a:t>
            </a:r>
            <a:endParaRPr lang="en-US" sz="1800" dirty="0">
              <a:solidFill>
                <a:schemeClr val="tx2">
                  <a:lumMod val="75000"/>
                </a:schemeClr>
              </a:solidFill>
              <a:latin typeface="Arial" pitchFamily="34" charset="0"/>
              <a:cs typeface="Arial" pitchFamily="34" charset="0"/>
            </a:endParaRP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430429399"/>
              </p:ext>
            </p:extLst>
          </p:nvPr>
        </p:nvGraphicFramePr>
        <p:xfrm>
          <a:off x="762000" y="1828800"/>
          <a:ext cx="4038600" cy="4800600"/>
        </p:xfrm>
        <a:graphic>
          <a:graphicData uri="http://schemas.openxmlformats.org/drawingml/2006/table">
            <a:tbl>
              <a:tblPr firstRow="1" bandRow="1">
                <a:tableStyleId>{5C22544A-7EE6-4342-B048-85BDC9FD1C3A}</a:tableStyleId>
              </a:tblPr>
              <a:tblGrid>
                <a:gridCol w="1346200"/>
                <a:gridCol w="1346200"/>
                <a:gridCol w="1346200"/>
              </a:tblGrid>
              <a:tr h="1616607">
                <a:tc>
                  <a:txBody>
                    <a:bodyPr/>
                    <a:lstStyle/>
                    <a:p>
                      <a:pPr algn="ctr"/>
                      <a:r>
                        <a:rPr lang="mn-MN" sz="1600" dirty="0" smtClean="0">
                          <a:latin typeface="Arial" panose="020B0604020202020204" pitchFamily="34" charset="0"/>
                          <a:cs typeface="Arial" panose="020B0604020202020204" pitchFamily="34" charset="0"/>
                        </a:rPr>
                        <a:t>Он</a:t>
                      </a:r>
                      <a:endParaRPr lang="en-US" sz="1600" dirty="0">
                        <a:solidFill>
                          <a:schemeClr val="bg1"/>
                        </a:solidFill>
                        <a:latin typeface="Arial" pitchFamily="34" charset="0"/>
                        <a:cs typeface="Arial" pitchFamily="34" charset="0"/>
                      </a:endParaRPr>
                    </a:p>
                  </a:txBody>
                  <a:tcPr anchor="ctr"/>
                </a:tc>
                <a:tc>
                  <a:txBody>
                    <a:bodyPr/>
                    <a:lstStyle/>
                    <a:p>
                      <a:pPr algn="ctr"/>
                      <a:r>
                        <a:rPr lang="mn-MN" sz="1600" dirty="0" smtClean="0">
                          <a:latin typeface="Arial" panose="020B0604020202020204" pitchFamily="34" charset="0"/>
                          <a:cs typeface="Arial" panose="020B0604020202020204" pitchFamily="34" charset="0"/>
                        </a:rPr>
                        <a:t>Нийт</a:t>
                      </a:r>
                      <a:r>
                        <a:rPr lang="mn-MN" sz="1600" baseline="0" dirty="0" smtClean="0">
                          <a:latin typeface="Arial" panose="020B0604020202020204" pitchFamily="34" charset="0"/>
                          <a:cs typeface="Arial" panose="020B0604020202020204" pitchFamily="34" charset="0"/>
                        </a:rPr>
                        <a:t> авто машины тоо</a:t>
                      </a:r>
                      <a:endParaRPr lang="en-US" sz="1600" dirty="0">
                        <a:solidFill>
                          <a:schemeClr val="bg1"/>
                        </a:solidFill>
                        <a:latin typeface="Arial" pitchFamily="34" charset="0"/>
                        <a:cs typeface="Arial" pitchFamily="34" charset="0"/>
                      </a:endParaRPr>
                    </a:p>
                  </a:txBody>
                  <a:tcPr anchor="ctr"/>
                </a:tc>
                <a:tc>
                  <a:txBody>
                    <a:bodyPr/>
                    <a:lstStyle/>
                    <a:p>
                      <a:pPr algn="ctr"/>
                      <a:r>
                        <a:rPr lang="mn-MN" sz="1600" dirty="0" smtClean="0">
                          <a:latin typeface="Arial" panose="020B0604020202020204" pitchFamily="34" charset="0"/>
                          <a:cs typeface="Arial" panose="020B0604020202020204" pitchFamily="34" charset="0"/>
                        </a:rPr>
                        <a:t>Үүнээс: хувийн</a:t>
                      </a:r>
                      <a:endParaRPr lang="en-US" sz="1600" dirty="0">
                        <a:solidFill>
                          <a:schemeClr val="bg1"/>
                        </a:solidFill>
                        <a:latin typeface="Arial" pitchFamily="34" charset="0"/>
                        <a:cs typeface="Arial" pitchFamily="34" charset="0"/>
                      </a:endParaRPr>
                    </a:p>
                  </a:txBody>
                  <a:tcPr anchor="ctr"/>
                </a:tc>
              </a:tr>
              <a:tr h="821793">
                <a:tc>
                  <a:txBody>
                    <a:bodyPr/>
                    <a:lstStyle/>
                    <a:p>
                      <a:pPr algn="ctr"/>
                      <a:r>
                        <a:rPr lang="en-US" sz="1600" dirty="0" smtClean="0">
                          <a:solidFill>
                            <a:srgbClr val="0070C0"/>
                          </a:solidFill>
                          <a:latin typeface="Arial" panose="020B0604020202020204" pitchFamily="34" charset="0"/>
                          <a:cs typeface="Arial" panose="020B0604020202020204" pitchFamily="34" charset="0"/>
                        </a:rPr>
                        <a:t>2016</a:t>
                      </a:r>
                      <a:endParaRPr lang="en-US" sz="1600" dirty="0">
                        <a:solidFill>
                          <a:srgbClr val="0070C0"/>
                        </a:solidFill>
                        <a:latin typeface="Arial" pitchFamily="34" charset="0"/>
                        <a:cs typeface="Arial"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15035</a:t>
                      </a:r>
                      <a:endParaRPr lang="en-US" sz="1600" dirty="0">
                        <a:latin typeface="Arial" pitchFamily="34" charset="0"/>
                        <a:cs typeface="Arial"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12925</a:t>
                      </a:r>
                      <a:endParaRPr lang="en-US" sz="1600" dirty="0">
                        <a:latin typeface="Arial" pitchFamily="34" charset="0"/>
                        <a:cs typeface="Arial" pitchFamily="34" charset="0"/>
                      </a:endParaRPr>
                    </a:p>
                  </a:txBody>
                  <a:tcPr anchor="ctr"/>
                </a:tc>
              </a:tr>
              <a:tr h="838200">
                <a:tc>
                  <a:txBody>
                    <a:bodyPr/>
                    <a:lstStyle/>
                    <a:p>
                      <a:pPr algn="ctr"/>
                      <a:r>
                        <a:rPr lang="mn-MN" sz="1600" dirty="0" smtClean="0">
                          <a:solidFill>
                            <a:srgbClr val="0070C0"/>
                          </a:solidFill>
                          <a:latin typeface="Arial" panose="020B0604020202020204" pitchFamily="34" charset="0"/>
                          <a:cs typeface="Arial" panose="020B0604020202020204" pitchFamily="34" charset="0"/>
                        </a:rPr>
                        <a:t>201</a:t>
                      </a:r>
                      <a:r>
                        <a:rPr lang="en-US" sz="1600" dirty="0" smtClean="0">
                          <a:solidFill>
                            <a:srgbClr val="0070C0"/>
                          </a:solidFill>
                          <a:latin typeface="Arial" panose="020B0604020202020204" pitchFamily="34" charset="0"/>
                          <a:cs typeface="Arial" panose="020B0604020202020204" pitchFamily="34" charset="0"/>
                        </a:rPr>
                        <a:t>7</a:t>
                      </a:r>
                      <a:endParaRPr lang="en-US" sz="1600" dirty="0">
                        <a:solidFill>
                          <a:srgbClr val="0070C0"/>
                        </a:solidFill>
                        <a:latin typeface="Arial" pitchFamily="34" charset="0"/>
                        <a:cs typeface="Arial"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15847</a:t>
                      </a:r>
                      <a:endParaRPr lang="en-US" sz="1600" dirty="0">
                        <a:latin typeface="Arial" pitchFamily="34" charset="0"/>
                        <a:cs typeface="Arial" pitchFamily="34" charset="0"/>
                      </a:endParaRPr>
                    </a:p>
                  </a:txBody>
                  <a:tcPr anchor="ctr"/>
                </a:tc>
                <a:tc>
                  <a:txBody>
                    <a:bodyPr/>
                    <a:lstStyle/>
                    <a:p>
                      <a:pPr algn="ctr"/>
                      <a:r>
                        <a:rPr lang="en-US" sz="1600" dirty="0" smtClean="0">
                          <a:latin typeface="Arial" panose="020B0604020202020204" pitchFamily="34" charset="0"/>
                          <a:cs typeface="Arial" panose="020B0604020202020204" pitchFamily="34" charset="0"/>
                        </a:rPr>
                        <a:t>14424</a:t>
                      </a:r>
                      <a:endParaRPr lang="en-US" sz="1600" dirty="0">
                        <a:latin typeface="Arial" pitchFamily="34" charset="0"/>
                        <a:cs typeface="Arial" pitchFamily="34" charset="0"/>
                      </a:endParaRPr>
                    </a:p>
                  </a:txBody>
                  <a:tcPr anchor="ctr"/>
                </a:tc>
              </a:tr>
              <a:tr h="762000">
                <a:tc>
                  <a:txBody>
                    <a:bodyPr/>
                    <a:lstStyle/>
                    <a:p>
                      <a:pPr algn="ctr"/>
                      <a:r>
                        <a:rPr lang="mn-MN" sz="1600" dirty="0" smtClean="0">
                          <a:solidFill>
                            <a:srgbClr val="0070C0"/>
                          </a:solidFill>
                          <a:latin typeface="Arial" pitchFamily="34" charset="0"/>
                          <a:cs typeface="Arial" pitchFamily="34" charset="0"/>
                        </a:rPr>
                        <a:t>2018</a:t>
                      </a:r>
                      <a:endParaRPr lang="en-US" sz="1600" dirty="0">
                        <a:solidFill>
                          <a:srgbClr val="0070C0"/>
                        </a:solidFill>
                        <a:latin typeface="Arial" pitchFamily="34" charset="0"/>
                        <a:cs typeface="Arial" pitchFamily="34" charset="0"/>
                      </a:endParaRPr>
                    </a:p>
                  </a:txBody>
                  <a:tcPr anchor="ctr"/>
                </a:tc>
                <a:tc>
                  <a:txBody>
                    <a:bodyPr/>
                    <a:lstStyle/>
                    <a:p>
                      <a:pPr algn="ctr"/>
                      <a:r>
                        <a:rPr lang="mn-MN" sz="1600" dirty="0" smtClean="0">
                          <a:latin typeface="Arial" pitchFamily="34" charset="0"/>
                          <a:cs typeface="Arial" pitchFamily="34" charset="0"/>
                        </a:rPr>
                        <a:t>17207</a:t>
                      </a:r>
                      <a:endParaRPr lang="en-US" sz="1600" dirty="0">
                        <a:latin typeface="Arial" pitchFamily="34" charset="0"/>
                        <a:cs typeface="Arial" pitchFamily="34" charset="0"/>
                      </a:endParaRPr>
                    </a:p>
                  </a:txBody>
                  <a:tcPr anchor="ctr"/>
                </a:tc>
                <a:tc>
                  <a:txBody>
                    <a:bodyPr/>
                    <a:lstStyle/>
                    <a:p>
                      <a:pPr algn="ctr"/>
                      <a:r>
                        <a:rPr lang="mn-MN" sz="1600" dirty="0" smtClean="0">
                          <a:latin typeface="Arial" pitchFamily="34" charset="0"/>
                          <a:cs typeface="Arial" pitchFamily="34" charset="0"/>
                        </a:rPr>
                        <a:t>15677</a:t>
                      </a:r>
                      <a:endParaRPr lang="en-US" sz="1600" dirty="0">
                        <a:latin typeface="Arial" pitchFamily="34" charset="0"/>
                        <a:cs typeface="Arial" pitchFamily="34" charset="0"/>
                      </a:endParaRPr>
                    </a:p>
                  </a:txBody>
                  <a:tcPr anchor="ctr"/>
                </a:tc>
              </a:tr>
              <a:tr h="762000">
                <a:tc>
                  <a:txBody>
                    <a:bodyPr/>
                    <a:lstStyle/>
                    <a:p>
                      <a:pPr algn="ctr"/>
                      <a:r>
                        <a:rPr lang="mn-MN" sz="1600" dirty="0" smtClean="0">
                          <a:solidFill>
                            <a:srgbClr val="0070C0"/>
                          </a:solidFill>
                          <a:latin typeface="Arial" pitchFamily="34" charset="0"/>
                          <a:cs typeface="Arial" pitchFamily="34" charset="0"/>
                        </a:rPr>
                        <a:t>2019</a:t>
                      </a:r>
                      <a:endParaRPr lang="en-US" sz="1600" dirty="0">
                        <a:solidFill>
                          <a:srgbClr val="0070C0"/>
                        </a:solidFill>
                        <a:latin typeface="Arial" pitchFamily="34" charset="0"/>
                        <a:cs typeface="Arial" pitchFamily="34" charset="0"/>
                      </a:endParaRPr>
                    </a:p>
                  </a:txBody>
                  <a:tcPr anchor="ctr"/>
                </a:tc>
                <a:tc>
                  <a:txBody>
                    <a:bodyPr/>
                    <a:lstStyle/>
                    <a:p>
                      <a:pPr algn="ctr"/>
                      <a:r>
                        <a:rPr lang="mn-MN" sz="1600" dirty="0" smtClean="0">
                          <a:latin typeface="Arial" pitchFamily="34" charset="0"/>
                          <a:cs typeface="Arial" pitchFamily="34" charset="0"/>
                        </a:rPr>
                        <a:t>19019</a:t>
                      </a:r>
                      <a:endParaRPr lang="en-US" sz="1600" dirty="0">
                        <a:latin typeface="Arial" pitchFamily="34" charset="0"/>
                        <a:cs typeface="Arial" pitchFamily="34" charset="0"/>
                      </a:endParaRPr>
                    </a:p>
                  </a:txBody>
                  <a:tcPr anchor="ctr"/>
                </a:tc>
                <a:tc>
                  <a:txBody>
                    <a:bodyPr/>
                    <a:lstStyle/>
                    <a:p>
                      <a:pPr algn="ctr"/>
                      <a:r>
                        <a:rPr lang="mn-MN" sz="1600" dirty="0" smtClean="0">
                          <a:latin typeface="Arial" pitchFamily="34" charset="0"/>
                          <a:cs typeface="Arial" pitchFamily="34" charset="0"/>
                        </a:rPr>
                        <a:t>16960</a:t>
                      </a:r>
                      <a:endParaRPr lang="en-US" sz="1600" dirty="0">
                        <a:latin typeface="Arial" pitchFamily="34" charset="0"/>
                        <a:cs typeface="Arial" pitchFamily="34" charset="0"/>
                      </a:endParaRPr>
                    </a:p>
                  </a:txBody>
                  <a:tcPr anchor="ctr"/>
                </a:tc>
              </a:tr>
            </a:tbl>
          </a:graphicData>
        </a:graphic>
      </p:graphicFrame>
      <p:sp>
        <p:nvSpPr>
          <p:cNvPr id="5" name="Text Placeholder 4"/>
          <p:cNvSpPr>
            <a:spLocks noGrp="1"/>
          </p:cNvSpPr>
          <p:nvPr>
            <p:ph type="body" sz="quarter" idx="3"/>
          </p:nvPr>
        </p:nvSpPr>
        <p:spPr>
          <a:xfrm>
            <a:off x="5105400" y="1066800"/>
            <a:ext cx="3581400" cy="457200"/>
          </a:xfrm>
        </p:spPr>
        <p:txBody>
          <a:bodyPr/>
          <a:lstStyle/>
          <a:p>
            <a:pPr algn="ctr"/>
            <a:r>
              <a:rPr lang="mn-MN" sz="1800" dirty="0" smtClean="0">
                <a:solidFill>
                  <a:schemeClr val="tx2">
                    <a:lumMod val="75000"/>
                  </a:schemeClr>
                </a:solidFill>
                <a:latin typeface="Arial" pitchFamily="34" charset="0"/>
                <a:cs typeface="Arial" pitchFamily="34" charset="0"/>
              </a:rPr>
              <a:t>АВТО МАШИНЫ</a:t>
            </a:r>
            <a:r>
              <a:rPr lang="mn-MN" sz="1600" dirty="0" smtClean="0">
                <a:solidFill>
                  <a:schemeClr val="tx2">
                    <a:lumMod val="75000"/>
                  </a:schemeClr>
                </a:solidFill>
                <a:latin typeface="Arial" pitchFamily="34" charset="0"/>
                <a:cs typeface="Arial" pitchFamily="34" charset="0"/>
              </a:rPr>
              <a:t> БҮТЭЦ, хувь</a:t>
            </a:r>
            <a:endParaRPr lang="en-US" sz="1600" dirty="0">
              <a:solidFill>
                <a:schemeClr val="tx2">
                  <a:lumMod val="75000"/>
                </a:schemeClr>
              </a:solidFill>
              <a:latin typeface="Arial" pitchFamily="34" charset="0"/>
              <a:cs typeface="Arial" pitchFamily="34" charset="0"/>
            </a:endParaRPr>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2656573879"/>
              </p:ext>
            </p:extLst>
          </p:nvPr>
        </p:nvGraphicFramePr>
        <p:xfrm>
          <a:off x="4953000" y="1905000"/>
          <a:ext cx="4038600" cy="41148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a:off x="4876800" y="609600"/>
            <a:ext cx="0" cy="6248400"/>
          </a:xfrm>
          <a:prstGeom prst="line">
            <a:avLst/>
          </a:prstGeom>
          <a:ln>
            <a:prstDash val="dash"/>
          </a:ln>
        </p:spPr>
        <p:style>
          <a:lnRef idx="1">
            <a:schemeClr val="accent6"/>
          </a:lnRef>
          <a:fillRef idx="0">
            <a:schemeClr val="accent6"/>
          </a:fillRef>
          <a:effectRef idx="0">
            <a:schemeClr val="accent6"/>
          </a:effectRef>
          <a:fontRef idx="minor">
            <a:schemeClr val="tx1"/>
          </a:fontRef>
        </p:style>
      </p:cxnSp>
      <p:sp>
        <p:nvSpPr>
          <p:cNvPr id="10" name="TextBox 9"/>
          <p:cNvSpPr txBox="1"/>
          <p:nvPr/>
        </p:nvSpPr>
        <p:spPr>
          <a:xfrm>
            <a:off x="735874" y="202168"/>
            <a:ext cx="8408126" cy="369332"/>
          </a:xfrm>
          <a:prstGeom prst="rect">
            <a:avLst/>
          </a:prstGeom>
          <a:solidFill>
            <a:schemeClr val="bg1"/>
          </a:solidFill>
        </p:spPr>
        <p:txBody>
          <a:bodyPr wrap="square" rtlCol="0">
            <a:spAutoFit/>
          </a:bodyPr>
          <a:lstStyle/>
          <a:p>
            <a:r>
              <a:rPr lang="mn-MN" b="1" dirty="0" smtClean="0">
                <a:solidFill>
                  <a:schemeClr val="bg2">
                    <a:lumMod val="50000"/>
                  </a:schemeClr>
                </a:solidFill>
                <a:latin typeface="Arial" panose="020B0604020202020204" pitchFamily="34" charset="0"/>
                <a:cs typeface="Arial" panose="020B0604020202020204" pitchFamily="34" charset="0"/>
              </a:rPr>
              <a:t>ТЭЭВЭР</a:t>
            </a:r>
            <a:endParaRPr lang="mn-Mong-CN" b="1" dirty="0">
              <a:solidFill>
                <a:schemeClr val="bg2">
                  <a:lumMod val="50000"/>
                </a:schemeClr>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3F6B439-EFF1-45CD-91B9-0CC13079AF2B}" type="slidenum">
              <a:rPr lang="en-US"/>
              <a:pPr>
                <a:defRPr/>
              </a:pPr>
              <a:t>42</a:t>
            </a:fld>
            <a:endParaRPr lang="en-US"/>
          </a:p>
        </p:txBody>
      </p:sp>
      <p:sp>
        <p:nvSpPr>
          <p:cNvPr id="3" name="Rectangle 2"/>
          <p:cNvSpPr/>
          <p:nvPr/>
        </p:nvSpPr>
        <p:spPr>
          <a:xfrm>
            <a:off x="1117600" y="2487613"/>
            <a:ext cx="7239000" cy="1323439"/>
          </a:xfrm>
          <a:prstGeom prst="rect">
            <a:avLst/>
          </a:prstGeom>
        </p:spPr>
        <p:txBody>
          <a:bodyPr>
            <a:spAutoFit/>
          </a:bodyPr>
          <a:lstStyle/>
          <a:p>
            <a:pPr algn="ctr">
              <a:defRPr/>
            </a:pPr>
            <a:r>
              <a:rPr lang="mn-MN" sz="4000" b="1" dirty="0">
                <a:solidFill>
                  <a:srgbClr val="003399"/>
                </a:solidFill>
                <a:latin typeface="Arial" pitchFamily="34" charset="0"/>
                <a:cs typeface="Arial" pitchFamily="34" charset="0"/>
              </a:rPr>
              <a:t>АНХААРАЛ </a:t>
            </a:r>
            <a:r>
              <a:rPr lang="mn-MN" sz="4000" b="1" dirty="0" smtClean="0">
                <a:solidFill>
                  <a:srgbClr val="003399"/>
                </a:solidFill>
                <a:latin typeface="Arial" pitchFamily="34" charset="0"/>
                <a:cs typeface="Arial" pitchFamily="34" charset="0"/>
              </a:rPr>
              <a:t>ХАНДУУЛСАНД БАЯРЛАЛАА</a:t>
            </a:r>
            <a:r>
              <a:rPr lang="mn-MN" sz="4000" b="1" dirty="0">
                <a:solidFill>
                  <a:srgbClr val="003399"/>
                </a:solidFill>
                <a:latin typeface="Arial" pitchFamily="34" charset="0"/>
                <a:cs typeface="Arial" pitchFamily="34" charset="0"/>
              </a:rPr>
              <a:t>.</a:t>
            </a:r>
            <a:endParaRPr lang="en-US" sz="4000" b="1" dirty="0">
              <a:solidFill>
                <a:srgbClr val="003399"/>
              </a:solidFill>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l="12500" r="80417"/>
          <a:stretch>
            <a:fillRect/>
          </a:stretch>
        </p:blipFill>
        <p:spPr bwMode="auto">
          <a:xfrm>
            <a:off x="0" y="0"/>
            <a:ext cx="838200" cy="6858000"/>
          </a:xfrm>
          <a:prstGeom prst="rect">
            <a:avLst/>
          </a:prstGeom>
          <a:noFill/>
          <a:ln w="9525">
            <a:noFill/>
            <a:miter lim="800000"/>
            <a:headEnd/>
            <a:tailEnd/>
          </a:ln>
        </p:spPr>
      </p:pic>
      <p:sp>
        <p:nvSpPr>
          <p:cNvPr id="5" name="TextBox 4"/>
          <p:cNvSpPr txBox="1"/>
          <p:nvPr/>
        </p:nvSpPr>
        <p:spPr>
          <a:xfrm>
            <a:off x="838200" y="202168"/>
            <a:ext cx="8305800" cy="369332"/>
          </a:xfrm>
          <a:prstGeom prst="rect">
            <a:avLst/>
          </a:prstGeom>
          <a:solidFill>
            <a:schemeClr val="bg1"/>
          </a:solidFill>
        </p:spPr>
        <p:txBody>
          <a:bodyPr wrap="square" rtlCol="0">
            <a:spAutoFit/>
          </a:bodyPr>
          <a:lstStyle/>
          <a:p>
            <a:endParaRPr lang="mn-Mong-CN" b="1" dirty="0">
              <a:solidFill>
                <a:schemeClr val="bg2">
                  <a:lumMod val="50000"/>
                </a:schemeClr>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0049" y="1104900"/>
            <a:ext cx="4114800" cy="533399"/>
          </a:xfrm>
        </p:spPr>
        <p:txBody>
          <a:bodyPr/>
          <a:lstStyle/>
          <a:p>
            <a:pPr algn="ctr"/>
            <a:r>
              <a:rPr lang="mn-MN" sz="2000" dirty="0" smtClean="0">
                <a:solidFill>
                  <a:schemeClr val="tx2">
                    <a:lumMod val="75000"/>
                  </a:schemeClr>
                </a:solidFill>
                <a:latin typeface="Arial" pitchFamily="34" charset="0"/>
                <a:cs typeface="Arial" pitchFamily="34" charset="0"/>
              </a:rPr>
              <a:t>Өрх, хүн ам</a:t>
            </a:r>
            <a:endParaRPr lang="en-US" sz="2000" dirty="0">
              <a:solidFill>
                <a:schemeClr val="tx2">
                  <a:lumMod val="75000"/>
                </a:schemeClr>
              </a:solidFill>
              <a:latin typeface="Arial" pitchFamily="34" charset="0"/>
              <a:cs typeface="Arial" pitchFamily="34" charset="0"/>
            </a:endParaRPr>
          </a:p>
        </p:txBody>
      </p:sp>
      <p:sp>
        <p:nvSpPr>
          <p:cNvPr id="5" name="Text Placeholder 4"/>
          <p:cNvSpPr>
            <a:spLocks noGrp="1"/>
          </p:cNvSpPr>
          <p:nvPr>
            <p:ph type="body" sz="quarter" idx="3"/>
          </p:nvPr>
        </p:nvSpPr>
        <p:spPr>
          <a:xfrm>
            <a:off x="5172891" y="1415760"/>
            <a:ext cx="3810000" cy="533399"/>
          </a:xfrm>
        </p:spPr>
        <p:txBody>
          <a:bodyPr/>
          <a:lstStyle/>
          <a:p>
            <a:pPr algn="ctr"/>
            <a:r>
              <a:rPr lang="mn-MN" sz="2000" dirty="0" smtClean="0">
                <a:solidFill>
                  <a:schemeClr val="tx2">
                    <a:lumMod val="75000"/>
                  </a:schemeClr>
                </a:solidFill>
                <a:latin typeface="Arial" pitchFamily="34" charset="0"/>
                <a:cs typeface="Arial" pitchFamily="34" charset="0"/>
              </a:rPr>
              <a:t>Хүн ам, </a:t>
            </a:r>
            <a:r>
              <a:rPr lang="mn-MN" sz="2000" b="0" dirty="0" smtClean="0">
                <a:solidFill>
                  <a:schemeClr val="tx2">
                    <a:lumMod val="75000"/>
                  </a:schemeClr>
                </a:solidFill>
                <a:latin typeface="Arial" pitchFamily="34" charset="0"/>
                <a:cs typeface="Arial" pitchFamily="34" charset="0"/>
              </a:rPr>
              <a:t>насны бүлэг, бүтцээр 2019 он</a:t>
            </a:r>
            <a:endParaRPr lang="en-US" sz="2000" b="0" dirty="0">
              <a:solidFill>
                <a:schemeClr val="tx2">
                  <a:lumMod val="75000"/>
                </a:schemeClr>
              </a:solidFill>
              <a:latin typeface="Arial" pitchFamily="34" charset="0"/>
              <a:cs typeface="Arial" pitchFamily="34" charset="0"/>
            </a:endParaRPr>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393629073"/>
              </p:ext>
            </p:extLst>
          </p:nvPr>
        </p:nvGraphicFramePr>
        <p:xfrm>
          <a:off x="5096691" y="2032291"/>
          <a:ext cx="3886200" cy="3581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1291187251"/>
              </p:ext>
            </p:extLst>
          </p:nvPr>
        </p:nvGraphicFramePr>
        <p:xfrm>
          <a:off x="1197223" y="1743626"/>
          <a:ext cx="3240451" cy="3764738"/>
        </p:xfrm>
        <a:graphic>
          <a:graphicData uri="http://schemas.openxmlformats.org/drawingml/2006/table">
            <a:tbl>
              <a:tblPr firstRow="1" bandRow="1">
                <a:tableStyleId>{5C22544A-7EE6-4342-B048-85BDC9FD1C3A}</a:tableStyleId>
              </a:tblPr>
              <a:tblGrid>
                <a:gridCol w="1716451"/>
                <a:gridCol w="1524000"/>
              </a:tblGrid>
              <a:tr h="870860">
                <a:tc>
                  <a:txBody>
                    <a:bodyPr/>
                    <a:lstStyle/>
                    <a:p>
                      <a:pPr algn="ctr"/>
                      <a:r>
                        <a:rPr lang="mn-MN" sz="1600" dirty="0" smtClean="0">
                          <a:solidFill>
                            <a:schemeClr val="bg1"/>
                          </a:solidFill>
                          <a:latin typeface="Arial" pitchFamily="34" charset="0"/>
                          <a:cs typeface="Arial" pitchFamily="34" charset="0"/>
                        </a:rPr>
                        <a:t>Он</a:t>
                      </a:r>
                      <a:endParaRPr lang="en-US" sz="1600" dirty="0">
                        <a:solidFill>
                          <a:schemeClr val="bg1"/>
                        </a:solidFill>
                        <a:latin typeface="Arial" pitchFamily="34" charset="0"/>
                        <a:cs typeface="Arial" pitchFamily="34" charset="0"/>
                      </a:endParaRPr>
                    </a:p>
                  </a:txBody>
                  <a:tcPr marL="120276" marR="120276" anchor="ctr"/>
                </a:tc>
                <a:tc>
                  <a:txBody>
                    <a:bodyPr/>
                    <a:lstStyle/>
                    <a:p>
                      <a:pPr algn="ctr"/>
                      <a:r>
                        <a:rPr lang="mn-MN" sz="1600" dirty="0" smtClean="0">
                          <a:solidFill>
                            <a:schemeClr val="bg1"/>
                          </a:solidFill>
                          <a:latin typeface="Arial" pitchFamily="34" charset="0"/>
                          <a:cs typeface="Arial" pitchFamily="34" charset="0"/>
                        </a:rPr>
                        <a:t>Суурин хүн ам</a:t>
                      </a:r>
                      <a:endParaRPr lang="en-US" sz="1600" dirty="0">
                        <a:solidFill>
                          <a:schemeClr val="bg1"/>
                        </a:solidFill>
                        <a:latin typeface="Arial" pitchFamily="34" charset="0"/>
                        <a:cs typeface="Arial" pitchFamily="34" charset="0"/>
                      </a:endParaRPr>
                    </a:p>
                  </a:txBody>
                  <a:tcPr marL="120276" marR="120276" anchor="ctr"/>
                </a:tc>
              </a:tr>
              <a:tr h="722472">
                <a:tc>
                  <a:txBody>
                    <a:bodyPr/>
                    <a:lstStyle/>
                    <a:p>
                      <a:pPr algn="ctr"/>
                      <a:r>
                        <a:rPr lang="mn-MN" sz="1600" dirty="0" smtClean="0">
                          <a:solidFill>
                            <a:srgbClr val="0070C0"/>
                          </a:solidFill>
                          <a:latin typeface="Arial" pitchFamily="34" charset="0"/>
                          <a:cs typeface="Arial" pitchFamily="34" charset="0"/>
                        </a:rPr>
                        <a:t>201</a:t>
                      </a:r>
                      <a:r>
                        <a:rPr lang="en-US" sz="1600" dirty="0" smtClean="0">
                          <a:solidFill>
                            <a:srgbClr val="0070C0"/>
                          </a:solidFill>
                          <a:latin typeface="Arial" pitchFamily="34" charset="0"/>
                          <a:cs typeface="Arial" pitchFamily="34" charset="0"/>
                        </a:rPr>
                        <a:t>6</a:t>
                      </a:r>
                      <a:endParaRPr lang="en-US" sz="1600" dirty="0">
                        <a:solidFill>
                          <a:srgbClr val="0070C0"/>
                        </a:solidFill>
                        <a:latin typeface="Arial" pitchFamily="34" charset="0"/>
                        <a:cs typeface="Arial" pitchFamily="34" charset="0"/>
                      </a:endParaRPr>
                    </a:p>
                  </a:txBody>
                  <a:tcPr marL="120276" marR="120276" anchor="ctr"/>
                </a:tc>
                <a:tc>
                  <a:txBody>
                    <a:bodyPr/>
                    <a:lstStyle/>
                    <a:p>
                      <a:pPr algn="ctr"/>
                      <a:r>
                        <a:rPr lang="en-US" sz="1600" dirty="0" smtClean="0">
                          <a:latin typeface="Arial" pitchFamily="34" charset="0"/>
                          <a:cs typeface="Arial" pitchFamily="34" charset="0"/>
                        </a:rPr>
                        <a:t>100075</a:t>
                      </a:r>
                      <a:endParaRPr lang="mn-MN" sz="1600" dirty="0" smtClean="0">
                        <a:latin typeface="Arial" pitchFamily="34" charset="0"/>
                        <a:cs typeface="Arial" pitchFamily="34" charset="0"/>
                      </a:endParaRPr>
                    </a:p>
                  </a:txBody>
                  <a:tcPr marL="120276" marR="120276" anchor="ctr"/>
                </a:tc>
              </a:tr>
              <a:tr h="723802">
                <a:tc>
                  <a:txBody>
                    <a:bodyPr/>
                    <a:lstStyle/>
                    <a:p>
                      <a:pPr algn="ctr"/>
                      <a:r>
                        <a:rPr lang="mn-MN" sz="1600" dirty="0" smtClean="0">
                          <a:solidFill>
                            <a:srgbClr val="0070C0"/>
                          </a:solidFill>
                          <a:latin typeface="Arial" pitchFamily="34" charset="0"/>
                          <a:cs typeface="Arial" pitchFamily="34" charset="0"/>
                        </a:rPr>
                        <a:t>201</a:t>
                      </a:r>
                      <a:r>
                        <a:rPr lang="en-US" sz="1600" dirty="0" smtClean="0">
                          <a:solidFill>
                            <a:srgbClr val="0070C0"/>
                          </a:solidFill>
                          <a:latin typeface="Arial" pitchFamily="34" charset="0"/>
                          <a:cs typeface="Arial" pitchFamily="34" charset="0"/>
                        </a:rPr>
                        <a:t>7</a:t>
                      </a:r>
                      <a:endParaRPr lang="en-US" sz="1600" dirty="0">
                        <a:solidFill>
                          <a:srgbClr val="0070C0"/>
                        </a:solidFill>
                        <a:latin typeface="Arial" pitchFamily="34" charset="0"/>
                        <a:cs typeface="Arial" pitchFamily="34" charset="0"/>
                      </a:endParaRPr>
                    </a:p>
                  </a:txBody>
                  <a:tcPr marL="120276" marR="120276" anchor="ctr"/>
                </a:tc>
                <a:tc>
                  <a:txBody>
                    <a:bodyPr/>
                    <a:lstStyle/>
                    <a:p>
                      <a:pPr algn="ctr"/>
                      <a:r>
                        <a:rPr lang="en-US" sz="1600" dirty="0" smtClean="0">
                          <a:latin typeface="Arial" pitchFamily="34" charset="0"/>
                          <a:cs typeface="Arial" pitchFamily="34" charset="0"/>
                        </a:rPr>
                        <a:t>101652</a:t>
                      </a:r>
                      <a:endParaRPr lang="en-US" sz="1600" dirty="0">
                        <a:latin typeface="Arial" pitchFamily="34" charset="0"/>
                        <a:cs typeface="Arial" pitchFamily="34" charset="0"/>
                      </a:endParaRPr>
                    </a:p>
                  </a:txBody>
                  <a:tcPr marL="120276" marR="120276" anchor="ctr"/>
                </a:tc>
              </a:tr>
              <a:tr h="723802">
                <a:tc>
                  <a:txBody>
                    <a:bodyPr/>
                    <a:lstStyle/>
                    <a:p>
                      <a:pPr algn="ctr"/>
                      <a:r>
                        <a:rPr lang="en-US" sz="1600" dirty="0" smtClean="0">
                          <a:solidFill>
                            <a:srgbClr val="0070C0"/>
                          </a:solidFill>
                          <a:latin typeface="Arial" pitchFamily="34" charset="0"/>
                          <a:cs typeface="Arial" pitchFamily="34" charset="0"/>
                        </a:rPr>
                        <a:t>2018</a:t>
                      </a:r>
                      <a:endParaRPr lang="en-US" sz="1600" dirty="0">
                        <a:solidFill>
                          <a:srgbClr val="0070C0"/>
                        </a:solidFill>
                        <a:latin typeface="Arial" pitchFamily="34" charset="0"/>
                        <a:cs typeface="Arial" pitchFamily="34" charset="0"/>
                      </a:endParaRPr>
                    </a:p>
                  </a:txBody>
                  <a:tcPr marL="120276" marR="120276" anchor="ctr"/>
                </a:tc>
                <a:tc>
                  <a:txBody>
                    <a:bodyPr/>
                    <a:lstStyle/>
                    <a:p>
                      <a:pPr algn="ctr"/>
                      <a:r>
                        <a:rPr lang="en-US" sz="1600" dirty="0" smtClean="0">
                          <a:latin typeface="Arial" pitchFamily="34" charset="0"/>
                          <a:cs typeface="Arial" pitchFamily="34" charset="0"/>
                        </a:rPr>
                        <a:t>103217</a:t>
                      </a:r>
                      <a:endParaRPr lang="en-US" sz="1600" dirty="0">
                        <a:latin typeface="Arial" pitchFamily="34" charset="0"/>
                        <a:cs typeface="Arial" pitchFamily="34" charset="0"/>
                      </a:endParaRPr>
                    </a:p>
                  </a:txBody>
                  <a:tcPr marL="120276" marR="120276" anchor="ctr"/>
                </a:tc>
              </a:tr>
              <a:tr h="723802">
                <a:tc>
                  <a:txBody>
                    <a:bodyPr/>
                    <a:lstStyle/>
                    <a:p>
                      <a:pPr algn="ctr"/>
                      <a:r>
                        <a:rPr lang="mn-MN" sz="1600" dirty="0" smtClean="0">
                          <a:solidFill>
                            <a:srgbClr val="0070C0"/>
                          </a:solidFill>
                          <a:latin typeface="Arial" pitchFamily="34" charset="0"/>
                          <a:cs typeface="Arial" pitchFamily="34" charset="0"/>
                        </a:rPr>
                        <a:t>2019</a:t>
                      </a:r>
                      <a:endParaRPr lang="en-US" sz="1600" dirty="0">
                        <a:solidFill>
                          <a:srgbClr val="0070C0"/>
                        </a:solidFill>
                        <a:latin typeface="Arial" pitchFamily="34" charset="0"/>
                        <a:cs typeface="Arial" pitchFamily="34" charset="0"/>
                      </a:endParaRPr>
                    </a:p>
                  </a:txBody>
                  <a:tcPr marL="120276" marR="120276" anchor="ctr"/>
                </a:tc>
                <a:tc>
                  <a:txBody>
                    <a:bodyPr/>
                    <a:lstStyle/>
                    <a:p>
                      <a:pPr algn="ctr"/>
                      <a:r>
                        <a:rPr lang="en-US" sz="1600" dirty="0" smtClean="0">
                          <a:latin typeface="Arial" pitchFamily="34" charset="0"/>
                          <a:cs typeface="Arial" pitchFamily="34" charset="0"/>
                        </a:rPr>
                        <a:t>104412</a:t>
                      </a:r>
                      <a:endParaRPr lang="en-US" sz="1600" dirty="0">
                        <a:latin typeface="Arial" pitchFamily="34" charset="0"/>
                        <a:cs typeface="Arial" pitchFamily="34" charset="0"/>
                      </a:endParaRPr>
                    </a:p>
                  </a:txBody>
                  <a:tcPr marL="120276" marR="120276" anchor="ctr"/>
                </a:tc>
              </a:tr>
            </a:tbl>
          </a:graphicData>
        </a:graphic>
      </p:graphicFrame>
      <p:cxnSp>
        <p:nvCxnSpPr>
          <p:cNvPr id="8" name="Straight Connector 7"/>
          <p:cNvCxnSpPr/>
          <p:nvPr/>
        </p:nvCxnSpPr>
        <p:spPr>
          <a:xfrm flipH="1">
            <a:off x="4874849" y="914400"/>
            <a:ext cx="13063" cy="4699291"/>
          </a:xfrm>
          <a:prstGeom prst="line">
            <a:avLst/>
          </a:prstGeom>
          <a:ln>
            <a:prstDash val="dash"/>
          </a:ln>
        </p:spPr>
        <p:style>
          <a:lnRef idx="1">
            <a:schemeClr val="accent6"/>
          </a:lnRef>
          <a:fillRef idx="0">
            <a:schemeClr val="accent6"/>
          </a:fillRef>
          <a:effectRef idx="0">
            <a:schemeClr val="accent6"/>
          </a:effectRef>
          <a:fontRef idx="minor">
            <a:schemeClr val="tx1"/>
          </a:fontRef>
        </p:style>
      </p:cxnSp>
      <p:sp>
        <p:nvSpPr>
          <p:cNvPr id="2" name="TextBox 1"/>
          <p:cNvSpPr txBox="1"/>
          <p:nvPr/>
        </p:nvSpPr>
        <p:spPr>
          <a:xfrm>
            <a:off x="748937" y="210566"/>
            <a:ext cx="8077200" cy="523220"/>
          </a:xfrm>
          <a:prstGeom prst="rect">
            <a:avLst/>
          </a:prstGeom>
          <a:solidFill>
            <a:schemeClr val="bg1"/>
          </a:solidFill>
        </p:spPr>
        <p:txBody>
          <a:bodyPr wrap="square" rtlCol="0">
            <a:spAutoFit/>
          </a:bodyPr>
          <a:lstStyle/>
          <a:p>
            <a:r>
              <a:rPr lang="mn-MN" sz="2800" b="1" dirty="0" smtClean="0">
                <a:solidFill>
                  <a:schemeClr val="bg2">
                    <a:lumMod val="50000"/>
                  </a:schemeClr>
                </a:solidFill>
                <a:latin typeface="Arial" panose="020B0604020202020204" pitchFamily="34" charset="0"/>
                <a:cs typeface="Arial" panose="020B0604020202020204" pitchFamily="34" charset="0"/>
              </a:rPr>
              <a:t>ХҮН АМЫН СТАТИСТИК</a:t>
            </a:r>
            <a:endParaRPr lang="mn-Mong-CN" sz="2800" b="1" dirty="0">
              <a:solidFill>
                <a:schemeClr val="bg2">
                  <a:lumMod val="50000"/>
                </a:schemeClr>
              </a:solidFill>
              <a:latin typeface="Arial" panose="020B0604020202020204" pitchFamily="34" charset="0"/>
            </a:endParaRPr>
          </a:p>
        </p:txBody>
      </p:sp>
      <p:sp>
        <p:nvSpPr>
          <p:cNvPr id="11" name="Rectangle 10"/>
          <p:cNvSpPr/>
          <p:nvPr/>
        </p:nvSpPr>
        <p:spPr>
          <a:xfrm>
            <a:off x="988649" y="5820431"/>
            <a:ext cx="7772400" cy="729430"/>
          </a:xfrm>
          <a:prstGeom prst="rect">
            <a:avLst/>
          </a:prstGeom>
        </p:spPr>
        <p:txBody>
          <a:bodyPr wrap="square">
            <a:spAutoFit/>
          </a:bodyPr>
          <a:lstStyle/>
          <a:p>
            <a:pPr algn="just">
              <a:lnSpc>
                <a:spcPct val="115000"/>
              </a:lnSpc>
            </a:pPr>
            <a:r>
              <a:rPr lang="mn-MN" dirty="0" smtClean="0">
                <a:latin typeface="Tahoma" panose="020B0604030504040204" pitchFamily="34" charset="0"/>
                <a:ea typeface="Tahoma" panose="020B0604030504040204" pitchFamily="34" charset="0"/>
                <a:cs typeface="Tahoma" panose="020B0604030504040204" pitchFamily="34" charset="0"/>
              </a:rPr>
              <a:t>Орхон аймгийн хүн </a:t>
            </a:r>
            <a:r>
              <a:rPr lang="mn-MN" dirty="0">
                <a:latin typeface="Tahoma" panose="020B0604030504040204" pitchFamily="34" charset="0"/>
                <a:ea typeface="Tahoma" panose="020B0604030504040204" pitchFamily="34" charset="0"/>
                <a:cs typeface="Tahoma" panose="020B0604030504040204" pitchFamily="34" charset="0"/>
              </a:rPr>
              <a:t>ам </a:t>
            </a:r>
            <a:r>
              <a:rPr lang="mn-MN" dirty="0" smtClean="0">
                <a:latin typeface="Tahoma" panose="020B0604030504040204" pitchFamily="34" charset="0"/>
                <a:ea typeface="Tahoma" panose="020B0604030504040204" pitchFamily="34" charset="0"/>
                <a:cs typeface="Tahoma" panose="020B0604030504040204" pitchFamily="34" charset="0"/>
              </a:rPr>
              <a:t>2019 </a:t>
            </a:r>
            <a:r>
              <a:rPr lang="mn-MN" dirty="0">
                <a:latin typeface="Tahoma" panose="020B0604030504040204" pitchFamily="34" charset="0"/>
                <a:ea typeface="Tahoma" panose="020B0604030504040204" pitchFamily="34" charset="0"/>
                <a:cs typeface="Tahoma" panose="020B0604030504040204" pitchFamily="34" charset="0"/>
              </a:rPr>
              <a:t>оны эцэст урьдчилсан дүнгээр </a:t>
            </a:r>
            <a:r>
              <a:rPr lang="mn-MN" dirty="0" smtClean="0">
                <a:latin typeface="Tahoma" panose="020B0604030504040204" pitchFamily="34" charset="0"/>
                <a:ea typeface="Tahoma" panose="020B0604030504040204" pitchFamily="34" charset="0"/>
                <a:cs typeface="Tahoma" panose="020B0604030504040204" pitchFamily="34" charset="0"/>
              </a:rPr>
              <a:t>104.4 мянга </a:t>
            </a:r>
            <a:r>
              <a:rPr lang="mn-MN" dirty="0">
                <a:latin typeface="Tahoma" panose="020B0604030504040204" pitchFamily="34" charset="0"/>
                <a:ea typeface="Tahoma" panose="020B0604030504040204" pitchFamily="34" charset="0"/>
                <a:cs typeface="Tahoma" panose="020B0604030504040204" pitchFamily="34" charset="0"/>
              </a:rPr>
              <a:t>болж, өмнөх оноос </a:t>
            </a:r>
            <a:r>
              <a:rPr lang="mn-MN" dirty="0" smtClean="0">
                <a:latin typeface="Tahoma" panose="020B0604030504040204" pitchFamily="34" charset="0"/>
                <a:ea typeface="Tahoma" panose="020B0604030504040204" pitchFamily="34" charset="0"/>
                <a:cs typeface="Tahoma" panose="020B0604030504040204" pitchFamily="34" charset="0"/>
              </a:rPr>
              <a:t>1195 (1.2%) </a:t>
            </a:r>
            <a:r>
              <a:rPr lang="mn-MN" dirty="0">
                <a:latin typeface="Tahoma" panose="020B0604030504040204" pitchFamily="34" charset="0"/>
                <a:ea typeface="Tahoma" panose="020B0604030504040204" pitchFamily="34" charset="0"/>
                <a:cs typeface="Tahoma" panose="020B0604030504040204" pitchFamily="34" charset="0"/>
              </a:rPr>
              <a:t>хүнээр өслөө.</a:t>
            </a:r>
          </a:p>
        </p:txBody>
      </p:sp>
    </p:spTree>
    <p:extLst>
      <p:ext uri="{BB962C8B-B14F-4D97-AF65-F5344CB8AC3E}">
        <p14:creationId xmlns:p14="http://schemas.microsoft.com/office/powerpoint/2010/main" val="2932369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800600" y="650382"/>
            <a:ext cx="0" cy="3616818"/>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10"/>
          <p:cNvGraphicFramePr>
            <a:graphicFrameLocks noGrp="1"/>
          </p:cNvGraphicFramePr>
          <p:nvPr>
            <p:ph sz="half" idx="2"/>
            <p:extLst>
              <p:ext uri="{D42A27DB-BD31-4B8C-83A1-F6EECF244321}">
                <p14:modId xmlns:p14="http://schemas.microsoft.com/office/powerpoint/2010/main" val="1286736092"/>
              </p:ext>
            </p:extLst>
          </p:nvPr>
        </p:nvGraphicFramePr>
        <p:xfrm>
          <a:off x="733697" y="650382"/>
          <a:ext cx="3887788" cy="34821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quarter" idx="4"/>
            <p:extLst>
              <p:ext uri="{D42A27DB-BD31-4B8C-83A1-F6EECF244321}">
                <p14:modId xmlns:p14="http://schemas.microsoft.com/office/powerpoint/2010/main" val="1302262975"/>
              </p:ext>
            </p:extLst>
          </p:nvPr>
        </p:nvGraphicFramePr>
        <p:xfrm>
          <a:off x="4979716" y="565474"/>
          <a:ext cx="3863249" cy="355838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3508965" y="4652552"/>
            <a:ext cx="5334000" cy="1685077"/>
          </a:xfrm>
          <a:prstGeom prst="rect">
            <a:avLst/>
          </a:prstGeom>
        </p:spPr>
        <p:txBody>
          <a:bodyPr wrap="square">
            <a:spAutoFit/>
          </a:bodyPr>
          <a:lstStyle/>
          <a:p>
            <a:pPr algn="just">
              <a:lnSpc>
                <a:spcPct val="115000"/>
              </a:lnSpc>
            </a:pPr>
            <a:r>
              <a:rPr lang="mn-MN" dirty="0">
                <a:latin typeface="Tahoma" panose="020B0604030504040204" pitchFamily="34" charset="0"/>
                <a:ea typeface="Tahoma" panose="020B0604030504040204" pitchFamily="34" charset="0"/>
                <a:cs typeface="Tahoma" panose="020B0604030504040204" pitchFamily="34" charset="0"/>
              </a:rPr>
              <a:t>Төрсөн хүүхэд өмнөх оноос </a:t>
            </a:r>
            <a:r>
              <a:rPr lang="mn-MN" dirty="0" smtClean="0">
                <a:latin typeface="Tahoma" panose="020B0604030504040204" pitchFamily="34" charset="0"/>
                <a:ea typeface="Tahoma" panose="020B0604030504040204" pitchFamily="34" charset="0"/>
                <a:cs typeface="Tahoma" panose="020B0604030504040204" pitchFamily="34" charset="0"/>
              </a:rPr>
              <a:t>239 (9.3</a:t>
            </a:r>
            <a:r>
              <a:rPr lang="mn-MN" dirty="0">
                <a:latin typeface="Tahoma" panose="020B0604030504040204" pitchFamily="34" charset="0"/>
                <a:ea typeface="Tahoma" panose="020B0604030504040204" pitchFamily="34" charset="0"/>
                <a:cs typeface="Tahoma" panose="020B0604030504040204" pitchFamily="34" charset="0"/>
              </a:rPr>
              <a:t>%)-</a:t>
            </a:r>
            <a:r>
              <a:rPr lang="mn-MN" dirty="0" smtClean="0">
                <a:latin typeface="Tahoma" panose="020B0604030504040204" pitchFamily="34" charset="0"/>
                <a:ea typeface="Tahoma" panose="020B0604030504040204" pitchFamily="34" charset="0"/>
                <a:cs typeface="Tahoma" panose="020B0604030504040204" pitchFamily="34" charset="0"/>
              </a:rPr>
              <a:t>ээр буурч, </a:t>
            </a:r>
            <a:r>
              <a:rPr lang="mn-MN" dirty="0">
                <a:latin typeface="Tahoma" panose="020B0604030504040204" pitchFamily="34" charset="0"/>
                <a:ea typeface="Tahoma" panose="020B0604030504040204" pitchFamily="34" charset="0"/>
                <a:cs typeface="Tahoma" panose="020B0604030504040204" pitchFamily="34" charset="0"/>
              </a:rPr>
              <a:t>нас барсан хүн </a:t>
            </a:r>
            <a:r>
              <a:rPr lang="mn-MN" dirty="0" smtClean="0">
                <a:latin typeface="Tahoma" panose="020B0604030504040204" pitchFamily="34" charset="0"/>
                <a:ea typeface="Tahoma" panose="020B0604030504040204" pitchFamily="34" charset="0"/>
                <a:cs typeface="Tahoma" panose="020B0604030504040204" pitchFamily="34" charset="0"/>
              </a:rPr>
              <a:t>41 (7.3%)-</a:t>
            </a:r>
            <a:r>
              <a:rPr lang="mn-MN" dirty="0">
                <a:latin typeface="Tahoma" panose="020B0604030504040204" pitchFamily="34" charset="0"/>
                <a:ea typeface="Tahoma" panose="020B0604030504040204" pitchFamily="34" charset="0"/>
                <a:cs typeface="Tahoma" panose="020B0604030504040204" pitchFamily="34" charset="0"/>
              </a:rPr>
              <a:t>аар тус тус өсжээ. 1000 хүнд ногдох төрөлт </a:t>
            </a:r>
            <a:r>
              <a:rPr lang="mn-MN" dirty="0" smtClean="0">
                <a:latin typeface="Tahoma" panose="020B0604030504040204" pitchFamily="34" charset="0"/>
                <a:ea typeface="Tahoma" panose="020B0604030504040204" pitchFamily="34" charset="0"/>
                <a:cs typeface="Tahoma" panose="020B0604030504040204" pitchFamily="34" charset="0"/>
              </a:rPr>
              <a:t>22.4, </a:t>
            </a:r>
            <a:r>
              <a:rPr lang="mn-MN" dirty="0">
                <a:latin typeface="Tahoma" panose="020B0604030504040204" pitchFamily="34" charset="0"/>
                <a:ea typeface="Tahoma" panose="020B0604030504040204" pitchFamily="34" charset="0"/>
                <a:cs typeface="Tahoma" panose="020B0604030504040204" pitchFamily="34" charset="0"/>
              </a:rPr>
              <a:t>нас баралт </a:t>
            </a:r>
            <a:r>
              <a:rPr lang="mn-MN" dirty="0" smtClean="0">
                <a:latin typeface="Tahoma" panose="020B0604030504040204" pitchFamily="34" charset="0"/>
                <a:ea typeface="Tahoma" panose="020B0604030504040204" pitchFamily="34" charset="0"/>
                <a:cs typeface="Tahoma" panose="020B0604030504040204" pitchFamily="34" charset="0"/>
              </a:rPr>
              <a:t>5.7, </a:t>
            </a:r>
            <a:r>
              <a:rPr lang="mn-MN" dirty="0">
                <a:latin typeface="Tahoma" panose="020B0604030504040204" pitchFamily="34" charset="0"/>
                <a:ea typeface="Tahoma" panose="020B0604030504040204" pitchFamily="34" charset="0"/>
                <a:cs typeface="Tahoma" panose="020B0604030504040204" pitchFamily="34" charset="0"/>
              </a:rPr>
              <a:t>ердийн цэвэр </a:t>
            </a:r>
            <a:r>
              <a:rPr lang="mn-MN" dirty="0" smtClean="0">
                <a:latin typeface="Tahoma" panose="020B0604030504040204" pitchFamily="34" charset="0"/>
                <a:ea typeface="Tahoma" panose="020B0604030504040204" pitchFamily="34" charset="0"/>
                <a:cs typeface="Tahoma" panose="020B0604030504040204" pitchFamily="34" charset="0"/>
              </a:rPr>
              <a:t>өсөлтийн коеффицент 16.6 </a:t>
            </a:r>
            <a:r>
              <a:rPr lang="mn-MN" dirty="0">
                <a:latin typeface="Tahoma" panose="020B0604030504040204" pitchFamily="34" charset="0"/>
                <a:ea typeface="Tahoma" panose="020B0604030504040204" pitchFamily="34" charset="0"/>
                <a:cs typeface="Tahoma" panose="020B0604030504040204" pitchFamily="34" charset="0"/>
              </a:rPr>
              <a:t>байна. </a:t>
            </a:r>
          </a:p>
        </p:txBody>
      </p:sp>
      <p:sp>
        <p:nvSpPr>
          <p:cNvPr id="5" name="TextBox 4"/>
          <p:cNvSpPr txBox="1"/>
          <p:nvPr/>
        </p:nvSpPr>
        <p:spPr>
          <a:xfrm>
            <a:off x="735874" y="265810"/>
            <a:ext cx="8408126" cy="369332"/>
          </a:xfrm>
          <a:prstGeom prst="rect">
            <a:avLst/>
          </a:prstGeom>
          <a:solidFill>
            <a:schemeClr val="bg1"/>
          </a:solidFill>
        </p:spPr>
        <p:txBody>
          <a:bodyPr wrap="square" rtlCol="0">
            <a:spAutoFit/>
          </a:bodyPr>
          <a:lstStyle/>
          <a:p>
            <a:endParaRPr lang="mn-Mong-CN" dirty="0"/>
          </a:p>
        </p:txBody>
      </p:sp>
      <p:pic>
        <p:nvPicPr>
          <p:cNvPr id="9" name="Picture 8"/>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083" t="-7792" r="2083" b="10389"/>
          <a:stretch/>
        </p:blipFill>
        <p:spPr>
          <a:xfrm>
            <a:off x="1003074" y="3971459"/>
            <a:ext cx="2362200" cy="2567609"/>
          </a:xfrm>
          <a:prstGeom prst="rect">
            <a:avLst/>
          </a:prstGeom>
        </p:spPr>
      </p:pic>
    </p:spTree>
    <p:extLst>
      <p:ext uri="{BB962C8B-B14F-4D97-AF65-F5344CB8AC3E}">
        <p14:creationId xmlns:p14="http://schemas.microsoft.com/office/powerpoint/2010/main" val="109478755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73192" y="533399"/>
            <a:ext cx="3962400" cy="762001"/>
          </a:xfrm>
        </p:spPr>
        <p:txBody>
          <a:bodyPr/>
          <a:lstStyle/>
          <a:p>
            <a:pPr algn="ctr"/>
            <a:r>
              <a:rPr lang="mn-MN" sz="1800" dirty="0" smtClean="0">
                <a:solidFill>
                  <a:schemeClr val="tx2">
                    <a:lumMod val="75000"/>
                  </a:schemeClr>
                </a:solidFill>
                <a:latin typeface="Arial" panose="020B0604020202020204" pitchFamily="34" charset="0"/>
                <a:cs typeface="Arial" panose="020B0604020202020204" pitchFamily="34" charset="0"/>
              </a:rPr>
              <a:t>ХҮН АМЫН ШИЛЖИЛТ ХӨДӨЛГӨӨН</a:t>
            </a:r>
            <a:r>
              <a:rPr lang="en-US" sz="1800" dirty="0" smtClean="0">
                <a:solidFill>
                  <a:schemeClr val="tx2">
                    <a:lumMod val="75000"/>
                  </a:schemeClr>
                </a:solidFill>
                <a:latin typeface="Arial" panose="020B0604020202020204" pitchFamily="34" charset="0"/>
                <a:cs typeface="Arial" panose="020B0604020202020204" pitchFamily="34" charset="0"/>
              </a:rPr>
              <a:t> </a:t>
            </a:r>
            <a:endParaRPr lang="en-US" sz="1800" dirty="0">
              <a:solidFill>
                <a:schemeClr val="tx2">
                  <a:lumMod val="75000"/>
                </a:schemeClr>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3"/>
          </p:nvPr>
        </p:nvSpPr>
        <p:spPr>
          <a:xfrm>
            <a:off x="5109408" y="533399"/>
            <a:ext cx="3660775" cy="685800"/>
          </a:xfrm>
        </p:spPr>
        <p:txBody>
          <a:bodyPr/>
          <a:lstStyle/>
          <a:p>
            <a:pPr algn="ctr"/>
            <a:r>
              <a:rPr lang="mn-MN" sz="1800" dirty="0" smtClean="0">
                <a:solidFill>
                  <a:schemeClr val="tx2">
                    <a:lumMod val="75000"/>
                  </a:schemeClr>
                </a:solidFill>
                <a:latin typeface="Arial" pitchFamily="34" charset="0"/>
                <a:cs typeface="Arial" pitchFamily="34" charset="0"/>
              </a:rPr>
              <a:t>ШИЛЖИН ИРЭГСЭД</a:t>
            </a:r>
            <a:r>
              <a:rPr lang="mn-MN" sz="1400" dirty="0" smtClean="0">
                <a:solidFill>
                  <a:schemeClr val="tx2">
                    <a:lumMod val="75000"/>
                  </a:schemeClr>
                </a:solidFill>
                <a:latin typeface="Arial" pitchFamily="34" charset="0"/>
                <a:cs typeface="Arial" pitchFamily="34" charset="0"/>
              </a:rPr>
              <a:t>, </a:t>
            </a:r>
            <a:r>
              <a:rPr lang="mn-MN" sz="1400" b="0" dirty="0" smtClean="0">
                <a:solidFill>
                  <a:schemeClr val="tx2">
                    <a:lumMod val="75000"/>
                  </a:schemeClr>
                </a:solidFill>
                <a:latin typeface="Arial" pitchFamily="34" charset="0"/>
                <a:cs typeface="Arial" pitchFamily="34" charset="0"/>
              </a:rPr>
              <a:t>насны бүлгээр, 2019 он</a:t>
            </a:r>
            <a:endParaRPr lang="en-US" sz="1400" b="0" dirty="0">
              <a:solidFill>
                <a:schemeClr val="tx2">
                  <a:lumMod val="75000"/>
                </a:schemeClr>
              </a:solidFill>
              <a:latin typeface="Arial" pitchFamily="34" charset="0"/>
              <a:cs typeface="Arial" pitchFamily="34" charset="0"/>
            </a:endParaRPr>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1388052160"/>
              </p:ext>
            </p:extLst>
          </p:nvPr>
        </p:nvGraphicFramePr>
        <p:xfrm>
          <a:off x="5109408" y="1345474"/>
          <a:ext cx="4191000" cy="4038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p:cNvGraphicFramePr>
            <a:graphicFrameLocks noGrp="1"/>
          </p:cNvGraphicFramePr>
          <p:nvPr>
            <p:ph sz="half" idx="2"/>
            <p:extLst>
              <p:ext uri="{D42A27DB-BD31-4B8C-83A1-F6EECF244321}">
                <p14:modId xmlns:p14="http://schemas.microsoft.com/office/powerpoint/2010/main" val="4282336153"/>
              </p:ext>
            </p:extLst>
          </p:nvPr>
        </p:nvGraphicFramePr>
        <p:xfrm>
          <a:off x="540504" y="1308463"/>
          <a:ext cx="4114800" cy="3921125"/>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flipH="1">
            <a:off x="4876800" y="914400"/>
            <a:ext cx="11112" cy="5943600"/>
          </a:xfrm>
          <a:prstGeom prst="line">
            <a:avLst/>
          </a:prstGeom>
          <a:ln>
            <a:prstDash val="dash"/>
          </a:ln>
        </p:spPr>
        <p:style>
          <a:lnRef idx="1">
            <a:schemeClr val="accent6"/>
          </a:lnRef>
          <a:fillRef idx="0">
            <a:schemeClr val="accent6"/>
          </a:fillRef>
          <a:effectRef idx="0">
            <a:schemeClr val="accent6"/>
          </a:effectRef>
          <a:fontRef idx="minor">
            <a:schemeClr val="tx1"/>
          </a:fontRef>
        </p:style>
      </p:cxnSp>
      <p:sp>
        <p:nvSpPr>
          <p:cNvPr id="8" name="TextBox 7"/>
          <p:cNvSpPr txBox="1"/>
          <p:nvPr/>
        </p:nvSpPr>
        <p:spPr>
          <a:xfrm>
            <a:off x="735874" y="265810"/>
            <a:ext cx="8408126" cy="369332"/>
          </a:xfrm>
          <a:prstGeom prst="rect">
            <a:avLst/>
          </a:prstGeom>
          <a:solidFill>
            <a:schemeClr val="bg1"/>
          </a:solidFill>
        </p:spPr>
        <p:txBody>
          <a:bodyPr wrap="square" rtlCol="0">
            <a:spAutoFit/>
          </a:bodyPr>
          <a:lstStyle/>
          <a:p>
            <a:endParaRPr lang="mn-Mong-CN" dirty="0"/>
          </a:p>
        </p:txBody>
      </p:sp>
    </p:spTree>
    <p:extLst>
      <p:ext uri="{BB962C8B-B14F-4D97-AF65-F5344CB8AC3E}">
        <p14:creationId xmlns:p14="http://schemas.microsoft.com/office/powerpoint/2010/main" val="2874184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9748" y="533401"/>
            <a:ext cx="3811588" cy="380999"/>
          </a:xfrm>
        </p:spPr>
        <p:txBody>
          <a:bodyPr/>
          <a:lstStyle/>
          <a:p>
            <a:pPr algn="ctr"/>
            <a:r>
              <a:rPr lang="mn-MN" sz="1600" dirty="0" smtClean="0">
                <a:solidFill>
                  <a:schemeClr val="tx2">
                    <a:lumMod val="75000"/>
                  </a:schemeClr>
                </a:solidFill>
                <a:latin typeface="Arial" pitchFamily="34" charset="0"/>
                <a:cs typeface="Arial" pitchFamily="34" charset="0"/>
              </a:rPr>
              <a:t>ГЭРЛЭЛТ</a:t>
            </a:r>
            <a:endParaRPr lang="en-US" sz="1600" b="0" dirty="0">
              <a:solidFill>
                <a:schemeClr val="tx2">
                  <a:lumMod val="75000"/>
                </a:schemeClr>
              </a:solidFill>
              <a:latin typeface="Arial" pitchFamily="34" charset="0"/>
              <a:cs typeface="Arial" pitchFamily="34" charset="0"/>
            </a:endParaRPr>
          </a:p>
        </p:txBody>
      </p:sp>
      <p:sp>
        <p:nvSpPr>
          <p:cNvPr id="5" name="Text Placeholder 4"/>
          <p:cNvSpPr>
            <a:spLocks noGrp="1"/>
          </p:cNvSpPr>
          <p:nvPr>
            <p:ph type="body" sz="quarter" idx="3"/>
          </p:nvPr>
        </p:nvSpPr>
        <p:spPr>
          <a:xfrm>
            <a:off x="4939937" y="564776"/>
            <a:ext cx="4041775" cy="304800"/>
          </a:xfrm>
        </p:spPr>
        <p:txBody>
          <a:bodyPr/>
          <a:lstStyle/>
          <a:p>
            <a:pPr algn="ctr"/>
            <a:r>
              <a:rPr lang="mn-MN" sz="1600" dirty="0" smtClean="0">
                <a:solidFill>
                  <a:schemeClr val="tx2">
                    <a:lumMod val="75000"/>
                  </a:schemeClr>
                </a:solidFill>
                <a:latin typeface="Arial" pitchFamily="34" charset="0"/>
                <a:cs typeface="Arial" pitchFamily="34" charset="0"/>
              </a:rPr>
              <a:t>ГЭР БҮЛ ЦУЦЛАЛТ</a:t>
            </a:r>
            <a:endParaRPr lang="en-US" sz="1600" b="0" dirty="0">
              <a:solidFill>
                <a:schemeClr val="tx2">
                  <a:lumMod val="75000"/>
                </a:schemeClr>
              </a:solidFill>
              <a:latin typeface="Arial" pitchFamily="34" charset="0"/>
              <a:cs typeface="Arial" pitchFamily="34" charset="0"/>
            </a:endParaRPr>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3111763248"/>
              </p:ext>
            </p:extLst>
          </p:nvPr>
        </p:nvGraphicFramePr>
        <p:xfrm>
          <a:off x="5486400" y="3076303"/>
          <a:ext cx="3288076" cy="34006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1623911938"/>
              </p:ext>
            </p:extLst>
          </p:nvPr>
        </p:nvGraphicFramePr>
        <p:xfrm>
          <a:off x="1178061" y="2971800"/>
          <a:ext cx="3343275" cy="350520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a:stCxn id="9" idx="2"/>
          </p:cNvCxnSpPr>
          <p:nvPr/>
        </p:nvCxnSpPr>
        <p:spPr>
          <a:xfrm flipH="1">
            <a:off x="4876800" y="635142"/>
            <a:ext cx="63137" cy="6222858"/>
          </a:xfrm>
          <a:prstGeom prst="line">
            <a:avLst/>
          </a:prstGeom>
          <a:ln>
            <a:prstDash val="dash"/>
          </a:ln>
        </p:spPr>
        <p:style>
          <a:lnRef idx="1">
            <a:schemeClr val="accent6"/>
          </a:lnRef>
          <a:fillRef idx="0">
            <a:schemeClr val="accent6"/>
          </a:fillRef>
          <a:effectRef idx="0">
            <a:schemeClr val="accent6"/>
          </a:effectRef>
          <a:fontRef idx="minor">
            <a:schemeClr val="tx1"/>
          </a:fontRef>
        </p:style>
      </p:cxnSp>
      <p:sp>
        <p:nvSpPr>
          <p:cNvPr id="9" name="TextBox 8"/>
          <p:cNvSpPr txBox="1"/>
          <p:nvPr/>
        </p:nvSpPr>
        <p:spPr>
          <a:xfrm>
            <a:off x="735874" y="265810"/>
            <a:ext cx="8408126" cy="369332"/>
          </a:xfrm>
          <a:prstGeom prst="rect">
            <a:avLst/>
          </a:prstGeom>
          <a:solidFill>
            <a:schemeClr val="bg1"/>
          </a:solidFill>
        </p:spPr>
        <p:txBody>
          <a:bodyPr wrap="square" rtlCol="0">
            <a:spAutoFit/>
          </a:bodyPr>
          <a:lstStyle/>
          <a:p>
            <a:endParaRPr lang="mn-Mong-CN" dirty="0"/>
          </a:p>
        </p:txBody>
      </p:sp>
      <p:sp>
        <p:nvSpPr>
          <p:cNvPr id="2" name="TextBox 1"/>
          <p:cNvSpPr txBox="1"/>
          <p:nvPr/>
        </p:nvSpPr>
        <p:spPr>
          <a:xfrm>
            <a:off x="5357880" y="2226727"/>
            <a:ext cx="3249431" cy="553998"/>
          </a:xfrm>
          <a:prstGeom prst="rect">
            <a:avLst/>
          </a:prstGeom>
          <a:noFill/>
        </p:spPr>
        <p:txBody>
          <a:bodyPr wrap="square" rtlCol="0">
            <a:spAutoFit/>
          </a:bodyPr>
          <a:lstStyle/>
          <a:p>
            <a:pPr algn="ctr"/>
            <a:r>
              <a:rPr lang="mn-MN" dirty="0" smtClean="0">
                <a:solidFill>
                  <a:schemeClr val="tx2">
                    <a:lumMod val="75000"/>
                  </a:schemeClr>
                </a:solidFill>
                <a:latin typeface="Arial" pitchFamily="34" charset="0"/>
                <a:cs typeface="Arial" pitchFamily="34" charset="0"/>
              </a:rPr>
              <a:t>Хамт амьдарсан жилээр, </a:t>
            </a:r>
            <a:r>
              <a:rPr lang="en-US" dirty="0" smtClean="0">
                <a:solidFill>
                  <a:schemeClr val="tx2">
                    <a:lumMod val="75000"/>
                  </a:schemeClr>
                </a:solidFill>
                <a:latin typeface="Arial" pitchFamily="34" charset="0"/>
                <a:cs typeface="Arial" pitchFamily="34" charset="0"/>
              </a:rPr>
              <a:t> </a:t>
            </a:r>
            <a:r>
              <a:rPr lang="en-US" sz="1200" dirty="0" smtClean="0">
                <a:solidFill>
                  <a:schemeClr val="tx2">
                    <a:lumMod val="75000"/>
                  </a:schemeClr>
                </a:solidFill>
                <a:latin typeface="Arial" pitchFamily="34" charset="0"/>
                <a:cs typeface="Arial" pitchFamily="34" charset="0"/>
              </a:rPr>
              <a:t>2019 </a:t>
            </a:r>
            <a:r>
              <a:rPr lang="mn-MN" sz="1200" dirty="0" smtClean="0">
                <a:solidFill>
                  <a:schemeClr val="tx2">
                    <a:lumMod val="75000"/>
                  </a:schemeClr>
                </a:solidFill>
                <a:latin typeface="Arial" pitchFamily="34" charset="0"/>
                <a:cs typeface="Arial" pitchFamily="34" charset="0"/>
              </a:rPr>
              <a:t>о</a:t>
            </a:r>
            <a:r>
              <a:rPr lang="en-US" sz="1200" dirty="0" smtClean="0">
                <a:solidFill>
                  <a:schemeClr val="tx2">
                    <a:lumMod val="75000"/>
                  </a:schemeClr>
                </a:solidFill>
                <a:latin typeface="Arial" pitchFamily="34" charset="0"/>
                <a:cs typeface="Arial" pitchFamily="34" charset="0"/>
              </a:rPr>
              <a:t> </a:t>
            </a:r>
            <a:r>
              <a:rPr lang="mn-MN" sz="1200" dirty="0" smtClean="0">
                <a:solidFill>
                  <a:schemeClr val="tx2">
                    <a:lumMod val="75000"/>
                  </a:schemeClr>
                </a:solidFill>
                <a:latin typeface="Arial" pitchFamily="34" charset="0"/>
                <a:cs typeface="Arial" pitchFamily="34" charset="0"/>
              </a:rPr>
              <a:t>н, бүтцээр</a:t>
            </a:r>
            <a:endParaRPr lang="en-US" sz="1200" dirty="0">
              <a:solidFill>
                <a:schemeClr val="tx2">
                  <a:lumMod val="75000"/>
                </a:schemeClr>
              </a:solidFill>
              <a:latin typeface="Arial" pitchFamily="34" charset="0"/>
              <a:cs typeface="Arial" pitchFamily="34" charset="0"/>
            </a:endParaRPr>
          </a:p>
        </p:txBody>
      </p:sp>
      <p:sp>
        <p:nvSpPr>
          <p:cNvPr id="12" name="TextBox 11"/>
          <p:cNvSpPr txBox="1"/>
          <p:nvPr/>
        </p:nvSpPr>
        <p:spPr>
          <a:xfrm>
            <a:off x="1522367" y="2235436"/>
            <a:ext cx="2514600" cy="553998"/>
          </a:xfrm>
          <a:prstGeom prst="rect">
            <a:avLst/>
          </a:prstGeom>
          <a:noFill/>
        </p:spPr>
        <p:txBody>
          <a:bodyPr wrap="square" rtlCol="0">
            <a:spAutoFit/>
          </a:bodyPr>
          <a:lstStyle/>
          <a:p>
            <a:pPr algn="ctr"/>
            <a:r>
              <a:rPr lang="mn-MN" dirty="0" smtClean="0">
                <a:solidFill>
                  <a:schemeClr val="tx2">
                    <a:lumMod val="75000"/>
                  </a:schemeClr>
                </a:solidFill>
                <a:latin typeface="Arial" pitchFamily="34" charset="0"/>
                <a:cs typeface="Arial" pitchFamily="34" charset="0"/>
              </a:rPr>
              <a:t>Гэрлэсэн хугацаагаар </a:t>
            </a:r>
            <a:r>
              <a:rPr lang="en-US" sz="1200" dirty="0" smtClean="0">
                <a:solidFill>
                  <a:schemeClr val="tx2">
                    <a:lumMod val="75000"/>
                  </a:schemeClr>
                </a:solidFill>
                <a:latin typeface="Arial" pitchFamily="34" charset="0"/>
                <a:cs typeface="Arial" pitchFamily="34" charset="0"/>
              </a:rPr>
              <a:t>2019 </a:t>
            </a:r>
            <a:r>
              <a:rPr lang="mn-MN" sz="1200" dirty="0" smtClean="0">
                <a:solidFill>
                  <a:schemeClr val="tx2">
                    <a:lumMod val="75000"/>
                  </a:schemeClr>
                </a:solidFill>
                <a:latin typeface="Arial" pitchFamily="34" charset="0"/>
                <a:cs typeface="Arial" pitchFamily="34" charset="0"/>
              </a:rPr>
              <a:t>он, бүтцээр</a:t>
            </a:r>
            <a:endParaRPr lang="en-US" sz="1200" dirty="0">
              <a:solidFill>
                <a:schemeClr val="tx2">
                  <a:lumMod val="75000"/>
                </a:schemeClr>
              </a:solidFill>
              <a:latin typeface="Arial" pitchFamily="34" charset="0"/>
              <a:cs typeface="Arial"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775212118"/>
              </p:ext>
            </p:extLst>
          </p:nvPr>
        </p:nvGraphicFramePr>
        <p:xfrm>
          <a:off x="950867" y="1005049"/>
          <a:ext cx="3657600" cy="731520"/>
        </p:xfrm>
        <a:graphic>
          <a:graphicData uri="http://schemas.openxmlformats.org/drawingml/2006/table">
            <a:tbl>
              <a:tblPr firstRow="1" bandRow="1">
                <a:tableStyleId>{5C22544A-7EE6-4342-B048-85BDC9FD1C3A}</a:tableStyleId>
              </a:tblPr>
              <a:tblGrid>
                <a:gridCol w="914400"/>
                <a:gridCol w="914400"/>
                <a:gridCol w="914400"/>
                <a:gridCol w="914400"/>
              </a:tblGrid>
              <a:tr h="339569">
                <a:tc>
                  <a:txBody>
                    <a:bodyPr/>
                    <a:lstStyle/>
                    <a:p>
                      <a:pPr algn="ctr"/>
                      <a:r>
                        <a:rPr lang="en-US" dirty="0" smtClean="0"/>
                        <a:t>2016</a:t>
                      </a:r>
                      <a:endParaRPr lang="mn-Mong-CN" dirty="0"/>
                    </a:p>
                  </a:txBody>
                  <a:tcPr/>
                </a:tc>
                <a:tc>
                  <a:txBody>
                    <a:bodyPr/>
                    <a:lstStyle/>
                    <a:p>
                      <a:pPr algn="ctr"/>
                      <a:r>
                        <a:rPr lang="en-US" dirty="0" smtClean="0"/>
                        <a:t>2017</a:t>
                      </a:r>
                      <a:endParaRPr lang="mn-Mong-CN" dirty="0"/>
                    </a:p>
                  </a:txBody>
                  <a:tcPr/>
                </a:tc>
                <a:tc>
                  <a:txBody>
                    <a:bodyPr/>
                    <a:lstStyle/>
                    <a:p>
                      <a:pPr algn="ctr"/>
                      <a:r>
                        <a:rPr lang="en-US" dirty="0" smtClean="0"/>
                        <a:t>2018</a:t>
                      </a:r>
                      <a:endParaRPr lang="mn-Mong-CN" dirty="0"/>
                    </a:p>
                  </a:txBody>
                  <a:tcPr/>
                </a:tc>
                <a:tc>
                  <a:txBody>
                    <a:bodyPr/>
                    <a:lstStyle/>
                    <a:p>
                      <a:pPr algn="ctr"/>
                      <a:r>
                        <a:rPr lang="en-US" dirty="0" smtClean="0"/>
                        <a:t>2019</a:t>
                      </a:r>
                      <a:endParaRPr lang="mn-Mong-CN" dirty="0"/>
                    </a:p>
                  </a:txBody>
                  <a:tcPr/>
                </a:tc>
              </a:tr>
              <a:tr h="339569">
                <a:tc>
                  <a:txBody>
                    <a:bodyPr/>
                    <a:lstStyle/>
                    <a:p>
                      <a:pPr algn="ctr"/>
                      <a:r>
                        <a:rPr lang="mn-Mong-CN" dirty="0" smtClean="0"/>
                        <a:t>563</a:t>
                      </a:r>
                      <a:endParaRPr lang="mn-Mong-CN" dirty="0"/>
                    </a:p>
                  </a:txBody>
                  <a:tcPr/>
                </a:tc>
                <a:tc>
                  <a:txBody>
                    <a:bodyPr/>
                    <a:lstStyle/>
                    <a:p>
                      <a:pPr algn="ctr"/>
                      <a:r>
                        <a:rPr lang="mn-Mong-CN" dirty="0" smtClean="0"/>
                        <a:t>652</a:t>
                      </a:r>
                      <a:endParaRPr lang="mn-Mong-CN" dirty="0"/>
                    </a:p>
                  </a:txBody>
                  <a:tcPr/>
                </a:tc>
                <a:tc>
                  <a:txBody>
                    <a:bodyPr/>
                    <a:lstStyle/>
                    <a:p>
                      <a:pPr algn="ctr"/>
                      <a:r>
                        <a:rPr lang="mn-Mong-CN" dirty="0" smtClean="0"/>
                        <a:t>616</a:t>
                      </a:r>
                      <a:endParaRPr lang="mn-Mong-CN" dirty="0"/>
                    </a:p>
                  </a:txBody>
                  <a:tcPr/>
                </a:tc>
                <a:tc>
                  <a:txBody>
                    <a:bodyPr/>
                    <a:lstStyle/>
                    <a:p>
                      <a:pPr algn="ctr"/>
                      <a:r>
                        <a:rPr lang="mn-Mong-CN" dirty="0" smtClean="0"/>
                        <a:t>670</a:t>
                      </a:r>
                      <a:endParaRPr lang="mn-Mong-CN" dirty="0"/>
                    </a:p>
                  </a:txBody>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82118603"/>
              </p:ext>
            </p:extLst>
          </p:nvPr>
        </p:nvGraphicFramePr>
        <p:xfrm>
          <a:off x="5219700" y="1005049"/>
          <a:ext cx="3657600" cy="731520"/>
        </p:xfrm>
        <a:graphic>
          <a:graphicData uri="http://schemas.openxmlformats.org/drawingml/2006/table">
            <a:tbl>
              <a:tblPr firstRow="1" bandRow="1">
                <a:tableStyleId>{21E4AEA4-8DFA-4A89-87EB-49C32662AFE0}</a:tableStyleId>
              </a:tblPr>
              <a:tblGrid>
                <a:gridCol w="914400"/>
                <a:gridCol w="914400"/>
                <a:gridCol w="914400"/>
                <a:gridCol w="914400"/>
              </a:tblGrid>
              <a:tr h="339569">
                <a:tc>
                  <a:txBody>
                    <a:bodyPr/>
                    <a:lstStyle/>
                    <a:p>
                      <a:pPr algn="ctr"/>
                      <a:r>
                        <a:rPr lang="en-US" dirty="0" smtClean="0"/>
                        <a:t>2016</a:t>
                      </a:r>
                      <a:endParaRPr lang="mn-Mong-CN" dirty="0"/>
                    </a:p>
                  </a:txBody>
                  <a:tcPr/>
                </a:tc>
                <a:tc>
                  <a:txBody>
                    <a:bodyPr/>
                    <a:lstStyle/>
                    <a:p>
                      <a:pPr algn="ctr"/>
                      <a:r>
                        <a:rPr lang="en-US" dirty="0" smtClean="0"/>
                        <a:t>2017</a:t>
                      </a:r>
                      <a:endParaRPr lang="mn-Mong-CN" dirty="0"/>
                    </a:p>
                  </a:txBody>
                  <a:tcPr/>
                </a:tc>
                <a:tc>
                  <a:txBody>
                    <a:bodyPr/>
                    <a:lstStyle/>
                    <a:p>
                      <a:pPr algn="ctr"/>
                      <a:r>
                        <a:rPr lang="en-US" dirty="0" smtClean="0"/>
                        <a:t>2018</a:t>
                      </a:r>
                      <a:endParaRPr lang="mn-Mong-CN" dirty="0"/>
                    </a:p>
                  </a:txBody>
                  <a:tcPr/>
                </a:tc>
                <a:tc>
                  <a:txBody>
                    <a:bodyPr/>
                    <a:lstStyle/>
                    <a:p>
                      <a:pPr algn="ctr"/>
                      <a:r>
                        <a:rPr lang="en-US" dirty="0" smtClean="0"/>
                        <a:t>2019</a:t>
                      </a:r>
                      <a:endParaRPr lang="mn-Mong-CN" dirty="0"/>
                    </a:p>
                  </a:txBody>
                  <a:tcPr/>
                </a:tc>
              </a:tr>
              <a:tr h="339569">
                <a:tc>
                  <a:txBody>
                    <a:bodyPr/>
                    <a:lstStyle/>
                    <a:p>
                      <a:pPr algn="ctr"/>
                      <a:r>
                        <a:rPr lang="mn-Mong-CN" dirty="0" smtClean="0"/>
                        <a:t>177</a:t>
                      </a:r>
                      <a:endParaRPr lang="mn-Mong-CN" dirty="0"/>
                    </a:p>
                  </a:txBody>
                  <a:tcPr/>
                </a:tc>
                <a:tc>
                  <a:txBody>
                    <a:bodyPr/>
                    <a:lstStyle/>
                    <a:p>
                      <a:pPr algn="ctr"/>
                      <a:r>
                        <a:rPr lang="mn-Mong-CN" dirty="0" smtClean="0"/>
                        <a:t>161</a:t>
                      </a:r>
                      <a:endParaRPr lang="mn-Mong-CN" dirty="0"/>
                    </a:p>
                  </a:txBody>
                  <a:tcPr/>
                </a:tc>
                <a:tc>
                  <a:txBody>
                    <a:bodyPr/>
                    <a:lstStyle/>
                    <a:p>
                      <a:pPr algn="ctr"/>
                      <a:r>
                        <a:rPr lang="mn-Mong-CN" dirty="0" smtClean="0"/>
                        <a:t>195</a:t>
                      </a:r>
                      <a:endParaRPr lang="mn-Mong-CN" dirty="0"/>
                    </a:p>
                  </a:txBody>
                  <a:tcPr/>
                </a:tc>
                <a:tc>
                  <a:txBody>
                    <a:bodyPr/>
                    <a:lstStyle/>
                    <a:p>
                      <a:pPr algn="ctr"/>
                      <a:r>
                        <a:rPr lang="mn-Mong-CN" dirty="0" smtClean="0"/>
                        <a:t>189</a:t>
                      </a:r>
                      <a:endParaRPr lang="mn-Mong-CN" dirty="0"/>
                    </a:p>
                  </a:txBody>
                  <a:tcPr/>
                </a:tc>
              </a:tr>
            </a:tbl>
          </a:graphicData>
        </a:graphic>
      </p:graphicFrame>
    </p:spTree>
    <p:extLst>
      <p:ext uri="{BB962C8B-B14F-4D97-AF65-F5344CB8AC3E}">
        <p14:creationId xmlns:p14="http://schemas.microsoft.com/office/powerpoint/2010/main" val="905567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531" y="667799"/>
            <a:ext cx="8001000" cy="304800"/>
          </a:xfrm>
        </p:spPr>
        <p:txBody>
          <a:bodyPr/>
          <a:lstStyle/>
          <a:p>
            <a:r>
              <a:rPr lang="mn-MN" sz="2400" b="1" dirty="0" smtClean="0">
                <a:solidFill>
                  <a:schemeClr val="tx2">
                    <a:lumMod val="75000"/>
                  </a:schemeClr>
                </a:solidFill>
                <a:latin typeface="Arial" pitchFamily="34" charset="0"/>
                <a:cs typeface="Arial" pitchFamily="34" charset="0"/>
              </a:rPr>
              <a:t>Нийгмийн зарим үзүүлэлт</a:t>
            </a:r>
            <a:endParaRPr lang="en-US" sz="2400" b="1" dirty="0">
              <a:solidFill>
                <a:schemeClr val="tx2">
                  <a:lumMod val="75000"/>
                </a:schemeClr>
              </a:solidFill>
              <a:latin typeface="Arial" pitchFamily="34" charset="0"/>
              <a:cs typeface="Arial" pitchFamily="34" charset="0"/>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803135434"/>
              </p:ext>
            </p:extLst>
          </p:nvPr>
        </p:nvGraphicFramePr>
        <p:xfrm>
          <a:off x="901337" y="1143000"/>
          <a:ext cx="8077200" cy="3886200"/>
        </p:xfrm>
        <a:graphic>
          <a:graphicData uri="http://schemas.openxmlformats.org/drawingml/2006/table">
            <a:tbl>
              <a:tblPr firstRow="1" bandRow="1">
                <a:tableStyleId>{5C22544A-7EE6-4342-B048-85BDC9FD1C3A}</a:tableStyleId>
              </a:tblPr>
              <a:tblGrid>
                <a:gridCol w="2019300"/>
                <a:gridCol w="2019300"/>
                <a:gridCol w="2019300"/>
                <a:gridCol w="2019300"/>
              </a:tblGrid>
              <a:tr h="1219200">
                <a:tc>
                  <a:txBody>
                    <a:bodyPr/>
                    <a:lstStyle/>
                    <a:p>
                      <a:pPr algn="ctr"/>
                      <a:r>
                        <a:rPr lang="mn-MN" sz="2000" dirty="0" smtClean="0">
                          <a:latin typeface="Arial" panose="020B0604020202020204" pitchFamily="34" charset="0"/>
                          <a:cs typeface="Arial" panose="020B0604020202020204" pitchFamily="34" charset="0"/>
                        </a:rPr>
                        <a:t>Он</a:t>
                      </a:r>
                      <a:endParaRPr lang="en-US" sz="2000" dirty="0">
                        <a:solidFill>
                          <a:schemeClr val="bg1"/>
                        </a:solidFill>
                        <a:latin typeface="Arial" pitchFamily="34" charset="0"/>
                        <a:cs typeface="Arial" pitchFamily="34" charset="0"/>
                      </a:endParaRPr>
                    </a:p>
                  </a:txBody>
                  <a:tcPr anchor="ctr"/>
                </a:tc>
                <a:tc>
                  <a:txBody>
                    <a:bodyPr/>
                    <a:lstStyle/>
                    <a:p>
                      <a:pPr algn="ctr"/>
                      <a:r>
                        <a:rPr lang="mn-MN" sz="2000" dirty="0" smtClean="0">
                          <a:latin typeface="Arial" panose="020B0604020202020204" pitchFamily="34" charset="0"/>
                          <a:cs typeface="Arial" panose="020B0604020202020204" pitchFamily="34" charset="0"/>
                        </a:rPr>
                        <a:t>Өрх толгойлсон</a:t>
                      </a:r>
                      <a:r>
                        <a:rPr lang="mn-MN" sz="2000" baseline="0" dirty="0" smtClean="0">
                          <a:latin typeface="Arial" panose="020B0604020202020204" pitchFamily="34" charset="0"/>
                          <a:cs typeface="Arial" panose="020B0604020202020204" pitchFamily="34" charset="0"/>
                        </a:rPr>
                        <a:t> эмэгтэй</a:t>
                      </a:r>
                      <a:endParaRPr lang="en-US" sz="2000" dirty="0">
                        <a:solidFill>
                          <a:schemeClr val="bg1"/>
                        </a:solidFill>
                        <a:latin typeface="Arial" pitchFamily="34" charset="0"/>
                        <a:cs typeface="Arial" pitchFamily="34" charset="0"/>
                      </a:endParaRPr>
                    </a:p>
                  </a:txBody>
                  <a:tcPr anchor="ctr"/>
                </a:tc>
                <a:tc>
                  <a:txBody>
                    <a:bodyPr/>
                    <a:lstStyle/>
                    <a:p>
                      <a:pPr algn="ctr"/>
                      <a:r>
                        <a:rPr lang="mn-MN" sz="2000" dirty="0" smtClean="0">
                          <a:latin typeface="Arial" panose="020B0604020202020204" pitchFamily="34" charset="0"/>
                          <a:cs typeface="Arial" panose="020B0604020202020204" pitchFamily="34" charset="0"/>
                        </a:rPr>
                        <a:t>Бүтэн</a:t>
                      </a:r>
                      <a:r>
                        <a:rPr lang="mn-MN" sz="2000" baseline="0" dirty="0" smtClean="0">
                          <a:latin typeface="Arial" panose="020B0604020202020204" pitchFamily="34" charset="0"/>
                          <a:cs typeface="Arial" panose="020B0604020202020204" pitchFamily="34" charset="0"/>
                        </a:rPr>
                        <a:t> өнчин хүүхэд</a:t>
                      </a:r>
                      <a:endParaRPr lang="en-US" sz="2000" dirty="0">
                        <a:solidFill>
                          <a:schemeClr val="bg1"/>
                        </a:solidFill>
                        <a:latin typeface="Arial" pitchFamily="34" charset="0"/>
                        <a:cs typeface="Arial" pitchFamily="34" charset="0"/>
                      </a:endParaRPr>
                    </a:p>
                  </a:txBody>
                  <a:tcPr anchor="ctr"/>
                </a:tc>
                <a:tc>
                  <a:txBody>
                    <a:bodyPr/>
                    <a:lstStyle/>
                    <a:p>
                      <a:pPr algn="ctr"/>
                      <a:r>
                        <a:rPr lang="mn-MN" sz="2000" dirty="0" smtClean="0">
                          <a:latin typeface="Arial" panose="020B0604020202020204" pitchFamily="34" charset="0"/>
                          <a:cs typeface="Arial" panose="020B0604020202020204" pitchFamily="34" charset="0"/>
                        </a:rPr>
                        <a:t>Хагас өнчин хүүхэд</a:t>
                      </a:r>
                      <a:endParaRPr lang="en-US" sz="2000" dirty="0">
                        <a:solidFill>
                          <a:schemeClr val="bg1"/>
                        </a:solidFill>
                        <a:latin typeface="Arial" pitchFamily="34" charset="0"/>
                        <a:cs typeface="Arial" pitchFamily="34" charset="0"/>
                      </a:endParaRPr>
                    </a:p>
                  </a:txBody>
                  <a:tcPr anchor="ctr"/>
                </a:tc>
              </a:tr>
              <a:tr h="533400">
                <a:tc>
                  <a:txBody>
                    <a:bodyPr/>
                    <a:lstStyle/>
                    <a:p>
                      <a:pPr algn="ctr"/>
                      <a:r>
                        <a:rPr lang="en-US" sz="2400" dirty="0" smtClean="0">
                          <a:solidFill>
                            <a:srgbClr val="0070C0"/>
                          </a:solidFill>
                          <a:latin typeface="Arial" panose="020B0604020202020204" pitchFamily="34" charset="0"/>
                          <a:cs typeface="Arial" panose="020B0604020202020204" pitchFamily="34" charset="0"/>
                        </a:rPr>
                        <a:t>2016</a:t>
                      </a:r>
                      <a:endParaRPr lang="en-US" sz="2400" dirty="0">
                        <a:solidFill>
                          <a:srgbClr val="0070C0"/>
                        </a:solidFill>
                        <a:latin typeface="Arial" pitchFamily="34" charset="0"/>
                        <a:cs typeface="Arial"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2997</a:t>
                      </a:r>
                      <a:endParaRPr lang="en-US" sz="2400" dirty="0">
                        <a:solidFill>
                          <a:schemeClr val="tx1"/>
                        </a:solidFill>
                        <a:latin typeface="Arial" pitchFamily="34" charset="0"/>
                        <a:cs typeface="Arial" pitchFamily="34" charset="0"/>
                      </a:endParaRPr>
                    </a:p>
                  </a:txBody>
                  <a:tcPr anchor="ctr"/>
                </a:tc>
                <a:tc>
                  <a:txBody>
                    <a:bodyPr/>
                    <a:lstStyle/>
                    <a:p>
                      <a:pPr algn="ctr"/>
                      <a:r>
                        <a:rPr lang="mn-MN" sz="2400" dirty="0" smtClean="0">
                          <a:latin typeface="Arial" panose="020B0604020202020204" pitchFamily="34" charset="0"/>
                          <a:cs typeface="Arial" panose="020B0604020202020204" pitchFamily="34" charset="0"/>
                        </a:rPr>
                        <a:t>13</a:t>
                      </a:r>
                      <a:r>
                        <a:rPr lang="en-US" sz="2400" dirty="0" smtClean="0">
                          <a:latin typeface="Arial" panose="020B0604020202020204" pitchFamily="34" charset="0"/>
                          <a:cs typeface="Arial" panose="020B0604020202020204" pitchFamily="34" charset="0"/>
                        </a:rPr>
                        <a:t>5</a:t>
                      </a:r>
                      <a:endParaRPr lang="en-US" sz="2400" dirty="0">
                        <a:solidFill>
                          <a:schemeClr val="tx1"/>
                        </a:solidFill>
                        <a:latin typeface="Arial" pitchFamily="34" charset="0"/>
                        <a:cs typeface="Arial"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1040</a:t>
                      </a:r>
                      <a:endParaRPr lang="en-US" sz="2400" dirty="0">
                        <a:solidFill>
                          <a:schemeClr val="tx1"/>
                        </a:solidFill>
                        <a:latin typeface="Arial" pitchFamily="34" charset="0"/>
                        <a:cs typeface="Arial" pitchFamily="34" charset="0"/>
                      </a:endParaRPr>
                    </a:p>
                  </a:txBody>
                  <a:tcPr anchor="ctr"/>
                </a:tc>
              </a:tr>
              <a:tr h="685800">
                <a:tc>
                  <a:txBody>
                    <a:bodyPr/>
                    <a:lstStyle/>
                    <a:p>
                      <a:pPr algn="ctr"/>
                      <a:r>
                        <a:rPr lang="mn-MN" sz="2400" dirty="0" smtClean="0">
                          <a:solidFill>
                            <a:srgbClr val="0070C0"/>
                          </a:solidFill>
                          <a:latin typeface="Arial" panose="020B0604020202020204" pitchFamily="34" charset="0"/>
                          <a:cs typeface="Arial" panose="020B0604020202020204" pitchFamily="34" charset="0"/>
                        </a:rPr>
                        <a:t>201</a:t>
                      </a:r>
                      <a:r>
                        <a:rPr lang="en-US" sz="2400" dirty="0" smtClean="0">
                          <a:solidFill>
                            <a:srgbClr val="0070C0"/>
                          </a:solidFill>
                          <a:latin typeface="Arial" panose="020B0604020202020204" pitchFamily="34" charset="0"/>
                          <a:cs typeface="Arial" panose="020B0604020202020204" pitchFamily="34" charset="0"/>
                        </a:rPr>
                        <a:t>7</a:t>
                      </a:r>
                      <a:endParaRPr lang="en-US" sz="2400" dirty="0">
                        <a:solidFill>
                          <a:srgbClr val="0070C0"/>
                        </a:solidFill>
                        <a:latin typeface="Arial" pitchFamily="34" charset="0"/>
                        <a:cs typeface="Arial"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3021</a:t>
                      </a:r>
                      <a:endParaRPr lang="en-US" sz="2400" dirty="0">
                        <a:solidFill>
                          <a:schemeClr val="tx1"/>
                        </a:solidFill>
                        <a:latin typeface="Arial" pitchFamily="34" charset="0"/>
                        <a:cs typeface="Arial"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125</a:t>
                      </a:r>
                      <a:endParaRPr lang="en-US" sz="2400" dirty="0">
                        <a:solidFill>
                          <a:schemeClr val="tx1"/>
                        </a:solidFill>
                        <a:latin typeface="Arial" pitchFamily="34" charset="0"/>
                        <a:cs typeface="Arial" pitchFamily="34" charset="0"/>
                      </a:endParaRPr>
                    </a:p>
                  </a:txBody>
                  <a:tcPr anchor="ctr"/>
                </a:tc>
                <a:tc>
                  <a:txBody>
                    <a:bodyPr/>
                    <a:lstStyle/>
                    <a:p>
                      <a:pPr algn="ctr"/>
                      <a:r>
                        <a:rPr lang="en-US" sz="2400" dirty="0" smtClean="0">
                          <a:latin typeface="Arial" panose="020B0604020202020204" pitchFamily="34" charset="0"/>
                          <a:cs typeface="Arial" panose="020B0604020202020204" pitchFamily="34" charset="0"/>
                        </a:rPr>
                        <a:t>1</a:t>
                      </a:r>
                      <a:r>
                        <a:rPr lang="mn-MN" sz="2400" dirty="0" smtClean="0">
                          <a:latin typeface="Arial" panose="020B0604020202020204" pitchFamily="34" charset="0"/>
                          <a:cs typeface="Arial" panose="020B0604020202020204" pitchFamily="34" charset="0"/>
                        </a:rPr>
                        <a:t>0</a:t>
                      </a:r>
                      <a:r>
                        <a:rPr lang="en-US" sz="2400" dirty="0" smtClean="0">
                          <a:latin typeface="Arial" panose="020B0604020202020204" pitchFamily="34" charset="0"/>
                          <a:cs typeface="Arial" panose="020B0604020202020204" pitchFamily="34" charset="0"/>
                        </a:rPr>
                        <a:t>09</a:t>
                      </a:r>
                      <a:endParaRPr lang="en-US" sz="2400" dirty="0">
                        <a:solidFill>
                          <a:schemeClr val="tx1"/>
                        </a:solidFill>
                        <a:latin typeface="Arial" pitchFamily="34" charset="0"/>
                        <a:cs typeface="Arial" pitchFamily="34" charset="0"/>
                      </a:endParaRPr>
                    </a:p>
                  </a:txBody>
                  <a:tcPr anchor="ctr"/>
                </a:tc>
              </a:tr>
              <a:tr h="685800">
                <a:tc>
                  <a:txBody>
                    <a:bodyPr/>
                    <a:lstStyle/>
                    <a:p>
                      <a:pPr algn="ctr"/>
                      <a:r>
                        <a:rPr lang="mn-MN" sz="2400" dirty="0" smtClean="0">
                          <a:solidFill>
                            <a:srgbClr val="0070C0"/>
                          </a:solidFill>
                          <a:latin typeface="Arial" pitchFamily="34" charset="0"/>
                          <a:cs typeface="Arial" pitchFamily="34" charset="0"/>
                        </a:rPr>
                        <a:t>2018</a:t>
                      </a:r>
                      <a:endParaRPr lang="en-US" sz="2400" dirty="0">
                        <a:solidFill>
                          <a:srgbClr val="0070C0"/>
                        </a:solidFill>
                        <a:latin typeface="Arial" pitchFamily="34" charset="0"/>
                        <a:cs typeface="Arial" pitchFamily="34" charset="0"/>
                      </a:endParaRPr>
                    </a:p>
                  </a:txBody>
                  <a:tcPr anchor="ctr"/>
                </a:tc>
                <a:tc>
                  <a:txBody>
                    <a:bodyPr/>
                    <a:lstStyle/>
                    <a:p>
                      <a:pPr algn="ctr"/>
                      <a:r>
                        <a:rPr lang="mn-MN" sz="2400" dirty="0" smtClean="0">
                          <a:solidFill>
                            <a:schemeClr val="tx1"/>
                          </a:solidFill>
                          <a:latin typeface="Arial" pitchFamily="34" charset="0"/>
                          <a:cs typeface="Arial" pitchFamily="34" charset="0"/>
                        </a:rPr>
                        <a:t>2998</a:t>
                      </a:r>
                      <a:endParaRPr lang="en-US" sz="2400" dirty="0">
                        <a:solidFill>
                          <a:schemeClr val="tx1"/>
                        </a:solidFill>
                        <a:latin typeface="Arial" pitchFamily="34" charset="0"/>
                        <a:cs typeface="Arial" pitchFamily="34" charset="0"/>
                      </a:endParaRPr>
                    </a:p>
                  </a:txBody>
                  <a:tcPr anchor="ctr"/>
                </a:tc>
                <a:tc>
                  <a:txBody>
                    <a:bodyPr/>
                    <a:lstStyle/>
                    <a:p>
                      <a:pPr algn="ctr"/>
                      <a:r>
                        <a:rPr lang="mn-MN" sz="2400" dirty="0" smtClean="0">
                          <a:solidFill>
                            <a:schemeClr val="tx1"/>
                          </a:solidFill>
                          <a:latin typeface="Arial" pitchFamily="34" charset="0"/>
                          <a:cs typeface="Arial" pitchFamily="34" charset="0"/>
                        </a:rPr>
                        <a:t>97</a:t>
                      </a:r>
                      <a:endParaRPr lang="en-US" sz="2400" dirty="0">
                        <a:solidFill>
                          <a:schemeClr val="tx1"/>
                        </a:solidFill>
                        <a:latin typeface="Arial" pitchFamily="34" charset="0"/>
                        <a:cs typeface="Arial" pitchFamily="34" charset="0"/>
                      </a:endParaRPr>
                    </a:p>
                  </a:txBody>
                  <a:tcPr anchor="ctr"/>
                </a:tc>
                <a:tc>
                  <a:txBody>
                    <a:bodyPr/>
                    <a:lstStyle/>
                    <a:p>
                      <a:pPr algn="ctr"/>
                      <a:r>
                        <a:rPr lang="mn-MN" sz="2400" dirty="0" smtClean="0">
                          <a:solidFill>
                            <a:schemeClr val="tx1"/>
                          </a:solidFill>
                          <a:latin typeface="Arial" pitchFamily="34" charset="0"/>
                          <a:cs typeface="Arial" pitchFamily="34" charset="0"/>
                        </a:rPr>
                        <a:t>989</a:t>
                      </a:r>
                      <a:endParaRPr lang="en-US" sz="2400" dirty="0">
                        <a:solidFill>
                          <a:schemeClr val="tx1"/>
                        </a:solidFill>
                        <a:latin typeface="Arial" pitchFamily="34" charset="0"/>
                        <a:cs typeface="Arial" pitchFamily="34" charset="0"/>
                      </a:endParaRPr>
                    </a:p>
                  </a:txBody>
                  <a:tcPr anchor="ctr"/>
                </a:tc>
              </a:tr>
              <a:tr h="762000">
                <a:tc>
                  <a:txBody>
                    <a:bodyPr/>
                    <a:lstStyle/>
                    <a:p>
                      <a:pPr algn="ctr"/>
                      <a:r>
                        <a:rPr lang="mn-MN" sz="2400" dirty="0" smtClean="0">
                          <a:solidFill>
                            <a:srgbClr val="0070C0"/>
                          </a:solidFill>
                          <a:latin typeface="Arial" pitchFamily="34" charset="0"/>
                          <a:cs typeface="Arial" pitchFamily="34" charset="0"/>
                        </a:rPr>
                        <a:t>2019</a:t>
                      </a:r>
                      <a:endParaRPr lang="en-US" sz="2400" dirty="0">
                        <a:solidFill>
                          <a:srgbClr val="0070C0"/>
                        </a:solidFill>
                        <a:latin typeface="Arial" pitchFamily="34" charset="0"/>
                        <a:cs typeface="Arial" pitchFamily="34" charset="0"/>
                      </a:endParaRPr>
                    </a:p>
                  </a:txBody>
                  <a:tcPr anchor="ctr"/>
                </a:tc>
                <a:tc>
                  <a:txBody>
                    <a:bodyPr/>
                    <a:lstStyle/>
                    <a:p>
                      <a:pPr algn="ctr"/>
                      <a:r>
                        <a:rPr lang="mn-MN" sz="2400" dirty="0" smtClean="0">
                          <a:solidFill>
                            <a:schemeClr val="tx1"/>
                          </a:solidFill>
                          <a:latin typeface="Arial" pitchFamily="34" charset="0"/>
                          <a:cs typeface="Arial" pitchFamily="34" charset="0"/>
                        </a:rPr>
                        <a:t>2761</a:t>
                      </a:r>
                      <a:endParaRPr lang="en-US" sz="2400" dirty="0">
                        <a:solidFill>
                          <a:schemeClr val="tx1"/>
                        </a:solidFill>
                        <a:latin typeface="Arial" pitchFamily="34" charset="0"/>
                        <a:cs typeface="Arial" pitchFamily="34" charset="0"/>
                      </a:endParaRPr>
                    </a:p>
                  </a:txBody>
                  <a:tcPr anchor="ctr"/>
                </a:tc>
                <a:tc>
                  <a:txBody>
                    <a:bodyPr/>
                    <a:lstStyle/>
                    <a:p>
                      <a:pPr algn="ctr"/>
                      <a:r>
                        <a:rPr lang="mn-MN" sz="2400" dirty="0" smtClean="0">
                          <a:solidFill>
                            <a:schemeClr val="tx1"/>
                          </a:solidFill>
                          <a:latin typeface="Arial" pitchFamily="34" charset="0"/>
                          <a:cs typeface="Arial" pitchFamily="34" charset="0"/>
                        </a:rPr>
                        <a:t>92</a:t>
                      </a:r>
                      <a:endParaRPr lang="en-US" sz="2400" dirty="0">
                        <a:solidFill>
                          <a:schemeClr val="tx1"/>
                        </a:solidFill>
                        <a:latin typeface="Arial" pitchFamily="34" charset="0"/>
                        <a:cs typeface="Arial" pitchFamily="34" charset="0"/>
                      </a:endParaRPr>
                    </a:p>
                  </a:txBody>
                  <a:tcPr anchor="ctr"/>
                </a:tc>
                <a:tc>
                  <a:txBody>
                    <a:bodyPr/>
                    <a:lstStyle/>
                    <a:p>
                      <a:pPr algn="ctr"/>
                      <a:r>
                        <a:rPr lang="mn-MN" sz="2400" dirty="0" smtClean="0">
                          <a:solidFill>
                            <a:schemeClr val="tx1"/>
                          </a:solidFill>
                          <a:latin typeface="Arial" pitchFamily="34" charset="0"/>
                          <a:cs typeface="Arial" pitchFamily="34" charset="0"/>
                        </a:rPr>
                        <a:t>950</a:t>
                      </a:r>
                      <a:endParaRPr lang="en-US" sz="2400" dirty="0">
                        <a:solidFill>
                          <a:schemeClr val="tx1"/>
                        </a:solidFill>
                        <a:latin typeface="Arial" pitchFamily="34" charset="0"/>
                        <a:cs typeface="Arial" pitchFamily="34" charset="0"/>
                      </a:endParaRPr>
                    </a:p>
                  </a:txBody>
                  <a:tcPr anchor="ctr"/>
                </a:tc>
              </a:tr>
            </a:tbl>
          </a:graphicData>
        </a:graphic>
      </p:graphicFrame>
      <p:sp>
        <p:nvSpPr>
          <p:cNvPr id="6" name="TextBox 5"/>
          <p:cNvSpPr txBox="1"/>
          <p:nvPr/>
        </p:nvSpPr>
        <p:spPr>
          <a:xfrm>
            <a:off x="735874" y="265810"/>
            <a:ext cx="8408126" cy="369332"/>
          </a:xfrm>
          <a:prstGeom prst="rect">
            <a:avLst/>
          </a:prstGeom>
          <a:solidFill>
            <a:schemeClr val="bg1"/>
          </a:solidFill>
        </p:spPr>
        <p:txBody>
          <a:bodyPr wrap="square" rtlCol="0">
            <a:spAutoFit/>
          </a:bodyPr>
          <a:lstStyle/>
          <a:p>
            <a:endParaRPr lang="mn-Mong-CN" dirty="0"/>
          </a:p>
        </p:txBody>
      </p:sp>
      <p:sp>
        <p:nvSpPr>
          <p:cNvPr id="7" name="Rectangle 6"/>
          <p:cNvSpPr/>
          <p:nvPr/>
        </p:nvSpPr>
        <p:spPr>
          <a:xfrm>
            <a:off x="938508" y="5334000"/>
            <a:ext cx="8040029" cy="1200329"/>
          </a:xfrm>
          <a:prstGeom prst="rect">
            <a:avLst/>
          </a:prstGeom>
        </p:spPr>
        <p:txBody>
          <a:bodyPr wrap="square">
            <a:spAutoFit/>
          </a:bodyPr>
          <a:lstStyle/>
          <a:p>
            <a:pPr algn="just"/>
            <a:r>
              <a:rPr lang="en-US" dirty="0" err="1">
                <a:latin typeface="Tahoma" panose="020B0604030504040204" pitchFamily="34" charset="0"/>
                <a:ea typeface="Tahoma" panose="020B0604030504040204" pitchFamily="34" charset="0"/>
                <a:cs typeface="Tahoma" panose="020B0604030504040204" pitchFamily="34" charset="0"/>
              </a:rPr>
              <a:t>Аймгийн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хэмжээнд</a:t>
            </a:r>
            <a:r>
              <a:rPr lang="en-US" dirty="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2019 онд 92</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бүтэн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өнчин</a:t>
            </a:r>
            <a:r>
              <a:rPr lang="en-US" dirty="0">
                <a:latin typeface="Tahoma" panose="020B0604030504040204" pitchFamily="34" charset="0"/>
                <a:ea typeface="Tahoma" panose="020B0604030504040204" pitchFamily="34" charset="0"/>
                <a:cs typeface="Tahoma" panose="020B0604030504040204" pitchFamily="34" charset="0"/>
              </a:rPr>
              <a:t>, </a:t>
            </a:r>
            <a:r>
              <a:rPr lang="mn-MN" dirty="0">
                <a:latin typeface="Tahoma" panose="020B0604030504040204" pitchFamily="34" charset="0"/>
                <a:ea typeface="Tahoma" panose="020B0604030504040204" pitchFamily="34" charset="0"/>
                <a:cs typeface="Tahoma" panose="020B0604030504040204" pitchFamily="34" charset="0"/>
              </a:rPr>
              <a:t>950</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хагас</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өнчин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хүүхэд</a:t>
            </a:r>
            <a:r>
              <a:rPr lang="en-US" dirty="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2761 </a:t>
            </a:r>
            <a:r>
              <a:rPr lang="en-US" dirty="0" err="1" smtClean="0">
                <a:latin typeface="Tahoma" panose="020B0604030504040204" pitchFamily="34" charset="0"/>
                <a:ea typeface="Tahoma" panose="020B0604030504040204" pitchFamily="34" charset="0"/>
                <a:cs typeface="Tahoma" panose="020B0604030504040204" pitchFamily="34" charset="0"/>
              </a:rPr>
              <a:t>өрх</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толгойлсон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эмэгтэйчүүд</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smtClean="0">
                <a:latin typeface="Tahoma" panose="020B0604030504040204" pitchFamily="34" charset="0"/>
                <a:ea typeface="Tahoma" panose="020B0604030504040204" pitchFamily="34" charset="0"/>
                <a:cs typeface="Tahoma" panose="020B0604030504040204" pitchFamily="34" charset="0"/>
              </a:rPr>
              <a:t>байна</a:t>
            </a:r>
            <a:r>
              <a:rPr lang="en-US" dirty="0">
                <a:latin typeface="Tahoma" panose="020B0604030504040204" pitchFamily="34" charset="0"/>
                <a:ea typeface="Tahoma" panose="020B0604030504040204" pitchFamily="34" charset="0"/>
                <a:cs typeface="Tahoma" panose="020B0604030504040204" pitchFamily="34" charset="0"/>
              </a:rPr>
              <a:t>. </a:t>
            </a:r>
            <a:r>
              <a:rPr lang="mn-MN" dirty="0">
                <a:latin typeface="Tahoma" panose="020B0604030504040204" pitchFamily="34" charset="0"/>
                <a:ea typeface="Tahoma" panose="020B0604030504040204" pitchFamily="34" charset="0"/>
                <a:cs typeface="Tahoma" panose="020B0604030504040204" pitchFamily="34" charset="0"/>
              </a:rPr>
              <a:t>Өмнөх оноос х</a:t>
            </a:r>
            <a:r>
              <a:rPr lang="en-US" dirty="0" err="1">
                <a:latin typeface="Tahoma" panose="020B0604030504040204" pitchFamily="34" charset="0"/>
                <a:ea typeface="Tahoma" panose="020B0604030504040204" pitchFamily="34" charset="0"/>
                <a:cs typeface="Tahoma" panose="020B0604030504040204" pitchFamily="34" charset="0"/>
              </a:rPr>
              <a:t>агас</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өнчин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хүүхдийн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тоо</a:t>
            </a:r>
            <a:r>
              <a:rPr lang="mn-MN" dirty="0">
                <a:latin typeface="Tahoma" panose="020B0604030504040204" pitchFamily="34" charset="0"/>
                <a:ea typeface="Tahoma" panose="020B0604030504040204" pitchFamily="34" charset="0"/>
                <a:cs typeface="Tahoma" panose="020B0604030504040204" pitchFamily="34" charset="0"/>
              </a:rPr>
              <a:t> 5</a:t>
            </a:r>
            <a:r>
              <a:rPr lang="en-US" dirty="0">
                <a:latin typeface="Tahoma" panose="020B0604030504040204" pitchFamily="34" charset="0"/>
                <a:ea typeface="Tahoma" panose="020B0604030504040204" pitchFamily="34" charset="0"/>
                <a:cs typeface="Tahoma" panose="020B0604030504040204" pitchFamily="34" charset="0"/>
              </a:rPr>
              <a:t>.2</a:t>
            </a:r>
            <a:r>
              <a:rPr lang="mn-MN" dirty="0">
                <a:latin typeface="Tahoma" panose="020B0604030504040204" pitchFamily="34" charset="0"/>
                <a:ea typeface="Tahoma" panose="020B0604030504040204" pitchFamily="34" charset="0"/>
                <a:cs typeface="Tahoma" panose="020B0604030504040204" pitchFamily="34" charset="0"/>
              </a:rPr>
              <a:t> хувиар, </a:t>
            </a:r>
            <a:r>
              <a:rPr lang="en-US" dirty="0" err="1">
                <a:latin typeface="Tahoma" panose="020B0604030504040204" pitchFamily="34" charset="0"/>
                <a:ea typeface="Tahoma" panose="020B0604030504040204" pitchFamily="34" charset="0"/>
                <a:cs typeface="Tahoma" panose="020B0604030504040204" pitchFamily="34" charset="0"/>
              </a:rPr>
              <a:t>бүтэн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өнчин</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хүүхэд</a:t>
            </a:r>
            <a:r>
              <a:rPr lang="en-US" dirty="0">
                <a:latin typeface="Tahoma" panose="020B0604030504040204" pitchFamily="34" charset="0"/>
                <a:ea typeface="Tahoma" panose="020B0604030504040204" pitchFamily="34" charset="0"/>
                <a:cs typeface="Tahoma" panose="020B0604030504040204" pitchFamily="34" charset="0"/>
              </a:rPr>
              <a:t> 3.9 </a:t>
            </a:r>
            <a:r>
              <a:rPr lang="en-US" dirty="0" err="1" smtClean="0">
                <a:latin typeface="Tahoma" panose="020B0604030504040204" pitchFamily="34" charset="0"/>
                <a:ea typeface="Tahoma" panose="020B0604030504040204" pitchFamily="34" charset="0"/>
                <a:cs typeface="Tahoma" panose="020B0604030504040204" pitchFamily="34" charset="0"/>
              </a:rPr>
              <a:t>хувиар</a:t>
            </a:r>
            <a:r>
              <a:rPr lang="en-US" dirty="0" smtClean="0">
                <a:latin typeface="Tahoma" panose="020B0604030504040204" pitchFamily="34" charset="0"/>
                <a:ea typeface="Tahoma" panose="020B0604030504040204" pitchFamily="34" charset="0"/>
                <a:cs typeface="Tahoma" panose="020B0604030504040204" pitchFamily="34" charset="0"/>
              </a:rPr>
              <a:t>, </a:t>
            </a:r>
            <a:r>
              <a:rPr lang="mn-MN" dirty="0" smtClean="0">
                <a:latin typeface="Tahoma" panose="020B0604030504040204" pitchFamily="34" charset="0"/>
                <a:ea typeface="Tahoma" panose="020B0604030504040204" pitchFamily="34" charset="0"/>
                <a:cs typeface="Tahoma" panose="020B0604030504040204" pitchFamily="34" charset="0"/>
              </a:rPr>
              <a:t>өрх толгойлсон эмэгтэйчүүд 7.9 хувиар</a:t>
            </a:r>
            <a:r>
              <a:rPr lang="en-US" dirty="0" smtClean="0">
                <a:latin typeface="Tahoma" panose="020B0604030504040204" pitchFamily="34" charset="0"/>
                <a:ea typeface="Tahoma" panose="020B0604030504040204" pitchFamily="34" charset="0"/>
                <a:cs typeface="Tahoma" panose="020B0604030504040204" pitchFamily="34" charset="0"/>
              </a:rPr>
              <a:t> </a:t>
            </a:r>
            <a:r>
              <a:rPr lang="mn-MN" dirty="0">
                <a:latin typeface="Tahoma" panose="020B0604030504040204" pitchFamily="34" charset="0"/>
                <a:ea typeface="Tahoma" panose="020B0604030504040204" pitchFamily="34" charset="0"/>
                <a:cs typeface="Tahoma" panose="020B0604030504040204" pitchFamily="34" charset="0"/>
              </a:rPr>
              <a:t>буурчээ. </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98212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m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8296</TotalTime>
  <Words>1673</Words>
  <Application>Microsoft Office PowerPoint</Application>
  <PresentationFormat>On-screen Show (4:3)</PresentationFormat>
  <Paragraphs>513</Paragraphs>
  <Slides>42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Arial Mon</vt:lpstr>
      <vt:lpstr>Calibri</vt:lpstr>
      <vt:lpstr>Mongolian Baiti</vt:lpstr>
      <vt:lpstr>Tahoma</vt:lpstr>
      <vt:lpstr>Times New Roman</vt:lpstr>
      <vt:lpstr>Wingdings</vt:lpstr>
      <vt:lpstr>dem1</vt:lpstr>
      <vt:lpstr>ОРХОН  АЙМГИЙН СТАТИСТИКИЙН ХЭЛТЭС ХЭВЛЭЛИЙН  БАГА ХУРАЛ  2020.01.16</vt:lpstr>
      <vt:lpstr>Орхон АЙМГИЙН ЭДИЙН ЗАСАГ, НИЙГМИЙН 2019 ОНЫ УРЬДЧИЛСАН дүн</vt:lpstr>
      <vt:lpstr>PowerPoint Presentation</vt:lpstr>
      <vt:lpstr>PowerPoint Presentation</vt:lpstr>
      <vt:lpstr>PowerPoint Presentation</vt:lpstr>
      <vt:lpstr>PowerPoint Presentation</vt:lpstr>
      <vt:lpstr>PowerPoint Presentation</vt:lpstr>
      <vt:lpstr>PowerPoint Presentation</vt:lpstr>
      <vt:lpstr>Нийгмийн зарим үзүүлэлт</vt:lpstr>
      <vt:lpstr>PowerPoint Presentation</vt:lpstr>
      <vt:lpstr>PowerPoint Presentation</vt:lpstr>
      <vt:lpstr>НИЙГМИЙН ДААТГАЛЫН САН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тэрбум төгрөг</vt:lpstr>
      <vt:lpstr>Хэрэглээний бараа үйлчилгээний үнийн индекс                        2019 оны  12-р сарын үнийг  суурь үнэтэй харьцуулснаар, барааны бүлгээр</vt:lpstr>
      <vt:lpstr>PowerPoint Presentation</vt:lpstr>
      <vt:lpstr>   БҮТЭЭГДЭХҮҮН ҮЙЛДВЭРЛЭЛТ (салбарын бүтэц, хувиар) </vt:lpstr>
      <vt:lpstr>PowerPoint Presentation</vt:lpstr>
      <vt:lpstr>БАРАА ГҮЙЛГЭЭ,  2019  он, салбар, бүтцээр</vt:lpstr>
      <vt:lpstr>PowerPoint Presentation</vt:lpstr>
      <vt:lpstr>PowerPoint Presentation</vt:lpstr>
      <vt:lpstr>Иргэдийн малын бүлэглэлт</vt:lpstr>
      <vt:lpstr>PowerPoint Presentation</vt:lpstr>
      <vt:lpstr> 100 эхээс бойжуулсан төл </vt:lpstr>
      <vt:lpstr>PowerPoint Presentation</vt:lpstr>
      <vt:lpstr>PowerPoint Presentation</vt:lpstr>
      <vt:lpstr>PowerPoint Presentation</vt:lpstr>
      <vt:lpstr>PowerPoint Presentation</vt:lpstr>
      <vt:lpstr>АШИГЛАЛТАНД ОРСОН БАРИЛГА БАЙГУУЛАМЖ</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ОРХОН АЙМГИЙН СТАТИСТИКИЙН ХЭЛТЭС ХЭВЛЭЛИЙН  БАГА ХУРАЛ</dc:title>
  <dc:creator>Lhagva-Ochir</dc:creator>
  <cp:lastModifiedBy>Uugantsetseg</cp:lastModifiedBy>
  <cp:revision>1702</cp:revision>
  <dcterms:created xsi:type="dcterms:W3CDTF">2014-04-10T10:08:15Z</dcterms:created>
  <dcterms:modified xsi:type="dcterms:W3CDTF">2020-01-17T04:04:19Z</dcterms:modified>
</cp:coreProperties>
</file>