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379" r:id="rId4"/>
    <p:sldId id="401" r:id="rId5"/>
    <p:sldId id="403" r:id="rId6"/>
    <p:sldId id="405" r:id="rId7"/>
    <p:sldId id="398" r:id="rId8"/>
    <p:sldId id="399" r:id="rId9"/>
    <p:sldId id="408" r:id="rId10"/>
    <p:sldId id="406" r:id="rId11"/>
    <p:sldId id="400" r:id="rId12"/>
    <p:sldId id="415" r:id="rId13"/>
    <p:sldId id="417" r:id="rId14"/>
    <p:sldId id="377" r:id="rId15"/>
    <p:sldId id="351" r:id="rId1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8">
          <p15:clr>
            <a:srgbClr val="A4A3A4"/>
          </p15:clr>
        </p15:guide>
        <p15:guide id="2" pos="219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9" autoAdjust="0"/>
    <p:restoredTop sz="95017" autoAdjust="0"/>
  </p:normalViewPr>
  <p:slideViewPr>
    <p:cSldViewPr>
      <p:cViewPr varScale="1">
        <p:scale>
          <a:sx n="111" d="100"/>
          <a:sy n="111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0782402199727E-2"/>
          <c:y val="2.7777777777777776E-2"/>
          <c:w val="0.8461096529600467"/>
          <c:h val="0.71187401574803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015873015873E-3"/>
                  <c:y val="-8.0971128608923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0F-4368-8E36-F0754D9EC9B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873015873015292E-3"/>
                  <c:y val="-2.93287202736021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0F-4368-8E36-F0754D9EC9B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3E-3"/>
                  <c:y val="-7.331583552056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E0F-4368-8E36-F0754D9EC9B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873015873015873E-3"/>
                  <c:y val="4.1545375009941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0F-4368-8E36-F0754D9EC9B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5152432868968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0F-4368-8E36-F0754D9EC9B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2031</c:v>
                </c:pt>
                <c:pt idx="1">
                  <c:v>750</c:v>
                </c:pt>
                <c:pt idx="2">
                  <c:v>1218</c:v>
                </c:pt>
                <c:pt idx="3">
                  <c:v>1505</c:v>
                </c:pt>
                <c:pt idx="4">
                  <c:v>1272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0F-4368-8E36-F0754D9EC9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761439504"/>
        <c:axId val="-7614400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Шинээр бий болсон ажлын байр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619113787247182E-2"/>
                  <c:y val="-4.8898340832395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E0F-4368-8E36-F0754D9EC9B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425968812721975E-2"/>
                  <c:y val="-6.466066741657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E0F-4368-8E36-F0754D9EC9B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025320364366216E-2"/>
                  <c:y val="4.564210723659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E0F-4368-8E36-F0754D9EC9B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498533271576346E-2"/>
                  <c:y val="-5.956482002249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E0F-4368-8E36-F0754D9EC9B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701096186506101E-2"/>
                  <c:y val="-4.925853018372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E0F-4368-8E36-F0754D9EC9BB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1006</c:v>
                </c:pt>
                <c:pt idx="1">
                  <c:v>385</c:v>
                </c:pt>
                <c:pt idx="2">
                  <c:v>644</c:v>
                </c:pt>
                <c:pt idx="3">
                  <c:v>733</c:v>
                </c:pt>
                <c:pt idx="4">
                  <c:v>671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3E0F-4368-8E36-F0754D9EC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61439504"/>
        <c:axId val="-761440048"/>
      </c:lineChart>
      <c:catAx>
        <c:axId val="-7614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761440048"/>
        <c:crosses val="autoZero"/>
        <c:auto val="1"/>
        <c:lblAlgn val="ctr"/>
        <c:lblOffset val="100"/>
        <c:noMultiLvlLbl val="0"/>
      </c:catAx>
      <c:valAx>
        <c:axId val="-761440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76143950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806546240543462E-2"/>
          <c:y val="0.87680164979377573"/>
          <c:w val="0.9"/>
          <c:h val="5.9838940586972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35881963352711"/>
          <c:y val="0.19159574643409524"/>
          <c:w val="0.59326366914416073"/>
          <c:h val="0.805233006736527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7F-495D-8AF6-8FD8497666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7F-495D-8AF6-8FD8497666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7F-495D-8AF6-8FD8497666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7F-495D-8AF6-8FD8497666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7F-495D-8AF6-8FD8497666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7F-495D-8AF6-8FD84976662C}"/>
              </c:ext>
            </c:extLst>
          </c:dPt>
          <c:dLbls>
            <c:dLbl>
              <c:idx val="0"/>
              <c:layout>
                <c:manualLayout>
                  <c:x val="0.10981308411214953"/>
                  <c:y val="-0.16807608195700388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Хүнсний дэлгүүр
</a:t>
                    </a:r>
                    <a:r>
                      <a:rPr lang="mn-MN" dirty="0" smtClean="0"/>
                      <a:t>43.5%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7F-495D-8AF6-8FD84976662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953271028037388"/>
                  <c:y val="7.2938677075680927E-2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Шатахууны борлуулалт
</a:t>
                    </a:r>
                    <a:r>
                      <a:rPr lang="mn-MN" dirty="0" smtClean="0"/>
                      <a:t>29.1%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7F-495D-8AF6-8FD84976662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149532710280374"/>
                  <c:y val="6.0253689758171206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Эмийн </a:t>
                    </a:r>
                    <a:r>
                      <a:rPr lang="mn-MN" dirty="0"/>
                      <a:t>борлуулалт
</a:t>
                    </a:r>
                    <a:r>
                      <a:rPr lang="mn-MN" dirty="0" smtClean="0"/>
                      <a:t>7.4%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7F-495D-8AF6-8FD84976662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54205607476634"/>
                  <c:y val="-6.3424936587548634E-3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Барааны дэлгүүр
9.1%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A7F-495D-8AF6-8FD84976662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214953271028036"/>
                  <c:y val="-6.9767430246303497E-2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бусад
</a:t>
                    </a:r>
                    <a:r>
                      <a:rPr lang="mn-MN" dirty="0" smtClean="0"/>
                      <a:t>1.2%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7F-495D-8AF6-8FD84976662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691588785046773E-2"/>
                  <c:y val="-0.14501412578213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Зоогийн газар, бар, ресторан, 
</a:t>
                    </a:r>
                    <a:r>
                      <a:rPr lang="ru-RU" dirty="0" smtClean="0"/>
                      <a:t>9.7%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A7F-495D-8AF6-8FD8497666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Хүнсний дэлгүүр</c:v>
                </c:pt>
                <c:pt idx="1">
                  <c:v>Шатахууны борлуулалт</c:v>
                </c:pt>
                <c:pt idx="2">
                  <c:v>Эмийн борлуулалт</c:v>
                </c:pt>
                <c:pt idx="3">
                  <c:v>Барааны дэлгүүр</c:v>
                </c:pt>
                <c:pt idx="4">
                  <c:v>бусад</c:v>
                </c:pt>
                <c:pt idx="5">
                  <c:v>Зоогийн газар, бар, ресторан,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32720.400000000001</c:v>
                </c:pt>
                <c:pt idx="1">
                  <c:v>21888.6</c:v>
                </c:pt>
                <c:pt idx="2">
                  <c:v>5550.4</c:v>
                </c:pt>
                <c:pt idx="3">
                  <c:v>6825.2</c:v>
                </c:pt>
                <c:pt idx="4">
                  <c:v>940.1</c:v>
                </c:pt>
                <c:pt idx="5">
                  <c:v>7337.3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A7F-495D-8AF6-8FD849766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41544806899095E-2"/>
          <c:y val="3.333333333333334E-2"/>
          <c:w val="0.90439407195312704"/>
          <c:h val="0.75866071428571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</c:v>
                </c:pt>
              </c:strCache>
            </c:strRef>
          </c:tx>
          <c:spPr>
            <a:solidFill>
              <a:srgbClr val="4572A7"/>
            </a:solidFill>
            <a:ln>
              <a:noFill/>
            </a:ln>
            <a:effectLst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19.2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19.2</c:v>
                </c:pt>
                <c:pt idx="1">
                  <c:v>19.600000000000001</c:v>
                </c:pt>
                <c:pt idx="2">
                  <c:v>27.3</c:v>
                </c:pt>
                <c:pt idx="3">
                  <c:v>26.8</c:v>
                </c:pt>
                <c:pt idx="4">
                  <c:v>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97-47F3-A36E-1D032B07660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719758592"/>
        <c:axId val="-719756960"/>
      </c:barChart>
      <c:catAx>
        <c:axId val="-7197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719756960"/>
        <c:crosses val="autoZero"/>
        <c:auto val="1"/>
        <c:lblAlgn val="ctr"/>
        <c:lblOffset val="100"/>
        <c:noMultiLvlLbl val="0"/>
      </c:catAx>
      <c:valAx>
        <c:axId val="-719756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71975859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9.0730548338245259E-2"/>
                  <c:y val="-3.784984113827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7F-4993-AC22-B30C6A5C5770}"/>
                </c:ext>
                <c:ext xmlns:c15="http://schemas.microsoft.com/office/drawing/2012/chart" uri="{CE6537A1-D6FC-4f65-9D91-7224C49458BB}">
                  <c15:layout>
                    <c:manualLayout>
                      <c:w val="7.1948612021651218E-2"/>
                      <c:h val="0.1057017543859649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11654506010787"/>
                  <c:y val="-4.389314822489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7F-4993-AC22-B30C6A5C577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725477897661448E-2"/>
                  <c:y val="-5.2296933278077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17F-4993-AC22-B30C6A5C577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324488319343771E-2"/>
                  <c:y val="-5.3468711147948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7F-4993-AC22-B30C6A5C577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462</c:v>
                </c:pt>
                <c:pt idx="1">
                  <c:v>4594</c:v>
                </c:pt>
                <c:pt idx="2">
                  <c:v>4951</c:v>
                </c:pt>
                <c:pt idx="3">
                  <c:v>323</c:v>
                </c:pt>
                <c:pt idx="4">
                  <c:v>663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17F-4993-AC22-B30C6A5C5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9769472"/>
        <c:axId val="-719764576"/>
      </c:lineChart>
      <c:catAx>
        <c:axId val="-7197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719764576"/>
        <c:crosses val="autoZero"/>
        <c:auto val="1"/>
        <c:lblAlgn val="ctr"/>
        <c:lblOffset val="100"/>
        <c:noMultiLvlLbl val="0"/>
      </c:catAx>
      <c:valAx>
        <c:axId val="-71976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71976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mn-MN" dirty="0">
                <a:solidFill>
                  <a:schemeClr val="tx2">
                    <a:lumMod val="75000"/>
                  </a:schemeClr>
                </a:solidFill>
              </a:rPr>
              <a:t>ХАЛДВАРТ ӨВЧНИЙ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</a:rPr>
              <a:t>ГАРАЛТ</a:t>
            </a:r>
            <a:endParaRPr lang="en-US" b="0" i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3819570581434809"/>
          <c:y val="4.7384914355645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253354652801339E-2"/>
          <c:y val="0.20609943801845046"/>
          <c:w val="0.98274664534719869"/>
          <c:h val="0.645286506905079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/>
          </c:spPr>
          <c:marker>
            <c:spPr>
              <a:ln w="44450"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8.7770485957334221E-2"/>
                  <c:y val="-4.7986013497140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39-41D2-8ADB-E7B299B4DA2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238187538464189E-2"/>
                  <c:y val="4.5944318699976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39-41D2-8ADB-E7B299B4DA2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984832885662905E-2"/>
                  <c:y val="3.8129047993279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139-41D2-8ADB-E7B299B4DA2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665581521082691E-2"/>
                  <c:y val="-3.4635564253590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39-41D2-8ADB-E7B299B4DA2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096978655608258E-2"/>
                  <c:y val="-3.5516495566476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139-41D2-8ADB-E7B299B4DA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1152</c:v>
                </c:pt>
                <c:pt idx="1">
                  <c:v>333</c:v>
                </c:pt>
                <c:pt idx="2">
                  <c:v>595</c:v>
                </c:pt>
                <c:pt idx="3">
                  <c:v>559</c:v>
                </c:pt>
                <c:pt idx="4">
                  <c:v>444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139-41D2-8ADB-E7B299B4D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62614528"/>
        <c:axId val="-762619424"/>
      </c:lineChart>
      <c:catAx>
        <c:axId val="-7626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-762619424"/>
        <c:crosses val="autoZero"/>
        <c:auto val="1"/>
        <c:lblAlgn val="ctr"/>
        <c:lblOffset val="100"/>
        <c:noMultiLvlLbl val="0"/>
      </c:catAx>
      <c:valAx>
        <c:axId val="-76261942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76261452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БҮРТГЭГДСЭН ХЭРЭГ</a:t>
            </a:r>
            <a:r>
              <a:rPr lang="mn-M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тоо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309736047145053"/>
          <c:y val="1.683619596536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2342206509421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820-4C23-A630-25375146904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976377952755904E-3"/>
                  <c:y val="1.60085486146614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20-4C23-A630-25375146904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948356807511738E-3"/>
                  <c:y val="1.8848779485335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820-4C23-A630-25375146904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483605042327456E-7"/>
                  <c:y val="1.8197358071524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20-4C23-A630-25375146904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8.6175821236338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20-4C23-A630-25375146904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352</c:v>
                </c:pt>
                <c:pt idx="1">
                  <c:v>419</c:v>
                </c:pt>
                <c:pt idx="2">
                  <c:v>486</c:v>
                </c:pt>
                <c:pt idx="3">
                  <c:v>440</c:v>
                </c:pt>
                <c:pt idx="4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20-4C23-A630-253751469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62613984"/>
        <c:axId val="-762610720"/>
      </c:barChart>
      <c:catAx>
        <c:axId val="-7626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762610720"/>
        <c:crosses val="autoZero"/>
        <c:auto val="1"/>
        <c:lblAlgn val="ctr"/>
        <c:lblOffset val="100"/>
        <c:noMultiLvlLbl val="0"/>
      </c:catAx>
      <c:valAx>
        <c:axId val="-762610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76261398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БҮРТГЭГДСЭН ХЭРЭГ</a:t>
            </a:r>
            <a:r>
              <a:rPr lang="mn-M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өнгөөр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305820325090943"/>
          <c:y val="6.1744666252217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3577629719362"/>
          <c:y val="0.13604797452921399"/>
          <c:w val="0.77283323238441359"/>
          <c:h val="0.702112642342760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B3-4490-B234-D2EB4BE143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B3-4490-B234-D2EB4BE143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B3-4490-B234-D2EB4BE143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B3-4490-B234-D2EB4BE143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8B3-4490-B234-D2EB4BE143D6}"/>
              </c:ext>
            </c:extLst>
          </c:dPt>
          <c:dLbls>
            <c:dLbl>
              <c:idx val="0"/>
              <c:layout>
                <c:manualLayout>
                  <c:x val="-0.19077347062386432"/>
                  <c:y val="5.51215880429054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B3-4490-B234-D2EB4BE143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398344437714332E-2"/>
                  <c:y val="-1.048278093498891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B3-4490-B234-D2EB4BE143D6}"/>
                </c:ext>
                <c:ext xmlns:c15="http://schemas.microsoft.com/office/drawing/2012/chart" uri="{CE6537A1-D6FC-4f65-9D91-7224C49458BB}">
                  <c15:layout>
                    <c:manualLayout>
                      <c:w val="0.19398728043609934"/>
                      <c:h val="0.2250264266008155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5533959216636381"/>
                  <c:y val="-0.1742968910064816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Хулгайлах</a:t>
                    </a:r>
                    <a:r>
                      <a:rPr lang="mn-MN" baseline="0" dirty="0"/>
                      <a:t>                </a:t>
                    </a:r>
                    <a:r>
                      <a:rPr lang="mn-MN" baseline="0" dirty="0" smtClean="0"/>
                      <a:t>26.0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8B3-4490-B234-D2EB4BE143D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344769955226185"/>
                  <c:y val="-0.165640526607202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Залилах, хөрөнгө зөвших
</a:t>
                    </a:r>
                    <a:r>
                      <a:rPr lang="mn-MN" sz="1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14.9%</a:t>
                    </a:r>
                    <a:endParaRPr lang="mn-MN" sz="1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8B3-4490-B234-D2EB4BE143D6}"/>
                </c:ext>
                <c:ext xmlns:c15="http://schemas.microsoft.com/office/drawing/2012/chart" uri="{CE6537A1-D6FC-4f65-9D91-7224C49458BB}">
                  <c15:layout>
                    <c:manualLayout>
                      <c:w val="0.2126023391812866"/>
                      <c:h val="0.2781194532056389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647688269735512E-2"/>
                  <c:y val="0.355975438256033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8B3-4490-B234-D2EB4BE143D6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Хүний эрүүл мэндийн халдашгүй байдлын эсрэг</c:v>
                </c:pt>
                <c:pt idx="1">
                  <c:v>Хөдөлгөөний аюулгүй байдлын эсрэг</c:v>
                </c:pt>
                <c:pt idx="2">
                  <c:v>Хулгайлах</c:v>
                </c:pt>
                <c:pt idx="3">
                  <c:v>Залилах, хөрөнгө завших</c:v>
                </c:pt>
                <c:pt idx="4">
                  <c:v>Бусад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137</c:v>
                </c:pt>
                <c:pt idx="1">
                  <c:v>9</c:v>
                </c:pt>
                <c:pt idx="2">
                  <c:v>91</c:v>
                </c:pt>
                <c:pt idx="3">
                  <c:v>52</c:v>
                </c:pt>
                <c:pt idx="4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B3-4490-B234-D2EB4BE14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ТӨСВИЙН ОРЛОГО, ЗАРЛАГА</a:t>
            </a:r>
          </a:p>
          <a:p>
            <a:pPr>
              <a:defRPr sz="16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1688229852415988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0930037433845361E-2"/>
          <c:y val="0.12804729849416158"/>
          <c:w val="0.96020201368271585"/>
          <c:h val="0.657446597182394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986166688180371"/>
                  <c:y val="1.4197649813732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40-4172-8797-39CE5ABE13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469687190740495E-2"/>
                  <c:y val="-5.513366896088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40-4172-8797-39CE5ABE13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429843810507394E-2"/>
                  <c:y val="-4.881444806599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40-4172-8797-39CE5ABE133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587453207693298E-2"/>
                  <c:y val="-4.178920093392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40-4172-8797-39CE5ABE133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403468009121811E-2"/>
                  <c:y val="-2.43571041801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40-4172-8797-39CE5ABE13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47.3</c:v>
                </c:pt>
                <c:pt idx="1">
                  <c:v>44.8</c:v>
                </c:pt>
                <c:pt idx="2">
                  <c:v>52.9</c:v>
                </c:pt>
                <c:pt idx="3">
                  <c:v>63.8</c:v>
                </c:pt>
                <c:pt idx="4">
                  <c:v>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040-4172-8797-39CE5ABE13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8462630695753178E-2"/>
                  <c:y val="-5.3616113052079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040-4172-8797-39CE5ABE13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076244567789685E-2"/>
                  <c:y val="4.86769045429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40-4172-8797-39CE5ABE13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881115270427363E-2"/>
                  <c:y val="3.468385358045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40-4172-8797-39CE5ABE133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25136612021858E-2"/>
                  <c:y val="3.377277077650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040-4172-8797-39CE5ABE133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735849056604098E-2"/>
                  <c:y val="-4.4896522574312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040-4172-8797-39CE5ABE13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52.4</c:v>
                </c:pt>
                <c:pt idx="1">
                  <c:v>42.2</c:v>
                </c:pt>
                <c:pt idx="2">
                  <c:v>48.4</c:v>
                </c:pt>
                <c:pt idx="3">
                  <c:v>49.9</c:v>
                </c:pt>
                <c:pt idx="4">
                  <c:v>67.2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9040-4172-8797-39CE5ABE1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62622688"/>
        <c:axId val="-762609632"/>
      </c:lineChart>
      <c:catAx>
        <c:axId val="-76262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762609632"/>
        <c:crosses val="autoZero"/>
        <c:auto val="1"/>
        <c:lblAlgn val="ctr"/>
        <c:lblOffset val="100"/>
        <c:noMultiLvlLbl val="0"/>
      </c:catAx>
      <c:valAx>
        <c:axId val="-762609632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762622688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12933799941674"/>
          <c:y val="0.16416569681253568"/>
          <c:w val="0.54861111111111116"/>
          <c:h val="0.783492896138449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75-4520-823E-41C5E367C4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75-4520-823E-41C5E367C4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75-4520-823E-41C5E367C4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75-4520-823E-41C5E367C4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75-4520-823E-41C5E367C42F}"/>
              </c:ext>
            </c:extLst>
          </c:dPt>
          <c:dLbls>
            <c:dLbl>
              <c:idx val="0"/>
              <c:layout>
                <c:manualLayout>
                  <c:x val="-0.1862321576241325"/>
                  <c:y val="4.7826896902505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dirty="0"/>
                      <a:t>Нийтийн ерөнхий үйлчилгээ
</a:t>
                    </a:r>
                    <a:r>
                      <a:rPr lang="mn-MN" dirty="0" smtClean="0"/>
                      <a:t>47.5%</a:t>
                    </a:r>
                    <a:endParaRPr lang="mn-MN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75-4520-823E-41C5E367C4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900172581167081"/>
                  <c:y val="-0.193894400302741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dirty="0"/>
                      <a:t>Боловсрол, соёл урлаг
</a:t>
                    </a:r>
                    <a:r>
                      <a:rPr lang="mn-MN" dirty="0" smtClean="0"/>
                      <a:t>32.9%</a:t>
                    </a:r>
                    <a:endParaRPr lang="mn-MN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75-4520-823E-41C5E367C4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7215582641210944"/>
                  <c:y val="0.11462318461050047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Эрүүл мэнд, спорт
</a:t>
                    </a:r>
                    <a:r>
                      <a:rPr lang="mn-MN" dirty="0" smtClean="0"/>
                      <a:t>2.5%</a:t>
                    </a:r>
                    <a:endParaRPr lang="mn-M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475-4520-823E-41C5E367C4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43780985710119E-2"/>
                  <c:y val="6.611754397792819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475-4520-823E-41C5E367C4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144141228921685E-2"/>
                  <c:y val="-3.0966652085518676E-2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Ангилагдаагүй бусад зардал
</a:t>
                    </a:r>
                    <a:r>
                      <a:rPr lang="mn-MN" dirty="0" smtClean="0"/>
                      <a:t>16.3%</a:t>
                    </a:r>
                    <a:endParaRPr lang="mn-M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475-4520-823E-41C5E367C4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0261043954012792"/>
                  <c:y val="0.174455696332728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475-4520-823E-41C5E367C42F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спорт</c:v>
                </c:pt>
                <c:pt idx="3">
                  <c:v>Эдийн засгийн бусад салбарт</c:v>
                </c:pt>
                <c:pt idx="4">
                  <c:v>Ангилагдаагүй бусад зардал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31960.799999999999</c:v>
                </c:pt>
                <c:pt idx="1">
                  <c:v>22135.8</c:v>
                </c:pt>
                <c:pt idx="2">
                  <c:v>1709.7</c:v>
                </c:pt>
                <c:pt idx="3">
                  <c:v>394.7</c:v>
                </c:pt>
                <c:pt idx="4">
                  <c:v>10988.5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475-4520-823E-41C5E367C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2403324310924E-2"/>
          <c:y val="4.3027192853323647E-2"/>
          <c:w val="0.96405228758169936"/>
          <c:h val="0.826674842428177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732785240080284"/>
                  <c:y val="7.1104858284498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8B2-4532-AC49-BBF00465D2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5519916628068552E-2"/>
                  <c:y val="-0.101091890311426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B2-4532-AC49-BBF00465D20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708581881810226E-2"/>
                  <c:y val="8.0077846416936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8B2-4532-AC49-BBF00465D20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355841883401033E-2"/>
                  <c:y val="-9.9643184853586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B2-4532-AC49-BBF00465D20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884832577745961E-2"/>
                  <c:y val="6.9896639545766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B2-4532-AC49-BBF00465D20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718.1</c:v>
                </c:pt>
                <c:pt idx="1">
                  <c:v>1104.0999999999999</c:v>
                </c:pt>
                <c:pt idx="2">
                  <c:v>1348.9</c:v>
                </c:pt>
                <c:pt idx="3">
                  <c:v>1222.2</c:v>
                </c:pt>
                <c:pt idx="4">
                  <c:v>1167.0999999999999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8B2-4532-AC49-BBF00465D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62617792"/>
        <c:axId val="-762612352"/>
      </c:lineChart>
      <c:catAx>
        <c:axId val="-7626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62612352"/>
        <c:crosses val="autoZero"/>
        <c:auto val="1"/>
        <c:lblAlgn val="ctr"/>
        <c:lblOffset val="100"/>
        <c:noMultiLvlLbl val="0"/>
      </c:catAx>
      <c:valAx>
        <c:axId val="-762612352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76261779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85463355542092"/>
          <c:y val="0.14653866977826074"/>
          <c:w val="0.57241732283464564"/>
          <c:h val="0.721690004894956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A0-4165-A435-2479F75D01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A0-4165-A435-2479F75D01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A0-4165-A435-2479F75D01B4}"/>
              </c:ext>
            </c:extLst>
          </c:dPt>
          <c:dLbls>
            <c:dLbl>
              <c:idx val="1"/>
              <c:layout>
                <c:manualLayout>
                  <c:x val="-1.7948717948717947E-2"/>
                  <c:y val="-2.9633280877858179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A0-4165-A435-2479F75D01B4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Уул уурхай олборлолт</c:v>
                </c:pt>
                <c:pt idx="1">
                  <c:v>Боловсруулах үйлдвэрлэл</c:v>
                </c:pt>
                <c:pt idx="2">
                  <c:v>Цахилгаан дулаан үйлдвэрлэл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1067118.8</c:v>
                </c:pt>
                <c:pt idx="1">
                  <c:v>76549.600000000006</c:v>
                </c:pt>
                <c:pt idx="2">
                  <c:v>23428.1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A0-4165-A435-2479F75D0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983444377145159E-2"/>
          <c:y val="0.25681520302871325"/>
          <c:w val="0.30450373511003431"/>
          <c:h val="0.49276256556836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65062037699827E-2"/>
          <c:y val="4.1169661484622116E-2"/>
          <c:w val="0.92676527583584767"/>
          <c:h val="0.8270014345372838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9.5427891965770256E-2"/>
                  <c:y val="6.950905175314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58-4D8F-9810-394F648E2A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211101854914771E-2"/>
                  <c:y val="-6.5497005182044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58-4D8F-9810-394F648E2AE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618104829587274E-2"/>
                  <c:y val="8.045023218251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58-4D8F-9810-394F648E2AE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895424836601302E-2"/>
                  <c:y val="-7.372705611043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58-4D8F-9810-394F648E2AE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45112297854517E-2"/>
                  <c:y val="7.782387778450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58-4D8F-9810-394F648E2A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48</c:v>
                </c:pt>
                <c:pt idx="1">
                  <c:v>50.1</c:v>
                </c:pt>
                <c:pt idx="2">
                  <c:v>63.7</c:v>
                </c:pt>
                <c:pt idx="3">
                  <c:v>73.5</c:v>
                </c:pt>
                <c:pt idx="4">
                  <c:v>75.3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E58-4D8F-9810-394F648E2A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E58-4D8F-9810-394F648E2A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Sheet1!$D$2:$D$6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E58-4D8F-9810-394F648E2A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Sheet1!$E$2:$E$6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E58-4D8F-9810-394F648E2A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Sheet1!$F$2:$F$6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E58-4D8F-9810-394F648E2A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762611808"/>
        <c:axId val="-762616704"/>
      </c:lineChart>
      <c:catAx>
        <c:axId val="-7626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762616704"/>
        <c:crosses val="autoZero"/>
        <c:auto val="1"/>
        <c:lblAlgn val="ctr"/>
        <c:lblOffset val="100"/>
        <c:noMultiLvlLbl val="0"/>
      </c:catAx>
      <c:valAx>
        <c:axId val="-762616704"/>
        <c:scaling>
          <c:orientation val="minMax"/>
          <c:max val="76"/>
          <c:min val="3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762611808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020" cy="497194"/>
          </a:xfrm>
          <a:prstGeom prst="rect">
            <a:avLst/>
          </a:prstGeom>
        </p:spPr>
        <p:txBody>
          <a:bodyPr vert="horz" lIns="89798" tIns="44899" rIns="89798" bIns="448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90" y="1"/>
            <a:ext cx="2947020" cy="497194"/>
          </a:xfrm>
          <a:prstGeom prst="rect">
            <a:avLst/>
          </a:prstGeom>
        </p:spPr>
        <p:txBody>
          <a:bodyPr vert="horz" lIns="89798" tIns="44899" rIns="89798" bIns="44899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056"/>
            <a:ext cx="2947020" cy="497194"/>
          </a:xfrm>
          <a:prstGeom prst="rect">
            <a:avLst/>
          </a:prstGeom>
        </p:spPr>
        <p:txBody>
          <a:bodyPr vert="horz" lIns="89798" tIns="44899" rIns="89798" bIns="448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90" y="9431056"/>
            <a:ext cx="2947020" cy="497194"/>
          </a:xfrm>
          <a:prstGeom prst="rect">
            <a:avLst/>
          </a:prstGeom>
        </p:spPr>
        <p:txBody>
          <a:bodyPr vert="horz" lIns="89798" tIns="44899" rIns="89798" bIns="44899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020" cy="497194"/>
          </a:xfrm>
          <a:prstGeom prst="rect">
            <a:avLst/>
          </a:prstGeom>
        </p:spPr>
        <p:txBody>
          <a:bodyPr vert="horz" lIns="89798" tIns="44899" rIns="89798" bIns="448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90" y="1"/>
            <a:ext cx="2947020" cy="497194"/>
          </a:xfrm>
          <a:prstGeom prst="rect">
            <a:avLst/>
          </a:prstGeom>
        </p:spPr>
        <p:txBody>
          <a:bodyPr vert="horz" lIns="89798" tIns="44899" rIns="89798" bIns="44899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98" tIns="44899" rIns="89798" bIns="448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2" y="4717092"/>
            <a:ext cx="5439100" cy="4468494"/>
          </a:xfrm>
          <a:prstGeom prst="rect">
            <a:avLst/>
          </a:prstGeom>
        </p:spPr>
        <p:txBody>
          <a:bodyPr vert="horz" lIns="89798" tIns="44899" rIns="89798" bIns="448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056"/>
            <a:ext cx="2947020" cy="497194"/>
          </a:xfrm>
          <a:prstGeom prst="rect">
            <a:avLst/>
          </a:prstGeom>
        </p:spPr>
        <p:txBody>
          <a:bodyPr vert="horz" lIns="89798" tIns="44899" rIns="89798" bIns="448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90" y="9431056"/>
            <a:ext cx="2947020" cy="497194"/>
          </a:xfrm>
          <a:prstGeom prst="rect">
            <a:avLst/>
          </a:prstGeom>
        </p:spPr>
        <p:txBody>
          <a:bodyPr vert="horz" lIns="89798" tIns="44899" rIns="89798" bIns="44899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3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505200"/>
            <a:ext cx="7772400" cy="2057400"/>
          </a:xfrm>
        </p:spPr>
        <p:txBody>
          <a:bodyPr/>
          <a:lstStyle/>
          <a:p>
            <a:r>
              <a:rPr lang="mn-MN" sz="7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ХЭВЛЭЛИЙН </a:t>
            </a:r>
            <a:br>
              <a:rPr lang="mn-MN" sz="7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7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 ХУРАЛ</a:t>
            </a:r>
            <a:endParaRPr lang="en-US" sz="7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1" y="685800"/>
            <a:ext cx="2677711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8400" y="6019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ong-CN" sz="2400" dirty="0" smtClean="0">
                <a:solidFill>
                  <a:schemeClr val="tx2"/>
                </a:solidFill>
              </a:rPr>
              <a:t>2020.0</a:t>
            </a:r>
            <a:r>
              <a:rPr lang="en-US" sz="2400" dirty="0" smtClean="0">
                <a:solidFill>
                  <a:schemeClr val="tx2"/>
                </a:solidFill>
              </a:rPr>
              <a:t>8</a:t>
            </a:r>
            <a:r>
              <a:rPr lang="mn-Mong-CN" sz="2400" dirty="0" smtClean="0">
                <a:solidFill>
                  <a:schemeClr val="tx2"/>
                </a:solidFill>
              </a:rPr>
              <a:t>.</a:t>
            </a:r>
            <a:r>
              <a:rPr lang="en-US" sz="2400" dirty="0" smtClean="0">
                <a:solidFill>
                  <a:schemeClr val="tx2"/>
                </a:solidFill>
              </a:rPr>
              <a:t>11</a:t>
            </a:r>
            <a:endParaRPr lang="mn-Mong-CN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201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779576"/>
            <a:ext cx="8077200" cy="533400"/>
          </a:xfrm>
        </p:spPr>
        <p:txBody>
          <a:bodyPr/>
          <a:lstStyle/>
          <a:p>
            <a:pPr algn="ctr"/>
            <a:r>
              <a:rPr lang="mn-MN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БАРАА ГҮЙЛГЭЭ, </a:t>
            </a:r>
            <a:r>
              <a:rPr lang="mn-MN" sz="16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тэрбум төгрөг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5250536"/>
              </p:ext>
            </p:extLst>
          </p:nvPr>
        </p:nvGraphicFramePr>
        <p:xfrm>
          <a:off x="964474" y="1524000"/>
          <a:ext cx="6426926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474" y="257844"/>
            <a:ext cx="106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ХУДАЛДАА, НИЙТИЙН ХООЛ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50292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Худалдаа, нийтийн хоолны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цэг салбар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75.3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төгрөгийн бараа гүйлгээ хийж, бараа гүйлгээний нийт хэмжээ өмнөх оны мөн үеэс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нэмэгджээ. 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97055202"/>
              </p:ext>
            </p:extLst>
          </p:nvPr>
        </p:nvGraphicFramePr>
        <p:xfrm>
          <a:off x="7264400" y="1371600"/>
          <a:ext cx="5435600" cy="40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5943600" y="795554"/>
            <a:ext cx="8077200" cy="533400"/>
          </a:xfrm>
        </p:spPr>
        <p:txBody>
          <a:bodyPr/>
          <a:lstStyle/>
          <a:p>
            <a:pPr algn="ctr"/>
            <a:r>
              <a:rPr lang="mn-MN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БАРАА ГҮЙЛГЭЭ, </a:t>
            </a:r>
            <a:r>
              <a:rPr lang="mn-MN" sz="16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бүтцээр, 2020 он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86062"/>
            <a:ext cx="2963603" cy="29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26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419600" y="759759"/>
            <a:ext cx="8001000" cy="838200"/>
          </a:xfrm>
        </p:spPr>
        <p:txBody>
          <a:bodyPr/>
          <a:lstStyle/>
          <a:p>
            <a:pPr algn="ctr"/>
            <a:r>
              <a:rPr lang="mn-MN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БАРИЛГА УГСРАЛТ, ИХ ЗАСВАРЫН АЖИЛ</a:t>
            </a:r>
          </a:p>
          <a:p>
            <a:pPr algn="ctr"/>
            <a:r>
              <a:rPr lang="en-US" sz="18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8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8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18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8109329"/>
              </p:ext>
            </p:extLst>
          </p:nvPr>
        </p:nvGraphicFramePr>
        <p:xfrm>
          <a:off x="4481353" y="1597959"/>
          <a:ext cx="7391400" cy="362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02168"/>
            <a:ext cx="1089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БАРИЛГА, ОРОН СУУЦ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18" y="1710679"/>
            <a:ext cx="2999924" cy="26120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19165305">
            <a:off x="4315064" y="3696878"/>
            <a:ext cx="278791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7" name="Rounded Rectangle 6"/>
          <p:cNvSpPr/>
          <p:nvPr/>
        </p:nvSpPr>
        <p:spPr>
          <a:xfrm rot="19165305">
            <a:off x="2202589" y="1966113"/>
            <a:ext cx="485237" cy="1572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8" name="Rounded Rectangle 7"/>
          <p:cNvSpPr/>
          <p:nvPr/>
        </p:nvSpPr>
        <p:spPr>
          <a:xfrm rot="19165305">
            <a:off x="4298324" y="2397061"/>
            <a:ext cx="438037" cy="1940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4" name="Rectangle 3"/>
          <p:cNvSpPr/>
          <p:nvPr/>
        </p:nvSpPr>
        <p:spPr>
          <a:xfrm>
            <a:off x="1219200" y="5284393"/>
            <a:ext cx="10795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Тайлант хугацаанд их барилгын салбарт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57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аж ахуй нэгж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тэрбум төгрөгийн барилга угсралт, их засварын ажлыг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11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 объектод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хийж гүйцэтгэсэн байна. </a:t>
            </a:r>
            <a:endParaRPr lang="mn-Mong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55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5386917" cy="457200"/>
          </a:xfrm>
        </p:spPr>
        <p:txBody>
          <a:bodyPr/>
          <a:lstStyle/>
          <a:p>
            <a:r>
              <a:rPr lang="mn-MN" sz="1600" dirty="0">
                <a:latin typeface="Arial" pitchFamily="34" charset="0"/>
                <a:cs typeface="Arial" pitchFamily="34" charset="0"/>
              </a:rPr>
              <a:t>Том малын зүй бус хорогдол</a:t>
            </a:r>
            <a:endParaRPr lang="mn-MN" sz="16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8005813"/>
              </p:ext>
            </p:extLst>
          </p:nvPr>
        </p:nvGraphicFramePr>
        <p:xfrm>
          <a:off x="1066800" y="1981200"/>
          <a:ext cx="518160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5324" y="1524000"/>
            <a:ext cx="5389033" cy="457200"/>
          </a:xfrm>
        </p:spPr>
        <p:txBody>
          <a:bodyPr/>
          <a:lstStyle/>
          <a:p>
            <a:r>
              <a:rPr lang="mn-MN" sz="1800" dirty="0">
                <a:latin typeface="Arial" pitchFamily="34" charset="0"/>
                <a:cs typeface="Arial" pitchFamily="34" charset="0"/>
              </a:rPr>
              <a:t>Том малын зүй бус хорогдол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86763016"/>
              </p:ext>
            </p:extLst>
          </p:nvPr>
        </p:nvGraphicFramePr>
        <p:xfrm>
          <a:off x="6366641" y="2133600"/>
          <a:ext cx="5486400" cy="2387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                              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Мал</a:t>
                      </a:r>
                      <a:r>
                        <a:rPr lang="mn-MN" sz="1400" baseline="0" dirty="0">
                          <a:latin typeface="Arial" pitchFamily="34" charset="0"/>
                          <a:cs typeface="Arial" pitchFamily="34" charset="0"/>
                        </a:rPr>
                        <a:t> онд оролт,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99.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Зүй бус хорогдол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323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663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Чононд идүүлсэн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      Хулгайд алдсан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 Хорогдсон хээлтэгч мал    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187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itle 10"/>
          <p:cNvSpPr txBox="1">
            <a:spLocks noGrp="1"/>
          </p:cNvSpPr>
          <p:nvPr>
            <p:ph type="title"/>
          </p:nvPr>
        </p:nvSpPr>
        <p:spPr>
          <a:xfrm>
            <a:off x="990600" y="459405"/>
            <a:ext cx="1097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mn-Mong-CN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МАЛ, АЖ АХУЙ</a:t>
            </a:r>
          </a:p>
        </p:txBody>
      </p:sp>
      <p:sp>
        <p:nvSpPr>
          <p:cNvPr id="12" name="Title 10"/>
          <p:cNvSpPr txBox="1">
            <a:spLocks/>
          </p:cNvSpPr>
          <p:nvPr/>
        </p:nvSpPr>
        <p:spPr bwMode="auto">
          <a:xfrm>
            <a:off x="1227083" y="152400"/>
            <a:ext cx="10972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mn-Mong-CN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257800"/>
            <a:ext cx="590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Зүй бусаар хорогдсон том малын </a:t>
            </a:r>
            <a:r>
              <a:rPr lang="mn-M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42.1 </a:t>
            </a:r>
            <a:r>
              <a:rPr lang="mn-MN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хувь нь хонь, </a:t>
            </a:r>
            <a:r>
              <a:rPr lang="mn-M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24.3 </a:t>
            </a:r>
            <a:r>
              <a:rPr lang="mn-MN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хувь нь </a:t>
            </a:r>
            <a:r>
              <a:rPr lang="mn-M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ямаа, 22.5 хувь нь үхэр, 11.1 хувь нь  </a:t>
            </a:r>
            <a:r>
              <a:rPr lang="mn-MN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адуу байна.</a:t>
            </a:r>
          </a:p>
        </p:txBody>
      </p:sp>
    </p:spTree>
    <p:extLst>
      <p:ext uri="{BB962C8B-B14F-4D97-AF65-F5344CB8AC3E}">
        <p14:creationId xmlns:p14="http://schemas.microsoft.com/office/powerpoint/2010/main" val="406937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09418" y="230158"/>
            <a:ext cx="1095398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ГАЗАР ТАРИАЛАН</a:t>
            </a:r>
          </a:p>
        </p:txBody>
      </p:sp>
      <p:pic>
        <p:nvPicPr>
          <p:cNvPr id="8" name="Picture 2" descr="C:\Users\Otgoo\Desktop\6 sar blu\infograpek\tar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418" y="963613"/>
            <a:ext cx="1353251" cy="1143000"/>
          </a:xfrm>
          <a:prstGeom prst="rect">
            <a:avLst/>
          </a:prstGeom>
          <a:noFill/>
        </p:spPr>
      </p:pic>
      <p:pic>
        <p:nvPicPr>
          <p:cNvPr id="9" name="Picture 2" descr="C:\Users\Otgoo\Desktop\6 sar blu\infograpek\tar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6001" y="999798"/>
            <a:ext cx="1353251" cy="1143000"/>
          </a:xfrm>
          <a:prstGeom prst="rect">
            <a:avLst/>
          </a:prstGeom>
          <a:noFill/>
        </p:spPr>
      </p:pic>
      <p:graphicFrame>
        <p:nvGraphicFramePr>
          <p:cNvPr id="11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1501751"/>
              </p:ext>
            </p:extLst>
          </p:nvPr>
        </p:nvGraphicFramePr>
        <p:xfrm>
          <a:off x="1447800" y="2209800"/>
          <a:ext cx="9753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9279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Arial" pitchFamily="34" charset="0"/>
                          <a:cs typeface="Arial" pitchFamily="34" charset="0"/>
                        </a:rPr>
                        <a:t>Үр тариа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3615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4334.0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3361.5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3832.5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3940.0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449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Arial" pitchFamily="34" charset="0"/>
                          <a:cs typeface="Arial" pitchFamily="34" charset="0"/>
                        </a:rPr>
                        <a:t>Төмс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357.6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469.2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350.1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342.6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365.7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9541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Arial" pitchFamily="34" charset="0"/>
                          <a:cs typeface="Arial" pitchFamily="34" charset="0"/>
                        </a:rPr>
                        <a:t>Хүнсний ногоо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340.4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286.8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316.5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283.0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372.5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343400" y="1371600"/>
            <a:ext cx="3770747" cy="36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ТАРИАЛАЛСАН ТАЛБАЙ,  га</a:t>
            </a:r>
          </a:p>
        </p:txBody>
      </p:sp>
    </p:spTree>
    <p:extLst>
      <p:ext uri="{BB962C8B-B14F-4D97-AF65-F5344CB8AC3E}">
        <p14:creationId xmlns:p14="http://schemas.microsoft.com/office/powerpoint/2010/main" val="402501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09600"/>
            <a:ext cx="4267200" cy="60819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1600" y="2487614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ХАНДУУЛСАНД БАЯРЛАЛАА.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2937" y="210566"/>
            <a:ext cx="807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n-Mong-CN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/>
          <a:stretch/>
        </p:blipFill>
        <p:spPr>
          <a:xfrm>
            <a:off x="914400" y="0"/>
            <a:ext cx="112776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76400" y="1981201"/>
            <a:ext cx="9448799" cy="2308226"/>
          </a:xfrm>
        </p:spPr>
        <p:txBody>
          <a:bodyPr/>
          <a:lstStyle/>
          <a:p>
            <a:r>
              <a:rPr lang="mn-Mong-CN" sz="4800" b="1" dirty="0">
                <a:solidFill>
                  <a:schemeClr val="tx2"/>
                </a:solidFill>
                <a:latin typeface="Times New Roman Mon" panose="02020500000000000000" pitchFamily="18" charset="0"/>
              </a:rPr>
              <a:t>ОРХОН АЙМГИЙН НИЙГЭМ ЭДИЙН ЗАСГИЙН БАЙДАЛ 2020 ОНЫ </a:t>
            </a:r>
            <a:r>
              <a:rPr lang="mn-MN" sz="4800" b="1" dirty="0">
                <a:solidFill>
                  <a:schemeClr val="tx2"/>
                </a:solidFill>
                <a:latin typeface="Times New Roman Mon" panose="02020500000000000000" pitchFamily="18" charset="0"/>
              </a:rPr>
              <a:t>7</a:t>
            </a:r>
            <a:r>
              <a:rPr lang="en-US" sz="4800" b="1" dirty="0" smtClean="0">
                <a:solidFill>
                  <a:schemeClr val="tx2"/>
                </a:solidFill>
                <a:latin typeface="Times New Roman Mon" panose="02020500000000000000" pitchFamily="18" charset="0"/>
              </a:rPr>
              <a:t>-</a:t>
            </a:r>
            <a:r>
              <a:rPr lang="mn-MN" sz="4800" b="1" dirty="0">
                <a:solidFill>
                  <a:schemeClr val="tx2"/>
                </a:solidFill>
                <a:latin typeface="Times New Roman Mon" panose="02020500000000000000" pitchFamily="18" charset="0"/>
              </a:rPr>
              <a:t>Р </a:t>
            </a:r>
            <a:r>
              <a:rPr lang="mn-MN" sz="4800" b="1" dirty="0" smtClean="0">
                <a:solidFill>
                  <a:schemeClr val="tx2"/>
                </a:solidFill>
                <a:latin typeface="Times New Roman Mon" panose="02020500000000000000" pitchFamily="18" charset="0"/>
              </a:rPr>
              <a:t>САРД</a:t>
            </a:r>
            <a:endParaRPr lang="mn-Mong-CN" sz="4800" b="1" dirty="0">
              <a:solidFill>
                <a:schemeClr val="tx2"/>
              </a:solidFill>
              <a:latin typeface="Times New Roman Mon" panose="02020500000000000000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4901" y="794657"/>
            <a:ext cx="5181600" cy="5714999"/>
          </a:xfrm>
        </p:spPr>
        <p:txBody>
          <a:bodyPr/>
          <a:lstStyle/>
          <a:p>
            <a:pPr>
              <a:buNone/>
            </a:pPr>
            <a:r>
              <a:rPr lang="mn-MN" sz="16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Төсвийн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4.9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>
              <a:buFont typeface="Wingdings" pitchFamily="2" charset="2"/>
              <a:buChar char="q"/>
            </a:pP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11.7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Нялхасын эндэгдэл 0.7 промилээр буурсан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өвчний гаралт –11.7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продицимилээр  буурсан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хэргийн гаралт – 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0.5%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буурсан</a:t>
            </a: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хэрэгт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холбогдогч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2.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5% буурсан 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Худалдаа, нийтийн хоолны бараа гүйлгээ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-2.4%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</a:t>
            </a:r>
          </a:p>
          <a:p>
            <a:pPr marL="0" lvl="1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Барилга угсралт, их засварын ажил – 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.2 дахин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  <a:endParaRPr lang="mn-MN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10.9% өссөн</a:t>
            </a:r>
          </a:p>
          <a:p>
            <a:pPr marL="0" indent="0">
              <a:buNone/>
            </a:pP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mn-MN" sz="155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mn-MN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en-US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mn-MN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None/>
            </a:pPr>
            <a:endParaRPr lang="mn-MN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794657"/>
            <a:ext cx="533400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  <a:endParaRPr lang="en-US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Нийт бий болсон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ажлын байр – 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15.5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Урьдчилан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сэргийлэх үзлэг – 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11.8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илрүүлэлт – 4.4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пунктээр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тээврийн үйлчилгээний орлого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-23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буурсан</a:t>
            </a:r>
            <a:endParaRPr lang="en-US" sz="15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4.5%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Аж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үйлдвэрийн салбарын бүтээгдэхүүн борлуулалт –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2.9%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Ахуйн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үйлчилгээний орлого – 4.6%  буурсан</a:t>
            </a:r>
          </a:p>
          <a:p>
            <a:pPr marL="0" lvl="1"/>
            <a:endParaRPr lang="mn-MN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mn-MN" sz="15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mn-MN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55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550" dirty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11049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dirty="0">
                <a:solidFill>
                  <a:srgbClr val="99663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1600" dirty="0">
                <a:solidFill>
                  <a:srgbClr val="99663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1600" dirty="0">
                <a:solidFill>
                  <a:srgbClr val="99663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314865"/>
              </p:ext>
            </p:extLst>
          </p:nvPr>
        </p:nvGraphicFramePr>
        <p:xfrm>
          <a:off x="682863" y="821540"/>
          <a:ext cx="6477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9874" y="265810"/>
            <a:ext cx="8408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ong-CN" dirty="0"/>
              <a:t>Ажиллах хүч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96973"/>
            <a:ext cx="1120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АЖЛЫН БАЙР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189" y="1066800"/>
            <a:ext cx="2514600" cy="996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1066800"/>
            <a:ext cx="463066" cy="965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89" y="928152"/>
            <a:ext cx="1346099" cy="12426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77338" y="207821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45.4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2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82082" y="2091876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54.6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2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8859" y="2170780"/>
            <a:ext cx="28414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эрхлэлтийн байгууллагад ажил хайж бүртгүүлсэн иргэд 2020 оны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хний 7 сард 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байгаа нь өмнөх оны мөн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үеэс 346 (29.1%)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хүнээр нэмэгджээ.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5124385"/>
            <a:ext cx="1089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Тайлант хугацаанд б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үртгэгдсэн ажилгүйчүүдийн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22.7 </a:t>
            </a:r>
            <a:r>
              <a:rPr lang="eu-ES" dirty="0" smtClean="0">
                <a:latin typeface="Arial" panose="020B0604020202020204" pitchFamily="34" charset="0"/>
                <a:cs typeface="Arial" panose="020B0604020202020204" pitchFamily="34" charset="0"/>
              </a:rPr>
              <a:t>хувь 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нь сургууль төгссөн,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8.5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өөр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газраас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шилжиж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ирсэн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5.0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орон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тооны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цомхотголд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орсон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1.8 хувь нь байгууллага татан буугдсан, 62.0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бусад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шалтгаанаар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 ажил хайж  бүртгүүлжээ.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82200" y="2571275"/>
            <a:ext cx="198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 бүртгэлтэй ажилгүй иргэдийн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838 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54.6%) 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эмэгтэйчүүд байна.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705600" y="928152"/>
            <a:ext cx="3048000" cy="311044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3" name="Rounded Rectangle 2"/>
          <p:cNvSpPr/>
          <p:nvPr/>
        </p:nvSpPr>
        <p:spPr>
          <a:xfrm>
            <a:off x="9982200" y="928152"/>
            <a:ext cx="2057400" cy="3110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4" name="TextBox 3"/>
          <p:cNvSpPr txBox="1"/>
          <p:nvPr/>
        </p:nvSpPr>
        <p:spPr>
          <a:xfrm>
            <a:off x="10529364" y="637189"/>
            <a:ext cx="99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ong-CN" dirty="0"/>
              <a:t>2020 он</a:t>
            </a:r>
          </a:p>
        </p:txBody>
      </p:sp>
    </p:spTree>
    <p:extLst>
      <p:ext uri="{BB962C8B-B14F-4D97-AF65-F5344CB8AC3E}">
        <p14:creationId xmlns:p14="http://schemas.microsoft.com/office/powerpoint/2010/main" val="116529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57537652"/>
              </p:ext>
            </p:extLst>
          </p:nvPr>
        </p:nvGraphicFramePr>
        <p:xfrm>
          <a:off x="7696200" y="914400"/>
          <a:ext cx="4346575" cy="50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265810"/>
            <a:ext cx="10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ЭРҮҮЛ МЭНД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6" y="4134082"/>
            <a:ext cx="2054773" cy="12954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3121573" y="1676400"/>
            <a:ext cx="4267200" cy="1600200"/>
          </a:xfrm>
          <a:prstGeom prst="homePlat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Эрүүл мэндийн байгууллагууд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давхардсан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тоогоор 365.0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 үзлэг хий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 нь өмнөх оны мөн үеэс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хувиар буурчээ.</a:t>
            </a:r>
            <a:endParaRPr lang="mn-Mong-CN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121573" y="3886200"/>
            <a:ext cx="4267200" cy="1600200"/>
          </a:xfrm>
          <a:prstGeom prst="homePlat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үзлэгийн 34.0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буюу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124.1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 хүнийг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урьдчилан сэргийлэх үзлэгт хамруулсан байна.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Энэ нь өмнөх оны мөн үеэс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11.8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буурчээ.</a:t>
            </a:r>
            <a:endParaRPr lang="mn-Mong-CN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1" y="1600200"/>
            <a:ext cx="202602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3706" y="1237129"/>
            <a:ext cx="321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үзлэг</a:t>
            </a:r>
            <a:endParaRPr lang="mn-Mong-CN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9224" y="3536150"/>
            <a:ext cx="380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Урьдчилан сэргийлэх үзлэг</a:t>
            </a:r>
            <a:endParaRPr lang="mn-Mong-CN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0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7213271"/>
              </p:ext>
            </p:extLst>
          </p:nvPr>
        </p:nvGraphicFramePr>
        <p:xfrm>
          <a:off x="1066800" y="914401"/>
          <a:ext cx="5410200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0300492"/>
              </p:ext>
            </p:extLst>
          </p:nvPr>
        </p:nvGraphicFramePr>
        <p:xfrm>
          <a:off x="7010400" y="636219"/>
          <a:ext cx="5181600" cy="545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65810"/>
            <a:ext cx="10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ХЭРЭГ, ЗӨРЧИЛ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8" y="4801216"/>
            <a:ext cx="1977749" cy="1833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480121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агдаагийн газрын мэдээгээр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хэрэгт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232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хүн холбогдон шалгагдаж, хэргийн илрүүлэлт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46.1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хувьтай байна. Ө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мнөх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оны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мөн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үеэс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хэргийн илрүүлэлт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4.4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пунктээр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холбогдогч 2.5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хувиар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бүртгэгдсэн хэрэг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хувиар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18–аас дээш насны 10000 хүнд ногдох гэмт хэрэг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3.2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продицимилээр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буурчээ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mn-Mong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79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fontAlgn="t"/>
            <a:endParaRPr lang="mn-MN" b="1" dirty="0"/>
          </a:p>
          <a:p>
            <a:endParaRPr lang="en-US" dirty="0"/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714340"/>
              </p:ext>
            </p:extLst>
          </p:nvPr>
        </p:nvGraphicFramePr>
        <p:xfrm>
          <a:off x="1371600" y="817512"/>
          <a:ext cx="10287000" cy="314488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25484">
                <a:tc>
                  <a:txBody>
                    <a:bodyPr/>
                    <a:lstStyle/>
                    <a:p>
                      <a:pPr algn="ctr"/>
                      <a:endParaRPr lang="mn-M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 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>
                          <a:latin typeface="Arial" pitchFamily="34" charset="0"/>
                          <a:cs typeface="Arial" pitchFamily="34" charset="0"/>
                        </a:rPr>
                        <a:t>Хэмжих нэгж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000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000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256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Иргэдийн хувийн мөнгөн хадгаламж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Тэрбум  төгрөг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230.5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272.1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375.2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315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хүнд ногдох хадгаламж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сая.төгрөг</a:t>
                      </a:r>
                      <a:r>
                        <a:rPr lang="en-US" sz="16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mn-Mong-CN" sz="200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Зээлийн</a:t>
                      </a:r>
                      <a:r>
                        <a:rPr lang="mn-MN" sz="200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өрийн үлдэгдэл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Тэрбум төгрөг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246.9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351.6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323.7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265810"/>
            <a:ext cx="10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БАНК, САНХҮҮ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4941" y="4265158"/>
            <a:ext cx="8303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Иргэдийн хувийн мөнгөн хадгаламж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375.2</a:t>
            </a:r>
            <a:r>
              <a:rPr lang="eu-E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хүрч,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аймгийн нэг хүнд дунджаар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3593323 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төгрөгийн, нэг хадгаламж эзэмшигчид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3428673</a:t>
            </a:r>
            <a:r>
              <a:rPr lang="mn-MN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хадгаламж ногдож байна. 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мөн үеэс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хадгаламжийн үлдэгдэл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37.9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өсч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хадгаламж эзэмшигчийн тоо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буурчээ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Ð¥Ð¾Ð»Ð±Ð¾Ð¾ÑÐ¾Ð¹ ÐÑÑ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5158"/>
            <a:ext cx="177044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67365" y="6246358"/>
            <a:ext cx="703644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</p:spTree>
    <p:extLst>
      <p:ext uri="{BB962C8B-B14F-4D97-AF65-F5344CB8AC3E}">
        <p14:creationId xmlns:p14="http://schemas.microsoft.com/office/powerpoint/2010/main" val="356367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2874933"/>
              </p:ext>
            </p:extLst>
          </p:nvPr>
        </p:nvGraphicFramePr>
        <p:xfrm>
          <a:off x="1269274" y="964474"/>
          <a:ext cx="4648200" cy="436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86600" y="92906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салбарын бүтэц, хувь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67855393"/>
              </p:ext>
            </p:extLst>
          </p:nvPr>
        </p:nvGraphicFramePr>
        <p:xfrm>
          <a:off x="6172200" y="1098344"/>
          <a:ext cx="5562600" cy="410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265810"/>
            <a:ext cx="10744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663332"/>
            <a:ext cx="1016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u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Аймгийн төсөвт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86.0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тэрбум</a:t>
            </a:r>
            <a:r>
              <a:rPr lang="eu-E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төгрөгийн орлогыг төвлөрүүлж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u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төсвийн гүйцэтгэл </a:t>
            </a:r>
            <a:r>
              <a:rPr lang="eu-E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126.3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хувьтай байна. Татварын орлогын төлөвлөгөө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13.8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хувиар, татварын бус орлогын төлөвлөгөө 40.2 хувиар даван биелжээ.</a:t>
            </a:r>
            <a:endParaRPr lang="en-US" sz="1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6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-13447" y="847992"/>
            <a:ext cx="7772400" cy="355671"/>
          </a:xfrm>
        </p:spPr>
        <p:txBody>
          <a:bodyPr/>
          <a:lstStyle/>
          <a:p>
            <a:pPr algn="ctr"/>
            <a:r>
              <a:rPr lang="mn-MN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БҮТЭЭГДЭХҮҮН ҮЙЛДВЭРЛЭЛТ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5614432"/>
              </p:ext>
            </p:extLst>
          </p:nvPr>
        </p:nvGraphicFramePr>
        <p:xfrm>
          <a:off x="1371600" y="1416514"/>
          <a:ext cx="5029200" cy="262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65810"/>
            <a:ext cx="1097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77973513"/>
              </p:ext>
            </p:extLst>
          </p:nvPr>
        </p:nvGraphicFramePr>
        <p:xfrm>
          <a:off x="6629400" y="883941"/>
          <a:ext cx="4953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5867400" y="844117"/>
            <a:ext cx="7772400" cy="355671"/>
          </a:xfrm>
        </p:spPr>
        <p:txBody>
          <a:bodyPr/>
          <a:lstStyle/>
          <a:p>
            <a:pPr algn="ctr"/>
            <a:r>
              <a:rPr lang="mn-MN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БҮТЭЭГДЭХҮҮН ҮЙЛДВЭРЛЭЛТ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бүтцээр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49530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 үйлдвэрийн салбарт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 их наяд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төгрөгийн бүтээгдэхүүн үйлдвэрлэн,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1.22 их наяд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төгрөгийн бүтээгдэхүүн борлуулж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нө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 мөн үеэс үйлдвэрлэлт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хувиар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борлуулалт </a:t>
            </a:r>
            <a:r>
              <a:rPr lang="x-none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2.9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хувиар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буурчээ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>
              <a:solidFill>
                <a:schemeClr val="tx2"/>
              </a:solidFill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8DBF4"/>
              </a:clrFrom>
              <a:clrTo>
                <a:srgbClr val="98D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-7005" r="-1921" b="15943"/>
          <a:stretch/>
        </p:blipFill>
        <p:spPr>
          <a:xfrm>
            <a:off x="1344706" y="4418658"/>
            <a:ext cx="171956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91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8589</TotalTime>
  <Words>750</Words>
  <Application>Microsoft Office PowerPoint</Application>
  <PresentationFormat>Widescreen</PresentationFormat>
  <Paragraphs>184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Unicode MS</vt:lpstr>
      <vt:lpstr>Arial</vt:lpstr>
      <vt:lpstr>Arial Mon</vt:lpstr>
      <vt:lpstr>Calibri</vt:lpstr>
      <vt:lpstr>Mongolian Baiti</vt:lpstr>
      <vt:lpstr>Tahoma</vt:lpstr>
      <vt:lpstr>Times New Roman</vt:lpstr>
      <vt:lpstr>Times New Roman Mon</vt:lpstr>
      <vt:lpstr>Wingdings</vt:lpstr>
      <vt:lpstr>dem1</vt:lpstr>
      <vt:lpstr>ХЭВЛЭЛИЙН  БАГА ХУРАЛ</vt:lpstr>
      <vt:lpstr>ОРХОН АЙМГИЙН НИЙГЭМ ЭДИЙН ЗАСГИЙН БАЙДАЛ 2020 ОНЫ 7-Р САРД</vt:lpstr>
      <vt:lpstr>АЙМГИЙН ЭДИЙН ЗАСАГ, НИЙГМИЙН ХӨГЖЛИЙН ДҮН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МАЛ, АЖ АХУЙ</vt:lpstr>
      <vt:lpstr>ГАЗАР ТАРИАЛАН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Zoljargal_N</cp:lastModifiedBy>
  <cp:revision>1589</cp:revision>
  <cp:lastPrinted>2020-08-11T06:42:45Z</cp:lastPrinted>
  <dcterms:created xsi:type="dcterms:W3CDTF">2014-04-10T10:08:15Z</dcterms:created>
  <dcterms:modified xsi:type="dcterms:W3CDTF">2020-08-11T06:43:23Z</dcterms:modified>
</cp:coreProperties>
</file>