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charts/chart16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330" r:id="rId3"/>
    <p:sldId id="322" r:id="rId4"/>
    <p:sldId id="357" r:id="rId5"/>
    <p:sldId id="351" r:id="rId6"/>
    <p:sldId id="335" r:id="rId7"/>
    <p:sldId id="347" r:id="rId8"/>
    <p:sldId id="348" r:id="rId9"/>
    <p:sldId id="349" r:id="rId10"/>
    <p:sldId id="353" r:id="rId11"/>
    <p:sldId id="358" r:id="rId12"/>
    <p:sldId id="355" r:id="rId13"/>
    <p:sldId id="331" r:id="rId14"/>
    <p:sldId id="342" r:id="rId15"/>
    <p:sldId id="343" r:id="rId16"/>
    <p:sldId id="346" r:id="rId17"/>
    <p:sldId id="354" r:id="rId18"/>
  </p:sldIdLst>
  <p:sldSz cx="9144000" cy="6858000" type="screen4x3"/>
  <p:notesSz cx="7715250" cy="12357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99" autoAdjust="0"/>
    <p:restoredTop sz="94607" autoAdjust="0"/>
  </p:normalViewPr>
  <p:slideViewPr>
    <p:cSldViewPr>
      <p:cViewPr>
        <p:scale>
          <a:sx n="82" d="100"/>
          <a:sy n="82" d="100"/>
        </p:scale>
        <p:origin x="-2454" y="-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86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%20on\2016-04-05_BUGD\TAN_2016%20ON\Tan-3%20sar\STAT_2016_03_MHAN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3%20sar\TAN_2016_3%20sar_niigem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3%20sar\TAN_2016_3%20sar_niigem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RIS\2016-I%20on\Tan-3%20sar\STAT_2016_3-XAA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RIS\2016-I%20on\Tan-3%20sar\STAT_2016_3-XAA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RIS\2016-I%20on\Tan-3%20sar\STAT_2016_3-XAA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3%20sar\STAT_2016_03_MHAN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3%20sar\TAN_2016_3%20sar_niigem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3%20sar\TAN_2016_3%20sar_niigem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3%20sar\Sariin%20tan%20AY-1_2,3%20sar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3%20sar\Sariin%20tan%20AY-1_2,3%20sar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%20on\2016-04-05_BUGD\TAN_2016%20ON\Tan-3%20sar\STAT_2016_03_MHA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%20on\2016-04-05_BUGD\TAN_2016%20ON\Tan-3%20sar\STAT_2016_03_MHA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3%20sar\TAN_2016_3%20sar_niigem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3%20sar\TAN_2016_3%20sar_niigem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3%20sar\TAN_2016_3%20sar_niigem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3%20sar\TAN_2016_3%20sar_niigem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3%20sar\TAN_2016_3%20sar_niigem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3%20sar\TAN_2016_3%20sar_niige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>
        <c:manualLayout>
          <c:layoutTarget val="inner"/>
          <c:xMode val="edge"/>
          <c:yMode val="edge"/>
          <c:x val="0.11282392825896771"/>
          <c:y val="2.8606965174130035E-2"/>
          <c:w val="0.85575996980310665"/>
          <c:h val="0.74052071958159849"/>
        </c:manualLayout>
      </c:layout>
      <c:barChart>
        <c:barDir val="col"/>
        <c:grouping val="clustered"/>
        <c:ser>
          <c:idx val="0"/>
          <c:order val="0"/>
          <c:tx>
            <c:strRef>
              <c:f>'E mend_2'!$H$5:$I$5</c:f>
              <c:strCache>
                <c:ptCount val="1"/>
                <c:pt idx="0">
                  <c:v>Амаржсан эх</c:v>
                </c:pt>
              </c:strCache>
            </c:strRef>
          </c:tx>
          <c:dLbls>
            <c:dLbl>
              <c:idx val="0"/>
              <c:layout>
                <c:manualLayout>
                  <c:x val="-2.6964070962701592E-2"/>
                  <c:y val="6.8746500435895603E-3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-4.2554446580465068E-2"/>
                  <c:y val="1.8055978850229301E-3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-1.4191135807020781E-2"/>
                  <c:y val="3.5443053675340477E-3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>
                    <a:solidFill>
                      <a:srgbClr val="00B050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'E mend_2'!$J$4:$L$4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'E mend_2'!$J$5:$L$5</c:f>
              <c:numCache>
                <c:formatCode>General</c:formatCode>
                <c:ptCount val="3"/>
                <c:pt idx="0">
                  <c:v>680</c:v>
                </c:pt>
                <c:pt idx="1">
                  <c:v>683</c:v>
                </c:pt>
                <c:pt idx="2">
                  <c:v>694</c:v>
                </c:pt>
              </c:numCache>
            </c:numRef>
          </c:val>
        </c:ser>
        <c:ser>
          <c:idx val="1"/>
          <c:order val="1"/>
          <c:tx>
            <c:strRef>
              <c:f>'E mend_2'!$H$6:$I$6</c:f>
              <c:strCache>
                <c:ptCount val="1"/>
                <c:pt idx="0">
                  <c:v>Амьд төрсөн хүүхэд</c:v>
                </c:pt>
              </c:strCache>
            </c:strRef>
          </c:tx>
          <c:dLbls>
            <c:dLbl>
              <c:idx val="0"/>
              <c:layout>
                <c:manualLayout>
                  <c:x val="2.0404673496080602E-2"/>
                  <c:y val="-5.3742673064519847E-3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2.4612926728640575E-2"/>
                  <c:y val="1.2433198194047741E-2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1.6049298185552903E-2"/>
                  <c:y val="-2.0820191510323924E-3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>
                    <a:solidFill>
                      <a:srgbClr val="00B050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'E mend_2'!$J$4:$L$4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'E mend_2'!$J$6:$L$6</c:f>
              <c:numCache>
                <c:formatCode>General</c:formatCode>
                <c:ptCount val="3"/>
                <c:pt idx="0">
                  <c:v>679</c:v>
                </c:pt>
                <c:pt idx="1">
                  <c:v>688</c:v>
                </c:pt>
                <c:pt idx="2">
                  <c:v>688</c:v>
                </c:pt>
              </c:numCache>
            </c:numRef>
          </c:val>
        </c:ser>
        <c:axId val="60902400"/>
        <c:axId val="60928768"/>
      </c:barChart>
      <c:catAx>
        <c:axId val="6090240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>
                <a:solidFill>
                  <a:srgbClr val="00B050"/>
                </a:solidFill>
              </a:defRPr>
            </a:pPr>
            <a:endParaRPr lang="en-US"/>
          </a:p>
        </c:txPr>
        <c:crossAx val="60928768"/>
        <c:crosses val="autoZero"/>
        <c:auto val="1"/>
        <c:lblAlgn val="ctr"/>
        <c:lblOffset val="100"/>
      </c:catAx>
      <c:valAx>
        <c:axId val="60928768"/>
        <c:scaling>
          <c:orientation val="minMax"/>
        </c:scaling>
        <c:axPos val="l"/>
        <c:numFmt formatCode="General" sourceLinked="1"/>
        <c:tickLblPos val="nextTo"/>
        <c:crossAx val="60902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5597398151318043E-2"/>
          <c:y val="0.89009981416558115"/>
          <c:w val="0.97438754366230484"/>
          <c:h val="9.7640094258290747E-2"/>
        </c:manualLayout>
      </c:layout>
      <c:txPr>
        <a:bodyPr/>
        <a:lstStyle/>
        <a:p>
          <a:pPr>
            <a:defRPr>
              <a:solidFill>
                <a:srgbClr val="002060"/>
              </a:solidFill>
              <a:latin typeface="Arial Mon" pitchFamily="34" charset="0"/>
            </a:defRPr>
          </a:pPr>
          <a:endParaRPr lang="en-US"/>
        </a:p>
      </c:txPr>
    </c:legend>
    <c:plotVisOnly val="1"/>
    <c:dispBlanksAs val="gap"/>
  </c:chart>
  <c:spPr>
    <a:ln w="19050">
      <a:solidFill>
        <a:schemeClr val="bg1"/>
      </a:solidFill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>
        <c:manualLayout>
          <c:layoutTarget val="inner"/>
          <c:xMode val="edge"/>
          <c:yMode val="edge"/>
          <c:x val="8.6299892125135027E-3"/>
          <c:y val="4.8462372237600033E-2"/>
          <c:w val="0.97459961676571871"/>
          <c:h val="0.72782456800409689"/>
        </c:manualLayout>
      </c:layout>
      <c:barChart>
        <c:barDir val="col"/>
        <c:grouping val="clustered"/>
        <c:ser>
          <c:idx val="0"/>
          <c:order val="0"/>
          <c:tx>
            <c:strRef>
              <c:f>'гэмт хэрэг'!$I$16</c:f>
              <c:strCache>
                <c:ptCount val="1"/>
                <c:pt idx="0">
                  <c:v>2014-III</c:v>
                </c:pt>
              </c:strCache>
            </c:strRef>
          </c:tx>
          <c:dLbls>
            <c:showVal val="1"/>
          </c:dLbls>
          <c:cat>
            <c:strRef>
              <c:f>'гэмт хэрэг'!$H$17:$H$20</c:f>
              <c:strCache>
                <c:ptCount val="4"/>
                <c:pt idx="0">
                  <c:v>Хөнгөн</c:v>
                </c:pt>
                <c:pt idx="1">
                  <c:v>Хүндэвтэр </c:v>
                </c:pt>
                <c:pt idx="2">
                  <c:v>Хүнд </c:v>
                </c:pt>
                <c:pt idx="3">
                  <c:v>Онц хүнд </c:v>
                </c:pt>
              </c:strCache>
            </c:strRef>
          </c:cat>
          <c:val>
            <c:numRef>
              <c:f>'гэмт хэрэг'!$I$17:$I$20</c:f>
              <c:numCache>
                <c:formatCode>General</c:formatCode>
                <c:ptCount val="4"/>
                <c:pt idx="0">
                  <c:v>65</c:v>
                </c:pt>
                <c:pt idx="1">
                  <c:v>24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'гэмт хэрэг'!$J$16</c:f>
              <c:strCache>
                <c:ptCount val="1"/>
                <c:pt idx="0">
                  <c:v>2015-III</c:v>
                </c:pt>
              </c:strCache>
            </c:strRef>
          </c:tx>
          <c:dLbls>
            <c:showVal val="1"/>
          </c:dLbls>
          <c:cat>
            <c:strRef>
              <c:f>'гэмт хэрэг'!$H$17:$H$20</c:f>
              <c:strCache>
                <c:ptCount val="4"/>
                <c:pt idx="0">
                  <c:v>Хөнгөн</c:v>
                </c:pt>
                <c:pt idx="1">
                  <c:v>Хүндэвтэр </c:v>
                </c:pt>
                <c:pt idx="2">
                  <c:v>Хүнд </c:v>
                </c:pt>
                <c:pt idx="3">
                  <c:v>Онц хүнд </c:v>
                </c:pt>
              </c:strCache>
            </c:strRef>
          </c:cat>
          <c:val>
            <c:numRef>
              <c:f>'гэмт хэрэг'!$J$17:$J$20</c:f>
              <c:numCache>
                <c:formatCode>General</c:formatCode>
                <c:ptCount val="4"/>
                <c:pt idx="0">
                  <c:v>56</c:v>
                </c:pt>
                <c:pt idx="1">
                  <c:v>23</c:v>
                </c:pt>
                <c:pt idx="2">
                  <c:v>2</c:v>
                </c:pt>
              </c:numCache>
            </c:numRef>
          </c:val>
        </c:ser>
        <c:ser>
          <c:idx val="2"/>
          <c:order val="2"/>
          <c:tx>
            <c:strRef>
              <c:f>'гэмт хэрэг'!$K$16</c:f>
              <c:strCache>
                <c:ptCount val="1"/>
                <c:pt idx="0">
                  <c:v>2016-III</c:v>
                </c:pt>
              </c:strCache>
            </c:strRef>
          </c:tx>
          <c:dLbls>
            <c:dLblPos val="outEnd"/>
            <c:showVal val="1"/>
          </c:dLbls>
          <c:cat>
            <c:strRef>
              <c:f>'гэмт хэрэг'!$H$17:$H$20</c:f>
              <c:strCache>
                <c:ptCount val="4"/>
                <c:pt idx="0">
                  <c:v>Хөнгөн</c:v>
                </c:pt>
                <c:pt idx="1">
                  <c:v>Хүндэвтэр </c:v>
                </c:pt>
                <c:pt idx="2">
                  <c:v>Хүнд </c:v>
                </c:pt>
                <c:pt idx="3">
                  <c:v>Онц хүнд </c:v>
                </c:pt>
              </c:strCache>
            </c:strRef>
          </c:cat>
          <c:val>
            <c:numRef>
              <c:f>'гэмт хэрэг'!$K$17:$K$20</c:f>
              <c:numCache>
                <c:formatCode>General</c:formatCode>
                <c:ptCount val="4"/>
                <c:pt idx="0">
                  <c:v>51</c:v>
                </c:pt>
                <c:pt idx="1">
                  <c:v>16</c:v>
                </c:pt>
                <c:pt idx="2">
                  <c:v>2</c:v>
                </c:pt>
              </c:numCache>
            </c:numRef>
          </c:val>
        </c:ser>
        <c:dLbls>
          <c:showVal val="1"/>
        </c:dLbls>
        <c:overlap val="-25"/>
        <c:axId val="62805888"/>
        <c:axId val="62807424"/>
      </c:barChart>
      <c:catAx>
        <c:axId val="6280588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2807424"/>
        <c:crosses val="autoZero"/>
        <c:auto val="1"/>
        <c:lblAlgn val="ctr"/>
        <c:lblOffset val="100"/>
      </c:catAx>
      <c:valAx>
        <c:axId val="62807424"/>
        <c:scaling>
          <c:orientation val="minMax"/>
        </c:scaling>
        <c:delete val="1"/>
        <c:axPos val="l"/>
        <c:numFmt formatCode="General" sourceLinked="1"/>
        <c:tickLblPos val="none"/>
        <c:crossAx val="628058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90112338506230383"/>
          <c:y val="6.3379506133161928E-2"/>
          <c:w val="9.8876614937695895E-2"/>
          <c:h val="0.35838649144944418"/>
        </c:manualLayout>
      </c:layout>
    </c:legend>
    <c:plotVisOnly val="1"/>
    <c:dispBlanksAs val="gap"/>
  </c:chart>
  <c:spPr>
    <a:ln>
      <a:solidFill>
        <a:schemeClr val="bg1"/>
      </a:solidFill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6"/>
  <c:chart>
    <c:plotArea>
      <c:layout>
        <c:manualLayout>
          <c:layoutTarget val="inner"/>
          <c:xMode val="edge"/>
          <c:yMode val="edge"/>
          <c:x val="3.0555697180530011E-2"/>
          <c:y val="9.4171876584097133E-2"/>
          <c:w val="0.93888888888889765"/>
          <c:h val="0.64776247618462646"/>
        </c:manualLayout>
      </c:layout>
      <c:barChart>
        <c:barDir val="col"/>
        <c:grouping val="clustered"/>
        <c:ser>
          <c:idx val="0"/>
          <c:order val="0"/>
          <c:tx>
            <c:strRef>
              <c:f>'гэмт хэрэг'!$H$32</c:f>
              <c:strCache>
                <c:ptCount val="1"/>
                <c:pt idx="0">
                  <c:v>Нийт  учирсан хохирол</c:v>
                </c:pt>
              </c:strCache>
            </c:strRef>
          </c:tx>
          <c:dLbls>
            <c:showVal val="1"/>
          </c:dLbls>
          <c:cat>
            <c:strRef>
              <c:f>'гэмт хэрэг'!$I$31:$K$31</c:f>
              <c:strCache>
                <c:ptCount val="3"/>
                <c:pt idx="0">
                  <c:v>2014-III</c:v>
                </c:pt>
                <c:pt idx="1">
                  <c:v>2015-III</c:v>
                </c:pt>
                <c:pt idx="2">
                  <c:v>2016-III</c:v>
                </c:pt>
              </c:strCache>
            </c:strRef>
          </c:cat>
          <c:val>
            <c:numRef>
              <c:f>'гэмт хэрэг'!$I$32:$K$32</c:f>
              <c:numCache>
                <c:formatCode>0.0</c:formatCode>
                <c:ptCount val="3"/>
                <c:pt idx="0">
                  <c:v>40.300000000000011</c:v>
                </c:pt>
                <c:pt idx="1">
                  <c:v>177.3</c:v>
                </c:pt>
                <c:pt idx="2">
                  <c:v>57.3</c:v>
                </c:pt>
              </c:numCache>
            </c:numRef>
          </c:val>
        </c:ser>
        <c:ser>
          <c:idx val="1"/>
          <c:order val="1"/>
          <c:tx>
            <c:strRef>
              <c:f>'гэмт хэрэг'!$H$33</c:f>
              <c:strCache>
                <c:ptCount val="1"/>
                <c:pt idx="0">
                  <c:v>Нөхөн төлүүлсэн хохирол</c:v>
                </c:pt>
              </c:strCache>
            </c:strRef>
          </c:tx>
          <c:dLbls>
            <c:showVal val="1"/>
          </c:dLbls>
          <c:cat>
            <c:strRef>
              <c:f>'гэмт хэрэг'!$I$31:$K$31</c:f>
              <c:strCache>
                <c:ptCount val="3"/>
                <c:pt idx="0">
                  <c:v>2014-III</c:v>
                </c:pt>
                <c:pt idx="1">
                  <c:v>2015-III</c:v>
                </c:pt>
                <c:pt idx="2">
                  <c:v>2016-III</c:v>
                </c:pt>
              </c:strCache>
            </c:strRef>
          </c:cat>
          <c:val>
            <c:numRef>
              <c:f>'гэмт хэрэг'!$I$33:$K$33</c:f>
              <c:numCache>
                <c:formatCode>0.0</c:formatCode>
                <c:ptCount val="3"/>
                <c:pt idx="0">
                  <c:v>34</c:v>
                </c:pt>
                <c:pt idx="1">
                  <c:v>61.5</c:v>
                </c:pt>
                <c:pt idx="2">
                  <c:v>51.7</c:v>
                </c:pt>
              </c:numCache>
            </c:numRef>
          </c:val>
        </c:ser>
        <c:dLbls>
          <c:showVal val="1"/>
        </c:dLbls>
        <c:overlap val="-25"/>
        <c:axId val="62845696"/>
        <c:axId val="62847232"/>
      </c:barChart>
      <c:catAx>
        <c:axId val="6284569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2847232"/>
        <c:crosses val="autoZero"/>
        <c:auto val="1"/>
        <c:lblAlgn val="ctr"/>
        <c:lblOffset val="100"/>
      </c:catAx>
      <c:valAx>
        <c:axId val="62847232"/>
        <c:scaling>
          <c:orientation val="minMax"/>
        </c:scaling>
        <c:delete val="1"/>
        <c:axPos val="l"/>
        <c:numFmt formatCode="0.0" sourceLinked="1"/>
        <c:tickLblPos val="none"/>
        <c:crossAx val="628456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1266530459202798"/>
          <c:y val="0.80782564948056368"/>
          <c:w val="0.81887835449141633"/>
          <c:h val="0.18306689648147814"/>
        </c:manualLayout>
      </c:layout>
    </c:legend>
    <c:plotVisOnly val="1"/>
    <c:dispBlanksAs val="gap"/>
  </c:chart>
  <c:spPr>
    <a:ln>
      <a:solidFill>
        <a:schemeClr val="bg1"/>
      </a:solidFill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plotArea>
      <c:layout>
        <c:manualLayout>
          <c:layoutTarget val="inner"/>
          <c:xMode val="edge"/>
          <c:yMode val="edge"/>
          <c:x val="9.3737730229159863E-2"/>
          <c:y val="0.11557528993086391"/>
          <c:w val="0.87816514315020966"/>
          <c:h val="0.59323495402235493"/>
        </c:manualLayout>
      </c:layout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horogdol!$N$23:$N$35</c:f>
              <c:strCache>
                <c:ptCount val="13"/>
                <c:pt idx="0">
                  <c:v>Цэнгэл</c:v>
                </c:pt>
                <c:pt idx="1">
                  <c:v>Баяннуур</c:v>
                </c:pt>
                <c:pt idx="2">
                  <c:v>Сагсай</c:v>
                </c:pt>
                <c:pt idx="3">
                  <c:v>Алтай</c:v>
                </c:pt>
                <c:pt idx="4">
                  <c:v>Ногооннуур</c:v>
                </c:pt>
                <c:pt idx="5">
                  <c:v>Алтанцөгц</c:v>
                </c:pt>
                <c:pt idx="6">
                  <c:v>Дэлүүн</c:v>
                </c:pt>
                <c:pt idx="7">
                  <c:v>Толбо</c:v>
                </c:pt>
                <c:pt idx="8">
                  <c:v>Улаанхус</c:v>
                </c:pt>
                <c:pt idx="9">
                  <c:v>Бугат</c:v>
                </c:pt>
                <c:pt idx="10">
                  <c:v>Булган</c:v>
                </c:pt>
                <c:pt idx="11">
                  <c:v>Буянт</c:v>
                </c:pt>
                <c:pt idx="12">
                  <c:v>Өлгий</c:v>
                </c:pt>
              </c:strCache>
            </c:strRef>
          </c:cat>
          <c:val>
            <c:numRef>
              <c:f>horogdol!$O$23:$O$35</c:f>
              <c:numCache>
                <c:formatCode>General</c:formatCode>
                <c:ptCount val="13"/>
                <c:pt idx="0">
                  <c:v>6126</c:v>
                </c:pt>
                <c:pt idx="1">
                  <c:v>1649</c:v>
                </c:pt>
                <c:pt idx="2">
                  <c:v>991</c:v>
                </c:pt>
                <c:pt idx="3">
                  <c:v>979</c:v>
                </c:pt>
                <c:pt idx="4">
                  <c:v>924</c:v>
                </c:pt>
                <c:pt idx="5">
                  <c:v>662</c:v>
                </c:pt>
                <c:pt idx="6">
                  <c:v>558</c:v>
                </c:pt>
                <c:pt idx="7">
                  <c:v>526</c:v>
                </c:pt>
                <c:pt idx="8">
                  <c:v>372</c:v>
                </c:pt>
                <c:pt idx="9">
                  <c:v>269</c:v>
                </c:pt>
                <c:pt idx="10">
                  <c:v>268</c:v>
                </c:pt>
                <c:pt idx="11">
                  <c:v>238</c:v>
                </c:pt>
                <c:pt idx="12">
                  <c:v>140</c:v>
                </c:pt>
              </c:numCache>
            </c:numRef>
          </c:val>
        </c:ser>
        <c:axId val="62871808"/>
        <c:axId val="62889984"/>
      </c:barChart>
      <c:catAx>
        <c:axId val="6287180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-2700000" vert="horz"/>
          <a:lstStyle/>
          <a:p>
            <a:pPr>
              <a:defRPr/>
            </a:pPr>
            <a:endParaRPr lang="en-US"/>
          </a:p>
        </c:txPr>
        <c:crossAx val="62889984"/>
        <c:crosses val="autoZero"/>
        <c:auto val="1"/>
        <c:lblAlgn val="ctr"/>
        <c:lblOffset val="100"/>
      </c:catAx>
      <c:valAx>
        <c:axId val="62889984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2871808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9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TEL!$A$47:$A$59</c:f>
              <c:strCache>
                <c:ptCount val="13"/>
                <c:pt idx="0">
                  <c:v>Ногооннуур</c:v>
                </c:pt>
                <c:pt idx="1">
                  <c:v>Толбо</c:v>
                </c:pt>
                <c:pt idx="2">
                  <c:v>Дэлүүн</c:v>
                </c:pt>
                <c:pt idx="3">
                  <c:v>Алтай</c:v>
                </c:pt>
                <c:pt idx="4">
                  <c:v>Буянт</c:v>
                </c:pt>
                <c:pt idx="5">
                  <c:v>Улаанхус</c:v>
                </c:pt>
                <c:pt idx="6">
                  <c:v>Алтанцөгц</c:v>
                </c:pt>
                <c:pt idx="7">
                  <c:v>Булган</c:v>
                </c:pt>
                <c:pt idx="8">
                  <c:v>Сагсай</c:v>
                </c:pt>
                <c:pt idx="9">
                  <c:v>Бугат</c:v>
                </c:pt>
                <c:pt idx="10">
                  <c:v>Баяннуур</c:v>
                </c:pt>
                <c:pt idx="11">
                  <c:v>Өлгий</c:v>
                </c:pt>
                <c:pt idx="12">
                  <c:v>Цэнгэл</c:v>
                </c:pt>
              </c:strCache>
            </c:strRef>
          </c:cat>
          <c:val>
            <c:numRef>
              <c:f>TEL!$B$47:$B$59</c:f>
              <c:numCache>
                <c:formatCode>General</c:formatCode>
                <c:ptCount val="13"/>
                <c:pt idx="0">
                  <c:v>49.2</c:v>
                </c:pt>
                <c:pt idx="1">
                  <c:v>47.7</c:v>
                </c:pt>
                <c:pt idx="2">
                  <c:v>43.3</c:v>
                </c:pt>
                <c:pt idx="3">
                  <c:v>41.8</c:v>
                </c:pt>
                <c:pt idx="4">
                  <c:v>35.800000000000004</c:v>
                </c:pt>
                <c:pt idx="5" formatCode="0.0">
                  <c:v>27</c:v>
                </c:pt>
                <c:pt idx="6">
                  <c:v>26.3</c:v>
                </c:pt>
                <c:pt idx="7">
                  <c:v>25.1</c:v>
                </c:pt>
                <c:pt idx="8">
                  <c:v>21.9</c:v>
                </c:pt>
                <c:pt idx="9">
                  <c:v>20.6</c:v>
                </c:pt>
                <c:pt idx="10">
                  <c:v>16.8</c:v>
                </c:pt>
                <c:pt idx="11">
                  <c:v>3.8</c:v>
                </c:pt>
                <c:pt idx="12">
                  <c:v>3.7</c:v>
                </c:pt>
              </c:numCache>
            </c:numRef>
          </c:val>
        </c:ser>
        <c:axId val="62913920"/>
        <c:axId val="62923904"/>
      </c:barChart>
      <c:catAx>
        <c:axId val="62913920"/>
        <c:scaling>
          <c:orientation val="minMax"/>
        </c:scaling>
        <c:axPos val="l"/>
        <c:tickLblPos val="nextTo"/>
        <c:crossAx val="62923904"/>
        <c:crosses val="autoZero"/>
        <c:auto val="1"/>
        <c:lblAlgn val="ctr"/>
        <c:lblOffset val="100"/>
      </c:catAx>
      <c:valAx>
        <c:axId val="62923904"/>
        <c:scaling>
          <c:orientation val="minMax"/>
        </c:scaling>
        <c:axPos val="b"/>
        <c:numFmt formatCode="General" sourceLinked="1"/>
        <c:tickLblPos val="nextTo"/>
        <c:crossAx val="62913920"/>
        <c:crosses val="autoZero"/>
        <c:crossBetween val="between"/>
      </c:valAx>
    </c:plotArea>
    <c:plotVisOnly val="1"/>
  </c:chart>
  <c:spPr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6"/>
  <c:chart>
    <c:plotArea>
      <c:layout>
        <c:manualLayout>
          <c:layoutTarget val="inner"/>
          <c:xMode val="edge"/>
          <c:yMode val="edge"/>
          <c:x val="0.35073750096662526"/>
          <c:y val="3.8194444444444448E-2"/>
          <c:w val="0.61289628224548276"/>
          <c:h val="0.85436925853018453"/>
        </c:manualLayout>
      </c:layout>
      <c:barChart>
        <c:barDir val="bar"/>
        <c:grouping val="clustered"/>
        <c:ser>
          <c:idx val="0"/>
          <c:order val="0"/>
          <c:tx>
            <c:strRef>
              <c:f>une!$C$16:$C$17</c:f>
              <c:strCache>
                <c:ptCount val="1"/>
                <c:pt idx="0">
                  <c:v>2015-III</c:v>
                </c:pt>
              </c:strCache>
            </c:strRef>
          </c:tx>
          <c:dLbls>
            <c:dLbl>
              <c:idx val="2"/>
              <c:layout>
                <c:manualLayout>
                  <c:x val="6.9324090121317232E-3"/>
                  <c:y val="1.3888888888888904E-2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0"/>
                  <c:y val="6.9444444444444501E-3"/>
                </c:manualLayout>
              </c:layout>
              <c:dLblPos val="outEnd"/>
              <c:showVal val="1"/>
            </c:dLbl>
            <c:dLbl>
              <c:idx val="4"/>
              <c:layout>
                <c:manualLayout>
                  <c:x val="2.3108030040439047E-3"/>
                  <c:y val="1.7726405369245291E-2"/>
                </c:manualLayout>
              </c:layout>
              <c:dLblPos val="outEnd"/>
              <c:showVal val="1"/>
            </c:dLbl>
            <c:dLbl>
              <c:idx val="5"/>
              <c:layout>
                <c:manualLayout>
                  <c:x val="1.1799224212017763E-2"/>
                  <c:y val="5.6860482016295229E-3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000000"/>
                    </a:solidFill>
                    <a:latin typeface="Arial Mon"/>
                    <a:ea typeface="Arial Mon"/>
                    <a:cs typeface="Arial Mon"/>
                  </a:defRPr>
                </a:pPr>
                <a:endParaRPr lang="en-US"/>
              </a:p>
            </c:txPr>
            <c:showVal val="1"/>
          </c:dLbls>
          <c:cat>
            <c:strRef>
              <c:f>une!$B$18:$B$25</c:f>
              <c:strCache>
                <c:ptCount val="8"/>
                <c:pt idx="0">
                  <c:v>Ямааны цагаан ноолуур</c:v>
                </c:pt>
                <c:pt idx="1">
                  <c:v>Ямааны бор ноолуур</c:v>
                </c:pt>
                <c:pt idx="2">
                  <c:v>Адууны дэл</c:v>
                </c:pt>
                <c:pt idx="3">
                  <c:v>Адууны сүүл</c:v>
                </c:pt>
                <c:pt idx="4">
                  <c:v>Адууны шир</c:v>
                </c:pt>
                <c:pt idx="5">
                  <c:v>Үхрийн шир1.8-2.3 метрийн </c:v>
                </c:pt>
                <c:pt idx="6">
                  <c:v>Хонины ноостой нэхий </c:v>
                </c:pt>
                <c:pt idx="7">
                  <c:v>Ямааны ноолууртай арьс</c:v>
                </c:pt>
              </c:strCache>
            </c:strRef>
          </c:cat>
          <c:val>
            <c:numRef>
              <c:f>une!$C$18:$C$25</c:f>
              <c:numCache>
                <c:formatCode>0.0</c:formatCode>
                <c:ptCount val="8"/>
                <c:pt idx="0">
                  <c:v>35</c:v>
                </c:pt>
                <c:pt idx="1">
                  <c:v>35</c:v>
                </c:pt>
                <c:pt idx="2">
                  <c:v>0</c:v>
                </c:pt>
                <c:pt idx="3">
                  <c:v>0</c:v>
                </c:pt>
                <c:pt idx="4">
                  <c:v>35</c:v>
                </c:pt>
                <c:pt idx="5">
                  <c:v>35</c:v>
                </c:pt>
                <c:pt idx="6">
                  <c:v>0.45</c:v>
                </c:pt>
                <c:pt idx="7">
                  <c:v>16</c:v>
                </c:pt>
              </c:numCache>
            </c:numRef>
          </c:val>
        </c:ser>
        <c:ser>
          <c:idx val="1"/>
          <c:order val="1"/>
          <c:tx>
            <c:strRef>
              <c:f>une!$D$16:$D$17</c:f>
              <c:strCache>
                <c:ptCount val="1"/>
                <c:pt idx="0">
                  <c:v>2016-III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6.9444444444444501E-3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0"/>
                  <c:y val="-1.0416666666666666E-2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0"/>
                  <c:y val="-6.9444444444444501E-3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6.9324090121317232E-3"/>
                  <c:y val="-6.9444444444445143E-3"/>
                </c:manualLayout>
              </c:layout>
              <c:dLblPos val="outEnd"/>
              <c:showVal val="1"/>
            </c:dLbl>
            <c:dLbl>
              <c:idx val="4"/>
              <c:layout>
                <c:manualLayout>
                  <c:x val="4.6216060080878103E-3"/>
                  <c:y val="-1.0416666666666666E-2"/>
                </c:manualLayout>
              </c:layout>
              <c:dLblPos val="outEnd"/>
              <c:showVal val="1"/>
            </c:dLbl>
            <c:dLbl>
              <c:idx val="5"/>
              <c:layout>
                <c:manualLayout>
                  <c:x val="-2.6053468980094339E-3"/>
                  <c:y val="-2.9530722340489198E-2"/>
                </c:manualLayout>
              </c:layout>
              <c:dLblPos val="outEnd"/>
              <c:showVal val="1"/>
            </c:dLbl>
            <c:dLbl>
              <c:idx val="6"/>
              <c:layout>
                <c:manualLayout>
                  <c:x val="0"/>
                  <c:y val="-6.9444444444444501E-3"/>
                </c:manualLayout>
              </c:layout>
              <c:dLblPos val="outEnd"/>
              <c:showVal val="1"/>
            </c:dLbl>
            <c:dLbl>
              <c:idx val="7"/>
              <c:layout>
                <c:manualLayout>
                  <c:x val="6.9324090121317232E-3"/>
                  <c:y val="-1.0416666666666666E-2"/>
                </c:manualLayout>
              </c:layout>
              <c:dLblPos val="outEnd"/>
              <c:showVal val="1"/>
            </c:dLbl>
            <c:dLbl>
              <c:idx val="8"/>
              <c:layout>
                <c:manualLayout>
                  <c:x val="0"/>
                  <c:y val="-6.5843621399177023E-3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050" b="0" i="0" u="none" strike="noStrike" baseline="0">
                    <a:solidFill>
                      <a:srgbClr val="000000"/>
                    </a:solidFill>
                    <a:latin typeface="Arial Mon"/>
                    <a:ea typeface="Arial Mon"/>
                    <a:cs typeface="Arial Mon"/>
                  </a:defRPr>
                </a:pPr>
                <a:endParaRPr lang="en-US"/>
              </a:p>
            </c:txPr>
            <c:showVal val="1"/>
          </c:dLbls>
          <c:cat>
            <c:strRef>
              <c:f>une!$B$18:$B$25</c:f>
              <c:strCache>
                <c:ptCount val="8"/>
                <c:pt idx="0">
                  <c:v>Ямааны цагаан ноолуур</c:v>
                </c:pt>
                <c:pt idx="1">
                  <c:v>Ямааны бор ноолуур</c:v>
                </c:pt>
                <c:pt idx="2">
                  <c:v>Адууны дэл</c:v>
                </c:pt>
                <c:pt idx="3">
                  <c:v>Адууны сүүл</c:v>
                </c:pt>
                <c:pt idx="4">
                  <c:v>Адууны шир</c:v>
                </c:pt>
                <c:pt idx="5">
                  <c:v>Үхрийн шир1.8-2.3 метрийн </c:v>
                </c:pt>
                <c:pt idx="6">
                  <c:v>Хонины ноостой нэхий </c:v>
                </c:pt>
                <c:pt idx="7">
                  <c:v>Ямааны ноолууртай арьс</c:v>
                </c:pt>
              </c:strCache>
            </c:strRef>
          </c:cat>
          <c:val>
            <c:numRef>
              <c:f>une!$D$18:$D$25</c:f>
              <c:numCache>
                <c:formatCode>0.0</c:formatCode>
                <c:ptCount val="8"/>
                <c:pt idx="0">
                  <c:v>25</c:v>
                </c:pt>
                <c:pt idx="1">
                  <c:v>25</c:v>
                </c:pt>
                <c:pt idx="2">
                  <c:v>0</c:v>
                </c:pt>
                <c:pt idx="3">
                  <c:v>0</c:v>
                </c:pt>
                <c:pt idx="4">
                  <c:v>15</c:v>
                </c:pt>
                <c:pt idx="5">
                  <c:v>7</c:v>
                </c:pt>
                <c:pt idx="6">
                  <c:v>0.3000000000000001</c:v>
                </c:pt>
                <c:pt idx="7">
                  <c:v>11</c:v>
                </c:pt>
              </c:numCache>
            </c:numRef>
          </c:val>
        </c:ser>
        <c:axId val="62973824"/>
        <c:axId val="62975360"/>
      </c:barChart>
      <c:catAx>
        <c:axId val="62973824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Arial Mon"/>
                <a:ea typeface="Arial Mon"/>
                <a:cs typeface="Arial Mon"/>
              </a:defRPr>
            </a:pPr>
            <a:endParaRPr lang="en-US"/>
          </a:p>
        </c:txPr>
        <c:crossAx val="62975360"/>
        <c:crosses val="autoZero"/>
        <c:auto val="1"/>
        <c:lblAlgn val="ctr"/>
        <c:lblOffset val="100"/>
      </c:catAx>
      <c:valAx>
        <c:axId val="62975360"/>
        <c:scaling>
          <c:orientation val="minMax"/>
        </c:scaling>
        <c:axPos val="b"/>
        <c:numFmt formatCode="0.0" sourceLinked="1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Arial Mon"/>
                <a:ea typeface="Arial Mon"/>
                <a:cs typeface="Arial Mon"/>
              </a:defRPr>
            </a:pPr>
            <a:endParaRPr lang="en-US"/>
          </a:p>
        </c:txPr>
        <c:crossAx val="62973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22825354795257"/>
          <c:y val="2.0696930568566414E-3"/>
          <c:w val="0.14491552272780078"/>
          <c:h val="0.18821918964309547"/>
        </c:manualLayout>
      </c:layout>
      <c:txPr>
        <a:bodyPr/>
        <a:lstStyle/>
        <a:p>
          <a:pPr>
            <a:defRPr sz="1050" b="0" i="0" u="none" strike="noStrike" baseline="0">
              <a:solidFill>
                <a:srgbClr val="000000"/>
              </a:solidFill>
              <a:latin typeface="Arial Mon"/>
              <a:ea typeface="Arial Mon"/>
              <a:cs typeface="Arial Mon"/>
            </a:defRPr>
          </a:pPr>
          <a:endParaRPr lang="en-US"/>
        </a:p>
      </c:txPr>
    </c:legend>
    <c:plotVisOnly val="1"/>
    <c:dispBlanksAs val="gap"/>
  </c:chart>
  <c:spPr>
    <a:ln w="19050">
      <a:noFill/>
    </a:ln>
  </c:spPr>
  <c:txPr>
    <a:bodyPr/>
    <a:lstStyle/>
    <a:p>
      <a:pPr>
        <a:defRPr sz="1050" b="0" i="0" u="none" strike="noStrike" baseline="0">
          <a:solidFill>
            <a:srgbClr val="000000"/>
          </a:solidFill>
          <a:latin typeface="Arial Mon"/>
          <a:ea typeface="Arial Mon"/>
          <a:cs typeface="Arial Mon"/>
        </a:defRPr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2"/>
  <c:chart>
    <c:plotArea>
      <c:layout>
        <c:manualLayout>
          <c:layoutTarget val="inner"/>
          <c:xMode val="edge"/>
          <c:yMode val="edge"/>
          <c:x val="0.43192120156932545"/>
          <c:y val="8.0001419266346237E-3"/>
          <c:w val="0.56807879843067488"/>
          <c:h val="0.98399971614673165"/>
        </c:manualLayout>
      </c:layout>
      <c:barChart>
        <c:barDir val="bar"/>
        <c:grouping val="stacked"/>
        <c:ser>
          <c:idx val="0"/>
          <c:order val="0"/>
          <c:dLbls>
            <c:dLbl>
              <c:idx val="0"/>
              <c:layout>
                <c:manualLayout>
                  <c:x val="0.18582305219971176"/>
                  <c:y val="-8.1288693875097677E-3"/>
                </c:manualLayout>
              </c:layout>
              <c:showVal val="1"/>
            </c:dLbl>
            <c:dLbl>
              <c:idx val="1"/>
              <c:layout>
                <c:manualLayout>
                  <c:x val="0.10005651382885851"/>
                  <c:y val="-1.0955500791408742E-3"/>
                </c:manualLayout>
              </c:layout>
              <c:showVal val="1"/>
            </c:dLbl>
            <c:dLbl>
              <c:idx val="2"/>
              <c:layout>
                <c:manualLayout>
                  <c:x val="6.5458954966431532E-2"/>
                  <c:y val="1.5435475145759493E-3"/>
                </c:manualLayout>
              </c:layout>
              <c:spPr>
                <a:solidFill>
                  <a:sysClr val="window" lastClr="FFFFFF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Val val="1"/>
            </c:dLbl>
            <c:dLbl>
              <c:idx val="3"/>
              <c:layout>
                <c:manualLayout>
                  <c:x val="0.13569340747488873"/>
                  <c:y val="-3.5698209479540334E-3"/>
                </c:manualLayout>
              </c:layout>
              <c:showVal val="1"/>
            </c:dLbl>
            <c:dLbl>
              <c:idx val="4"/>
              <c:layout>
                <c:manualLayout>
                  <c:x val="0.17814935556854344"/>
                  <c:y val="-4.9856147789218734E-3"/>
                </c:manualLayout>
              </c:layout>
              <c:showVal val="1"/>
            </c:dLbl>
            <c:dLbl>
              <c:idx val="5"/>
              <c:layout>
                <c:manualLayout>
                  <c:x val="0.23625133011151275"/>
                  <c:y val="-1.2363718958207162E-3"/>
                </c:manualLayout>
              </c:layout>
              <c:spPr>
                <a:solidFill>
                  <a:sysClr val="window" lastClr="FFFFFF"/>
                </a:solidFill>
              </c:spPr>
              <c:txPr>
                <a:bodyPr/>
                <a:lstStyle/>
                <a:p>
                  <a:pPr>
                    <a:defRPr>
                      <a:solidFill>
                        <a:sysClr val="windowText" lastClr="000000"/>
                      </a:solidFill>
                    </a:defRPr>
                  </a:pPr>
                  <a:endParaRPr lang="en-US"/>
                </a:p>
              </c:txPr>
              <c:showVal val="1"/>
            </c:dLbl>
            <c:dLbl>
              <c:idx val="6"/>
              <c:layout>
                <c:manualLayout>
                  <c:x val="0.1349374318704647"/>
                  <c:y val="-3.3921713984225344E-3"/>
                </c:manualLayout>
              </c:layout>
              <c:showVal val="1"/>
            </c:dLbl>
            <c:dLbl>
              <c:idx val="7"/>
              <c:layout>
                <c:manualLayout>
                  <c:x val="9.4990985701948624E-2"/>
                  <c:y val="-4.6296273793975965E-3"/>
                </c:manualLayout>
              </c:layout>
              <c:spPr>
                <a:solidFill>
                  <a:sysClr val="window" lastClr="FFFFFF"/>
                </a:solidFill>
              </c:spPr>
              <c:txPr>
                <a:bodyPr/>
                <a:lstStyle/>
                <a:p>
                  <a:pPr>
                    <a:defRPr>
                      <a:solidFill>
                        <a:sysClr val="windowText" lastClr="000000"/>
                      </a:solidFill>
                    </a:defRPr>
                  </a:pPr>
                  <a:endParaRPr lang="en-US"/>
                </a:p>
              </c:txPr>
              <c:showVal val="1"/>
            </c:dLbl>
            <c:dLbl>
              <c:idx val="8"/>
              <c:layout>
                <c:manualLayout>
                  <c:x val="8.3032490974729548E-2"/>
                  <c:y val="-3.4632312182351355E-3"/>
                </c:manualLayout>
              </c:layout>
              <c:showVal val="1"/>
            </c:dLbl>
            <c:dLbl>
              <c:idx val="9"/>
              <c:layout>
                <c:manualLayout>
                  <c:x val="7.5398104747867734E-2"/>
                  <c:y val="0"/>
                </c:manualLayout>
              </c:layout>
              <c:showVal val="1"/>
            </c:dLbl>
            <c:dLbl>
              <c:idx val="10"/>
              <c:layout>
                <c:manualLayout>
                  <c:x val="0.13159523317528843"/>
                  <c:y val="1.5432091264658923E-3"/>
                </c:manualLayout>
              </c:layout>
              <c:showVal val="1"/>
            </c:dLbl>
            <c:dLbl>
              <c:idx val="11"/>
              <c:layout>
                <c:manualLayout>
                  <c:x val="0.12777777777777777"/>
                  <c:y val="0"/>
                </c:manualLayout>
              </c:layout>
              <c:showVal val="1"/>
            </c:dLbl>
            <c:dLbl>
              <c:idx val="12"/>
              <c:layout>
                <c:manualLayout>
                  <c:x val="0.27605387437869272"/>
                  <c:y val="0"/>
                </c:manualLayout>
              </c:layout>
              <c:showVal val="1"/>
            </c:dLbl>
            <c:showVal val="1"/>
          </c:dLbls>
          <c:cat>
            <c:strRef>
              <c:f>'heregleenii une grafik'!$A$1:$A$11</c:f>
              <c:strCache>
                <c:ptCount val="11"/>
                <c:pt idx="0">
                  <c:v>Ерөнхий индекс</c:v>
                </c:pt>
                <c:pt idx="1">
                  <c:v>Хүнсний бараа </c:v>
                </c:pt>
                <c:pt idx="2">
                  <c:v>Орон сууц ус цахилгаан,түлш</c:v>
                </c:pt>
                <c:pt idx="3">
                  <c:v>Гэр ахуйн бараа,тавилга</c:v>
                </c:pt>
                <c:pt idx="4">
                  <c:v>Амралт чөлөөт цаг</c:v>
                </c:pt>
                <c:pt idx="5">
                  <c:v>Зочид буудал, нийтийн хоол</c:v>
                </c:pt>
                <c:pt idx="6">
                  <c:v>Бусад бараа үйлчилгээ</c:v>
                </c:pt>
                <c:pt idx="7">
                  <c:v>Хувцас, бөс бараа, гутал</c:v>
                </c:pt>
                <c:pt idx="8">
                  <c:v>Согтууруулах ундаа,тамхи </c:v>
                </c:pt>
                <c:pt idx="9">
                  <c:v>Тээвэр</c:v>
                </c:pt>
                <c:pt idx="10">
                  <c:v>Холбооны хэрэгсэл,шуудангийн үйлчилгээ</c:v>
                </c:pt>
              </c:strCache>
            </c:strRef>
          </c:cat>
          <c:val>
            <c:numRef>
              <c:f>'heregleenii une grafik'!$B$1:$B$11</c:f>
              <c:numCache>
                <c:formatCode>0.0</c:formatCode>
                <c:ptCount val="11"/>
                <c:pt idx="0" formatCode="General">
                  <c:v>-0.4</c:v>
                </c:pt>
                <c:pt idx="1">
                  <c:v>1.5</c:v>
                </c:pt>
                <c:pt idx="2">
                  <c:v>2.1</c:v>
                </c:pt>
                <c:pt idx="3">
                  <c:v>-3.4</c:v>
                </c:pt>
                <c:pt idx="4">
                  <c:v>-0.5</c:v>
                </c:pt>
                <c:pt idx="5">
                  <c:v>-14.4</c:v>
                </c:pt>
                <c:pt idx="6">
                  <c:v>0.4</c:v>
                </c:pt>
                <c:pt idx="7">
                  <c:v>-3.1</c:v>
                </c:pt>
                <c:pt idx="8">
                  <c:v>1.7</c:v>
                </c:pt>
                <c:pt idx="9">
                  <c:v>-1.6</c:v>
                </c:pt>
                <c:pt idx="10">
                  <c:v>-0.3</c:v>
                </c:pt>
              </c:numCache>
            </c:numRef>
          </c:val>
        </c:ser>
        <c:overlap val="100"/>
        <c:axId val="60664832"/>
        <c:axId val="64278528"/>
      </c:barChart>
      <c:catAx>
        <c:axId val="60664832"/>
        <c:scaling>
          <c:orientation val="minMax"/>
        </c:scaling>
        <c:axPos val="l"/>
        <c:tickLblPos val="nextTo"/>
        <c:crossAx val="64278528"/>
        <c:crosses val="autoZero"/>
        <c:auto val="1"/>
        <c:lblAlgn val="ctr"/>
        <c:lblOffset val="100"/>
      </c:catAx>
      <c:valAx>
        <c:axId val="64278528"/>
        <c:scaling>
          <c:orientation val="minMax"/>
        </c:scaling>
        <c:delete val="1"/>
        <c:axPos val="b"/>
        <c:numFmt formatCode="General" sourceLinked="1"/>
        <c:tickLblPos val="none"/>
        <c:crossAx val="60664832"/>
        <c:crosses val="autoZero"/>
        <c:crossBetween val="between"/>
      </c:valAx>
    </c:plotArea>
    <c:plotVisOnly val="1"/>
  </c:chart>
  <c:spPr>
    <a:ln>
      <a:solidFill>
        <a:schemeClr val="bg1"/>
      </a:solidFill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Tat_2!$C$34:$E$34</c:f>
              <c:strCache>
                <c:ptCount val="3"/>
                <c:pt idx="0">
                  <c:v>2014-III</c:v>
                </c:pt>
                <c:pt idx="1">
                  <c:v>2015-III</c:v>
                </c:pt>
                <c:pt idx="2">
                  <c:v>2016-III</c:v>
                </c:pt>
              </c:strCache>
            </c:strRef>
          </c:cat>
          <c:val>
            <c:numRef>
              <c:f>Tat_2!$C$35:$E$35</c:f>
              <c:numCache>
                <c:formatCode>0.0</c:formatCode>
                <c:ptCount val="3"/>
                <c:pt idx="0">
                  <c:v>1728478.8000000003</c:v>
                </c:pt>
                <c:pt idx="1">
                  <c:v>2291539.4</c:v>
                </c:pt>
                <c:pt idx="2">
                  <c:v>2039759.6</c:v>
                </c:pt>
              </c:numCache>
            </c:numRef>
          </c:val>
        </c:ser>
        <c:axId val="64193280"/>
        <c:axId val="64194816"/>
      </c:barChart>
      <c:catAx>
        <c:axId val="64193280"/>
        <c:scaling>
          <c:orientation val="minMax"/>
        </c:scaling>
        <c:axPos val="b"/>
        <c:tickLblPos val="nextTo"/>
        <c:crossAx val="64194816"/>
        <c:crosses val="autoZero"/>
        <c:auto val="1"/>
        <c:lblAlgn val="ctr"/>
        <c:lblOffset val="100"/>
      </c:catAx>
      <c:valAx>
        <c:axId val="64194816"/>
        <c:scaling>
          <c:orientation val="minMax"/>
        </c:scaling>
        <c:axPos val="l"/>
        <c:numFmt formatCode="0.0" sourceLinked="1"/>
        <c:tickLblPos val="nextTo"/>
        <c:crossAx val="64193280"/>
        <c:crosses val="autoZero"/>
        <c:crossBetween val="between"/>
      </c:valAx>
    </c:plotArea>
    <c:plotVisOnly val="1"/>
  </c:chart>
  <c:spPr>
    <a:ln>
      <a:solidFill>
        <a:schemeClr val="bg1"/>
      </a:solidFill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7345060078499372"/>
          <c:y val="6.2419904123554804E-2"/>
          <c:w val="0.75972112860892582"/>
          <c:h val="0.64544728783902061"/>
        </c:manualLayout>
      </c:layout>
      <c:barChart>
        <c:barDir val="col"/>
        <c:grouping val="clustered"/>
        <c:ser>
          <c:idx val="0"/>
          <c:order val="0"/>
          <c:tx>
            <c:strRef>
              <c:f>bank!$B$30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dLbls>
            <c:showVal val="1"/>
          </c:dLbls>
          <c:cat>
            <c:strRef>
              <c:f>bank!$C$29:$E$29</c:f>
              <c:strCache>
                <c:ptCount val="3"/>
                <c:pt idx="0">
                  <c:v>2014-III</c:v>
                </c:pt>
                <c:pt idx="1">
                  <c:v>2015-III</c:v>
                </c:pt>
                <c:pt idx="2">
                  <c:v>2016-III</c:v>
                </c:pt>
              </c:strCache>
            </c:strRef>
          </c:cat>
          <c:val>
            <c:numRef>
              <c:f>bank!$C$30:$E$30</c:f>
              <c:numCache>
                <c:formatCode>0.0</c:formatCode>
                <c:ptCount val="3"/>
                <c:pt idx="0">
                  <c:v>98871.400000000009</c:v>
                </c:pt>
                <c:pt idx="1">
                  <c:v>109608.6</c:v>
                </c:pt>
                <c:pt idx="2" formatCode="General">
                  <c:v>106235.3</c:v>
                </c:pt>
              </c:numCache>
            </c:numRef>
          </c:val>
        </c:ser>
        <c:ser>
          <c:idx val="1"/>
          <c:order val="1"/>
          <c:tx>
            <c:strRef>
              <c:f>bank!$B$31</c:f>
              <c:strCache>
                <c:ptCount val="1"/>
                <c:pt idx="0">
                  <c:v>Иргэдийн хадгаламж</c:v>
                </c:pt>
              </c:strCache>
            </c:strRef>
          </c:tx>
          <c:dLbls>
            <c:dLbl>
              <c:idx val="0"/>
              <c:layout>
                <c:manualLayout>
                  <c:x val="3.333333333333334E-2"/>
                  <c:y val="-9.2592592592593108E-3"/>
                </c:manualLayout>
              </c:layout>
              <c:showVal val="1"/>
            </c:dLbl>
            <c:dLbl>
              <c:idx val="1"/>
              <c:layout>
                <c:manualLayout>
                  <c:x val="0.05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2.22222222222224E-2"/>
                  <c:y val="0"/>
                </c:manualLayout>
              </c:layout>
              <c:showVal val="1"/>
            </c:dLbl>
            <c:showVal val="1"/>
          </c:dLbls>
          <c:cat>
            <c:strRef>
              <c:f>bank!$C$29:$E$29</c:f>
              <c:strCache>
                <c:ptCount val="3"/>
                <c:pt idx="0">
                  <c:v>2014-III</c:v>
                </c:pt>
                <c:pt idx="1">
                  <c:v>2015-III</c:v>
                </c:pt>
                <c:pt idx="2">
                  <c:v>2016-III</c:v>
                </c:pt>
              </c:strCache>
            </c:strRef>
          </c:cat>
          <c:val>
            <c:numRef>
              <c:f>bank!$C$31:$E$31</c:f>
              <c:numCache>
                <c:formatCode>0.0</c:formatCode>
                <c:ptCount val="3"/>
                <c:pt idx="0">
                  <c:v>51087.3</c:v>
                </c:pt>
                <c:pt idx="1">
                  <c:v>57065.600000000006</c:v>
                </c:pt>
                <c:pt idx="2">
                  <c:v>59742.1</c:v>
                </c:pt>
              </c:numCache>
            </c:numRef>
          </c:val>
        </c:ser>
        <c:axId val="64097280"/>
        <c:axId val="64119552"/>
      </c:barChart>
      <c:catAx>
        <c:axId val="64097280"/>
        <c:scaling>
          <c:orientation val="minMax"/>
        </c:scaling>
        <c:axPos val="b"/>
        <c:tickLblPos val="nextTo"/>
        <c:crossAx val="64119552"/>
        <c:crosses val="autoZero"/>
        <c:auto val="1"/>
        <c:lblAlgn val="ctr"/>
        <c:lblOffset val="100"/>
      </c:catAx>
      <c:valAx>
        <c:axId val="64119552"/>
        <c:scaling>
          <c:orientation val="minMax"/>
        </c:scaling>
        <c:axPos val="l"/>
        <c:numFmt formatCode="0.0" sourceLinked="1"/>
        <c:tickLblPos val="nextTo"/>
        <c:crossAx val="640972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0529090113735813E-2"/>
          <c:y val="0.7866531787693205"/>
          <c:w val="0.92280424321960008"/>
          <c:h val="0.16743438320210041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</c:chart>
  <c:spPr>
    <a:ln>
      <a:solidFill>
        <a:schemeClr val="bg1"/>
      </a:solidFill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5"/>
  <c:chart>
    <c:autoTitleDeleted val="1"/>
    <c:plotArea>
      <c:layout>
        <c:manualLayout>
          <c:layoutTarget val="inner"/>
          <c:xMode val="edge"/>
          <c:yMode val="edge"/>
          <c:x val="0.10625000000000002"/>
          <c:y val="5.8091286307053944E-2"/>
          <c:w val="0.8604166666666665"/>
          <c:h val="0.79668049792531115"/>
        </c:manualLayout>
      </c:layout>
      <c:barChart>
        <c:barDir val="col"/>
        <c:grouping val="clustered"/>
        <c:ser>
          <c:idx val="0"/>
          <c:order val="0"/>
          <c:tx>
            <c:strRef>
              <c:f>'AY-1 3sar'!$A$31</c:f>
              <c:strCache>
                <c:ptCount val="1"/>
                <c:pt idx="0">
                  <c:v>Нийт үйлдвэрлэлт /сая.төг/</c:v>
                </c:pt>
              </c:strCache>
            </c:strRef>
          </c:tx>
          <c:dLbls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showVal val="1"/>
          </c:dLbls>
          <c:cat>
            <c:strRef>
              <c:f>'AY-1 3sar'!$B$30:$D$30</c:f>
              <c:strCache>
                <c:ptCount val="3"/>
                <c:pt idx="0">
                  <c:v>2014 I-III</c:v>
                </c:pt>
                <c:pt idx="1">
                  <c:v>2015 I-III</c:v>
                </c:pt>
                <c:pt idx="2">
                  <c:v>2016 I-III</c:v>
                </c:pt>
              </c:strCache>
            </c:strRef>
          </c:cat>
          <c:val>
            <c:numRef>
              <c:f>'AY-1 3sar'!$B$31:$D$31</c:f>
              <c:numCache>
                <c:formatCode>#########0.0</c:formatCode>
                <c:ptCount val="3"/>
                <c:pt idx="0" formatCode="0.0">
                  <c:v>659.9</c:v>
                </c:pt>
                <c:pt idx="1">
                  <c:v>535.20000000000005</c:v>
                </c:pt>
                <c:pt idx="2">
                  <c:v>852.3</c:v>
                </c:pt>
              </c:numCache>
            </c:numRef>
          </c:val>
        </c:ser>
        <c:axId val="62181376"/>
        <c:axId val="62183296"/>
      </c:barChart>
      <c:catAx>
        <c:axId val="62181376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2183296"/>
        <c:crosses val="autoZero"/>
        <c:auto val="1"/>
        <c:lblAlgn val="ctr"/>
        <c:lblOffset val="100"/>
      </c:catAx>
      <c:valAx>
        <c:axId val="62183296"/>
        <c:scaling>
          <c:orientation val="minMax"/>
        </c:scaling>
        <c:axPos val="l"/>
        <c:numFmt formatCode="0.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2181376"/>
        <c:crosses val="autoZero"/>
        <c:crossBetween val="between"/>
      </c:valAx>
    </c:plotArea>
    <c:plotVisOnly val="1"/>
    <c:dispBlanksAs val="gap"/>
  </c:chart>
  <c:spPr>
    <a:ln>
      <a:solidFill>
        <a:schemeClr val="bg1"/>
      </a:solidFill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3646055437100219"/>
          <c:y val="5.9574468085106393E-2"/>
          <c:w val="0.63326226012793141"/>
          <c:h val="0.79148936170212736"/>
        </c:manualLayout>
      </c:layout>
      <c:barChart>
        <c:barDir val="col"/>
        <c:grouping val="clustered"/>
        <c:ser>
          <c:idx val="0"/>
          <c:order val="0"/>
          <c:tx>
            <c:strRef>
              <c:f>'Gol ner turul-3 sar'!$A$37</c:f>
              <c:strCache>
                <c:ptCount val="1"/>
                <c:pt idx="0">
                  <c:v>Цахилгаан эрчим хүч сая.квт.цаг</c:v>
                </c:pt>
              </c:strCache>
            </c:strRef>
          </c:tx>
          <c:dLbls>
            <c:showVal val="1"/>
          </c:dLbls>
          <c:cat>
            <c:strRef>
              <c:f>'Gol ner turul-3 sar'!$B$36:$D$36</c:f>
              <c:strCache>
                <c:ptCount val="3"/>
                <c:pt idx="0">
                  <c:v>2014   I-III</c:v>
                </c:pt>
                <c:pt idx="1">
                  <c:v>2015   I-III</c:v>
                </c:pt>
                <c:pt idx="2">
                  <c:v>2016   I-III</c:v>
                </c:pt>
              </c:strCache>
            </c:strRef>
          </c:cat>
          <c:val>
            <c:numRef>
              <c:f>'Gol ner turul-3 sar'!$B$37:$D$37</c:f>
              <c:numCache>
                <c:formatCode>0.0</c:formatCode>
                <c:ptCount val="3"/>
                <c:pt idx="0">
                  <c:v>9.3000000000000007</c:v>
                </c:pt>
                <c:pt idx="1">
                  <c:v>9.6</c:v>
                </c:pt>
                <c:pt idx="2">
                  <c:v>9.9</c:v>
                </c:pt>
              </c:numCache>
            </c:numRef>
          </c:val>
        </c:ser>
        <c:ser>
          <c:idx val="1"/>
          <c:order val="1"/>
          <c:tx>
            <c:strRef>
              <c:f>'Gol ner turul-3 sar'!$A$38</c:f>
              <c:strCache>
                <c:ptCount val="1"/>
                <c:pt idx="0">
                  <c:v>Чулуун нүүрс    мян.тн </c:v>
                </c:pt>
              </c:strCache>
            </c:strRef>
          </c:tx>
          <c:dLbls>
            <c:dLbl>
              <c:idx val="2"/>
              <c:layout>
                <c:manualLayout>
                  <c:x val="-1.832509906849879E-3"/>
                  <c:y val="-8.6032519488117784E-3"/>
                </c:manualLayout>
              </c:layout>
              <c:showVal val="1"/>
            </c:dLbl>
            <c:showVal val="1"/>
          </c:dLbls>
          <c:cat>
            <c:strRef>
              <c:f>'Gol ner turul-3 sar'!$B$36:$D$36</c:f>
              <c:strCache>
                <c:ptCount val="3"/>
                <c:pt idx="0">
                  <c:v>2014   I-III</c:v>
                </c:pt>
                <c:pt idx="1">
                  <c:v>2015   I-III</c:v>
                </c:pt>
                <c:pt idx="2">
                  <c:v>2016   I-III</c:v>
                </c:pt>
              </c:strCache>
            </c:strRef>
          </c:cat>
          <c:val>
            <c:numRef>
              <c:f>'Gol ner turul-3 sar'!$B$38:$D$38</c:f>
              <c:numCache>
                <c:formatCode>General</c:formatCode>
                <c:ptCount val="3"/>
                <c:pt idx="0" formatCode="0.0">
                  <c:v>27.4</c:v>
                </c:pt>
                <c:pt idx="1">
                  <c:v>29.7</c:v>
                </c:pt>
                <c:pt idx="2">
                  <c:v>34.200000000000003</c:v>
                </c:pt>
              </c:numCache>
            </c:numRef>
          </c:val>
        </c:ser>
        <c:ser>
          <c:idx val="2"/>
          <c:order val="2"/>
          <c:tx>
            <c:strRef>
              <c:f>'Gol ner turul-3 sar'!$A$39</c:f>
              <c:strCache>
                <c:ptCount val="1"/>
                <c:pt idx="0">
                  <c:v>Дулааны эрчим хүч мян.Гкал</c:v>
                </c:pt>
              </c:strCache>
            </c:strRef>
          </c:tx>
          <c:dLbls>
            <c:showVal val="1"/>
          </c:dLbls>
          <c:cat>
            <c:strRef>
              <c:f>'Gol ner turul-3 sar'!$B$36:$D$36</c:f>
              <c:strCache>
                <c:ptCount val="3"/>
                <c:pt idx="0">
                  <c:v>2014   I-III</c:v>
                </c:pt>
                <c:pt idx="1">
                  <c:v>2015   I-III</c:v>
                </c:pt>
                <c:pt idx="2">
                  <c:v>2016   I-III</c:v>
                </c:pt>
              </c:strCache>
            </c:strRef>
          </c:cat>
          <c:val>
            <c:numRef>
              <c:f>'Gol ner turul-3 sar'!$B$39:$D$39</c:f>
              <c:numCache>
                <c:formatCode>0.0</c:formatCode>
                <c:ptCount val="3"/>
                <c:pt idx="0">
                  <c:v>42</c:v>
                </c:pt>
                <c:pt idx="1">
                  <c:v>53.7</c:v>
                </c:pt>
                <c:pt idx="2">
                  <c:v>38.200000000000003</c:v>
                </c:pt>
              </c:numCache>
            </c:numRef>
          </c:val>
        </c:ser>
        <c:axId val="75854208"/>
        <c:axId val="75856512"/>
      </c:barChart>
      <c:catAx>
        <c:axId val="7585420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75856512"/>
        <c:crosses val="autoZero"/>
        <c:auto val="1"/>
        <c:lblAlgn val="ctr"/>
        <c:lblOffset val="100"/>
      </c:catAx>
      <c:valAx>
        <c:axId val="75856512"/>
        <c:scaling>
          <c:orientation val="minMax"/>
        </c:scaling>
        <c:axPos val="l"/>
        <c:numFmt formatCode="0.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758542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230422689701096"/>
          <c:y val="0.33243631310792032"/>
          <c:w val="0.20063820380661374"/>
          <c:h val="0.5266105707374813"/>
        </c:manualLayout>
      </c:layout>
    </c:legend>
    <c:plotVisOnly val="1"/>
    <c:dispBlanksAs val="gap"/>
  </c:chart>
  <c:spPr>
    <a:ln>
      <a:solidFill>
        <a:schemeClr val="bg1"/>
      </a:solidFill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 pitchFamily="34" charset="0"/>
          <a:ea typeface="Calibri"/>
          <a:cs typeface="Arial" pitchFamily="34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7"/>
  <c:chart>
    <c:plotArea>
      <c:layout>
        <c:manualLayout>
          <c:layoutTarget val="inner"/>
          <c:xMode val="edge"/>
          <c:yMode val="edge"/>
          <c:x val="0.16263515803053968"/>
          <c:y val="3.4226206517719612E-2"/>
          <c:w val="0.83132000807591366"/>
          <c:h val="0.67192710532766453"/>
        </c:manualLayout>
      </c:layout>
      <c:barChart>
        <c:barDir val="col"/>
        <c:grouping val="clustered"/>
        <c:ser>
          <c:idx val="0"/>
          <c:order val="0"/>
          <c:tx>
            <c:strRef>
              <c:f>'E mend_2'!$K$26:$M$26</c:f>
              <c:strCache>
                <c:ptCount val="1"/>
                <c:pt idx="0">
                  <c:v>0-1 насны хүүхдийн эндэгдэл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solidFill>
                      <a:schemeClr val="accent6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'E mend_2'!$N$22:$P$22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'E mend_2'!$N$26:$P$26</c:f>
              <c:numCache>
                <c:formatCode>General</c:formatCode>
                <c:ptCount val="3"/>
                <c:pt idx="0">
                  <c:v>22</c:v>
                </c:pt>
                <c:pt idx="1">
                  <c:v>23</c:v>
                </c:pt>
                <c:pt idx="2">
                  <c:v>30</c:v>
                </c:pt>
              </c:numCache>
            </c:numRef>
          </c:val>
        </c:ser>
        <c:ser>
          <c:idx val="1"/>
          <c:order val="1"/>
          <c:tx>
            <c:strRef>
              <c:f>'E mend_2'!$K$28:$M$28</c:f>
              <c:strCache>
                <c:ptCount val="1"/>
                <c:pt idx="0">
                  <c:v>1-5 насны хүүхдийн эндэгдэл</c:v>
                </c:pt>
              </c:strCache>
            </c:strRef>
          </c:tx>
          <c:dLbls>
            <c:dLbl>
              <c:idx val="2"/>
              <c:layout>
                <c:manualLayout>
                  <c:x val="2.1367528557617789E-2"/>
                  <c:y val="0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accent6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'E mend_2'!$N$22:$P$22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'E mend_2'!$N$28:$P$28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</c:ser>
        <c:axId val="60696064"/>
        <c:axId val="60697600"/>
      </c:barChart>
      <c:catAx>
        <c:axId val="6069606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>
                <a:solidFill>
                  <a:schemeClr val="accent6">
                    <a:lumMod val="75000"/>
                  </a:schemeClr>
                </a:solidFill>
              </a:defRPr>
            </a:pPr>
            <a:endParaRPr lang="en-US"/>
          </a:p>
        </c:txPr>
        <c:crossAx val="60697600"/>
        <c:crosses val="autoZero"/>
        <c:auto val="1"/>
        <c:lblAlgn val="ctr"/>
        <c:lblOffset val="100"/>
      </c:catAx>
      <c:valAx>
        <c:axId val="60697600"/>
        <c:scaling>
          <c:orientation val="minMax"/>
        </c:scaling>
        <c:axPos val="l"/>
        <c:numFmt formatCode="General" sourceLinked="1"/>
        <c:tickLblPos val="nextTo"/>
        <c:crossAx val="60696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1817888148596813E-2"/>
          <c:y val="0.80236199299586797"/>
          <c:w val="0.93254105318620062"/>
          <c:h val="0.17385416878693971"/>
        </c:manualLayout>
      </c:layout>
      <c:txPr>
        <a:bodyPr/>
        <a:lstStyle/>
        <a:p>
          <a:pPr>
            <a:defRPr>
              <a:solidFill>
                <a:srgbClr val="7030A0"/>
              </a:solidFill>
              <a:latin typeface="Arial Mon" pitchFamily="34" charset="0"/>
            </a:defRPr>
          </a:pPr>
          <a:endParaRPr lang="en-US"/>
        </a:p>
      </c:txPr>
    </c:legend>
    <c:plotVisOnly val="1"/>
    <c:dispBlanksAs val="gap"/>
  </c:chart>
  <c:spPr>
    <a:ln w="19050">
      <a:solidFill>
        <a:schemeClr val="bg1"/>
      </a:solidFill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2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'E mend_2'!$L$36</c:f>
              <c:strCache>
                <c:ptCount val="1"/>
                <c:pt idx="0">
                  <c:v>Халдварт өвчин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solidFill>
                      <a:srgbClr val="7030A0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'E mend_2'!$M$35:$O$35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'E mend_2'!$M$36:$O$36</c:f>
              <c:numCache>
                <c:formatCode>General</c:formatCode>
                <c:ptCount val="3"/>
                <c:pt idx="0">
                  <c:v>65</c:v>
                </c:pt>
                <c:pt idx="1">
                  <c:v>85</c:v>
                </c:pt>
                <c:pt idx="2">
                  <c:v>395</c:v>
                </c:pt>
              </c:numCache>
            </c:numRef>
          </c:val>
        </c:ser>
        <c:axId val="60742272"/>
        <c:axId val="60748160"/>
      </c:barChart>
      <c:catAx>
        <c:axId val="607422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>
                <a:solidFill>
                  <a:srgbClr val="002060"/>
                </a:solidFill>
              </a:defRPr>
            </a:pPr>
            <a:endParaRPr lang="en-US"/>
          </a:p>
        </c:txPr>
        <c:crossAx val="60748160"/>
        <c:crosses val="autoZero"/>
        <c:auto val="1"/>
        <c:lblAlgn val="ctr"/>
        <c:lblOffset val="100"/>
      </c:catAx>
      <c:valAx>
        <c:axId val="60748160"/>
        <c:scaling>
          <c:orientation val="minMax"/>
        </c:scaling>
        <c:axPos val="l"/>
        <c:numFmt formatCode="General" sourceLinked="1"/>
        <c:tickLblPos val="nextTo"/>
        <c:crossAx val="60742272"/>
        <c:crosses val="autoZero"/>
        <c:crossBetween val="between"/>
      </c:valAx>
    </c:plotArea>
    <c:plotVisOnly val="1"/>
  </c:chart>
  <c:spPr>
    <a:ln>
      <a:solidFill>
        <a:schemeClr val="bg1"/>
      </a:solidFill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2"/>
  <c:chart>
    <c:plotArea>
      <c:layout>
        <c:manualLayout>
          <c:layoutTarget val="inner"/>
          <c:xMode val="edge"/>
          <c:yMode val="edge"/>
          <c:x val="0.49886555847185782"/>
          <c:y val="4.4123176463407167E-2"/>
          <c:w val="0.42456014873140852"/>
          <c:h val="0.79869969378827843"/>
        </c:manualLayout>
      </c:layout>
      <c:barChart>
        <c:barDir val="bar"/>
        <c:grouping val="clustered"/>
        <c:ser>
          <c:idx val="1"/>
          <c:order val="1"/>
          <c:tx>
            <c:strRef>
              <c:f>ajlgui_2!$A$37</c:f>
              <c:strCache>
                <c:ptCount val="1"/>
                <c:pt idx="0">
                  <c:v> Бүртгэлтэй ажилгүй иргэн</c:v>
                </c:pt>
              </c:strCache>
            </c:strRef>
          </c:tx>
          <c:cat>
            <c:strRef>
              <c:f>ajlgui_2!$B$36:$D$36</c:f>
              <c:strCache>
                <c:ptCount val="3"/>
                <c:pt idx="0">
                  <c:v>2014- III </c:v>
                </c:pt>
                <c:pt idx="1">
                  <c:v>2015-III</c:v>
                </c:pt>
                <c:pt idx="2">
                  <c:v>2016-III</c:v>
                </c:pt>
              </c:strCache>
            </c:strRef>
          </c:cat>
          <c:val>
            <c:numRef>
              <c:f>ajlgui_2!$B$37:$D$37</c:f>
              <c:numCache>
                <c:formatCode>General</c:formatCode>
                <c:ptCount val="3"/>
                <c:pt idx="0">
                  <c:v>1389</c:v>
                </c:pt>
                <c:pt idx="1">
                  <c:v>1597</c:v>
                </c:pt>
                <c:pt idx="2">
                  <c:v>1208</c:v>
                </c:pt>
              </c:numCache>
            </c:numRef>
          </c:val>
        </c:ser>
        <c:ser>
          <c:idx val="2"/>
          <c:order val="2"/>
          <c:tx>
            <c:strRef>
              <c:f>ajlgui_2!$A$38</c:f>
              <c:strCache>
                <c:ptCount val="1"/>
                <c:pt idx="0">
                  <c:v> тухайн сард зуучлагдаж ажилд орсон</c:v>
                </c:pt>
              </c:strCache>
            </c:strRef>
          </c:tx>
          <c:cat>
            <c:strRef>
              <c:f>ajlgui_2!$B$36:$D$36</c:f>
              <c:strCache>
                <c:ptCount val="3"/>
                <c:pt idx="0">
                  <c:v>2014- III </c:v>
                </c:pt>
                <c:pt idx="1">
                  <c:v>2015-III</c:v>
                </c:pt>
                <c:pt idx="2">
                  <c:v>2016-III</c:v>
                </c:pt>
              </c:strCache>
            </c:strRef>
          </c:cat>
          <c:val>
            <c:numRef>
              <c:f>ajlgui_2!$B$38:$D$38</c:f>
              <c:numCache>
                <c:formatCode>General</c:formatCode>
                <c:ptCount val="3"/>
                <c:pt idx="0">
                  <c:v>87</c:v>
                </c:pt>
                <c:pt idx="1">
                  <c:v>72</c:v>
                </c:pt>
                <c:pt idx="2">
                  <c:v>80</c:v>
                </c:pt>
              </c:numCache>
            </c:numRef>
          </c:val>
        </c:ser>
        <c:ser>
          <c:idx val="0"/>
          <c:order val="0"/>
          <c:dLbls>
            <c:showVal val="1"/>
          </c:dLbls>
          <c:cat>
            <c:strRef>
              <c:f>'ajliin bair'!$A$28:$A$37</c:f>
              <c:strCache>
                <c:ptCount val="10"/>
                <c:pt idx="0">
                  <c:v>Ажлын байрны захиалга- Бүгд</c:v>
                </c:pt>
                <c:pt idx="1">
                  <c:v>Ажилд зуучлагдан орсон-Бүгд</c:v>
                </c:pt>
                <c:pt idx="2">
                  <c:v>Үүнээс:   Менеджер</c:v>
                </c:pt>
                <c:pt idx="3">
                  <c:v>                Мэргэжилтэн болон туслах </c:v>
                </c:pt>
                <c:pt idx="4">
                  <c:v>                Үйлчилгээний ажилтан</c:v>
                </c:pt>
                <c:pt idx="5">
                  <c:v>                Үйлдвэрлэл, барилгын холбоглох ажилтан</c:v>
                </c:pt>
                <c:pt idx="6">
                  <c:v>                Машин механизмын оператор</c:v>
                </c:pt>
                <c:pt idx="7">
                  <c:v>                Хөдөө аж ахуй ажилтан </c:v>
                </c:pt>
                <c:pt idx="8">
                  <c:v>                Энгийн ажил мэргэжилтэн</c:v>
                </c:pt>
                <c:pt idx="9">
                  <c:v>                Зэвсэгт хүчний ажил, мэргэжил</c:v>
                </c:pt>
              </c:strCache>
            </c:strRef>
          </c:cat>
          <c:val>
            <c:numRef>
              <c:f>'ajliin bair'!$C$28:$C$37</c:f>
              <c:numCache>
                <c:formatCode>General</c:formatCode>
                <c:ptCount val="10"/>
                <c:pt idx="0">
                  <c:v>117</c:v>
                </c:pt>
                <c:pt idx="1">
                  <c:v>80</c:v>
                </c:pt>
                <c:pt idx="2">
                  <c:v>1</c:v>
                </c:pt>
                <c:pt idx="3">
                  <c:v>19</c:v>
                </c:pt>
                <c:pt idx="4">
                  <c:v>15</c:v>
                </c:pt>
                <c:pt idx="5">
                  <c:v>32</c:v>
                </c:pt>
                <c:pt idx="6">
                  <c:v>4</c:v>
                </c:pt>
                <c:pt idx="7">
                  <c:v>1</c:v>
                </c:pt>
                <c:pt idx="8">
                  <c:v>7</c:v>
                </c:pt>
                <c:pt idx="9">
                  <c:v>1</c:v>
                </c:pt>
              </c:numCache>
            </c:numRef>
          </c:val>
        </c:ser>
        <c:axId val="62428288"/>
        <c:axId val="62429824"/>
      </c:barChart>
      <c:catAx>
        <c:axId val="62428288"/>
        <c:scaling>
          <c:orientation val="minMax"/>
        </c:scaling>
        <c:axPos val="l"/>
        <c:tickLblPos val="nextTo"/>
        <c:crossAx val="62429824"/>
        <c:crosses val="autoZero"/>
        <c:auto val="1"/>
        <c:lblAlgn val="ctr"/>
        <c:lblOffset val="100"/>
      </c:catAx>
      <c:valAx>
        <c:axId val="62429824"/>
        <c:scaling>
          <c:orientation val="minMax"/>
        </c:scaling>
        <c:axPos val="b"/>
        <c:numFmt formatCode="General" sourceLinked="1"/>
        <c:tickLblPos val="nextTo"/>
        <c:crossAx val="62428288"/>
        <c:crosses val="autoZero"/>
        <c:crossBetween val="between"/>
      </c:valAx>
    </c:plotArea>
    <c:plotVisOnly val="1"/>
  </c:chart>
  <c:spPr>
    <a:solidFill>
      <a:sysClr val="window" lastClr="FFFFFF"/>
    </a:solidFill>
    <a:ln>
      <a:solidFill>
        <a:schemeClr val="bg1"/>
      </a:solidFill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1265507436570428"/>
          <c:y val="5.1400554097404488E-2"/>
          <c:w val="0.83883245844269461"/>
          <c:h val="0.58063247302420529"/>
        </c:manualLayout>
      </c:layout>
      <c:barChart>
        <c:barDir val="col"/>
        <c:grouping val="clustered"/>
        <c:ser>
          <c:idx val="0"/>
          <c:order val="0"/>
          <c:tx>
            <c:strRef>
              <c:f>ajlgui_2!$A$37</c:f>
              <c:strCache>
                <c:ptCount val="1"/>
                <c:pt idx="0">
                  <c:v> Бүртгэлтэй ажилгүй иргэн</c:v>
                </c:pt>
              </c:strCache>
            </c:strRef>
          </c:tx>
          <c:dLbls>
            <c:showVal val="1"/>
          </c:dLbls>
          <c:cat>
            <c:strRef>
              <c:f>ajlgui_2!$B$36:$D$36</c:f>
              <c:strCache>
                <c:ptCount val="3"/>
                <c:pt idx="0">
                  <c:v>2014- III </c:v>
                </c:pt>
                <c:pt idx="1">
                  <c:v>2015-III</c:v>
                </c:pt>
                <c:pt idx="2">
                  <c:v>2016-III</c:v>
                </c:pt>
              </c:strCache>
            </c:strRef>
          </c:cat>
          <c:val>
            <c:numRef>
              <c:f>ajlgui_2!$B$37:$D$37</c:f>
              <c:numCache>
                <c:formatCode>General</c:formatCode>
                <c:ptCount val="3"/>
                <c:pt idx="0">
                  <c:v>1389</c:v>
                </c:pt>
                <c:pt idx="1">
                  <c:v>1597</c:v>
                </c:pt>
                <c:pt idx="2">
                  <c:v>1208</c:v>
                </c:pt>
              </c:numCache>
            </c:numRef>
          </c:val>
        </c:ser>
        <c:ser>
          <c:idx val="1"/>
          <c:order val="1"/>
          <c:tx>
            <c:strRef>
              <c:f>ajlgui_2!$A$38</c:f>
              <c:strCache>
                <c:ptCount val="1"/>
                <c:pt idx="0">
                  <c:v> тухайн сард зуучлагдаж ажилд орсон</c:v>
                </c:pt>
              </c:strCache>
            </c:strRef>
          </c:tx>
          <c:dLbls>
            <c:showVal val="1"/>
          </c:dLbls>
          <c:cat>
            <c:strRef>
              <c:f>ajlgui_2!$B$36:$D$36</c:f>
              <c:strCache>
                <c:ptCount val="3"/>
                <c:pt idx="0">
                  <c:v>2014- III </c:v>
                </c:pt>
                <c:pt idx="1">
                  <c:v>2015-III</c:v>
                </c:pt>
                <c:pt idx="2">
                  <c:v>2016-III</c:v>
                </c:pt>
              </c:strCache>
            </c:strRef>
          </c:cat>
          <c:val>
            <c:numRef>
              <c:f>ajlgui_2!$B$38:$D$38</c:f>
              <c:numCache>
                <c:formatCode>General</c:formatCode>
                <c:ptCount val="3"/>
                <c:pt idx="0">
                  <c:v>87</c:v>
                </c:pt>
                <c:pt idx="1">
                  <c:v>72</c:v>
                </c:pt>
                <c:pt idx="2">
                  <c:v>80</c:v>
                </c:pt>
              </c:numCache>
            </c:numRef>
          </c:val>
        </c:ser>
        <c:axId val="62451072"/>
        <c:axId val="62588032"/>
      </c:barChart>
      <c:catAx>
        <c:axId val="62451072"/>
        <c:scaling>
          <c:orientation val="minMax"/>
        </c:scaling>
        <c:axPos val="b"/>
        <c:numFmt formatCode="General" sourceLinked="1"/>
        <c:tickLblPos val="nextTo"/>
        <c:crossAx val="62588032"/>
        <c:crosses val="autoZero"/>
        <c:auto val="1"/>
        <c:lblAlgn val="ctr"/>
        <c:lblOffset val="100"/>
      </c:catAx>
      <c:valAx>
        <c:axId val="62588032"/>
        <c:scaling>
          <c:orientation val="minMax"/>
        </c:scaling>
        <c:axPos val="l"/>
        <c:numFmt formatCode="General" sourceLinked="1"/>
        <c:tickLblPos val="nextTo"/>
        <c:crossAx val="624510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7179013337618511E-2"/>
          <c:y val="0.77238037518203284"/>
          <c:w val="0.89295691163604551"/>
          <c:h val="0.20523913677457023"/>
        </c:manualLayout>
      </c:layout>
    </c:legend>
    <c:plotVisOnly val="1"/>
  </c:chart>
  <c:spPr>
    <a:ln>
      <a:solidFill>
        <a:schemeClr val="bg1"/>
      </a:solidFill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8"/>
  <c:chart>
    <c:plotArea>
      <c:layout>
        <c:manualLayout>
          <c:layoutTarget val="inner"/>
          <c:xMode val="edge"/>
          <c:yMode val="edge"/>
          <c:x val="0.49177223139005077"/>
          <c:y val="6.590614284815921E-2"/>
          <c:w val="0.45961961435405174"/>
          <c:h val="0.76612565846305836"/>
        </c:manualLayout>
      </c:layout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'ajliin bair'!$G$6:$G$13</c:f>
              <c:strCache>
                <c:ptCount val="8"/>
                <c:pt idx="0">
                  <c:v>Хөдөө аж ахуй, ан агнуур, ойн аж ахуй</c:v>
                </c:pt>
                <c:pt idx="1">
                  <c:v>Боловсруулах үйлдвэр</c:v>
                </c:pt>
                <c:pt idx="2">
                  <c:v>Барилгын салбарт</c:v>
                </c:pt>
                <c:pt idx="3">
                  <c:v>Бөөний ба жижиглэнгийн худалдаа</c:v>
                </c:pt>
                <c:pt idx="4">
                  <c:v>Зочид буудал зоогийн газар</c:v>
                </c:pt>
                <c:pt idx="5">
                  <c:v>Боловсрол</c:v>
                </c:pt>
                <c:pt idx="6">
                  <c:v>Эрүүл мэнд</c:v>
                </c:pt>
                <c:pt idx="7">
                  <c:v>Энгийн ажил мэргэжил</c:v>
                </c:pt>
              </c:strCache>
            </c:strRef>
          </c:cat>
          <c:val>
            <c:numRef>
              <c:f>'ajliin bair'!$H$6:$H$13</c:f>
              <c:numCache>
                <c:formatCode>General</c:formatCode>
                <c:ptCount val="8"/>
                <c:pt idx="0">
                  <c:v>1</c:v>
                </c:pt>
                <c:pt idx="1">
                  <c:v>40</c:v>
                </c:pt>
                <c:pt idx="2">
                  <c:v>8</c:v>
                </c:pt>
                <c:pt idx="3">
                  <c:v>18</c:v>
                </c:pt>
                <c:pt idx="4">
                  <c:v>11</c:v>
                </c:pt>
                <c:pt idx="5">
                  <c:v>24</c:v>
                </c:pt>
                <c:pt idx="6">
                  <c:v>12</c:v>
                </c:pt>
                <c:pt idx="7">
                  <c:v>13</c:v>
                </c:pt>
              </c:numCache>
            </c:numRef>
          </c:val>
        </c:ser>
        <c:axId val="62641280"/>
        <c:axId val="62642816"/>
      </c:barChart>
      <c:catAx>
        <c:axId val="62641280"/>
        <c:scaling>
          <c:orientation val="minMax"/>
        </c:scaling>
        <c:axPos val="l"/>
        <c:tickLblPos val="nextTo"/>
        <c:crossAx val="62642816"/>
        <c:crosses val="autoZero"/>
        <c:auto val="1"/>
        <c:lblAlgn val="ctr"/>
        <c:lblOffset val="100"/>
      </c:catAx>
      <c:valAx>
        <c:axId val="62642816"/>
        <c:scaling>
          <c:orientation val="minMax"/>
        </c:scaling>
        <c:axPos val="b"/>
        <c:numFmt formatCode="General" sourceLinked="1"/>
        <c:tickLblPos val="nextTo"/>
        <c:crossAx val="62641280"/>
        <c:crosses val="autoZero"/>
        <c:crossBetween val="between"/>
      </c:valAx>
    </c:plotArea>
    <c:plotVisOnly val="1"/>
  </c:chart>
  <c:spPr>
    <a:ln>
      <a:solidFill>
        <a:schemeClr val="bg1"/>
      </a:solidFill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8.1534070536265768E-2"/>
          <c:y val="0.15054396826350905"/>
          <c:w val="0.55495919567431162"/>
          <c:h val="0.77524834204886395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2.8439969593965452E-2"/>
                  <c:y val="-1.7959965304766089E-2"/>
                </c:manualLayout>
              </c:layout>
              <c:dLblPos val="bestFit"/>
              <c:showPercent val="1"/>
            </c:dLbl>
            <c:dLbl>
              <c:idx val="1"/>
              <c:layout>
                <c:manualLayout>
                  <c:x val="1.3637680535834659E-2"/>
                  <c:y val="-2.3152985705113042E-2"/>
                </c:manualLayout>
              </c:layout>
              <c:dLblPos val="bestFit"/>
              <c:showPercent val="1"/>
            </c:dLbl>
            <c:dLbl>
              <c:idx val="2"/>
              <c:layout>
                <c:manualLayout>
                  <c:x val="2.8880570256586781E-2"/>
                  <c:y val="2.3271490205355232E-2"/>
                </c:manualLayout>
              </c:layout>
              <c:dLblPos val="bestFit"/>
              <c:showPercent val="1"/>
            </c:dLbl>
            <c:dLbl>
              <c:idx val="3"/>
              <c:layout>
                <c:manualLayout>
                  <c:x val="-5.8514980709378564E-2"/>
                  <c:y val="-3.8703659896590178E-2"/>
                </c:manualLayout>
              </c:layout>
              <c:dLblPos val="bestFit"/>
              <c:showPercent val="1"/>
            </c:dLbl>
            <c:dLbl>
              <c:idx val="4"/>
              <c:layout>
                <c:manualLayout>
                  <c:x val="-6.7623309381409291E-3"/>
                  <c:y val="-1.8933234204093586E-2"/>
                </c:manualLayout>
              </c:layout>
              <c:dLblPos val="bestFit"/>
              <c:showPercent val="1"/>
            </c:dLbl>
            <c:dLbl>
              <c:idx val="5"/>
              <c:layout>
                <c:manualLayout>
                  <c:x val="1.0568822339830893E-2"/>
                  <c:y val="-1.7342209906165185E-2"/>
                </c:manualLayout>
              </c:layout>
              <c:dLblPos val="bestFit"/>
              <c:showPercent val="1"/>
            </c:dLbl>
            <c:showPercent val="1"/>
            <c:showLeaderLines val="1"/>
          </c:dLbls>
          <c:cat>
            <c:strRef>
              <c:f>ajlgui_2!$J$17:$J$23</c:f>
              <c:strCache>
                <c:ptCount val="7"/>
                <c:pt idx="0">
                  <c:v>дээд</c:v>
                </c:pt>
                <c:pt idx="1">
                  <c:v>Тусгай дунд</c:v>
                </c:pt>
                <c:pt idx="2">
                  <c:v>Техник мэргэжлийн</c:v>
                </c:pt>
                <c:pt idx="3">
                  <c:v>Бүрэн дунд</c:v>
                </c:pt>
                <c:pt idx="4">
                  <c:v>Бүрэн бус дунд</c:v>
                </c:pt>
                <c:pt idx="5">
                  <c:v>Бага</c:v>
                </c:pt>
                <c:pt idx="6">
                  <c:v>Боловсролгүй</c:v>
                </c:pt>
              </c:strCache>
            </c:strRef>
          </c:cat>
          <c:val>
            <c:numRef>
              <c:f>ajlgui_2!$K$17:$K$23</c:f>
              <c:numCache>
                <c:formatCode>General</c:formatCode>
                <c:ptCount val="7"/>
                <c:pt idx="0">
                  <c:v>383</c:v>
                </c:pt>
                <c:pt idx="1">
                  <c:v>135</c:v>
                </c:pt>
                <c:pt idx="2">
                  <c:v>49</c:v>
                </c:pt>
                <c:pt idx="3">
                  <c:v>536</c:v>
                </c:pt>
                <c:pt idx="4">
                  <c:v>84</c:v>
                </c:pt>
                <c:pt idx="5">
                  <c:v>19</c:v>
                </c:pt>
                <c:pt idx="6">
                  <c:v>2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2074843677958211"/>
          <c:y val="4.283368688503205E-3"/>
          <c:w val="0.25739354974116574"/>
          <c:h val="0.9694737472884386"/>
        </c:manualLayout>
      </c:layout>
    </c:legend>
    <c:plotVisOnly val="1"/>
    <c:dispBlanksAs val="zero"/>
  </c:chart>
  <c:spPr>
    <a:solidFill>
      <a:sysClr val="window" lastClr="FFFFFF"/>
    </a:solidFill>
    <a:ln w="19050">
      <a:solidFill>
        <a:schemeClr val="bg1"/>
      </a:solidFill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>
        <c:manualLayout>
          <c:layoutTarget val="inner"/>
          <c:xMode val="edge"/>
          <c:yMode val="edge"/>
          <c:x val="8.6071741032370933E-2"/>
          <c:y val="5.1400554097404488E-2"/>
          <c:w val="0.74121016119181726"/>
          <c:h val="0.8326195683872849"/>
        </c:manualLayout>
      </c:layout>
      <c:barChart>
        <c:barDir val="col"/>
        <c:grouping val="clustered"/>
        <c:ser>
          <c:idx val="0"/>
          <c:order val="0"/>
          <c:tx>
            <c:strRef>
              <c:f>ajlgui_2!$K$28</c:f>
              <c:strCache>
                <c:ptCount val="1"/>
                <c:pt idx="0">
                  <c:v>2015-III</c:v>
                </c:pt>
              </c:strCache>
            </c:strRef>
          </c:tx>
          <c:dLbls>
            <c:dLbl>
              <c:idx val="0"/>
              <c:layout>
                <c:manualLayout>
                  <c:x val="-1.2269934698827863E-2"/>
                  <c:y val="-3.0403202526305067E-17"/>
                </c:manualLayout>
              </c:layout>
              <c:showVal val="1"/>
            </c:dLbl>
            <c:dLbl>
              <c:idx val="1"/>
              <c:layout>
                <c:manualLayout>
                  <c:x val="-2.0449891164713446E-2"/>
                  <c:y val="6.6335026356421616E-3"/>
                </c:manualLayout>
              </c:layout>
              <c:showVal val="1"/>
            </c:dLbl>
            <c:dLbl>
              <c:idx val="2"/>
              <c:layout>
                <c:manualLayout>
                  <c:x val="-1.6359912931770436E-2"/>
                  <c:y val="6.6335026356421616E-3"/>
                </c:manualLayout>
              </c:layout>
              <c:showVal val="1"/>
            </c:dLbl>
            <c:dLbl>
              <c:idx val="3"/>
              <c:layout>
                <c:manualLayout>
                  <c:x val="-2.4539869397655702E-2"/>
                  <c:y val="6.6335026356420957E-3"/>
                </c:manualLayout>
              </c:layout>
              <c:showVal val="1"/>
            </c:dLbl>
            <c:showVal val="1"/>
          </c:dLbls>
          <c:cat>
            <c:strRef>
              <c:f>ajlgui_2!$J$29:$J$32</c:f>
              <c:strCache>
                <c:ptCount val="4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45-60</c:v>
                </c:pt>
              </c:strCache>
            </c:strRef>
          </c:cat>
          <c:val>
            <c:numRef>
              <c:f>ajlgui_2!$K$29:$K$32</c:f>
              <c:numCache>
                <c:formatCode>0</c:formatCode>
                <c:ptCount val="4"/>
                <c:pt idx="0">
                  <c:v>311</c:v>
                </c:pt>
                <c:pt idx="1">
                  <c:v>613</c:v>
                </c:pt>
                <c:pt idx="2">
                  <c:v>410</c:v>
                </c:pt>
                <c:pt idx="3">
                  <c:v>263</c:v>
                </c:pt>
              </c:numCache>
            </c:numRef>
          </c:val>
        </c:ser>
        <c:ser>
          <c:idx val="1"/>
          <c:order val="1"/>
          <c:tx>
            <c:strRef>
              <c:f>ajlgui_2!$L$28</c:f>
              <c:strCache>
                <c:ptCount val="1"/>
                <c:pt idx="0">
                  <c:v>2016-III</c:v>
                </c:pt>
              </c:strCache>
            </c:strRef>
          </c:tx>
          <c:dLbls>
            <c:dLbl>
              <c:idx val="0"/>
              <c:layout>
                <c:manualLayout>
                  <c:x val="1.6359912931770436E-2"/>
                  <c:y val="-3.0403202526305067E-17"/>
                </c:manualLayout>
              </c:layout>
              <c:showVal val="1"/>
            </c:dLbl>
            <c:showVal val="1"/>
          </c:dLbls>
          <c:cat>
            <c:strRef>
              <c:f>ajlgui_2!$J$29:$J$32</c:f>
              <c:strCache>
                <c:ptCount val="4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45-60</c:v>
                </c:pt>
              </c:strCache>
            </c:strRef>
          </c:cat>
          <c:val>
            <c:numRef>
              <c:f>ajlgui_2!$L$29:$L$32</c:f>
              <c:numCache>
                <c:formatCode>0</c:formatCode>
                <c:ptCount val="4"/>
                <c:pt idx="0">
                  <c:v>252</c:v>
                </c:pt>
                <c:pt idx="1">
                  <c:v>496</c:v>
                </c:pt>
                <c:pt idx="2">
                  <c:v>261</c:v>
                </c:pt>
                <c:pt idx="3">
                  <c:v>199</c:v>
                </c:pt>
              </c:numCache>
            </c:numRef>
          </c:val>
        </c:ser>
        <c:axId val="62771968"/>
        <c:axId val="62773504"/>
      </c:barChart>
      <c:catAx>
        <c:axId val="62771968"/>
        <c:scaling>
          <c:orientation val="minMax"/>
        </c:scaling>
        <c:axPos val="b"/>
        <c:tickLblPos val="nextTo"/>
        <c:crossAx val="62773504"/>
        <c:crosses val="autoZero"/>
        <c:auto val="1"/>
        <c:lblAlgn val="ctr"/>
        <c:lblOffset val="100"/>
      </c:catAx>
      <c:valAx>
        <c:axId val="62773504"/>
        <c:scaling>
          <c:orientation val="minMax"/>
        </c:scaling>
        <c:axPos val="l"/>
        <c:numFmt formatCode="0" sourceLinked="1"/>
        <c:tickLblPos val="nextTo"/>
        <c:crossAx val="627719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074033067154923"/>
          <c:y val="5.5171697287839022E-2"/>
          <c:w val="0.22925966932845096"/>
          <c:h val="0.29055629679301509"/>
        </c:manualLayout>
      </c:layout>
    </c:legend>
    <c:plotVisOnly val="1"/>
  </c:chart>
  <c:spPr>
    <a:ln>
      <a:solidFill>
        <a:schemeClr val="bg1"/>
      </a:solidFill>
    </a:ln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6"/>
  <c:chart>
    <c:plotArea>
      <c:layout>
        <c:manualLayout>
          <c:layoutTarget val="inner"/>
          <c:xMode val="edge"/>
          <c:yMode val="edge"/>
          <c:x val="2.055722529951895E-2"/>
          <c:y val="4.4005137655665404E-2"/>
          <c:w val="0.96833171878751745"/>
          <c:h val="0.55967878483274658"/>
        </c:manualLayout>
      </c:layout>
      <c:barChart>
        <c:barDir val="col"/>
        <c:grouping val="clustered"/>
        <c:ser>
          <c:idx val="0"/>
          <c:order val="0"/>
          <c:tx>
            <c:strRef>
              <c:f>'гэмт хэрэг'!$H$4</c:f>
              <c:strCache>
                <c:ptCount val="1"/>
                <c:pt idx="0">
                  <c:v>Гарсан гэмт хэргийн тоо     </c:v>
                </c:pt>
              </c:strCache>
            </c:strRef>
          </c:tx>
          <c:dLbls>
            <c:showVal val="1"/>
          </c:dLbls>
          <c:cat>
            <c:strRef>
              <c:f>'гэмт хэрэг'!$I$3:$K$3</c:f>
              <c:strCache>
                <c:ptCount val="3"/>
                <c:pt idx="0">
                  <c:v>2014-III</c:v>
                </c:pt>
                <c:pt idx="1">
                  <c:v>2015-III</c:v>
                </c:pt>
                <c:pt idx="2">
                  <c:v>2016-III</c:v>
                </c:pt>
              </c:strCache>
            </c:strRef>
          </c:cat>
          <c:val>
            <c:numRef>
              <c:f>'гэмт хэрэг'!$I$4:$K$4</c:f>
              <c:numCache>
                <c:formatCode>General</c:formatCode>
                <c:ptCount val="3"/>
                <c:pt idx="0">
                  <c:v>93</c:v>
                </c:pt>
                <c:pt idx="1">
                  <c:v>81</c:v>
                </c:pt>
                <c:pt idx="2">
                  <c:v>69</c:v>
                </c:pt>
              </c:numCache>
            </c:numRef>
          </c:val>
        </c:ser>
        <c:ser>
          <c:idx val="1"/>
          <c:order val="1"/>
          <c:tx>
            <c:strRef>
              <c:f>'гэмт хэрэг'!$H$5</c:f>
              <c:strCache>
                <c:ptCount val="1"/>
                <c:pt idx="0">
                  <c:v>Хэргийн илрүүлэлтийн хувь</c:v>
                </c:pt>
              </c:strCache>
            </c:strRef>
          </c:tx>
          <c:dLbls>
            <c:showVal val="1"/>
          </c:dLbls>
          <c:cat>
            <c:strRef>
              <c:f>'гэмт хэрэг'!$I$3:$K$3</c:f>
              <c:strCache>
                <c:ptCount val="3"/>
                <c:pt idx="0">
                  <c:v>2014-III</c:v>
                </c:pt>
                <c:pt idx="1">
                  <c:v>2015-III</c:v>
                </c:pt>
                <c:pt idx="2">
                  <c:v>2016-III</c:v>
                </c:pt>
              </c:strCache>
            </c:strRef>
          </c:cat>
          <c:val>
            <c:numRef>
              <c:f>'гэмт хэрэг'!$I$5:$K$5</c:f>
              <c:numCache>
                <c:formatCode>0.0</c:formatCode>
                <c:ptCount val="3"/>
                <c:pt idx="0">
                  <c:v>37.5</c:v>
                </c:pt>
                <c:pt idx="1">
                  <c:v>78.599999999999994</c:v>
                </c:pt>
                <c:pt idx="2">
                  <c:v>69.599999999999994</c:v>
                </c:pt>
              </c:numCache>
            </c:numRef>
          </c:val>
        </c:ser>
        <c:ser>
          <c:idx val="2"/>
          <c:order val="2"/>
          <c:tx>
            <c:strRef>
              <c:f>'гэмт хэрэг'!$H$6</c:f>
              <c:strCache>
                <c:ptCount val="1"/>
                <c:pt idx="0">
                  <c:v>Эзэнгүй гэмт хэрэг</c:v>
                </c:pt>
              </c:strCache>
            </c:strRef>
          </c:tx>
          <c:dLbls>
            <c:showVal val="1"/>
          </c:dLbls>
          <c:cat>
            <c:strRef>
              <c:f>'гэмт хэрэг'!$I$3:$K$3</c:f>
              <c:strCache>
                <c:ptCount val="3"/>
                <c:pt idx="0">
                  <c:v>2014-III</c:v>
                </c:pt>
                <c:pt idx="1">
                  <c:v>2015-III</c:v>
                </c:pt>
                <c:pt idx="2">
                  <c:v>2016-III</c:v>
                </c:pt>
              </c:strCache>
            </c:strRef>
          </c:cat>
          <c:val>
            <c:numRef>
              <c:f>'гэмт хэрэг'!$I$6:$K$6</c:f>
              <c:numCache>
                <c:formatCode>General</c:formatCode>
                <c:ptCount val="3"/>
                <c:pt idx="0">
                  <c:v>10</c:v>
                </c:pt>
                <c:pt idx="1">
                  <c:v>6</c:v>
                </c:pt>
                <c:pt idx="2">
                  <c:v>7</c:v>
                </c:pt>
              </c:numCache>
            </c:numRef>
          </c:val>
        </c:ser>
        <c:dLbls>
          <c:showVal val="1"/>
        </c:dLbls>
        <c:overlap val="-25"/>
        <c:axId val="62690816"/>
        <c:axId val="62692352"/>
      </c:barChart>
      <c:catAx>
        <c:axId val="6269081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2692352"/>
        <c:crosses val="autoZero"/>
        <c:auto val="1"/>
        <c:lblAlgn val="ctr"/>
        <c:lblOffset val="100"/>
      </c:catAx>
      <c:valAx>
        <c:axId val="62692352"/>
        <c:scaling>
          <c:orientation val="minMax"/>
        </c:scaling>
        <c:delete val="1"/>
        <c:axPos val="l"/>
        <c:numFmt formatCode="General" sourceLinked="1"/>
        <c:tickLblPos val="none"/>
        <c:crossAx val="626908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6.9895758298351512E-2"/>
          <c:y val="0.73520478025353264"/>
          <c:w val="0.87732631212896495"/>
          <c:h val="0.25704718825040385"/>
        </c:manualLayout>
      </c:layout>
    </c:legend>
    <c:plotVisOnly val="1"/>
    <c:dispBlanksAs val="gap"/>
  </c:chart>
  <c:spPr>
    <a:ln>
      <a:solidFill>
        <a:schemeClr val="bg1"/>
      </a:solidFill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44116" cy="616570"/>
          </a:xfrm>
          <a:prstGeom prst="rect">
            <a:avLst/>
          </a:prstGeom>
        </p:spPr>
        <p:txBody>
          <a:bodyPr vert="horz" lIns="223338" tIns="111669" rIns="223338" bIns="11166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29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371135" y="0"/>
            <a:ext cx="3344116" cy="616570"/>
          </a:xfrm>
          <a:prstGeom prst="rect">
            <a:avLst/>
          </a:prstGeom>
        </p:spPr>
        <p:txBody>
          <a:bodyPr vert="horz" lIns="223338" tIns="111669" rIns="223338" bIns="11166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2900">
                <a:latin typeface="+mn-lt"/>
                <a:cs typeface="+mn-cs"/>
              </a:defRPr>
            </a:lvl1pPr>
          </a:lstStyle>
          <a:p>
            <a:pPr>
              <a:defRPr/>
            </a:pPr>
            <a:fld id="{63FBC2EF-64D6-4712-95E8-74EEB8B0B0E6}" type="datetimeFigureOut">
              <a:rPr lang="en-US"/>
              <a:pPr>
                <a:defRPr/>
              </a:pPr>
              <a:t>4/12/2016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8350" y="923925"/>
            <a:ext cx="6178550" cy="4635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23338" tIns="111669" rIns="223338" bIns="11166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1167" y="5869278"/>
            <a:ext cx="6172920" cy="5562968"/>
          </a:xfrm>
          <a:prstGeom prst="rect">
            <a:avLst/>
          </a:prstGeom>
        </p:spPr>
        <p:txBody>
          <a:bodyPr vert="horz" lIns="223338" tIns="111669" rIns="223338" bIns="11166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736577"/>
            <a:ext cx="3344116" cy="616570"/>
          </a:xfrm>
          <a:prstGeom prst="rect">
            <a:avLst/>
          </a:prstGeom>
        </p:spPr>
        <p:txBody>
          <a:bodyPr vert="horz" lIns="223338" tIns="111669" rIns="223338" bIns="11166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29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371135" y="11736577"/>
            <a:ext cx="3344116" cy="616570"/>
          </a:xfrm>
          <a:prstGeom prst="rect">
            <a:avLst/>
          </a:prstGeom>
        </p:spPr>
        <p:txBody>
          <a:bodyPr vert="horz" lIns="223338" tIns="111669" rIns="223338" bIns="11166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2900">
                <a:latin typeface="+mn-lt"/>
                <a:cs typeface="+mn-cs"/>
              </a:defRPr>
            </a:lvl1pPr>
          </a:lstStyle>
          <a:p>
            <a:pPr>
              <a:defRPr/>
            </a:pPr>
            <a:fld id="{4F0B63EE-0967-4E02-B9FE-DF01F3529A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C8BF2E-EB9E-4A51-BDD6-6F7C05159D7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0B63EE-0967-4E02-B9FE-DF01F3529AF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F3416-2CB5-49CF-A9A0-EA5A24405CBB}" type="datetimeFigureOut">
              <a:rPr lang="en-US"/>
              <a:pPr>
                <a:defRPr/>
              </a:pPr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26FEB-493D-4EA9-9750-EA6703D48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A3FD7-F6D9-423B-A6AA-173F0B1E0B89}" type="datetimeFigureOut">
              <a:rPr lang="en-US"/>
              <a:pPr>
                <a:defRPr/>
              </a:pPr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25D9F-A0F8-4E02-8B64-FB63EBA77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529AC-722A-4BC4-AA22-A7E0B8BCECC8}" type="datetimeFigureOut">
              <a:rPr lang="en-US"/>
              <a:pPr>
                <a:defRPr/>
              </a:pPr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CB8A0-3EF9-4A75-9873-7CCE24483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D4B05-8FBF-4121-82EA-425408A520F3}" type="datetimeFigureOut">
              <a:rPr lang="en-US"/>
              <a:pPr>
                <a:defRPr/>
              </a:pPr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DB7E3-7C76-4385-B317-CF3A8D7DC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FCD96-9359-4DB8-A364-696DEDC8A89D}" type="datetimeFigureOut">
              <a:rPr lang="en-US"/>
              <a:pPr>
                <a:defRPr/>
              </a:pPr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B0BFD-BFC1-463C-A38A-925C6968D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19168-79A1-4F3A-8CE9-F3D4E2C62F9E}" type="datetimeFigureOut">
              <a:rPr lang="en-US"/>
              <a:pPr>
                <a:defRPr/>
              </a:pPr>
              <a:t>4/12/2016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1BF6A-D23F-4B76-AEAC-6C7DDF46F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E3C85-5956-4CD1-A6A3-8BC38E36E9A4}" type="datetimeFigureOut">
              <a:rPr lang="en-US"/>
              <a:pPr>
                <a:defRPr/>
              </a:pPr>
              <a:t>4/12/2016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A0D02-7B95-44F0-81E0-621E077E0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B9D28-B0A7-45B6-855E-7A19D6A41DD3}" type="datetimeFigureOut">
              <a:rPr lang="en-US"/>
              <a:pPr>
                <a:defRPr/>
              </a:pPr>
              <a:t>4/12/2016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C407E-515A-4963-A585-0DAA153BC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092CF-5F2F-4F12-862D-E468D98E1F33}" type="datetimeFigureOut">
              <a:rPr lang="en-US"/>
              <a:pPr>
                <a:defRPr/>
              </a:pPr>
              <a:t>4/12/2016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18260-F57D-4C8F-8A08-1445B92320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1C5B1-F104-487B-B3D7-D107FAFF81ED}" type="datetimeFigureOut">
              <a:rPr lang="en-US"/>
              <a:pPr>
                <a:defRPr/>
              </a:pPr>
              <a:t>4/12/2016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A2D7F-A332-4217-901C-589A6CC51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C7B81-A143-4D9E-8B22-2BD2F4F4E774}" type="datetimeFigureOut">
              <a:rPr lang="en-US"/>
              <a:pPr>
                <a:defRPr/>
              </a:pPr>
              <a:t>4/12/2016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D8189-A608-4D3D-BBF7-0AE812DF6A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EC4077-2F00-44B5-8DA1-E9495E0C668D}" type="datetimeFigureOut">
              <a:rPr lang="en-US"/>
              <a:pPr>
                <a:defRPr/>
              </a:pPr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C3CA7B-EF3F-43CC-8ACF-B7438313A1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 txBox="1">
            <a:spLocks/>
          </p:cNvSpPr>
          <p:nvPr/>
        </p:nvSpPr>
        <p:spPr>
          <a:xfrm>
            <a:off x="762000" y="3581400"/>
            <a:ext cx="7543800" cy="215265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US" sz="4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</a:br>
            <a:endParaRPr lang="en-US" sz="4400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Rectangle 3"/>
          <p:cNvSpPr txBox="1">
            <a:spLocks noGrp="1"/>
          </p:cNvSpPr>
          <p:nvPr>
            <p:ph type="ctrTitle"/>
          </p:nvPr>
        </p:nvSpPr>
        <p:spPr>
          <a:xfrm>
            <a:off x="838200" y="1219200"/>
            <a:ext cx="7620000" cy="2362200"/>
          </a:xfrm>
        </p:spPr>
        <p:txBody>
          <a:bodyPr rtlCol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b="1" cap="all" spc="-150" dirty="0">
              <a:ln/>
              <a:solidFill>
                <a:srgbClr val="948A30"/>
              </a:solidFill>
              <a:effectLst>
                <a:reflection blurRad="12700" stA="50000" endPos="50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Rectangle 4"/>
          <p:cNvSpPr>
            <a:spLocks noGrp="1"/>
          </p:cNvSpPr>
          <p:nvPr>
            <p:ph type="subTitle" idx="1"/>
          </p:nvPr>
        </p:nvSpPr>
        <p:spPr>
          <a:xfrm>
            <a:off x="1981200" y="4572000"/>
            <a:ext cx="5638800" cy="9906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74650" indent="-342900" algn="l" eaLnBrk="1" hangingPunct="1">
              <a:buClr>
                <a:schemeClr val="hlink"/>
              </a:buClr>
              <a:buSzPct val="80000"/>
            </a:pPr>
            <a:r>
              <a:rPr lang="en-US" dirty="0" smtClean="0">
                <a:solidFill>
                  <a:srgbClr val="948A30"/>
                </a:solidFill>
                <a:latin typeface="Arial Mon" pitchFamily="34" charset="0"/>
                <a:cs typeface="Arial" charset="0"/>
              </a:rPr>
              <a:t>   </a:t>
            </a:r>
            <a:r>
              <a:rPr lang="mn-MN" dirty="0" smtClean="0">
                <a:solidFill>
                  <a:srgbClr val="948A30"/>
                </a:solidFill>
                <a:latin typeface="Arial Mon" pitchFamily="34" charset="0"/>
                <a:cs typeface="Arial" charset="0"/>
              </a:rPr>
              <a:t> </a:t>
            </a:r>
            <a:r>
              <a:rPr lang="en-US" dirty="0" smtClean="0">
                <a:solidFill>
                  <a:srgbClr val="948A30"/>
                </a:solidFill>
                <a:latin typeface="Arial Mon" pitchFamily="34" charset="0"/>
                <a:cs typeface="Arial" charset="0"/>
              </a:rPr>
              <a:t>        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2016-3 </a:t>
            </a:r>
            <a:r>
              <a:rPr lang="mn-MN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сар</a:t>
            </a:r>
            <a:endParaRPr lang="en-US" sz="5500" dirty="0" smtClean="0">
              <a:solidFill>
                <a:srgbClr val="948A30"/>
              </a:solidFill>
              <a:latin typeface="Arial Mon" pitchFamily="34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1447800"/>
            <a:ext cx="7620000" cy="283154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mn-MN" b="1" cap="all" dirty="0">
              <a:ln w="0"/>
              <a:solidFill>
                <a:schemeClr val="tx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mn-MN" altLang="en-US" sz="3200" b="1" dirty="0">
                <a:solidFill>
                  <a:srgbClr val="00206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БАЯН-ӨЛГИЙ АЙМГИЙН</a:t>
            </a:r>
            <a:endParaRPr lang="en-US" altLang="en-US" sz="3200" b="1" dirty="0">
              <a:solidFill>
                <a:srgbClr val="00206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ctr">
              <a:defRPr/>
            </a:pPr>
            <a:r>
              <a:rPr lang="mn-MN" altLang="en-US" sz="3200" b="1" dirty="0">
                <a:solidFill>
                  <a:srgbClr val="00206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СТАТИСТИКИЙН  ХЭЛТЭС</a:t>
            </a:r>
          </a:p>
          <a:p>
            <a:pPr algn="ctr">
              <a:defRPr/>
            </a:pPr>
            <a:endParaRPr lang="mn-MN" altLang="en-US" sz="3200" b="1" dirty="0">
              <a:solidFill>
                <a:srgbClr val="00206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ctr">
              <a:defRPr/>
            </a:pPr>
            <a:r>
              <a:rPr lang="mn-MN" altLang="en-US" sz="3200" b="1" dirty="0">
                <a:solidFill>
                  <a:srgbClr val="00206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АЙМГИЙН НИЙГЭМ, ЭДИЙН ЗАСГИЙН БАЙДАЛ</a:t>
            </a:r>
            <a:endParaRPr lang="mn-MN" sz="3200" b="1" cap="all" dirty="0">
              <a:ln w="0"/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r>
              <a:rPr lang="mn-MN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ТОМ МАЛЫН ЗҮЙ БУС ХОРОГДОЛ</a:t>
            </a:r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mn-MN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/толгойгоор/</a:t>
            </a:r>
            <a:endParaRPr lang="en-US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524000" y="2066924"/>
          <a:ext cx="6553199" cy="3800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mn-MN" sz="2400" dirty="0" smtClean="0">
                <a:latin typeface="Arial" pitchFamily="34" charset="0"/>
                <a:cs typeface="Arial" pitchFamily="34" charset="0"/>
              </a:rPr>
            </a:br>
            <a:r>
              <a:rPr lang="mn-MN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БОЙЖУУЛСАН ТӨЛ</a:t>
            </a:r>
            <a:br>
              <a:rPr lang="mn-MN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mn-MN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/МЯН.ТОЛ/</a:t>
            </a:r>
            <a:endParaRPr lang="en-US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752600" y="2057400"/>
          <a:ext cx="59436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mn-MN" sz="2400" b="1" dirty="0" smtClean="0">
                <a:latin typeface="Arial" pitchFamily="34" charset="0"/>
                <a:cs typeface="Arial" pitchFamily="34" charset="0"/>
              </a:rPr>
            </a:br>
            <a:r>
              <a:rPr lang="mn-MN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ХӨДӨӨ АЖ АХУЙН ЗАРИМ БҮТЭЭГДЭХҮҮНИЙ </a:t>
            </a:r>
            <a:br>
              <a:rPr lang="mn-MN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mn-MN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ҮНЭ, ХАНШ /мян.төг/</a:t>
            </a:r>
            <a:br>
              <a:rPr lang="mn-MN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endParaRPr lang="en-US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066801" y="1947862"/>
          <a:ext cx="6781800" cy="3919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781800" cy="762000"/>
          </a:xfrm>
        </p:spPr>
        <p:txBody>
          <a:bodyPr/>
          <a:lstStyle/>
          <a:p>
            <a:r>
              <a:rPr lang="mn-MN" sz="2800" b="1" dirty="0" smtClean="0">
                <a:solidFill>
                  <a:srgbClr val="00B050"/>
                </a:solidFill>
                <a:latin typeface="Arial Mon" pitchFamily="34" charset="0"/>
              </a:rPr>
              <a:t>Хэрэглээний үнийн өөрчлөлт , инфляци  </a:t>
            </a:r>
            <a:r>
              <a:rPr lang="mn-MN" sz="1400" b="1" dirty="0" smtClean="0">
                <a:solidFill>
                  <a:srgbClr val="00B050"/>
                </a:solidFill>
                <a:latin typeface="Arial Mon" pitchFamily="34" charset="0"/>
              </a:rPr>
              <a:t>/бүлгээр, </a:t>
            </a:r>
            <a:r>
              <a:rPr lang="mn-MN" sz="1400" b="1" dirty="0" smtClean="0">
                <a:solidFill>
                  <a:srgbClr val="00B050"/>
                </a:solidFill>
                <a:latin typeface="Arial" charset="0"/>
                <a:cs typeface="Arial" charset="0"/>
              </a:rPr>
              <a:t>хувиар</a:t>
            </a:r>
            <a:r>
              <a:rPr lang="mn-MN" sz="1400" b="1" dirty="0" smtClean="0">
                <a:solidFill>
                  <a:srgbClr val="00B050"/>
                </a:solidFill>
                <a:latin typeface="Arial Mon" pitchFamily="34" charset="0"/>
              </a:rPr>
              <a:t> / </a:t>
            </a:r>
            <a:endParaRPr lang="en-US" sz="1400" b="1" dirty="0" smtClean="0">
              <a:solidFill>
                <a:srgbClr val="00B050"/>
              </a:solidFill>
              <a:latin typeface="Arial Mon" pitchFamily="34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724024" y="1447800"/>
          <a:ext cx="6200776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524000" y="685800"/>
            <a:ext cx="6477000" cy="609600"/>
          </a:xfrm>
        </p:spPr>
        <p:txBody>
          <a:bodyPr/>
          <a:lstStyle/>
          <a:p>
            <a:r>
              <a:rPr lang="mn-MN" sz="2800" dirty="0" smtClean="0">
                <a:latin typeface="Arial" charset="0"/>
                <a:cs typeface="Arial" charset="0"/>
              </a:rPr>
              <a:t/>
            </a:r>
            <a:br>
              <a:rPr lang="mn-MN" sz="2800" dirty="0" smtClean="0">
                <a:latin typeface="Arial" charset="0"/>
                <a:cs typeface="Arial" charset="0"/>
              </a:rPr>
            </a:br>
            <a:r>
              <a:rPr lang="mn-MN" sz="2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Төсвийн орлого</a:t>
            </a:r>
            <a:br>
              <a:rPr lang="mn-MN" sz="2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</a:br>
            <a:endParaRPr lang="en-US" sz="2800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752600" y="1676400"/>
          <a:ext cx="61722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990600" y="762000"/>
            <a:ext cx="7772400" cy="609600"/>
          </a:xfrm>
        </p:spPr>
        <p:txBody>
          <a:bodyPr/>
          <a:lstStyle/>
          <a:p>
            <a:r>
              <a:rPr lang="mn-MN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БАНКНЫ САЛБАРЫН ҮЗҮҮЛЭЛТҮҮД</a:t>
            </a:r>
            <a:r>
              <a:rPr lang="mn-MN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mn-MN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endParaRPr lang="en-US" sz="1800" b="1" dirty="0" smtClean="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371600" y="1524000"/>
          <a:ext cx="6172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85800"/>
            <a:ext cx="7162800" cy="381000"/>
          </a:xfrm>
        </p:spPr>
        <p:txBody>
          <a:bodyPr anchor="b"/>
          <a:lstStyle/>
          <a:p>
            <a:r>
              <a:rPr lang="mn-MN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Аж үйлдвэрийн салбарын үйлдвэрлэлт/сая.төг/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600200" y="1143001"/>
          <a:ext cx="61722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Content Placeholder 9"/>
          <p:cNvPicPr>
            <a:picLocks noGrp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6667" y="4172957"/>
            <a:ext cx="7764065" cy="1788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772400" cy="685800"/>
          </a:xfrm>
        </p:spPr>
        <p:txBody>
          <a:bodyPr/>
          <a:lstStyle/>
          <a:p>
            <a:r>
              <a:rPr lang="mn-MN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Гол нэр төрлийн бүтээгдэхүүн үйлдвэрлэлт 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14400" y="1600201"/>
          <a:ext cx="7772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rot="5400000">
            <a:off x="3466306" y="3009900"/>
            <a:ext cx="2972594" cy="794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V="1">
            <a:off x="914400" y="4495800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1371600" y="1371600"/>
            <a:ext cx="3276600" cy="304800"/>
          </a:xfrm>
        </p:spPr>
        <p:txBody>
          <a:bodyPr/>
          <a:lstStyle/>
          <a:p>
            <a:r>
              <a:rPr lang="mn-MN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Амаржсан эх, амьд төрсөн хүүхдийн тоо</a:t>
            </a:r>
            <a:br>
              <a:rPr lang="mn-MN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</a:br>
            <a:r>
              <a:rPr lang="mn-MN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2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486400" y="1371601"/>
            <a:ext cx="2743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mn-MN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Эндсэн хүүхдийн тоо </a:t>
            </a:r>
          </a:p>
          <a:p>
            <a:r>
              <a:rPr lang="mn-MN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</a:t>
            </a:r>
            <a:endParaRPr lang="en-US" sz="1200" dirty="0">
              <a:solidFill>
                <a:srgbClr val="00B050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1371600" y="609600"/>
            <a:ext cx="678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НИЙГМИЙН ҮЗҮҮЛЭЛТҮҮД </a:t>
            </a:r>
            <a:br>
              <a:rPr kumimoji="0" lang="mn-M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</a:b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/</a:t>
            </a:r>
            <a:r>
              <a:rPr lang="mn-MN" sz="2000" b="1" dirty="0" smtClean="0">
                <a:solidFill>
                  <a:srgbClr val="002060"/>
                </a:solidFill>
                <a:ea typeface="+mj-ea"/>
              </a:rPr>
              <a:t>Эрүүл мэнд/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/>
        </p:nvGraphicFramePr>
        <p:xfrm>
          <a:off x="990600" y="1600200"/>
          <a:ext cx="38862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/>
        </p:nvGraphicFramePr>
        <p:xfrm>
          <a:off x="5105400" y="1676400"/>
          <a:ext cx="3429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838200" y="4572000"/>
          <a:ext cx="77724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828800" y="762000"/>
            <a:ext cx="6019800" cy="838200"/>
          </a:xfrm>
        </p:spPr>
        <p:txBody>
          <a:bodyPr/>
          <a:lstStyle/>
          <a:p>
            <a:r>
              <a:rPr lang="mn-MN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ХӨДӨЛМӨР ЭРХЛЭЛТ</a:t>
            </a:r>
            <a:r>
              <a:rPr lang="mn-MN" sz="28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mn-MN" sz="28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endParaRPr lang="en-US" sz="1600" b="1" dirty="0" smtClean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066800" y="1600200"/>
          <a:ext cx="762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772400" cy="884238"/>
          </a:xfrm>
        </p:spPr>
        <p:txBody>
          <a:bodyPr/>
          <a:lstStyle/>
          <a:p>
            <a:r>
              <a:rPr lang="mn-MN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mn-MN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mn-MN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ХӨДӨЛМӨР ЭРХЛЭЛТ</a:t>
            </a:r>
            <a:r>
              <a:rPr lang="mn-MN" sz="28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mn-MN" sz="28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endParaRPr lang="en-US" sz="28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</p:nvPr>
        </p:nvGraphicFramePr>
        <p:xfrm>
          <a:off x="762000" y="1600201"/>
          <a:ext cx="3352800" cy="3733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600200"/>
            <a:ext cx="4191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685800"/>
          </a:xfrm>
        </p:spPr>
        <p:txBody>
          <a:bodyPr/>
          <a:lstStyle/>
          <a:p>
            <a:r>
              <a:rPr lang="mn-MN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ШИНЭ АЖЛЫН БАЙР</a:t>
            </a:r>
            <a:endParaRPr lang="en-US" sz="2800" dirty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66800" y="1600200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924800" cy="762000"/>
          </a:xfrm>
        </p:spPr>
        <p:txBody>
          <a:bodyPr/>
          <a:lstStyle/>
          <a:p>
            <a:r>
              <a:rPr lang="mn-MN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АЖИЛГҮЙЧҮҮД</a:t>
            </a:r>
            <a:endParaRPr lang="en-US" sz="2800" dirty="0" smtClean="0">
              <a:solidFill>
                <a:srgbClr val="002060"/>
              </a:solidFill>
            </a:endParaRP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>
          <a:xfrm>
            <a:off x="762000" y="1447800"/>
            <a:ext cx="3962400" cy="609599"/>
          </a:xfrm>
        </p:spPr>
        <p:txBody>
          <a:bodyPr/>
          <a:lstStyle/>
          <a:p>
            <a:pPr algn="ctr"/>
            <a:r>
              <a:rPr lang="mn-MN" sz="1600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Бүртгэлтэй ажилгүй иргэд, боловролын түвшнээр</a:t>
            </a:r>
            <a:endParaRPr lang="en-US" sz="1600" dirty="0" smtClean="0">
              <a:solidFill>
                <a:srgbClr val="7030A0"/>
              </a:solidFill>
            </a:endParaRPr>
          </a:p>
        </p:txBody>
      </p:sp>
      <p:sp>
        <p:nvSpPr>
          <p:cNvPr id="410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1447800"/>
            <a:ext cx="3657600" cy="609600"/>
          </a:xfrm>
        </p:spPr>
        <p:txBody>
          <a:bodyPr/>
          <a:lstStyle/>
          <a:p>
            <a:endParaRPr lang="mn-MN" sz="1400" dirty="0" smtClean="0">
              <a:latin typeface="Arial" charset="0"/>
              <a:cs typeface="Arial" charset="0"/>
            </a:endParaRPr>
          </a:p>
          <a:p>
            <a:endParaRPr lang="mn-MN" dirty="0" smtClean="0">
              <a:latin typeface="Arial" charset="0"/>
              <a:cs typeface="Arial" charset="0"/>
            </a:endParaRPr>
          </a:p>
          <a:p>
            <a:endParaRPr lang="mn-MN" dirty="0" smtClean="0">
              <a:latin typeface="Arial" charset="0"/>
              <a:cs typeface="Arial" charset="0"/>
            </a:endParaRPr>
          </a:p>
          <a:p>
            <a:endParaRPr lang="mn-MN" dirty="0" smtClean="0">
              <a:latin typeface="Arial" charset="0"/>
              <a:cs typeface="Arial" charset="0"/>
            </a:endParaRPr>
          </a:p>
          <a:p>
            <a:endParaRPr lang="mn-MN" dirty="0" smtClean="0">
              <a:latin typeface="Arial" charset="0"/>
              <a:cs typeface="Arial" charset="0"/>
            </a:endParaRPr>
          </a:p>
          <a:p>
            <a:r>
              <a:rPr lang="mn-MN" sz="1600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   </a:t>
            </a:r>
            <a:r>
              <a:rPr lang="mn-MN" sz="1600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Бүртгэлтэй ажилгүй иргэд,</a:t>
            </a:r>
            <a:br>
              <a:rPr lang="mn-MN" sz="1600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mn-MN" sz="1600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           насны бүлгээр</a:t>
            </a:r>
            <a:endParaRPr lang="en-US" sz="1600" dirty="0" smtClean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</p:nvPr>
        </p:nvGraphicFramePr>
        <p:xfrm>
          <a:off x="914400" y="2174875"/>
          <a:ext cx="35829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46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0"/>
            <a:ext cx="6477000" cy="685800"/>
          </a:xfrm>
        </p:spPr>
        <p:txBody>
          <a:bodyPr/>
          <a:lstStyle/>
          <a:p>
            <a:r>
              <a:rPr lang="mn-MN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ГЭМТ ХЭРЭГ</a:t>
            </a:r>
            <a:endParaRPr lang="en-US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38200" y="1600200"/>
          <a:ext cx="784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924800" cy="990600"/>
          </a:xfrm>
        </p:spPr>
        <p:txBody>
          <a:bodyPr/>
          <a:lstStyle/>
          <a:p>
            <a:r>
              <a:rPr lang="mn-MN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ГЭМТ ХЭРЭГ </a:t>
            </a:r>
            <a:r>
              <a:rPr lang="mn-MN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mn-MN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mn-MN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/ ТӨРЛӨӨР/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838200" y="1600200"/>
          <a:ext cx="784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772400" cy="1143000"/>
          </a:xfrm>
        </p:spPr>
        <p:txBody>
          <a:bodyPr/>
          <a:lstStyle/>
          <a:p>
            <a:r>
              <a:rPr lang="mn-MN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ГЭМТ ХЭРЭГ </a:t>
            </a:r>
            <a:r>
              <a:rPr lang="mn-MN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mn-MN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mn-MN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/ Учирсан хохирол /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3674</TotalTime>
  <Words>141</Words>
  <Application>Microsoft Office PowerPoint</Application>
  <PresentationFormat>On-screen Show (4:3)</PresentationFormat>
  <Paragraphs>82</Paragraphs>
  <Slides>17</Slides>
  <Notes>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                                                                                          </vt:lpstr>
      <vt:lpstr>Амаржсан эх, амьд төрсөн хүүхдийн тоо  </vt:lpstr>
      <vt:lpstr>ХӨДӨЛМӨР ЭРХЛЭЛТ </vt:lpstr>
      <vt:lpstr> ХӨДӨЛМӨР ЭРХЛЭЛТ </vt:lpstr>
      <vt:lpstr>ШИНЭ АЖЛЫН БАЙР</vt:lpstr>
      <vt:lpstr>АЖИЛГҮЙЧҮҮД</vt:lpstr>
      <vt:lpstr>ГЭМТ ХЭРЭГ</vt:lpstr>
      <vt:lpstr>ГЭМТ ХЭРЭГ   / ТӨРЛӨӨР/</vt:lpstr>
      <vt:lpstr>ГЭМТ ХЭРЭГ  / Учирсан хохирол /</vt:lpstr>
      <vt:lpstr>ТОМ МАЛЫН ЗҮЙ БУС ХОРОГДОЛ /толгойгоор/</vt:lpstr>
      <vt:lpstr> БОЙЖУУЛСАН ТӨЛ /МЯН.ТОЛ/</vt:lpstr>
      <vt:lpstr> ХӨДӨӨ АЖ АХУЙН ЗАРИМ БҮТЭЭГДЭХҮҮНИЙ  ҮНЭ, ХАНШ /мян.төг/ </vt:lpstr>
      <vt:lpstr>Хэрэглээний үнийн өөрчлөлт , инфляци  /бүлгээр, хувиар / </vt:lpstr>
      <vt:lpstr> Төсвийн орлого </vt:lpstr>
      <vt:lpstr>БАНКНЫ САЛБАРЫН ҮЗҮҮЛЭЛТҮҮД </vt:lpstr>
      <vt:lpstr> Аж үйлдвэрийн салбарын үйлдвэрлэлт/сая.төг/</vt:lpstr>
      <vt:lpstr>Гол нэр төрлийн бүтээгдэхүүн үйлдвэрлэлт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bodi</dc:creator>
  <cp:lastModifiedBy>Ris</cp:lastModifiedBy>
  <cp:revision>837</cp:revision>
  <dcterms:created xsi:type="dcterms:W3CDTF">2012-02-09T09:10:10Z</dcterms:created>
  <dcterms:modified xsi:type="dcterms:W3CDTF">2016-04-12T02:31:46Z</dcterms:modified>
</cp:coreProperties>
</file>