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330" r:id="rId3"/>
    <p:sldId id="357" r:id="rId4"/>
    <p:sldId id="351" r:id="rId5"/>
    <p:sldId id="335" r:id="rId6"/>
    <p:sldId id="347" r:id="rId7"/>
    <p:sldId id="348" r:id="rId8"/>
    <p:sldId id="349" r:id="rId9"/>
    <p:sldId id="353" r:id="rId10"/>
    <p:sldId id="358" r:id="rId11"/>
    <p:sldId id="359" r:id="rId12"/>
    <p:sldId id="355" r:id="rId13"/>
    <p:sldId id="331" r:id="rId14"/>
    <p:sldId id="342" r:id="rId15"/>
    <p:sldId id="343" r:id="rId16"/>
    <p:sldId id="346" r:id="rId17"/>
    <p:sldId id="354" r:id="rId18"/>
  </p:sldIdLst>
  <p:sldSz cx="9144000" cy="6858000" type="screen4x3"/>
  <p:notesSz cx="7715250" cy="12357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4607" autoAdjust="0"/>
  </p:normalViewPr>
  <p:slideViewPr>
    <p:cSldViewPr>
      <p:cViewPr>
        <p:scale>
          <a:sx n="82" d="100"/>
          <a:sy n="82" d="100"/>
        </p:scale>
        <p:origin x="-2454" y="-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6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RIS\2016-I%20on\Tan-5%20sar\STAT_2016_05_MHA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5%20on\STAT%20TAN-2016%20on\Tan-5%20sar\STAT_2016_5-XAA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5%20on\STAT%20TAN-2016%20on\Tan-5%20sar\STAT_2016_5-XAA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5%20on\STAT%20TAN-2016%20on\Tan-5%20sar\STAT_2016_5-XAA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%20on\TAN_2016%20ON\TAN_2016on\Tan-05%20sar\STAT_2016_05_MHAN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5%20sar\TAN_2016_5%20sar_niigem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%20on\Sariin%20tan%20AY-1_2%20sar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%20on\Sariin%20tan%20AY-1_2%20sar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RIS\2016-I%20on\Tan-5%20sar\STAT_2016_05_MHA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RIS\2016-I%20on\Tan-5%20sar\STAT_2016_05_MHA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5%20sar\TAN_2016_5%20sar_niigem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5%20sar\TAN_2016_5%20sar_niigem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5%20sar\TAN_2016_5%20sar_niigem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4\TAN_2016_4%20sar_niigem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6-I%20on\Tan-4\TAN_2016_4%20sar_niigem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2015%20on\STAT%20TAN-2016%20on\Tan-5%20sar\STAT_2016_5-XA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plotArea>
      <c:layout>
        <c:manualLayout>
          <c:layoutTarget val="inner"/>
          <c:xMode val="edge"/>
          <c:yMode val="edge"/>
          <c:x val="0.11282392825896764"/>
          <c:y val="2.8606965174130011E-2"/>
          <c:w val="0.85575996980310665"/>
          <c:h val="0.74052071958159882"/>
        </c:manualLayout>
      </c:layout>
      <c:barChart>
        <c:barDir val="col"/>
        <c:grouping val="clustered"/>
        <c:ser>
          <c:idx val="0"/>
          <c:order val="0"/>
          <c:tx>
            <c:strRef>
              <c:f>'E mend_2'!$H$5:$I$5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dLbl>
              <c:idx val="0"/>
              <c:layout>
                <c:manualLayout>
                  <c:x val="-2.6964070962701571E-2"/>
                  <c:y val="6.8746500435895534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-4.2554446580465068E-2"/>
                  <c:y val="1.8055978850229301E-3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1.4191135807020777E-2"/>
                  <c:y val="3.5443053675340464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mend_2'!$J$4:$L$4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mend_2'!$J$5:$L$5</c:f>
              <c:numCache>
                <c:formatCode>General</c:formatCode>
                <c:ptCount val="3"/>
                <c:pt idx="0">
                  <c:v>1173</c:v>
                </c:pt>
                <c:pt idx="1">
                  <c:v>1164</c:v>
                </c:pt>
                <c:pt idx="2">
                  <c:v>1198</c:v>
                </c:pt>
              </c:numCache>
            </c:numRef>
          </c:val>
        </c:ser>
        <c:ser>
          <c:idx val="1"/>
          <c:order val="1"/>
          <c:tx>
            <c:strRef>
              <c:f>'E mend_2'!$H$6:$I$6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dLbl>
              <c:idx val="0"/>
              <c:layout>
                <c:manualLayout>
                  <c:x val="2.0404673496080591E-2"/>
                  <c:y val="-5.3742673064519804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2.4612926728640551E-2"/>
                  <c:y val="1.2433198194047741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6049298185552893E-2"/>
                  <c:y val="-2.0820191510323911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mend_2'!$J$4:$L$4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mend_2'!$J$6:$L$6</c:f>
              <c:numCache>
                <c:formatCode>General</c:formatCode>
                <c:ptCount val="3"/>
                <c:pt idx="0">
                  <c:v>1174</c:v>
                </c:pt>
                <c:pt idx="1">
                  <c:v>1169</c:v>
                </c:pt>
                <c:pt idx="2">
                  <c:v>1196</c:v>
                </c:pt>
              </c:numCache>
            </c:numRef>
          </c:val>
        </c:ser>
        <c:axId val="76598272"/>
        <c:axId val="83969920"/>
      </c:barChart>
      <c:catAx>
        <c:axId val="765982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rgbClr val="00B050"/>
                </a:solidFill>
              </a:defRPr>
            </a:pPr>
            <a:endParaRPr lang="en-US"/>
          </a:p>
        </c:txPr>
        <c:crossAx val="83969920"/>
        <c:crosses val="autoZero"/>
        <c:auto val="1"/>
        <c:lblAlgn val="ctr"/>
        <c:lblOffset val="100"/>
      </c:catAx>
      <c:valAx>
        <c:axId val="83969920"/>
        <c:scaling>
          <c:orientation val="minMax"/>
        </c:scaling>
        <c:axPos val="l"/>
        <c:numFmt formatCode="General" sourceLinked="1"/>
        <c:tickLblPos val="nextTo"/>
        <c:crossAx val="76598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5597398151318042E-2"/>
          <c:y val="0.89009981416558115"/>
          <c:w val="0.9743875436623054"/>
          <c:h val="9.7640094258290705E-2"/>
        </c:manualLayout>
      </c:layout>
      <c:txPr>
        <a:bodyPr/>
        <a:lstStyle/>
        <a:p>
          <a:pPr>
            <a:defRPr>
              <a:solidFill>
                <a:srgbClr val="0070C0"/>
              </a:solidFill>
            </a:defRPr>
          </a:pPr>
          <a:endParaRPr lang="en-US"/>
        </a:p>
      </c:txPr>
    </c:legend>
    <c:plotVisOnly val="1"/>
    <c:dispBlanksAs val="gap"/>
  </c:chart>
  <c:spPr>
    <a:ln w="19050"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9"/>
  <c:chart>
    <c:plotArea>
      <c:layout>
        <c:manualLayout>
          <c:layoutTarget val="inner"/>
          <c:xMode val="edge"/>
          <c:yMode val="edge"/>
          <c:x val="0.17691301277695631"/>
          <c:y val="6.4842958459979783E-2"/>
          <c:w val="0.76890771902243182"/>
          <c:h val="0.8437756982504856"/>
        </c:manualLayout>
      </c:layout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TEL!$Y$23:$Y$35</c:f>
              <c:strCache>
                <c:ptCount val="13"/>
                <c:pt idx="0">
                  <c:v>Цэнгэл</c:v>
                </c:pt>
                <c:pt idx="1">
                  <c:v>Дэлүүн</c:v>
                </c:pt>
                <c:pt idx="2">
                  <c:v>Улаанхус</c:v>
                </c:pt>
                <c:pt idx="3">
                  <c:v>Ногооннуур</c:v>
                </c:pt>
                <c:pt idx="4">
                  <c:v>Толбо</c:v>
                </c:pt>
                <c:pt idx="5">
                  <c:v>Алтай</c:v>
                </c:pt>
                <c:pt idx="6">
                  <c:v>Сагсай</c:v>
                </c:pt>
                <c:pt idx="7">
                  <c:v>Буянт</c:v>
                </c:pt>
                <c:pt idx="8">
                  <c:v>Булган</c:v>
                </c:pt>
                <c:pt idx="9">
                  <c:v>Баяннуур</c:v>
                </c:pt>
                <c:pt idx="10">
                  <c:v>Бугат</c:v>
                </c:pt>
                <c:pt idx="11">
                  <c:v>Алтанцөгц</c:v>
                </c:pt>
                <c:pt idx="12">
                  <c:v>Өлгий</c:v>
                </c:pt>
              </c:strCache>
            </c:strRef>
          </c:cat>
          <c:val>
            <c:numRef>
              <c:f>TEL!$Z$23:$Z$35</c:f>
              <c:numCache>
                <c:formatCode>0.0</c:formatCode>
                <c:ptCount val="13"/>
                <c:pt idx="0">
                  <c:v>104.8</c:v>
                </c:pt>
                <c:pt idx="1">
                  <c:v>101.5</c:v>
                </c:pt>
                <c:pt idx="2">
                  <c:v>81.7</c:v>
                </c:pt>
                <c:pt idx="3">
                  <c:v>66</c:v>
                </c:pt>
                <c:pt idx="4">
                  <c:v>62.3</c:v>
                </c:pt>
                <c:pt idx="5">
                  <c:v>60.7</c:v>
                </c:pt>
                <c:pt idx="6">
                  <c:v>57.2</c:v>
                </c:pt>
                <c:pt idx="7">
                  <c:v>52.4</c:v>
                </c:pt>
                <c:pt idx="8">
                  <c:v>47.7</c:v>
                </c:pt>
                <c:pt idx="9">
                  <c:v>46.8</c:v>
                </c:pt>
                <c:pt idx="10">
                  <c:v>39.4</c:v>
                </c:pt>
                <c:pt idx="11">
                  <c:v>35.1</c:v>
                </c:pt>
                <c:pt idx="12">
                  <c:v>11.4</c:v>
                </c:pt>
              </c:numCache>
            </c:numRef>
          </c:val>
        </c:ser>
        <c:axId val="37075584"/>
        <c:axId val="37085568"/>
      </c:barChart>
      <c:catAx>
        <c:axId val="37075584"/>
        <c:scaling>
          <c:orientation val="minMax"/>
        </c:scaling>
        <c:axPos val="l"/>
        <c:numFmt formatCode="General" sourceLinked="1"/>
        <c:tickLblPos val="nextTo"/>
        <c:crossAx val="37085568"/>
        <c:crosses val="autoZero"/>
        <c:auto val="1"/>
        <c:lblAlgn val="ctr"/>
        <c:lblOffset val="100"/>
      </c:catAx>
      <c:valAx>
        <c:axId val="37085568"/>
        <c:scaling>
          <c:orientation val="minMax"/>
        </c:scaling>
        <c:axPos val="b"/>
        <c:numFmt formatCode="0.0" sourceLinked="1"/>
        <c:tickLblPos val="nextTo"/>
        <c:crossAx val="37075584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hart>
    <c:plotArea>
      <c:layout/>
      <c:barChart>
        <c:barDir val="col"/>
        <c:grouping val="clustered"/>
        <c:ser>
          <c:idx val="0"/>
          <c:order val="0"/>
          <c:tx>
            <c:strRef>
              <c:f>tarialalt!$K$25</c:f>
              <c:strCache>
                <c:ptCount val="1"/>
                <c:pt idx="0">
                  <c:v>2015</c:v>
                </c:pt>
              </c:strCache>
            </c:strRef>
          </c:tx>
          <c:dLbls>
            <c:dLbl>
              <c:idx val="1"/>
              <c:layout>
                <c:manualLayout>
                  <c:x val="-1.1111111111111122E-2"/>
                  <c:y val="-9.2592592592592744E-3"/>
                </c:manualLayout>
              </c:layout>
              <c:showVal val="1"/>
            </c:dLbl>
            <c:dLbl>
              <c:idx val="2"/>
              <c:layout>
                <c:manualLayout>
                  <c:x val="-8.3333333333333367E-3"/>
                  <c:y val="-2.7777777777777821E-2"/>
                </c:manualLayout>
              </c:layout>
              <c:showVal val="1"/>
            </c:dLbl>
            <c:showVal val="1"/>
          </c:dLbls>
          <c:cat>
            <c:strRef>
              <c:f>tarialalt!$L$24:$N$24</c:f>
              <c:strCache>
                <c:ptCount val="3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</c:strCache>
            </c:strRef>
          </c:cat>
          <c:val>
            <c:numRef>
              <c:f>tarialalt!$L$25:$N$25</c:f>
              <c:numCache>
                <c:formatCode>General</c:formatCode>
                <c:ptCount val="3"/>
                <c:pt idx="0">
                  <c:v>7.5</c:v>
                </c:pt>
                <c:pt idx="1">
                  <c:v>187.7</c:v>
                </c:pt>
                <c:pt idx="2">
                  <c:v>71.8</c:v>
                </c:pt>
              </c:numCache>
            </c:numRef>
          </c:val>
        </c:ser>
        <c:ser>
          <c:idx val="1"/>
          <c:order val="1"/>
          <c:tx>
            <c:strRef>
              <c:f>tarialalt!$K$26</c:f>
              <c:strCache>
                <c:ptCount val="1"/>
                <c:pt idx="0">
                  <c:v>2016</c:v>
                </c:pt>
              </c:strCache>
            </c:strRef>
          </c:tx>
          <c:dLbls>
            <c:showVal val="1"/>
          </c:dLbls>
          <c:cat>
            <c:strRef>
              <c:f>tarialalt!$L$24:$N$24</c:f>
              <c:strCache>
                <c:ptCount val="3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</c:strCache>
            </c:strRef>
          </c:cat>
          <c:val>
            <c:numRef>
              <c:f>tarialalt!$L$26:$N$26</c:f>
              <c:numCache>
                <c:formatCode>General</c:formatCode>
                <c:ptCount val="3"/>
                <c:pt idx="0">
                  <c:v>35</c:v>
                </c:pt>
                <c:pt idx="1">
                  <c:v>179.4</c:v>
                </c:pt>
                <c:pt idx="2">
                  <c:v>67.8</c:v>
                </c:pt>
              </c:numCache>
            </c:numRef>
          </c:val>
        </c:ser>
        <c:axId val="37114624"/>
        <c:axId val="37116160"/>
      </c:barChart>
      <c:catAx>
        <c:axId val="37114624"/>
        <c:scaling>
          <c:orientation val="minMax"/>
        </c:scaling>
        <c:axPos val="b"/>
        <c:tickLblPos val="nextTo"/>
        <c:crossAx val="37116160"/>
        <c:crosses val="autoZero"/>
        <c:auto val="1"/>
        <c:lblAlgn val="ctr"/>
        <c:lblOffset val="100"/>
      </c:catAx>
      <c:valAx>
        <c:axId val="3711616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7114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897484689413894"/>
          <c:y val="2.6500437445319359E-2"/>
          <c:w val="0.12435848643919505"/>
          <c:h val="0.21088801399825022"/>
        </c:manualLayout>
      </c:layout>
    </c:legend>
    <c:plotVisOnly val="1"/>
  </c:chart>
  <c:spPr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0.35073750096662526"/>
          <c:y val="3.8194444444444448E-2"/>
          <c:w val="0.61289628224548276"/>
          <c:h val="0.85436925853018453"/>
        </c:manualLayout>
      </c:layout>
      <c:barChart>
        <c:barDir val="bar"/>
        <c:grouping val="clustered"/>
        <c:ser>
          <c:idx val="0"/>
          <c:order val="0"/>
          <c:tx>
            <c:strRef>
              <c:f>une!$C$16:$C$17</c:f>
              <c:strCache>
                <c:ptCount val="1"/>
                <c:pt idx="0">
                  <c:v>2015-V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1.2861736334405153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0"/>
                  <c:y val="1.2861736334405153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6.9324090121317232E-3"/>
                  <c:y val="1.3888888888888904E-2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0"/>
                  <c:y val="6.9444444444444501E-3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2.3108030040439047E-3"/>
                  <c:y val="1.7726405369245291E-2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1.1799224212017763E-2"/>
                  <c:y val="5.6860482016295229E-3"/>
                </c:manualLayout>
              </c:layout>
              <c:dLblPos val="outEnd"/>
              <c:showVal val="1"/>
            </c:dLbl>
            <c:showVal val="1"/>
          </c:dLbls>
          <c:cat>
            <c:strRef>
              <c:f>une!$B$18:$B$25</c:f>
              <c:strCache>
                <c:ptCount val="8"/>
                <c:pt idx="0">
                  <c:v>Ямааны цагаан ноолуур</c:v>
                </c:pt>
                <c:pt idx="1">
                  <c:v>Ямааны бор ноолуур</c:v>
                </c:pt>
                <c:pt idx="2">
                  <c:v>Адууны дэл</c:v>
                </c:pt>
                <c:pt idx="3">
                  <c:v>Адууны сүүл</c:v>
                </c:pt>
                <c:pt idx="4">
                  <c:v>Адууны шир</c:v>
                </c:pt>
                <c:pt idx="5">
                  <c:v>Үхрийн шир1.8-2.3 метрийн </c:v>
                </c:pt>
                <c:pt idx="6">
                  <c:v>Хонины ноостой нэхий </c:v>
                </c:pt>
                <c:pt idx="7">
                  <c:v>Ямааны ноолуургүй арьс</c:v>
                </c:pt>
              </c:strCache>
            </c:strRef>
          </c:cat>
          <c:val>
            <c:numRef>
              <c:f>une!$C$18:$C$25</c:f>
              <c:numCache>
                <c:formatCode>0.0</c:formatCode>
                <c:ptCount val="8"/>
                <c:pt idx="0">
                  <c:v>44.5</c:v>
                </c:pt>
                <c:pt idx="1">
                  <c:v>44.5</c:v>
                </c:pt>
                <c:pt idx="2">
                  <c:v>7</c:v>
                </c:pt>
                <c:pt idx="3">
                  <c:v>9</c:v>
                </c:pt>
                <c:pt idx="4">
                  <c:v>30</c:v>
                </c:pt>
                <c:pt idx="5">
                  <c:v>29</c:v>
                </c:pt>
                <c:pt idx="6">
                  <c:v>0.5</c:v>
                </c:pt>
                <c:pt idx="7">
                  <c:v>0.5</c:v>
                </c:pt>
              </c:numCache>
            </c:numRef>
          </c:val>
        </c:ser>
        <c:ser>
          <c:idx val="1"/>
          <c:order val="1"/>
          <c:tx>
            <c:strRef>
              <c:f>une!$D$16:$D$17</c:f>
              <c:strCache>
                <c:ptCount val="1"/>
                <c:pt idx="0">
                  <c:v>2016-V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6.9444444444444501E-3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0"/>
                  <c:y val="-1.0416666666666666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0"/>
                  <c:y val="-6.9444444444444501E-3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6.9324090121317232E-3"/>
                  <c:y val="-6.9444444444445143E-3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4.6216060080878103E-3"/>
                  <c:y val="-1.0416666666666666E-2"/>
                </c:manualLayout>
              </c:layout>
              <c:dLblPos val="outEnd"/>
              <c:showVal val="1"/>
            </c:dLbl>
            <c:dLbl>
              <c:idx val="5"/>
              <c:layout>
                <c:manualLayout>
                  <c:x val="-2.6053468980094339E-3"/>
                  <c:y val="-2.9530722340489198E-2"/>
                </c:manualLayout>
              </c:layout>
              <c:dLblPos val="outEnd"/>
              <c:showVal val="1"/>
            </c:dLbl>
            <c:dLbl>
              <c:idx val="6"/>
              <c:layout>
                <c:manualLayout>
                  <c:x val="0"/>
                  <c:y val="-6.9444444444444501E-3"/>
                </c:manualLayout>
              </c:layout>
              <c:dLblPos val="outEnd"/>
              <c:showVal val="1"/>
            </c:dLbl>
            <c:dLbl>
              <c:idx val="7"/>
              <c:layout>
                <c:manualLayout>
                  <c:x val="6.9324090121317232E-3"/>
                  <c:y val="-1.0416666666666666E-2"/>
                </c:manualLayout>
              </c:layout>
              <c:dLblPos val="outEnd"/>
              <c:showVal val="1"/>
            </c:dLbl>
            <c:dLbl>
              <c:idx val="8"/>
              <c:layout>
                <c:manualLayout>
                  <c:x val="0"/>
                  <c:y val="-6.5843621399177023E-3"/>
                </c:manualLayout>
              </c:layout>
              <c:dLblPos val="outEnd"/>
              <c:showVal val="1"/>
            </c:dLbl>
            <c:showVal val="1"/>
          </c:dLbls>
          <c:cat>
            <c:strRef>
              <c:f>une!$B$18:$B$25</c:f>
              <c:strCache>
                <c:ptCount val="8"/>
                <c:pt idx="0">
                  <c:v>Ямааны цагаан ноолуур</c:v>
                </c:pt>
                <c:pt idx="1">
                  <c:v>Ямааны бор ноолуур</c:v>
                </c:pt>
                <c:pt idx="2">
                  <c:v>Адууны дэл</c:v>
                </c:pt>
                <c:pt idx="3">
                  <c:v>Адууны сүүл</c:v>
                </c:pt>
                <c:pt idx="4">
                  <c:v>Адууны шир</c:v>
                </c:pt>
                <c:pt idx="5">
                  <c:v>Үхрийн шир1.8-2.3 метрийн </c:v>
                </c:pt>
                <c:pt idx="6">
                  <c:v>Хонины ноостой нэхий </c:v>
                </c:pt>
                <c:pt idx="7">
                  <c:v>Ямааны ноолуургүй арьс</c:v>
                </c:pt>
              </c:strCache>
            </c:strRef>
          </c:cat>
          <c:val>
            <c:numRef>
              <c:f>une!$D$18:$D$25</c:f>
              <c:numCache>
                <c:formatCode>0.0</c:formatCode>
                <c:ptCount val="8"/>
                <c:pt idx="0">
                  <c:v>45</c:v>
                </c:pt>
                <c:pt idx="1">
                  <c:v>45</c:v>
                </c:pt>
                <c:pt idx="2">
                  <c:v>3.7</c:v>
                </c:pt>
                <c:pt idx="3">
                  <c:v>5.5</c:v>
                </c:pt>
                <c:pt idx="4">
                  <c:v>10</c:v>
                </c:pt>
                <c:pt idx="5">
                  <c:v>10</c:v>
                </c:pt>
                <c:pt idx="6">
                  <c:v>0.5</c:v>
                </c:pt>
                <c:pt idx="7">
                  <c:v>0.5</c:v>
                </c:pt>
              </c:numCache>
            </c:numRef>
          </c:val>
        </c:ser>
        <c:axId val="37179392"/>
        <c:axId val="37180928"/>
      </c:barChart>
      <c:catAx>
        <c:axId val="37179392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180928"/>
        <c:crosses val="autoZero"/>
        <c:auto val="1"/>
        <c:lblAlgn val="ctr"/>
        <c:lblOffset val="100"/>
      </c:catAx>
      <c:valAx>
        <c:axId val="37180928"/>
        <c:scaling>
          <c:orientation val="minMax"/>
        </c:scaling>
        <c:axPos val="b"/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179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22825354795257"/>
          <c:y val="2.0696930568566414E-3"/>
          <c:w val="0.14491552272780078"/>
          <c:h val="0.18821918964309547"/>
        </c:manualLayout>
      </c:layout>
    </c:legend>
    <c:plotVisOnly val="1"/>
    <c:dispBlanksAs val="gap"/>
  </c:chart>
  <c:spPr>
    <a:ln w="19050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Mon"/>
          <a:ea typeface="Arial Mon"/>
          <a:cs typeface="Arial Mon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2"/>
  <c:chart>
    <c:plotArea>
      <c:layout>
        <c:manualLayout>
          <c:layoutTarget val="inner"/>
          <c:xMode val="edge"/>
          <c:yMode val="edge"/>
          <c:x val="0.39392789720278309"/>
          <c:y val="8.0001419266346237E-3"/>
          <c:w val="0.60607210279723256"/>
          <c:h val="0.98399971614673165"/>
        </c:manualLayout>
      </c:layout>
      <c:barChart>
        <c:barDir val="bar"/>
        <c:grouping val="stacked"/>
        <c:ser>
          <c:idx val="0"/>
          <c:order val="0"/>
          <c:dLbls>
            <c:dLbl>
              <c:idx val="0"/>
              <c:layout>
                <c:manualLayout>
                  <c:x val="0.18582305219971176"/>
                  <c:y val="-8.1288693875097677E-3"/>
                </c:manualLayout>
              </c:layout>
              <c:showVal val="1"/>
            </c:dLbl>
            <c:dLbl>
              <c:idx val="1"/>
              <c:layout>
                <c:manualLayout>
                  <c:x val="0.10005651382885851"/>
                  <c:y val="-1.0955500791408744E-3"/>
                </c:manualLayout>
              </c:layout>
              <c:showVal val="1"/>
            </c:dLbl>
            <c:dLbl>
              <c:idx val="2"/>
              <c:layout>
                <c:manualLayout>
                  <c:x val="0.161334077487675"/>
                  <c:y val="1.5442053700506695E-3"/>
                </c:manualLayout>
              </c:layout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Val val="1"/>
            </c:dLbl>
            <c:dLbl>
              <c:idx val="3"/>
              <c:layout>
                <c:manualLayout>
                  <c:x val="0.13569340747488873"/>
                  <c:y val="-3.5698209479540347E-3"/>
                </c:manualLayout>
              </c:layout>
              <c:showVal val="1"/>
            </c:dLbl>
            <c:dLbl>
              <c:idx val="4"/>
              <c:layout>
                <c:manualLayout>
                  <c:x val="0.19821624167764099"/>
                  <c:y val="-4.9857537861243365E-3"/>
                </c:manualLayout>
              </c:layout>
              <c:showVal val="1"/>
            </c:dLbl>
            <c:dLbl>
              <c:idx val="5"/>
              <c:layout>
                <c:manualLayout>
                  <c:x val="0.20503617394180534"/>
                  <c:y val="5.1738845144356956E-3"/>
                </c:manualLayout>
              </c:layout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showVal val="1"/>
            </c:dLbl>
            <c:dLbl>
              <c:idx val="6"/>
              <c:layout>
                <c:manualLayout>
                  <c:x val="0.13493743187046478"/>
                  <c:y val="-3.3921713984225352E-3"/>
                </c:manualLayout>
              </c:layout>
              <c:showVal val="1"/>
            </c:dLbl>
            <c:dLbl>
              <c:idx val="7"/>
              <c:layout>
                <c:manualLayout>
                  <c:x val="9.4990985701948624E-2"/>
                  <c:y val="-4.6296273793975965E-3"/>
                </c:manualLayout>
              </c:layout>
              <c:spPr>
                <a:solidFill>
                  <a:sysClr val="window" lastClr="FFFFFF"/>
                </a:solidFill>
              </c:spPr>
              <c:txPr>
                <a:bodyPr/>
                <a:lstStyle/>
                <a:p>
                  <a:pPr>
                    <a:defRPr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showVal val="1"/>
            </c:dLbl>
            <c:dLbl>
              <c:idx val="8"/>
              <c:layout>
                <c:manualLayout>
                  <c:x val="8.3032490974729561E-2"/>
                  <c:y val="-3.4632312182351368E-3"/>
                </c:manualLayout>
              </c:layout>
              <c:showVal val="1"/>
            </c:dLbl>
            <c:dLbl>
              <c:idx val="9"/>
              <c:layout>
                <c:manualLayout>
                  <c:x val="7.5398104747867734E-2"/>
                  <c:y val="0"/>
                </c:manualLayout>
              </c:layout>
              <c:showVal val="1"/>
            </c:dLbl>
            <c:dLbl>
              <c:idx val="10"/>
              <c:layout>
                <c:manualLayout>
                  <c:x val="0.13159523317528846"/>
                  <c:y val="1.5432091264658925E-3"/>
                </c:manualLayout>
              </c:layout>
              <c:showVal val="1"/>
            </c:dLbl>
            <c:dLbl>
              <c:idx val="11"/>
              <c:layout>
                <c:manualLayout>
                  <c:x val="0.12777777777777777"/>
                  <c:y val="0"/>
                </c:manualLayout>
              </c:layout>
              <c:showVal val="1"/>
            </c:dLbl>
            <c:dLbl>
              <c:idx val="12"/>
              <c:layout>
                <c:manualLayout>
                  <c:x val="0.27605387437869278"/>
                  <c:y val="0"/>
                </c:manualLayout>
              </c:layout>
              <c:showVal val="1"/>
            </c:dLbl>
            <c:showVal val="1"/>
          </c:dLbls>
          <c:cat>
            <c:strRef>
              <c:f>'heregleenii une grafik'!$A$1:$A$11</c:f>
              <c:strCache>
                <c:ptCount val="11"/>
                <c:pt idx="0">
                  <c:v>Ерөнхий индекс</c:v>
                </c:pt>
                <c:pt idx="1">
                  <c:v>Хүнсний бараа </c:v>
                </c:pt>
                <c:pt idx="2">
                  <c:v>Орон сууц ус цахилгаан,түлш</c:v>
                </c:pt>
                <c:pt idx="3">
                  <c:v>Гэр ахуйн бараа,тавилга</c:v>
                </c:pt>
                <c:pt idx="4">
                  <c:v>Бусад бараа үйлчилгээ</c:v>
                </c:pt>
                <c:pt idx="5">
                  <c:v>Хувцас, бөс бараа, гутал</c:v>
                </c:pt>
                <c:pt idx="6">
                  <c:v>Согтууруулах ундаа,тамхи </c:v>
                </c:pt>
                <c:pt idx="7">
                  <c:v>Тээвэр</c:v>
                </c:pt>
                <c:pt idx="8">
                  <c:v>Холбооны хэрэгсэл,шуудангийн үйлчилгээ</c:v>
                </c:pt>
                <c:pt idx="10">
                  <c:v>Амралт, чөлөөт цаг,соёлын бараа, үйлчилгээ</c:v>
                </c:pt>
              </c:strCache>
            </c:strRef>
          </c:cat>
          <c:val>
            <c:numRef>
              <c:f>'heregleenii une grafik'!$B$1:$B$11</c:f>
              <c:numCache>
                <c:formatCode>0.0</c:formatCode>
                <c:ptCount val="11"/>
                <c:pt idx="0" formatCode="General">
                  <c:v>-1.2</c:v>
                </c:pt>
                <c:pt idx="1">
                  <c:v>4.9000000000000004</c:v>
                </c:pt>
                <c:pt idx="2">
                  <c:v>-9.8000000000000007</c:v>
                </c:pt>
                <c:pt idx="3">
                  <c:v>-4.7</c:v>
                </c:pt>
                <c:pt idx="4">
                  <c:v>1.6</c:v>
                </c:pt>
                <c:pt idx="5">
                  <c:v>-3.3</c:v>
                </c:pt>
                <c:pt idx="6">
                  <c:v>2.1</c:v>
                </c:pt>
                <c:pt idx="7">
                  <c:v>-5.6</c:v>
                </c:pt>
                <c:pt idx="8">
                  <c:v>-0.1</c:v>
                </c:pt>
                <c:pt idx="10">
                  <c:v>-0.5</c:v>
                </c:pt>
              </c:numCache>
            </c:numRef>
          </c:val>
        </c:ser>
        <c:overlap val="100"/>
        <c:axId val="68892928"/>
        <c:axId val="68904448"/>
      </c:barChart>
      <c:catAx>
        <c:axId val="68892928"/>
        <c:scaling>
          <c:orientation val="minMax"/>
        </c:scaling>
        <c:axPos val="l"/>
        <c:tickLblPos val="nextTo"/>
        <c:crossAx val="68904448"/>
        <c:crosses val="autoZero"/>
        <c:auto val="1"/>
        <c:lblAlgn val="ctr"/>
        <c:lblOffset val="100"/>
      </c:catAx>
      <c:valAx>
        <c:axId val="68904448"/>
        <c:scaling>
          <c:orientation val="minMax"/>
        </c:scaling>
        <c:delete val="1"/>
        <c:axPos val="b"/>
        <c:numFmt formatCode="General" sourceLinked="1"/>
        <c:tickLblPos val="none"/>
        <c:crossAx val="68892928"/>
        <c:crosses val="autoZero"/>
        <c:crossBetween val="between"/>
      </c:valAx>
    </c:plotArea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7345060078499391"/>
          <c:y val="6.2419904123554804E-2"/>
          <c:w val="0.75972112860892693"/>
          <c:h val="0.64544728783902061"/>
        </c:manualLayout>
      </c:layout>
      <c:barChart>
        <c:barDir val="col"/>
        <c:grouping val="clustered"/>
        <c:ser>
          <c:idx val="0"/>
          <c:order val="0"/>
          <c:tx>
            <c:strRef>
              <c:f>bank!$B$30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dLbls>
            <c:showVal val="1"/>
          </c:dLbls>
          <c:cat>
            <c:strRef>
              <c:f>bank!$C$29:$E$29</c:f>
              <c:strCache>
                <c:ptCount val="3"/>
                <c:pt idx="0">
                  <c:v>2014-V</c:v>
                </c:pt>
                <c:pt idx="1">
                  <c:v>2015-V</c:v>
                </c:pt>
                <c:pt idx="2">
                  <c:v>2016-V</c:v>
                </c:pt>
              </c:strCache>
            </c:strRef>
          </c:cat>
          <c:val>
            <c:numRef>
              <c:f>bank!$C$30:$E$30</c:f>
              <c:numCache>
                <c:formatCode>0.0</c:formatCode>
                <c:ptCount val="3"/>
                <c:pt idx="0">
                  <c:v>102982.5</c:v>
                </c:pt>
                <c:pt idx="1">
                  <c:v>111788.79999999999</c:v>
                </c:pt>
                <c:pt idx="2" formatCode="General">
                  <c:v>107056.39999999998</c:v>
                </c:pt>
              </c:numCache>
            </c:numRef>
          </c:val>
        </c:ser>
        <c:ser>
          <c:idx val="1"/>
          <c:order val="1"/>
          <c:tx>
            <c:strRef>
              <c:f>bank!$B$31</c:f>
              <c:strCache>
                <c:ptCount val="1"/>
                <c:pt idx="0">
                  <c:v>Иргэдийн хадгаламж</c:v>
                </c:pt>
              </c:strCache>
            </c:strRef>
          </c:tx>
          <c:dLbls>
            <c:dLbl>
              <c:idx val="0"/>
              <c:layout>
                <c:manualLayout>
                  <c:x val="3.333333333333334E-2"/>
                  <c:y val="-9.2592592592593351E-3"/>
                </c:manualLayout>
              </c:layout>
              <c:showVal val="1"/>
            </c:dLbl>
            <c:dLbl>
              <c:idx val="1"/>
              <c:layout>
                <c:manualLayout>
                  <c:x val="0.05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2222222222222435E-2"/>
                  <c:y val="0"/>
                </c:manualLayout>
              </c:layout>
              <c:showVal val="1"/>
            </c:dLbl>
            <c:showVal val="1"/>
          </c:dLbls>
          <c:cat>
            <c:strRef>
              <c:f>bank!$C$29:$E$29</c:f>
              <c:strCache>
                <c:ptCount val="3"/>
                <c:pt idx="0">
                  <c:v>2014-V</c:v>
                </c:pt>
                <c:pt idx="1">
                  <c:v>2015-V</c:v>
                </c:pt>
                <c:pt idx="2">
                  <c:v>2016-V</c:v>
                </c:pt>
              </c:strCache>
            </c:strRef>
          </c:cat>
          <c:val>
            <c:numRef>
              <c:f>bank!$C$31:$E$31</c:f>
              <c:numCache>
                <c:formatCode>0.0</c:formatCode>
                <c:ptCount val="3"/>
                <c:pt idx="0">
                  <c:v>49268.400000000009</c:v>
                </c:pt>
                <c:pt idx="1">
                  <c:v>53502.9</c:v>
                </c:pt>
                <c:pt idx="2">
                  <c:v>61503</c:v>
                </c:pt>
              </c:numCache>
            </c:numRef>
          </c:val>
        </c:ser>
        <c:axId val="37291136"/>
        <c:axId val="37292672"/>
      </c:barChart>
      <c:catAx>
        <c:axId val="37291136"/>
        <c:scaling>
          <c:orientation val="minMax"/>
        </c:scaling>
        <c:axPos val="b"/>
        <c:tickLblPos val="nextTo"/>
        <c:crossAx val="37292672"/>
        <c:crosses val="autoZero"/>
        <c:auto val="1"/>
        <c:lblAlgn val="ctr"/>
        <c:lblOffset val="100"/>
      </c:catAx>
      <c:valAx>
        <c:axId val="37292672"/>
        <c:scaling>
          <c:orientation val="minMax"/>
        </c:scaling>
        <c:axPos val="l"/>
        <c:numFmt formatCode="0.0" sourceLinked="1"/>
        <c:tickLblPos val="nextTo"/>
        <c:crossAx val="372911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0529090113735813E-2"/>
          <c:y val="0.7866531787693205"/>
          <c:w val="0.92280424321960064"/>
          <c:h val="0.16743438320210077"/>
        </c:manualLayout>
      </c:layout>
      <c:txPr>
        <a:bodyPr/>
        <a:lstStyle/>
        <a:p>
          <a:pPr>
            <a:defRPr sz="1200"/>
          </a:pPr>
          <a:endParaRPr lang="en-US"/>
        </a:p>
      </c:txPr>
    </c:legend>
    <c:plotVisOnly val="1"/>
  </c:chart>
  <c:spPr>
    <a:ln>
      <a:solidFill>
        <a:schemeClr val="bg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'AY-1 1sar'!$A$31</c:f>
              <c:strCache>
                <c:ptCount val="1"/>
                <c:pt idx="0">
                  <c:v>Нийт үйлдвэрлэлт /сая.төг/</c:v>
                </c:pt>
              </c:strCache>
            </c:strRef>
          </c:tx>
          <c:dLbls>
            <c:showVal val="1"/>
          </c:dLbls>
          <c:cat>
            <c:strRef>
              <c:f>'AY-1 1sar'!$B$30:$D$30</c:f>
              <c:strCache>
                <c:ptCount val="3"/>
                <c:pt idx="0">
                  <c:v>2014 I-IV</c:v>
                </c:pt>
                <c:pt idx="1">
                  <c:v>2015 I-IV</c:v>
                </c:pt>
                <c:pt idx="2">
                  <c:v>2016 I-IV</c:v>
                </c:pt>
              </c:strCache>
            </c:strRef>
          </c:cat>
          <c:val>
            <c:numRef>
              <c:f>'AY-1 1sar'!$B$31:$D$31</c:f>
              <c:numCache>
                <c:formatCode>#########0.0</c:formatCode>
                <c:ptCount val="3"/>
                <c:pt idx="0" formatCode="0.0">
                  <c:v>3117.9</c:v>
                </c:pt>
                <c:pt idx="1">
                  <c:v>3479.9</c:v>
                </c:pt>
                <c:pt idx="2">
                  <c:v>4218.1000000000004</c:v>
                </c:pt>
              </c:numCache>
            </c:numRef>
          </c:val>
        </c:ser>
        <c:axId val="37366400"/>
        <c:axId val="37376384"/>
      </c:barChart>
      <c:catAx>
        <c:axId val="3736640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376384"/>
        <c:crosses val="autoZero"/>
        <c:auto val="1"/>
        <c:lblAlgn val="ctr"/>
        <c:lblOffset val="100"/>
      </c:catAx>
      <c:valAx>
        <c:axId val="37376384"/>
        <c:scaling>
          <c:orientation val="minMax"/>
        </c:scaling>
        <c:axPos val="l"/>
        <c:numFmt formatCode="0.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366400"/>
        <c:crosses val="autoZero"/>
        <c:crossBetween val="between"/>
      </c:valAx>
    </c:plotArea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 pitchFamily="34" charset="0"/>
          <a:ea typeface="Calibri"/>
          <a:cs typeface="Arial" pitchFamily="34" charset="0"/>
        </a:defRPr>
      </a:pPr>
      <a:endParaRPr lang="en-US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9.3085739282589702E-2"/>
          <c:y val="5.1400554097404488E-2"/>
          <c:w val="0.88309623797025349"/>
          <c:h val="0.63817512394284071"/>
        </c:manualLayout>
      </c:layout>
      <c:barChart>
        <c:barDir val="col"/>
        <c:grouping val="clustered"/>
        <c:ser>
          <c:idx val="0"/>
          <c:order val="0"/>
          <c:tx>
            <c:strRef>
              <c:f>'Gol ner turul-1 sar'!$A$53</c:f>
              <c:strCache>
                <c:ptCount val="1"/>
                <c:pt idx="0">
                  <c:v>Цахилгаан эрчим хүч сая.квт.цаг</c:v>
                </c:pt>
              </c:strCache>
            </c:strRef>
          </c:tx>
          <c:dLbls>
            <c:showVal val="1"/>
          </c:dLbls>
          <c:cat>
            <c:strRef>
              <c:f>'Gol ner turul-1 sar'!$B$52:$D$52</c:f>
              <c:strCache>
                <c:ptCount val="3"/>
                <c:pt idx="0">
                  <c:v>2014   I-IV</c:v>
                </c:pt>
                <c:pt idx="1">
                  <c:v>2015   I-IV</c:v>
                </c:pt>
                <c:pt idx="2">
                  <c:v>2016   I-IV</c:v>
                </c:pt>
              </c:strCache>
            </c:strRef>
          </c:cat>
          <c:val>
            <c:numRef>
              <c:f>'Gol ner turul-1 sar'!$B$53:$D$53</c:f>
              <c:numCache>
                <c:formatCode>0.0</c:formatCode>
                <c:ptCount val="3"/>
                <c:pt idx="0">
                  <c:v>10.5</c:v>
                </c:pt>
                <c:pt idx="1">
                  <c:v>12.4</c:v>
                </c:pt>
                <c:pt idx="2">
                  <c:v>13.3</c:v>
                </c:pt>
              </c:numCache>
            </c:numRef>
          </c:val>
        </c:ser>
        <c:ser>
          <c:idx val="1"/>
          <c:order val="1"/>
          <c:tx>
            <c:strRef>
              <c:f>'Gol ner turul-1 sar'!$A$54</c:f>
              <c:strCache>
                <c:ptCount val="1"/>
                <c:pt idx="0">
                  <c:v>Чулуун нүүрс    мян.тн </c:v>
                </c:pt>
              </c:strCache>
            </c:strRef>
          </c:tx>
          <c:dLbls>
            <c:showVal val="1"/>
          </c:dLbls>
          <c:cat>
            <c:strRef>
              <c:f>'Gol ner turul-1 sar'!$B$52:$D$52</c:f>
              <c:strCache>
                <c:ptCount val="3"/>
                <c:pt idx="0">
                  <c:v>2014   I-IV</c:v>
                </c:pt>
                <c:pt idx="1">
                  <c:v>2015   I-IV</c:v>
                </c:pt>
                <c:pt idx="2">
                  <c:v>2016   I-IV</c:v>
                </c:pt>
              </c:strCache>
            </c:strRef>
          </c:cat>
          <c:val>
            <c:numRef>
              <c:f>'Gol ner turul-1 sar'!$B$54:$D$54</c:f>
              <c:numCache>
                <c:formatCode>General</c:formatCode>
                <c:ptCount val="3"/>
                <c:pt idx="0" formatCode="0.0">
                  <c:v>31.6</c:v>
                </c:pt>
                <c:pt idx="1">
                  <c:v>35.700000000000003</c:v>
                </c:pt>
                <c:pt idx="2">
                  <c:v>38.6</c:v>
                </c:pt>
              </c:numCache>
            </c:numRef>
          </c:val>
        </c:ser>
        <c:ser>
          <c:idx val="2"/>
          <c:order val="2"/>
          <c:tx>
            <c:strRef>
              <c:f>'Gol ner turul-1 sar'!$A$55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'Gol ner turul-1 sar'!$B$52:$D$52</c:f>
              <c:strCache>
                <c:ptCount val="3"/>
                <c:pt idx="0">
                  <c:v>2014   I-IV</c:v>
                </c:pt>
                <c:pt idx="1">
                  <c:v>2015   I-IV</c:v>
                </c:pt>
                <c:pt idx="2">
                  <c:v>2016   I-IV</c:v>
                </c:pt>
              </c:strCache>
            </c:strRef>
          </c:cat>
          <c:val>
            <c:numRef>
              <c:f>'Gol ner turul-1 sar'!$B$55:$D$55</c:f>
              <c:numCache>
                <c:formatCode>0.0</c:formatCode>
                <c:ptCount val="3"/>
                <c:pt idx="0">
                  <c:v>56</c:v>
                </c:pt>
                <c:pt idx="1">
                  <c:v>61.1</c:v>
                </c:pt>
                <c:pt idx="2">
                  <c:v>59.6</c:v>
                </c:pt>
              </c:numCache>
            </c:numRef>
          </c:val>
        </c:ser>
        <c:axId val="37427456"/>
        <c:axId val="37441536"/>
      </c:barChart>
      <c:catAx>
        <c:axId val="37427456"/>
        <c:scaling>
          <c:orientation val="minMax"/>
        </c:scaling>
        <c:axPos val="b"/>
        <c:tickLblPos val="nextTo"/>
        <c:crossAx val="37441536"/>
        <c:crosses val="autoZero"/>
        <c:auto val="1"/>
        <c:lblAlgn val="ctr"/>
        <c:lblOffset val="100"/>
      </c:catAx>
      <c:valAx>
        <c:axId val="37441536"/>
        <c:scaling>
          <c:orientation val="minMax"/>
        </c:scaling>
        <c:axPos val="l"/>
        <c:numFmt formatCode="0.0" sourceLinked="1"/>
        <c:tickLblPos val="nextTo"/>
        <c:crossAx val="374274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4515310586176809E-2"/>
          <c:y val="0.8368113881598136"/>
          <c:w val="0.94881802274715654"/>
          <c:h val="0.14582166812481767"/>
        </c:manualLayout>
      </c:layout>
    </c:legend>
    <c:plotVisOnly val="1"/>
  </c:chart>
  <c:spPr>
    <a:ln>
      <a:noFill/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7"/>
  <c:chart>
    <c:plotArea>
      <c:layout>
        <c:manualLayout>
          <c:layoutTarget val="inner"/>
          <c:xMode val="edge"/>
          <c:yMode val="edge"/>
          <c:x val="0.16263515803053968"/>
          <c:y val="3.4226206517719612E-2"/>
          <c:w val="0.83132000807591366"/>
          <c:h val="0.67192710532766453"/>
        </c:manualLayout>
      </c:layout>
      <c:barChart>
        <c:barDir val="col"/>
        <c:grouping val="clustered"/>
        <c:ser>
          <c:idx val="0"/>
          <c:order val="0"/>
          <c:tx>
            <c:strRef>
              <c:f>'E mend_2'!$K$28:$M$28</c:f>
              <c:strCache>
                <c:ptCount val="1"/>
                <c:pt idx="0">
                  <c:v>0-1 насны хүүхдийн эндэгдэл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mend_2'!$N$27:$P$27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mend_2'!$N$28:$P$28</c:f>
              <c:numCache>
                <c:formatCode>General</c:formatCode>
                <c:ptCount val="3"/>
                <c:pt idx="0">
                  <c:v>36</c:v>
                </c:pt>
                <c:pt idx="1">
                  <c:v>34</c:v>
                </c:pt>
                <c:pt idx="2">
                  <c:v>53</c:v>
                </c:pt>
              </c:numCache>
            </c:numRef>
          </c:val>
        </c:ser>
        <c:ser>
          <c:idx val="1"/>
          <c:order val="1"/>
          <c:tx>
            <c:strRef>
              <c:f>'E mend_2'!$K$29:$M$29</c:f>
              <c:strCache>
                <c:ptCount val="1"/>
                <c:pt idx="0">
                  <c:v>1-5 насны хүүхдийн эндэгдэл</c:v>
                </c:pt>
              </c:strCache>
            </c:strRef>
          </c:tx>
          <c:dLbls>
            <c:dLbl>
              <c:idx val="2"/>
              <c:layout>
                <c:manualLayout>
                  <c:x val="2.1367528557617789E-2"/>
                  <c:y val="0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mend_2'!$N$27:$P$27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mend_2'!$N$29:$P$29</c:f>
              <c:numCache>
                <c:formatCode>General</c:formatCode>
                <c:ptCount val="3"/>
                <c:pt idx="0">
                  <c:v>3</c:v>
                </c:pt>
                <c:pt idx="1">
                  <c:v>6</c:v>
                </c:pt>
                <c:pt idx="2">
                  <c:v>4</c:v>
                </c:pt>
              </c:numCache>
            </c:numRef>
          </c:val>
        </c:ser>
        <c:axId val="97456896"/>
        <c:axId val="97458432"/>
      </c:barChart>
      <c:catAx>
        <c:axId val="974568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  <c:crossAx val="97458432"/>
        <c:crosses val="autoZero"/>
        <c:auto val="1"/>
        <c:lblAlgn val="ctr"/>
        <c:lblOffset val="100"/>
      </c:catAx>
      <c:valAx>
        <c:axId val="97458432"/>
        <c:scaling>
          <c:orientation val="minMax"/>
        </c:scaling>
        <c:axPos val="l"/>
        <c:numFmt formatCode="General" sourceLinked="1"/>
        <c:tickLblPos val="nextTo"/>
        <c:crossAx val="97456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1817888148596813E-2"/>
          <c:y val="0.80236199299586797"/>
          <c:w val="0.93254105318620062"/>
          <c:h val="0.17385416878693971"/>
        </c:manualLayout>
      </c:layout>
      <c:txPr>
        <a:bodyPr/>
        <a:lstStyle/>
        <a:p>
          <a:pPr>
            <a:defRPr>
              <a:solidFill>
                <a:srgbClr val="7030A0"/>
              </a:solidFill>
              <a:latin typeface="Arial Mon" pitchFamily="34" charset="0"/>
            </a:defRPr>
          </a:pPr>
          <a:endParaRPr lang="en-US"/>
        </a:p>
      </c:txPr>
    </c:legend>
    <c:plotVisOnly val="1"/>
    <c:dispBlanksAs val="gap"/>
  </c:chart>
  <c:spPr>
    <a:ln w="19050">
      <a:solidFill>
        <a:schemeClr val="bg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2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'E mend_2'!$L$38</c:f>
              <c:strCache>
                <c:ptCount val="1"/>
                <c:pt idx="0">
                  <c:v>Халдварт өвчин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rgbClr val="7030A0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'E mend_2'!$M$37:$O$37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'E mend_2'!$M$38:$O$38</c:f>
              <c:numCache>
                <c:formatCode>General</c:formatCode>
                <c:ptCount val="3"/>
                <c:pt idx="0">
                  <c:v>136</c:v>
                </c:pt>
                <c:pt idx="1">
                  <c:v>150</c:v>
                </c:pt>
                <c:pt idx="2">
                  <c:v>477</c:v>
                </c:pt>
              </c:numCache>
            </c:numRef>
          </c:val>
        </c:ser>
        <c:axId val="36458880"/>
        <c:axId val="36460416"/>
      </c:barChart>
      <c:catAx>
        <c:axId val="364588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en-US"/>
          </a:p>
        </c:txPr>
        <c:crossAx val="36460416"/>
        <c:crosses val="autoZero"/>
        <c:auto val="1"/>
        <c:lblAlgn val="ctr"/>
        <c:lblOffset val="100"/>
      </c:catAx>
      <c:valAx>
        <c:axId val="36460416"/>
        <c:scaling>
          <c:orientation val="minMax"/>
        </c:scaling>
        <c:axPos val="l"/>
        <c:numFmt formatCode="General" sourceLinked="1"/>
        <c:tickLblPos val="nextTo"/>
        <c:crossAx val="36458880"/>
        <c:crosses val="autoZero"/>
        <c:crossBetween val="between"/>
      </c:valAx>
    </c:plotArea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1534070536265782E-2"/>
          <c:y val="0.15054396826350905"/>
          <c:w val="0.55495919567431162"/>
          <c:h val="0.77524834204886517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2.8439969593965456E-2"/>
                  <c:y val="-1.7959965304766092E-2"/>
                </c:manualLayout>
              </c:layout>
              <c:dLblPos val="bestFit"/>
              <c:showPercent val="1"/>
            </c:dLbl>
            <c:dLbl>
              <c:idx val="1"/>
              <c:layout>
                <c:manualLayout>
                  <c:x val="1.3637680535834661E-2"/>
                  <c:y val="-2.3152985705113042E-2"/>
                </c:manualLayout>
              </c:layout>
              <c:dLblPos val="bestFit"/>
              <c:showPercent val="1"/>
            </c:dLbl>
            <c:dLbl>
              <c:idx val="2"/>
              <c:layout>
                <c:manualLayout>
                  <c:x val="2.8880570256586784E-2"/>
                  <c:y val="2.3271490205355235E-2"/>
                </c:manualLayout>
              </c:layout>
              <c:dLblPos val="bestFit"/>
              <c:showPercent val="1"/>
            </c:dLbl>
            <c:dLbl>
              <c:idx val="3"/>
              <c:layout>
                <c:manualLayout>
                  <c:x val="-5.8514980709378571E-2"/>
                  <c:y val="-3.8703659896590185E-2"/>
                </c:manualLayout>
              </c:layout>
              <c:dLblPos val="bestFit"/>
              <c:showPercent val="1"/>
            </c:dLbl>
            <c:dLbl>
              <c:idx val="4"/>
              <c:layout>
                <c:manualLayout>
                  <c:x val="-6.7623309381409299E-3"/>
                  <c:y val="-1.8933234204093589E-2"/>
                </c:manualLayout>
              </c:layout>
              <c:dLblPos val="bestFit"/>
              <c:showPercent val="1"/>
            </c:dLbl>
            <c:dLbl>
              <c:idx val="5"/>
              <c:layout>
                <c:manualLayout>
                  <c:x val="1.0568822339830917E-2"/>
                  <c:y val="-1.7342209906165189E-2"/>
                </c:manualLayout>
              </c:layout>
              <c:dLblPos val="bestFit"/>
              <c:showPercent val="1"/>
            </c:dLbl>
            <c:showPercent val="1"/>
            <c:showLeaderLines val="1"/>
          </c:dLbls>
          <c:cat>
            <c:strRef>
              <c:f>ajlgui_2!$J$17:$J$23</c:f>
              <c:strCache>
                <c:ptCount val="7"/>
                <c:pt idx="0">
                  <c:v>дээд</c:v>
                </c:pt>
                <c:pt idx="1">
                  <c:v>Тусгай дунд</c:v>
                </c:pt>
                <c:pt idx="2">
                  <c:v>Техник мэргэжлийн</c:v>
                </c:pt>
                <c:pt idx="3">
                  <c:v>Бүрэн дунд</c:v>
                </c:pt>
                <c:pt idx="4">
                  <c:v>Бүрэн бус дунд</c:v>
                </c:pt>
                <c:pt idx="5">
                  <c:v>Бага</c:v>
                </c:pt>
                <c:pt idx="6">
                  <c:v>Боловсролгүй</c:v>
                </c:pt>
              </c:strCache>
            </c:strRef>
          </c:cat>
          <c:val>
            <c:numRef>
              <c:f>ajlgui_2!$K$17:$K$23</c:f>
              <c:numCache>
                <c:formatCode>General</c:formatCode>
                <c:ptCount val="7"/>
                <c:pt idx="0">
                  <c:v>251</c:v>
                </c:pt>
                <c:pt idx="1">
                  <c:v>119</c:v>
                </c:pt>
                <c:pt idx="2">
                  <c:v>52</c:v>
                </c:pt>
                <c:pt idx="3">
                  <c:v>655</c:v>
                </c:pt>
                <c:pt idx="4">
                  <c:v>71</c:v>
                </c:pt>
                <c:pt idx="5">
                  <c:v>22</c:v>
                </c:pt>
                <c:pt idx="6">
                  <c:v>4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165400609558807"/>
          <c:y val="4.2833686885032207E-3"/>
          <c:w val="0.23648809641867821"/>
          <c:h val="0.9694737472884386"/>
        </c:manualLayout>
      </c:layout>
    </c:legend>
    <c:plotVisOnly val="1"/>
    <c:dispBlanksAs val="zero"/>
  </c:chart>
  <c:spPr>
    <a:solidFill>
      <a:sysClr val="window" lastClr="FFFFFF"/>
    </a:solidFill>
    <a:ln w="19050">
      <a:solidFill>
        <a:schemeClr val="bg1"/>
      </a:solidFill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8.6071741032370933E-2"/>
          <c:y val="5.1400554097404488E-2"/>
          <c:w val="0.74121016119181726"/>
          <c:h val="0.8326195683872849"/>
        </c:manualLayout>
      </c:layout>
      <c:barChart>
        <c:barDir val="col"/>
        <c:grouping val="clustered"/>
        <c:ser>
          <c:idx val="0"/>
          <c:order val="0"/>
          <c:tx>
            <c:strRef>
              <c:f>ajlgui_2!$K$28</c:f>
              <c:strCache>
                <c:ptCount val="1"/>
                <c:pt idx="0">
                  <c:v>2015-V</c:v>
                </c:pt>
              </c:strCache>
            </c:strRef>
          </c:tx>
          <c:dLbls>
            <c:dLbl>
              <c:idx val="0"/>
              <c:layout>
                <c:manualLayout>
                  <c:x val="-1.2269934698827863E-2"/>
                  <c:y val="-3.0403202526305388E-17"/>
                </c:manualLayout>
              </c:layout>
              <c:showVal val="1"/>
            </c:dLbl>
            <c:dLbl>
              <c:idx val="1"/>
              <c:layout>
                <c:manualLayout>
                  <c:x val="-2.0449891164713491E-2"/>
                  <c:y val="6.633502635642179E-3"/>
                </c:manualLayout>
              </c:layout>
              <c:showVal val="1"/>
            </c:dLbl>
            <c:dLbl>
              <c:idx val="2"/>
              <c:layout>
                <c:manualLayout>
                  <c:x val="-1.6359912931770436E-2"/>
                  <c:y val="6.633502635642179E-3"/>
                </c:manualLayout>
              </c:layout>
              <c:showVal val="1"/>
            </c:dLbl>
            <c:dLbl>
              <c:idx val="3"/>
              <c:layout>
                <c:manualLayout>
                  <c:x val="-2.4539869397655702E-2"/>
                  <c:y val="6.633502635642107E-3"/>
                </c:manualLayout>
              </c:layout>
              <c:showVal val="1"/>
            </c:dLbl>
            <c:showVal val="1"/>
          </c:dLbls>
          <c:cat>
            <c:strRef>
              <c:f>ajlgui_2!$J$29:$J$32</c:f>
              <c:strCache>
                <c:ptCount val="4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45-60</c:v>
                </c:pt>
              </c:strCache>
            </c:strRef>
          </c:cat>
          <c:val>
            <c:numRef>
              <c:f>ajlgui_2!$K$29:$K$32</c:f>
              <c:numCache>
                <c:formatCode>0</c:formatCode>
                <c:ptCount val="4"/>
                <c:pt idx="0">
                  <c:v>275</c:v>
                </c:pt>
                <c:pt idx="1">
                  <c:v>588</c:v>
                </c:pt>
                <c:pt idx="2">
                  <c:v>349</c:v>
                </c:pt>
                <c:pt idx="3">
                  <c:v>298</c:v>
                </c:pt>
              </c:numCache>
            </c:numRef>
          </c:val>
        </c:ser>
        <c:ser>
          <c:idx val="1"/>
          <c:order val="1"/>
          <c:tx>
            <c:strRef>
              <c:f>ajlgui_2!$L$28</c:f>
              <c:strCache>
                <c:ptCount val="1"/>
                <c:pt idx="0">
                  <c:v>2016-V</c:v>
                </c:pt>
              </c:strCache>
            </c:strRef>
          </c:tx>
          <c:dLbls>
            <c:dLbl>
              <c:idx val="0"/>
              <c:layout>
                <c:manualLayout>
                  <c:x val="1.6359912931770436E-2"/>
                  <c:y val="-3.0403202526305388E-17"/>
                </c:manualLayout>
              </c:layout>
              <c:showVal val="1"/>
            </c:dLbl>
            <c:showVal val="1"/>
          </c:dLbls>
          <c:cat>
            <c:strRef>
              <c:f>ajlgui_2!$J$29:$J$32</c:f>
              <c:strCache>
                <c:ptCount val="4"/>
                <c:pt idx="0">
                  <c:v>15-24</c:v>
                </c:pt>
                <c:pt idx="1">
                  <c:v>25-34</c:v>
                </c:pt>
                <c:pt idx="2">
                  <c:v>35-44</c:v>
                </c:pt>
                <c:pt idx="3">
                  <c:v>45-60</c:v>
                </c:pt>
              </c:strCache>
            </c:strRef>
          </c:cat>
          <c:val>
            <c:numRef>
              <c:f>ajlgui_2!$L$29:$L$32</c:f>
              <c:numCache>
                <c:formatCode>0</c:formatCode>
                <c:ptCount val="4"/>
                <c:pt idx="0">
                  <c:v>227</c:v>
                </c:pt>
                <c:pt idx="1">
                  <c:v>451</c:v>
                </c:pt>
                <c:pt idx="2">
                  <c:v>280</c:v>
                </c:pt>
                <c:pt idx="3">
                  <c:v>216</c:v>
                </c:pt>
              </c:numCache>
            </c:numRef>
          </c:val>
        </c:ser>
        <c:axId val="36909056"/>
        <c:axId val="36910592"/>
      </c:barChart>
      <c:catAx>
        <c:axId val="36909056"/>
        <c:scaling>
          <c:orientation val="minMax"/>
        </c:scaling>
        <c:axPos val="b"/>
        <c:tickLblPos val="nextTo"/>
        <c:crossAx val="36910592"/>
        <c:crosses val="autoZero"/>
        <c:auto val="1"/>
        <c:lblAlgn val="ctr"/>
        <c:lblOffset val="100"/>
      </c:catAx>
      <c:valAx>
        <c:axId val="36910592"/>
        <c:scaling>
          <c:orientation val="minMax"/>
        </c:scaling>
        <c:axPos val="l"/>
        <c:numFmt formatCode="0" sourceLinked="1"/>
        <c:tickLblPos val="nextTo"/>
        <c:crossAx val="36909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074033067154923"/>
          <c:y val="5.5171697287839022E-2"/>
          <c:w val="0.22925966932845096"/>
          <c:h val="0.235787178986614"/>
        </c:manualLayout>
      </c:layout>
    </c:legend>
    <c:plotVisOnly val="1"/>
  </c:chart>
  <c:spPr>
    <a:ln>
      <a:solidFill>
        <a:schemeClr val="bg1"/>
      </a:solidFill>
    </a:ln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plotArea>
      <c:layout>
        <c:manualLayout>
          <c:layoutTarget val="inner"/>
          <c:xMode val="edge"/>
          <c:yMode val="edge"/>
          <c:x val="2.055722529951895E-2"/>
          <c:y val="4.4005137655665404E-2"/>
          <c:w val="0.96833171878751745"/>
          <c:h val="0.55967878483274658"/>
        </c:manualLayout>
      </c:layout>
      <c:barChart>
        <c:barDir val="col"/>
        <c:grouping val="clustered"/>
        <c:ser>
          <c:idx val="0"/>
          <c:order val="0"/>
          <c:tx>
            <c:strRef>
              <c:f>'гэмт хэрэг'!$H$4</c:f>
              <c:strCache>
                <c:ptCount val="1"/>
                <c:pt idx="0">
                  <c:v>Гарсан гэмт хэргийн тоо     </c:v>
                </c:pt>
              </c:strCache>
            </c:strRef>
          </c:tx>
          <c:cat>
            <c:strRef>
              <c:f>'гэмт хэрэг'!$I$3:$K$3</c:f>
              <c:strCache>
                <c:ptCount val="3"/>
                <c:pt idx="0">
                  <c:v>2014-V</c:v>
                </c:pt>
                <c:pt idx="1">
                  <c:v>2015-V</c:v>
                </c:pt>
                <c:pt idx="2">
                  <c:v>2016-V</c:v>
                </c:pt>
              </c:strCache>
            </c:strRef>
          </c:cat>
          <c:val>
            <c:numRef>
              <c:f>'гэмт хэрэг'!$I$4:$K$4</c:f>
              <c:numCache>
                <c:formatCode>General</c:formatCode>
                <c:ptCount val="3"/>
                <c:pt idx="0">
                  <c:v>137</c:v>
                </c:pt>
                <c:pt idx="1">
                  <c:v>121</c:v>
                </c:pt>
                <c:pt idx="2">
                  <c:v>116</c:v>
                </c:pt>
              </c:numCache>
            </c:numRef>
          </c:val>
        </c:ser>
        <c:ser>
          <c:idx val="1"/>
          <c:order val="1"/>
          <c:tx>
            <c:strRef>
              <c:f>'гэмт хэрэг'!$H$5</c:f>
              <c:strCache>
                <c:ptCount val="1"/>
                <c:pt idx="0">
                  <c:v>Хэргийн илрүүлэлтийн хувь</c:v>
                </c:pt>
              </c:strCache>
            </c:strRef>
          </c:tx>
          <c:cat>
            <c:strRef>
              <c:f>'гэмт хэрэг'!$I$3:$K$3</c:f>
              <c:strCache>
                <c:ptCount val="3"/>
                <c:pt idx="0">
                  <c:v>2014-V</c:v>
                </c:pt>
                <c:pt idx="1">
                  <c:v>2015-V</c:v>
                </c:pt>
                <c:pt idx="2">
                  <c:v>2016-V</c:v>
                </c:pt>
              </c:strCache>
            </c:strRef>
          </c:cat>
          <c:val>
            <c:numRef>
              <c:f>'гэмт хэрэг'!$I$5:$K$5</c:f>
              <c:numCache>
                <c:formatCode>0.0</c:formatCode>
                <c:ptCount val="3"/>
                <c:pt idx="0">
                  <c:v>46.2</c:v>
                </c:pt>
                <c:pt idx="1">
                  <c:v>82.6</c:v>
                </c:pt>
                <c:pt idx="2">
                  <c:v>72.7</c:v>
                </c:pt>
              </c:numCache>
            </c:numRef>
          </c:val>
        </c:ser>
        <c:ser>
          <c:idx val="2"/>
          <c:order val="2"/>
          <c:tx>
            <c:strRef>
              <c:f>'гэмт хэрэг'!$H$6</c:f>
              <c:strCache>
                <c:ptCount val="1"/>
                <c:pt idx="0">
                  <c:v>Эзэнгүй гэмт хэрэг</c:v>
                </c:pt>
              </c:strCache>
            </c:strRef>
          </c:tx>
          <c:cat>
            <c:strRef>
              <c:f>'гэмт хэрэг'!$I$3:$K$3</c:f>
              <c:strCache>
                <c:ptCount val="3"/>
                <c:pt idx="0">
                  <c:v>2014-V</c:v>
                </c:pt>
                <c:pt idx="1">
                  <c:v>2015-V</c:v>
                </c:pt>
                <c:pt idx="2">
                  <c:v>2016-V</c:v>
                </c:pt>
              </c:strCache>
            </c:strRef>
          </c:cat>
          <c:val>
            <c:numRef>
              <c:f>'гэмт хэрэг'!$I$6:$K$6</c:f>
              <c:numCache>
                <c:formatCode>General</c:formatCode>
                <c:ptCount val="3"/>
                <c:pt idx="0">
                  <c:v>14</c:v>
                </c:pt>
                <c:pt idx="1">
                  <c:v>8</c:v>
                </c:pt>
                <c:pt idx="2">
                  <c:v>9</c:v>
                </c:pt>
              </c:numCache>
            </c:numRef>
          </c:val>
        </c:ser>
        <c:dLbls>
          <c:showVal val="1"/>
        </c:dLbls>
        <c:overlap val="-25"/>
        <c:axId val="36958976"/>
        <c:axId val="36960512"/>
      </c:barChart>
      <c:catAx>
        <c:axId val="369589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6960512"/>
        <c:crosses val="autoZero"/>
        <c:auto val="1"/>
        <c:lblAlgn val="ctr"/>
        <c:lblOffset val="100"/>
      </c:catAx>
      <c:valAx>
        <c:axId val="36960512"/>
        <c:scaling>
          <c:orientation val="minMax"/>
        </c:scaling>
        <c:delete val="1"/>
        <c:axPos val="l"/>
        <c:numFmt formatCode="General" sourceLinked="1"/>
        <c:tickLblPos val="none"/>
        <c:crossAx val="369589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9895758298351512E-2"/>
          <c:y val="0.73520478025353264"/>
          <c:w val="0.87732631212896495"/>
          <c:h val="0.25704718825040385"/>
        </c:manualLayout>
      </c:layout>
    </c:legend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plotArea>
      <c:layout>
        <c:manualLayout>
          <c:layoutTarget val="inner"/>
          <c:xMode val="edge"/>
          <c:yMode val="edge"/>
          <c:x val="8.6299892125135027E-3"/>
          <c:y val="4.8462372237600033E-2"/>
          <c:w val="0.97459961676571982"/>
          <c:h val="0.72782456800409789"/>
        </c:manualLayout>
      </c:layout>
      <c:barChart>
        <c:barDir val="col"/>
        <c:grouping val="clustered"/>
        <c:ser>
          <c:idx val="0"/>
          <c:order val="0"/>
          <c:tx>
            <c:strRef>
              <c:f>'гэмт хэрэг'!$I$16</c:f>
              <c:strCache>
                <c:ptCount val="1"/>
                <c:pt idx="0">
                  <c:v>2014-IV</c:v>
                </c:pt>
              </c:strCache>
            </c:strRef>
          </c:tx>
          <c:cat>
            <c:strRef>
              <c:f>'гэмт хэрэг'!$H$17:$H$20</c:f>
              <c:strCache>
                <c:ptCount val="4"/>
                <c:pt idx="0">
                  <c:v>Хөнгөн</c:v>
                </c:pt>
                <c:pt idx="1">
                  <c:v>Хүндэвтэр </c:v>
                </c:pt>
                <c:pt idx="2">
                  <c:v>Хүнд </c:v>
                </c:pt>
                <c:pt idx="3">
                  <c:v>Онц хүнд </c:v>
                </c:pt>
              </c:strCache>
            </c:strRef>
          </c:cat>
          <c:val>
            <c:numRef>
              <c:f>'гэмт хэрэг'!$I$17:$I$20</c:f>
              <c:numCache>
                <c:formatCode>General</c:formatCode>
                <c:ptCount val="4"/>
                <c:pt idx="0">
                  <c:v>79</c:v>
                </c:pt>
                <c:pt idx="1">
                  <c:v>27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'гэмт хэрэг'!$J$16</c:f>
              <c:strCache>
                <c:ptCount val="1"/>
                <c:pt idx="0">
                  <c:v>2015-IV</c:v>
                </c:pt>
              </c:strCache>
            </c:strRef>
          </c:tx>
          <c:cat>
            <c:strRef>
              <c:f>'гэмт хэрэг'!$H$17:$H$20</c:f>
              <c:strCache>
                <c:ptCount val="4"/>
                <c:pt idx="0">
                  <c:v>Хөнгөн</c:v>
                </c:pt>
                <c:pt idx="1">
                  <c:v>Хүндэвтэр </c:v>
                </c:pt>
                <c:pt idx="2">
                  <c:v>Хүнд </c:v>
                </c:pt>
                <c:pt idx="3">
                  <c:v>Онц хүнд </c:v>
                </c:pt>
              </c:strCache>
            </c:strRef>
          </c:cat>
          <c:val>
            <c:numRef>
              <c:f>'гэмт хэрэг'!$J$17:$J$20</c:f>
              <c:numCache>
                <c:formatCode>General</c:formatCode>
                <c:ptCount val="4"/>
                <c:pt idx="0">
                  <c:v>73</c:v>
                </c:pt>
                <c:pt idx="1">
                  <c:v>29</c:v>
                </c:pt>
                <c:pt idx="2">
                  <c:v>2</c:v>
                </c:pt>
              </c:numCache>
            </c:numRef>
          </c:val>
        </c:ser>
        <c:ser>
          <c:idx val="2"/>
          <c:order val="2"/>
          <c:tx>
            <c:strRef>
              <c:f>'гэмт хэрэг'!$K$16</c:f>
              <c:strCache>
                <c:ptCount val="1"/>
                <c:pt idx="0">
                  <c:v>2016-IV</c:v>
                </c:pt>
              </c:strCache>
            </c:strRef>
          </c:tx>
          <c:cat>
            <c:strRef>
              <c:f>'гэмт хэрэг'!$H$17:$H$20</c:f>
              <c:strCache>
                <c:ptCount val="4"/>
                <c:pt idx="0">
                  <c:v>Хөнгөн</c:v>
                </c:pt>
                <c:pt idx="1">
                  <c:v>Хүндэвтэр </c:v>
                </c:pt>
                <c:pt idx="2">
                  <c:v>Хүнд </c:v>
                </c:pt>
                <c:pt idx="3">
                  <c:v>Онц хүнд </c:v>
                </c:pt>
              </c:strCache>
            </c:strRef>
          </c:cat>
          <c:val>
            <c:numRef>
              <c:f>'гэмт хэрэг'!$K$17:$K$20</c:f>
              <c:numCache>
                <c:formatCode>General</c:formatCode>
                <c:ptCount val="4"/>
                <c:pt idx="0">
                  <c:v>65</c:v>
                </c:pt>
                <c:pt idx="1">
                  <c:v>20</c:v>
                </c:pt>
                <c:pt idx="2">
                  <c:v>2</c:v>
                </c:pt>
              </c:numCache>
            </c:numRef>
          </c:val>
        </c:ser>
        <c:dLbls>
          <c:showVal val="1"/>
        </c:dLbls>
        <c:overlap val="-25"/>
        <c:axId val="36430976"/>
        <c:axId val="36432512"/>
      </c:barChart>
      <c:catAx>
        <c:axId val="364309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6432512"/>
        <c:crosses val="autoZero"/>
        <c:auto val="1"/>
        <c:lblAlgn val="ctr"/>
        <c:lblOffset val="100"/>
      </c:catAx>
      <c:valAx>
        <c:axId val="36432512"/>
        <c:scaling>
          <c:orientation val="minMax"/>
        </c:scaling>
        <c:delete val="1"/>
        <c:axPos val="l"/>
        <c:numFmt formatCode="General" sourceLinked="1"/>
        <c:tickLblPos val="none"/>
        <c:crossAx val="364309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85903608923884511"/>
          <c:y val="8.3021668537723553E-2"/>
          <c:w val="0.14096391076115491"/>
          <c:h val="0.2882356749270818"/>
        </c:manualLayout>
      </c:layout>
    </c:legend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>
        <c:manualLayout>
          <c:layoutTarget val="inner"/>
          <c:xMode val="edge"/>
          <c:yMode val="edge"/>
          <c:x val="3.0555697180530011E-2"/>
          <c:y val="9.4171876584097383E-2"/>
          <c:w val="0.93888888888889765"/>
          <c:h val="0.64776247618462701"/>
        </c:manualLayout>
      </c:layout>
      <c:barChart>
        <c:barDir val="col"/>
        <c:grouping val="clustered"/>
        <c:ser>
          <c:idx val="0"/>
          <c:order val="0"/>
          <c:tx>
            <c:strRef>
              <c:f>'гэмт хэрэг'!$H$32</c:f>
              <c:strCache>
                <c:ptCount val="1"/>
                <c:pt idx="0">
                  <c:v>Нийт  учирсан хохирол</c:v>
                </c:pt>
              </c:strCache>
            </c:strRef>
          </c:tx>
          <c:cat>
            <c:strRef>
              <c:f>'гэмт хэрэг'!$I$31:$K$31</c:f>
              <c:strCache>
                <c:ptCount val="3"/>
                <c:pt idx="0">
                  <c:v>2014-IV</c:v>
                </c:pt>
                <c:pt idx="1">
                  <c:v>2015-IV</c:v>
                </c:pt>
                <c:pt idx="2">
                  <c:v>2016-IV</c:v>
                </c:pt>
              </c:strCache>
            </c:strRef>
          </c:cat>
          <c:val>
            <c:numRef>
              <c:f>'гэмт хэрэг'!$I$32:$K$32</c:f>
              <c:numCache>
                <c:formatCode>0.0</c:formatCode>
                <c:ptCount val="3"/>
                <c:pt idx="0">
                  <c:v>51.2</c:v>
                </c:pt>
                <c:pt idx="1">
                  <c:v>242.9</c:v>
                </c:pt>
                <c:pt idx="2">
                  <c:v>67.900000000000006</c:v>
                </c:pt>
              </c:numCache>
            </c:numRef>
          </c:val>
        </c:ser>
        <c:ser>
          <c:idx val="1"/>
          <c:order val="1"/>
          <c:tx>
            <c:strRef>
              <c:f>'гэмт хэрэг'!$H$33</c:f>
              <c:strCache>
                <c:ptCount val="1"/>
                <c:pt idx="0">
                  <c:v>Нөхөн төлүүлсэн хохирол</c:v>
                </c:pt>
              </c:strCache>
            </c:strRef>
          </c:tx>
          <c:cat>
            <c:strRef>
              <c:f>'гэмт хэрэг'!$I$31:$K$31</c:f>
              <c:strCache>
                <c:ptCount val="3"/>
                <c:pt idx="0">
                  <c:v>2014-IV</c:v>
                </c:pt>
                <c:pt idx="1">
                  <c:v>2015-IV</c:v>
                </c:pt>
                <c:pt idx="2">
                  <c:v>2016-IV</c:v>
                </c:pt>
              </c:strCache>
            </c:strRef>
          </c:cat>
          <c:val>
            <c:numRef>
              <c:f>'гэмт хэрэг'!$I$33:$K$33</c:f>
              <c:numCache>
                <c:formatCode>0.0</c:formatCode>
                <c:ptCount val="3"/>
                <c:pt idx="0">
                  <c:v>49.2</c:v>
                </c:pt>
                <c:pt idx="1">
                  <c:v>233.6</c:v>
                </c:pt>
                <c:pt idx="2">
                  <c:v>57.4</c:v>
                </c:pt>
              </c:numCache>
            </c:numRef>
          </c:val>
        </c:ser>
        <c:dLbls>
          <c:showVal val="1"/>
        </c:dLbls>
        <c:overlap val="-25"/>
        <c:axId val="37007360"/>
        <c:axId val="37008896"/>
      </c:barChart>
      <c:catAx>
        <c:axId val="3700736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008896"/>
        <c:crosses val="autoZero"/>
        <c:auto val="1"/>
        <c:lblAlgn val="ctr"/>
        <c:lblOffset val="100"/>
      </c:catAx>
      <c:valAx>
        <c:axId val="37008896"/>
        <c:scaling>
          <c:orientation val="minMax"/>
        </c:scaling>
        <c:delete val="1"/>
        <c:axPos val="l"/>
        <c:numFmt formatCode="0.0" sourceLinked="1"/>
        <c:tickLblPos val="none"/>
        <c:crossAx val="370073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266530459202798"/>
          <c:y val="0.82466184544593069"/>
          <c:w val="0.81887835449141722"/>
          <c:h val="0.1662307005161113"/>
        </c:manualLayout>
      </c:layout>
    </c:legend>
    <c:plotVisOnly val="1"/>
    <c:dispBlanksAs val="gap"/>
  </c:chart>
  <c:spPr>
    <a:ln>
      <a:solidFill>
        <a:schemeClr val="bg1"/>
      </a:solidFill>
    </a:ln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1"/>
  <c:chart>
    <c:plotArea>
      <c:layout>
        <c:manualLayout>
          <c:layoutTarget val="inner"/>
          <c:xMode val="edge"/>
          <c:yMode val="edge"/>
          <c:x val="9.3737794269969213E-2"/>
          <c:y val="0.10889194794706611"/>
          <c:w val="0.87816514315020966"/>
          <c:h val="0.59323495402235493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horogdol!$N$23:$N$35</c:f>
              <c:strCache>
                <c:ptCount val="13"/>
                <c:pt idx="0">
                  <c:v>Цэнгэл</c:v>
                </c:pt>
                <c:pt idx="1">
                  <c:v>Алтай</c:v>
                </c:pt>
                <c:pt idx="2">
                  <c:v>Баяннуур</c:v>
                </c:pt>
                <c:pt idx="3">
                  <c:v>Сагсай</c:v>
                </c:pt>
                <c:pt idx="4">
                  <c:v>Ногооннуур</c:v>
                </c:pt>
                <c:pt idx="5">
                  <c:v>Алтанцөгц</c:v>
                </c:pt>
                <c:pt idx="6">
                  <c:v>Дэлүүн</c:v>
                </c:pt>
                <c:pt idx="7">
                  <c:v>Толбо</c:v>
                </c:pt>
                <c:pt idx="8">
                  <c:v>Улаанхус</c:v>
                </c:pt>
                <c:pt idx="9">
                  <c:v>Булган</c:v>
                </c:pt>
                <c:pt idx="10">
                  <c:v>Буянт</c:v>
                </c:pt>
                <c:pt idx="11">
                  <c:v>Бугат</c:v>
                </c:pt>
                <c:pt idx="12">
                  <c:v>Өлгий</c:v>
                </c:pt>
              </c:strCache>
            </c:strRef>
          </c:cat>
          <c:val>
            <c:numRef>
              <c:f>horogdol!$O$23:$O$35</c:f>
              <c:numCache>
                <c:formatCode>General</c:formatCode>
                <c:ptCount val="13"/>
                <c:pt idx="0">
                  <c:v>15078</c:v>
                </c:pt>
                <c:pt idx="1">
                  <c:v>2297</c:v>
                </c:pt>
                <c:pt idx="2">
                  <c:v>1749</c:v>
                </c:pt>
                <c:pt idx="3">
                  <c:v>1687</c:v>
                </c:pt>
                <c:pt idx="4">
                  <c:v>1028</c:v>
                </c:pt>
                <c:pt idx="5">
                  <c:v>764</c:v>
                </c:pt>
                <c:pt idx="6">
                  <c:v>731</c:v>
                </c:pt>
                <c:pt idx="7">
                  <c:v>526</c:v>
                </c:pt>
                <c:pt idx="8">
                  <c:v>501</c:v>
                </c:pt>
                <c:pt idx="9">
                  <c:v>454</c:v>
                </c:pt>
                <c:pt idx="10">
                  <c:v>322</c:v>
                </c:pt>
                <c:pt idx="11">
                  <c:v>269</c:v>
                </c:pt>
                <c:pt idx="12">
                  <c:v>222</c:v>
                </c:pt>
              </c:numCache>
            </c:numRef>
          </c:val>
        </c:ser>
        <c:axId val="37029376"/>
        <c:axId val="37030912"/>
      </c:barChart>
      <c:catAx>
        <c:axId val="3702937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37030912"/>
        <c:crosses val="autoZero"/>
        <c:auto val="1"/>
        <c:lblAlgn val="ctr"/>
        <c:lblOffset val="100"/>
      </c:catAx>
      <c:valAx>
        <c:axId val="37030912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37029376"/>
        <c:crosses val="autoZero"/>
        <c:crossBetween val="between"/>
      </c:valAx>
    </c:plotArea>
    <c:plotVisOnly val="1"/>
    <c:dispBlanksAs val="gap"/>
  </c:chart>
  <c:spPr>
    <a:ln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371135" y="0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fld id="{63FBC2EF-64D6-4712-95E8-74EEB8B0B0E6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923925"/>
            <a:ext cx="6178550" cy="4635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23338" tIns="111669" rIns="223338" bIns="11166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1167" y="5869278"/>
            <a:ext cx="6172920" cy="5562968"/>
          </a:xfrm>
          <a:prstGeom prst="rect">
            <a:avLst/>
          </a:prstGeom>
        </p:spPr>
        <p:txBody>
          <a:bodyPr vert="horz" lIns="223338" tIns="111669" rIns="223338" bIns="11166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736577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371135" y="11736577"/>
            <a:ext cx="3344116" cy="616570"/>
          </a:xfrm>
          <a:prstGeom prst="rect">
            <a:avLst/>
          </a:prstGeom>
        </p:spPr>
        <p:txBody>
          <a:bodyPr vert="horz" lIns="223338" tIns="111669" rIns="223338" bIns="11166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2900">
                <a:latin typeface="+mn-lt"/>
                <a:cs typeface="+mn-cs"/>
              </a:defRPr>
            </a:lvl1pPr>
          </a:lstStyle>
          <a:p>
            <a:pPr>
              <a:defRPr/>
            </a:pPr>
            <a:fld id="{4F0B63EE-0967-4E02-B9FE-DF01F3529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15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C8BF2E-EB9E-4A51-BDD6-6F7C05159D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0B63EE-0967-4E02-B9FE-DF01F3529AF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F3416-2CB5-49CF-A9A0-EA5A24405CBB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26FEB-493D-4EA9-9750-EA6703D48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A3FD7-F6D9-423B-A6AA-173F0B1E0B89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25D9F-A0F8-4E02-8B64-FB63EBA77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529AC-722A-4BC4-AA22-A7E0B8BCECC8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CB8A0-3EF9-4A75-9873-7CCE24483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4B05-8FBF-4121-82EA-425408A520F3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DB7E3-7C76-4385-B317-CF3A8D7DC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FCD96-9359-4DB8-A364-696DEDC8A89D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B0BFD-BFC1-463C-A38A-925C6968D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19168-79A1-4F3A-8CE9-F3D4E2C62F9E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1BF6A-D23F-4B76-AEAC-6C7DDF46F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3C85-5956-4CD1-A6A3-8BC38E36E9A4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A0D02-7B95-44F0-81E0-621E077E0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B9D28-B0A7-45B6-855E-7A19D6A41DD3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C407E-515A-4963-A585-0DAA153BCF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092CF-5F2F-4F12-862D-E468D98E1F33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18260-F57D-4C8F-8A08-1445B92320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1C5B1-F104-487B-B3D7-D107FAFF81ED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A2D7F-A332-4217-901C-589A6CC51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C7B81-A143-4D9E-8B22-2BD2F4F4E774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D8189-A608-4D3D-BBF7-0AE812DF6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EC4077-2F00-44B5-8DA1-E9495E0C668D}" type="datetimeFigureOut">
              <a:rPr lang="en-US"/>
              <a:pPr>
                <a:defRPr/>
              </a:pPr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C3CA7B-EF3F-43CC-8ACF-B7438313A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 txBox="1">
            <a:spLocks/>
          </p:cNvSpPr>
          <p:nvPr/>
        </p:nvSpPr>
        <p:spPr>
          <a:xfrm>
            <a:off x="762000" y="3581400"/>
            <a:ext cx="7543800" cy="2152650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lang="en-US" sz="4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</a:br>
            <a:endParaRPr lang="en-US" sz="4400" dirty="0">
              <a:solidFill>
                <a:schemeClr val="tx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Rectangle 3"/>
          <p:cNvSpPr txBox="1">
            <a:spLocks noGrp="1"/>
          </p:cNvSpPr>
          <p:nvPr>
            <p:ph type="ctrTitle"/>
          </p:nvPr>
        </p:nvSpPr>
        <p:spPr>
          <a:xfrm>
            <a:off x="838200" y="1219200"/>
            <a:ext cx="7620000" cy="2362200"/>
          </a:xfrm>
        </p:spPr>
        <p:txBody>
          <a:bodyPr rtlCol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cap="all" dirty="0" smtClean="0">
                <a:ln w="0"/>
                <a:solidFill>
                  <a:schemeClr val="bg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b="1" cap="all" spc="-150" dirty="0">
              <a:ln/>
              <a:solidFill>
                <a:srgbClr val="948A30"/>
              </a:solidFill>
              <a:effectLst>
                <a:reflection blurRad="12700" stA="50000" endPos="50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Grp="1"/>
          </p:cNvSpPr>
          <p:nvPr>
            <p:ph type="subTitle" idx="1"/>
          </p:nvPr>
        </p:nvSpPr>
        <p:spPr>
          <a:xfrm>
            <a:off x="1981200" y="4572000"/>
            <a:ext cx="5638800" cy="9906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74650" indent="-342900" algn="l" eaLnBrk="1" hangingPunct="1">
              <a:buClr>
                <a:schemeClr val="hlink"/>
              </a:buClr>
              <a:buSzPct val="80000"/>
            </a:pPr>
            <a:r>
              <a:rPr lang="en-US" dirty="0" smtClean="0">
                <a:solidFill>
                  <a:srgbClr val="948A30"/>
                </a:solidFill>
                <a:latin typeface="Arial Mon" pitchFamily="34" charset="0"/>
                <a:cs typeface="Arial" charset="0"/>
              </a:rPr>
              <a:t>   </a:t>
            </a:r>
            <a:r>
              <a:rPr lang="mn-MN" dirty="0" smtClean="0">
                <a:solidFill>
                  <a:srgbClr val="948A30"/>
                </a:solidFill>
                <a:latin typeface="Arial Mon" pitchFamily="34" charset="0"/>
                <a:cs typeface="Arial" charset="0"/>
              </a:rPr>
              <a:t> </a:t>
            </a:r>
            <a:r>
              <a:rPr lang="en-US" dirty="0" smtClean="0">
                <a:solidFill>
                  <a:srgbClr val="948A30"/>
                </a:solidFill>
                <a:latin typeface="Arial Mon" pitchFamily="34" charset="0"/>
                <a:cs typeface="Arial" charset="0"/>
              </a:rPr>
              <a:t>        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2016-</a:t>
            </a:r>
            <a:r>
              <a:rPr lang="mn-MN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mn-MN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сар</a:t>
            </a:r>
            <a:endParaRPr lang="en-US" sz="5500" dirty="0" smtClean="0">
              <a:solidFill>
                <a:srgbClr val="948A30"/>
              </a:solidFill>
              <a:latin typeface="Arial Mon" pitchFamily="34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447800"/>
            <a:ext cx="7620000" cy="2831544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mn-MN" b="1" cap="all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mn-MN" altLang="en-US" sz="3200" b="1" dirty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БАЯН-ӨЛГИЙ </a:t>
            </a:r>
            <a:r>
              <a:rPr lang="mn-MN" altLang="en-US" sz="3200" b="1" dirty="0" smtClean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АЙМГИЙН</a:t>
            </a:r>
            <a:r>
              <a:rPr lang="en-US" altLang="en-US" sz="3200" b="1" dirty="0" smtClean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mn-MN" altLang="en-US" sz="3200" b="1" dirty="0" smtClean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УЛСЫН БҮРТГЭЛ, СТАТИСТИКИЙН  ГАЗАР</a:t>
            </a:r>
            <a:endParaRPr lang="mn-MN" altLang="en-US" sz="3200" b="1" dirty="0">
              <a:solidFill>
                <a:srgbClr val="00206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>
              <a:defRPr/>
            </a:pPr>
            <a:endParaRPr lang="mn-MN" altLang="en-US" sz="3200" b="1" dirty="0">
              <a:solidFill>
                <a:srgbClr val="002060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>
              <a:defRPr/>
            </a:pPr>
            <a:r>
              <a:rPr lang="mn-MN" altLang="en-US" sz="3200" b="1" dirty="0">
                <a:solidFill>
                  <a:srgbClr val="002060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АЙМГИЙН НИЙГЭМ, ЭДИЙН ЗАСГИЙН БАЙДАЛ</a:t>
            </a:r>
            <a:endParaRPr lang="mn-MN" sz="3200" b="1" cap="all" dirty="0">
              <a:ln w="0"/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mn-MN" sz="2400" dirty="0" smtClean="0">
                <a:latin typeface="Arial" pitchFamily="34" charset="0"/>
                <a:cs typeface="Arial" pitchFamily="34" charset="0"/>
              </a:rPr>
            </a:br>
            <a:r>
              <a:rPr lang="mn-MN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БОЙЖУУЛСАН ТӨЛ</a:t>
            </a:r>
            <a:br>
              <a:rPr lang="mn-MN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mn-MN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/МЯН.ТОЛ/</a:t>
            </a:r>
            <a:endParaRPr 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38200" y="1600200"/>
          <a:ext cx="784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sz="3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ТАРИАЛСАН ТАЛБАЙ </a:t>
            </a:r>
            <a:r>
              <a:rPr lang="mn-MN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/ГА/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1676400" y="1981200"/>
          <a:ext cx="58674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mn-MN" sz="2400" b="1" dirty="0" smtClean="0">
                <a:latin typeface="Arial" pitchFamily="34" charset="0"/>
                <a:cs typeface="Arial" pitchFamily="34" charset="0"/>
              </a:rPr>
            </a:br>
            <a: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ХӨДӨӨ АЖ АХУЙН ЗАРИМ БҮТЭЭГДЭХҮҮНИЙ </a:t>
            </a:r>
            <a:b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ҮНЭ, ХАНШ /мян.төг/</a:t>
            </a:r>
            <a:br>
              <a:rPr lang="mn-MN" sz="18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en-US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600200" y="1676400"/>
          <a:ext cx="6629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781800" cy="762000"/>
          </a:xfrm>
        </p:spPr>
        <p:txBody>
          <a:bodyPr/>
          <a:lstStyle/>
          <a:p>
            <a:r>
              <a:rPr lang="mn-MN" sz="2800" b="1" dirty="0" smtClean="0">
                <a:solidFill>
                  <a:srgbClr val="00B050"/>
                </a:solidFill>
                <a:latin typeface="Arial Mon" pitchFamily="34" charset="0"/>
              </a:rPr>
              <a:t>Хэрэглээний үнийн өөрчлөлт , инфляци  </a:t>
            </a:r>
            <a:r>
              <a:rPr lang="mn-MN" sz="1400" b="1" dirty="0" smtClean="0">
                <a:solidFill>
                  <a:srgbClr val="00B050"/>
                </a:solidFill>
                <a:latin typeface="Arial Mon" pitchFamily="34" charset="0"/>
              </a:rPr>
              <a:t>/бүлгээр, </a:t>
            </a:r>
            <a:r>
              <a:rPr lang="mn-MN" sz="1400" b="1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хувиар</a:t>
            </a:r>
            <a:r>
              <a:rPr lang="mn-MN" sz="1400" b="1" dirty="0" smtClean="0">
                <a:solidFill>
                  <a:srgbClr val="00B050"/>
                </a:solidFill>
                <a:latin typeface="Arial Mon" pitchFamily="34" charset="0"/>
              </a:rPr>
              <a:t> / </a:t>
            </a:r>
            <a:endParaRPr lang="en-US" sz="1400" b="1" dirty="0" smtClean="0">
              <a:solidFill>
                <a:srgbClr val="00B050"/>
              </a:solidFill>
              <a:latin typeface="Arial Mon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724024" y="1524000"/>
          <a:ext cx="5972176" cy="4648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6477000" cy="609600"/>
          </a:xfrm>
        </p:spPr>
        <p:txBody>
          <a:bodyPr/>
          <a:lstStyle/>
          <a:p>
            <a:r>
              <a:rPr lang="mn-MN" sz="2800" dirty="0" smtClean="0">
                <a:latin typeface="Arial" charset="0"/>
                <a:cs typeface="Arial" charset="0"/>
              </a:rPr>
              <a:t/>
            </a:r>
            <a:br>
              <a:rPr lang="mn-MN" sz="2800" dirty="0" smtClean="0">
                <a:latin typeface="Arial" charset="0"/>
                <a:cs typeface="Arial" charset="0"/>
              </a:rPr>
            </a:br>
            <a:r>
              <a:rPr lang="mn-MN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Төсвийн орлого</a:t>
            </a:r>
            <a:br>
              <a:rPr lang="mn-MN" sz="2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endParaRPr lang="en-US" sz="2800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1" y="1600200"/>
            <a:ext cx="6248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990600" y="762000"/>
            <a:ext cx="7772400" cy="6096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БАНКНЫ САЛБАРЫН ҮЗҮҮЛЭЛТҮҮД</a:t>
            </a:r>
            <a: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endParaRPr lang="en-US" sz="1800" b="1" dirty="0" smtClean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1447800"/>
          <a:ext cx="6400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7162800" cy="381000"/>
          </a:xfrm>
        </p:spPr>
        <p:txBody>
          <a:bodyPr anchor="b"/>
          <a:lstStyle/>
          <a:p>
            <a:r>
              <a:rPr lang="mn-MN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Аж үйлдвэрийн салбарын үйлдвэрлэлт/сая.төг/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914400" y="3505200"/>
            <a:ext cx="7848600" cy="3124200"/>
          </a:xfrm>
        </p:spPr>
        <p:txBody>
          <a:bodyPr/>
          <a:lstStyle/>
          <a:p>
            <a:pPr algn="ctr">
              <a:buNone/>
            </a:pPr>
            <a:r>
              <a:rPr lang="mn-MN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Уул уурхайн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үйлдвэрийн эхний 3 сард  боловсруулсан бүтээгдэхүүн /мянган төгрөг/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143000" y="4343400"/>
          <a:ext cx="7150100" cy="1295400"/>
        </p:xfrm>
        <a:graphic>
          <a:graphicData uri="http://schemas.openxmlformats.org/drawingml/2006/table">
            <a:tbl>
              <a:tblPr/>
              <a:tblGrid>
                <a:gridCol w="2265985"/>
                <a:gridCol w="2327227"/>
                <a:gridCol w="2556888"/>
              </a:tblGrid>
              <a:tr h="836122"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200" b="0" i="0" u="none" strike="noStrike" dirty="0">
                          <a:latin typeface="Arial"/>
                        </a:rPr>
                        <a:t>Бүтээгдэхүүний нэр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n-MN" sz="1200" b="0" i="0" u="none" strike="noStrike" dirty="0">
                          <a:latin typeface="Arial"/>
                        </a:rPr>
                        <a:t>Биет </a:t>
                      </a:r>
                      <a:r>
                        <a:rPr lang="mn-MN" sz="1200" b="0" i="0" u="none" strike="noStrike" dirty="0" smtClean="0">
                          <a:latin typeface="Arial"/>
                        </a:rPr>
                        <a:t>хэмжээ, тн</a:t>
                      </a:r>
                      <a:endParaRPr lang="mn-MN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latin typeface="Arial"/>
                        </a:rPr>
                        <a:t>Y</a:t>
                      </a:r>
                      <a:r>
                        <a:rPr lang="mn-MN" sz="1200" b="0" i="0" u="none" strike="noStrike" dirty="0">
                          <a:latin typeface="Arial"/>
                        </a:rPr>
                        <a:t>нийн </a:t>
                      </a:r>
                      <a:r>
                        <a:rPr lang="mn-MN" sz="1200" b="0" i="0" u="none" strike="noStrike" dirty="0" smtClean="0">
                          <a:latin typeface="Arial"/>
                        </a:rPr>
                        <a:t>дүнгээр</a:t>
                      </a:r>
                      <a:r>
                        <a:rPr lang="en-US" sz="1200" b="0" i="0" u="none" strike="noStrike" dirty="0" smtClean="0">
                          <a:latin typeface="Arial"/>
                        </a:rPr>
                        <a:t> /</a:t>
                      </a:r>
                      <a:r>
                        <a:rPr lang="mn-MN" sz="1200" b="0" i="0" u="none" strike="noStrike" dirty="0" smtClean="0">
                          <a:latin typeface="Arial"/>
                        </a:rPr>
                        <a:t>мян.төг/</a:t>
                      </a:r>
                      <a:endParaRPr lang="mn-MN" sz="12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59278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Гянтболдын баяжмал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150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2157152.5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1295400" y="1219200"/>
          <a:ext cx="7010400" cy="2209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772400" cy="685800"/>
          </a:xfrm>
        </p:spPr>
        <p:txBody>
          <a:bodyPr/>
          <a:lstStyle/>
          <a:p>
            <a:r>
              <a:rPr lang="mn-MN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Гол нэр төрлийн бүтээгдэхүүн үйлдвэрлэлт 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219200" y="2057400"/>
          <a:ext cx="7162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3466306" y="3009900"/>
            <a:ext cx="2972594" cy="794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V="1">
            <a:off x="914400" y="4495800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1371600" y="1371600"/>
            <a:ext cx="3276600" cy="304800"/>
          </a:xfrm>
        </p:spPr>
        <p:txBody>
          <a:bodyPr/>
          <a:lstStyle/>
          <a:p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Амаржсан эх, амьд төрсөн хүүхдийн тоо</a:t>
            </a:r>
            <a:b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</a:br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86400" y="1371601"/>
            <a:ext cx="274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Эндсэн хүүхдийн тоо </a:t>
            </a:r>
          </a:p>
          <a:p>
            <a:r>
              <a:rPr lang="mn-MN" sz="12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1371600" y="609600"/>
            <a:ext cx="6781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НИЙГМИЙН ҮЗҮҮЛЭЛТҮҮД </a:t>
            </a:r>
            <a:br>
              <a:rPr kumimoji="0" lang="mn-M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</a:b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/</a:t>
            </a:r>
            <a:r>
              <a:rPr lang="mn-MN" sz="2000" b="1" dirty="0" smtClean="0">
                <a:solidFill>
                  <a:srgbClr val="002060"/>
                </a:solidFill>
                <a:ea typeface="+mj-ea"/>
              </a:rPr>
              <a:t>Эрүүл мэнд/</a:t>
            </a: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1066800" y="1600200"/>
          <a:ext cx="3752850" cy="2828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/>
        </p:nvGraphicFramePr>
        <p:xfrm>
          <a:off x="5029200" y="1676400"/>
          <a:ext cx="34290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990600" y="4572000"/>
          <a:ext cx="73914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884238"/>
          </a:xfrm>
        </p:spPr>
        <p:txBody>
          <a:bodyPr/>
          <a:lstStyle/>
          <a:p>
            <a:r>
              <a:rPr lang="mn-MN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/>
            </a:r>
            <a:br>
              <a:rPr lang="mn-MN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</a:br>
            <a:r>
              <a:rPr lang="mn-MN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ХӨДӨЛМӨР ЭРХЛЭЛТ</a:t>
            </a:r>
            <a:r>
              <a:rPr lang="mn-MN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mn-MN" sz="2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endParaRPr lang="en-US" sz="2800" dirty="0"/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4" y="1676400"/>
            <a:ext cx="3819525" cy="3733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524000"/>
            <a:ext cx="4191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6858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ШИНЭ АЖЛЫН БАЙР</a:t>
            </a:r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1676400"/>
            <a:ext cx="6477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924800" cy="762000"/>
          </a:xfrm>
        </p:spPr>
        <p:txBody>
          <a:bodyPr/>
          <a:lstStyle/>
          <a:p>
            <a:r>
              <a:rPr lang="mn-MN" sz="2800" b="1" dirty="0" smtClean="0">
                <a:solidFill>
                  <a:srgbClr val="002060"/>
                </a:solidFill>
                <a:latin typeface="Arial" charset="0"/>
                <a:cs typeface="Arial" charset="0"/>
              </a:rPr>
              <a:t>АЖИЛГҮЙЧҮҮД</a:t>
            </a:r>
            <a:endParaRPr lang="en-US" sz="2800" dirty="0" smtClean="0">
              <a:solidFill>
                <a:srgbClr val="002060"/>
              </a:solidFill>
            </a:endParaRP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>
          <a:xfrm>
            <a:off x="762000" y="1447800"/>
            <a:ext cx="3962400" cy="609599"/>
          </a:xfrm>
        </p:spPr>
        <p:txBody>
          <a:bodyPr/>
          <a:lstStyle/>
          <a:p>
            <a:pPr algn="ctr"/>
            <a: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Бүртгэлтэй ажилгүй иргэд, боловролын түвшнээр</a:t>
            </a:r>
            <a:endParaRPr lang="en-US" sz="1600" dirty="0" smtClean="0">
              <a:solidFill>
                <a:srgbClr val="7030A0"/>
              </a:solidFill>
            </a:endParaRPr>
          </a:p>
        </p:txBody>
      </p:sp>
      <p:sp>
        <p:nvSpPr>
          <p:cNvPr id="4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1447800"/>
            <a:ext cx="3657600" cy="609600"/>
          </a:xfrm>
        </p:spPr>
        <p:txBody>
          <a:bodyPr/>
          <a:lstStyle/>
          <a:p>
            <a:endParaRPr lang="mn-MN" sz="1400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endParaRPr lang="mn-MN" dirty="0" smtClean="0">
              <a:latin typeface="Arial" charset="0"/>
              <a:cs typeface="Arial" charset="0"/>
            </a:endParaRPr>
          </a:p>
          <a:p>
            <a:r>
              <a:rPr lang="mn-MN" sz="16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   </a:t>
            </a:r>
            <a: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Бүртгэлтэй ажилгүй иргэд,</a:t>
            </a:r>
            <a:b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</a:br>
            <a:r>
              <a:rPr lang="mn-MN" sz="1600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          насны бүлгээр</a:t>
            </a:r>
            <a:endParaRPr lang="en-US" sz="1600" dirty="0" smtClean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762000" y="2174875"/>
          <a:ext cx="3962400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</p:nvPr>
        </p:nvGraphicFramePr>
        <p:xfrm>
          <a:off x="4724400" y="2133600"/>
          <a:ext cx="4041775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0"/>
            <a:ext cx="6477000" cy="685800"/>
          </a:xfrm>
        </p:spPr>
        <p:txBody>
          <a:bodyPr/>
          <a:lstStyle/>
          <a:p>
            <a: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ГЭМТ ХЭРЭГ</a:t>
            </a:r>
            <a:endParaRPr lang="en-US" sz="36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1524001"/>
          <a:ext cx="76962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924800" cy="9906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ГЭМТ ХЭРЭГ </a:t>
            </a:r>
            <a: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/ ТӨРЛӨӨР/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66800" y="1600201"/>
          <a:ext cx="7620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1143000"/>
          </a:xfrm>
        </p:spPr>
        <p:txBody>
          <a:bodyPr/>
          <a:lstStyle/>
          <a:p>
            <a:r>
              <a:rPr lang="mn-MN" sz="28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ГЭМТ ХЭРЭГ </a:t>
            </a:r>
            <a: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/>
            </a:r>
            <a:br>
              <a:rPr lang="mn-MN" sz="36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mn-MN" sz="2000" b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/ Учирсан хохирол /</a:t>
            </a:r>
            <a:endParaRPr lang="en-US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90600" y="1600200"/>
          <a:ext cx="7696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mn-MN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ТОМ МАЛЫН ЗҮЙ БУС ХОРОГДОЛ</a:t>
            </a:r>
            <a: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mn-MN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/толгойгоор/</a:t>
            </a:r>
            <a:endParaRPr lang="en-US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524000" y="2066924"/>
          <a:ext cx="6400799" cy="372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3691</TotalTime>
  <Words>179</Words>
  <Application>Microsoft Office PowerPoint</Application>
  <PresentationFormat>On-screen Show (4:3)</PresentationFormat>
  <Paragraphs>90</Paragraphs>
  <Slides>17</Slides>
  <Notes>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                                                                                         </vt:lpstr>
      <vt:lpstr>Амаржсан эх, амьд төрсөн хүүхдийн тоо  </vt:lpstr>
      <vt:lpstr> ХӨДӨЛМӨР ЭРХЛЭЛТ </vt:lpstr>
      <vt:lpstr>ШИНЭ АЖЛЫН БАЙР</vt:lpstr>
      <vt:lpstr>АЖИЛГҮЙЧҮҮД</vt:lpstr>
      <vt:lpstr>ГЭМТ ХЭРЭГ</vt:lpstr>
      <vt:lpstr>ГЭМТ ХЭРЭГ   / ТӨРЛӨӨР/</vt:lpstr>
      <vt:lpstr>ГЭМТ ХЭРЭГ  / Учирсан хохирол /</vt:lpstr>
      <vt:lpstr>ТОМ МАЛЫН ЗҮЙ БУС ХОРОГДОЛ /толгойгоор/</vt:lpstr>
      <vt:lpstr> БОЙЖУУЛСАН ТӨЛ /МЯН.ТОЛ/</vt:lpstr>
      <vt:lpstr>ТАРИАЛСАН ТАЛБАЙ /ГА/</vt:lpstr>
      <vt:lpstr> ХӨДӨӨ АЖ АХУЙН ЗАРИМ БҮТЭЭГДЭХҮҮНИЙ  ҮНЭ, ХАНШ /мян.төг/ </vt:lpstr>
      <vt:lpstr>Хэрэглээний үнийн өөрчлөлт , инфляци  /бүлгээр, хувиар / </vt:lpstr>
      <vt:lpstr> Төсвийн орлого </vt:lpstr>
      <vt:lpstr>БАНКНЫ САЛБАРЫН ҮЗҮҮЛЭЛТҮҮД </vt:lpstr>
      <vt:lpstr> Аж үйлдвэрийн салбарын үйлдвэрлэлт/сая.төг/</vt:lpstr>
      <vt:lpstr>Гол нэр төрлийн бүтээгдэхүүн үйлдвэрлэлт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</dc:creator>
  <cp:lastModifiedBy>Manzelkhan</cp:lastModifiedBy>
  <cp:revision>838</cp:revision>
  <dcterms:created xsi:type="dcterms:W3CDTF">2012-02-09T09:10:10Z</dcterms:created>
  <dcterms:modified xsi:type="dcterms:W3CDTF">2016-06-09T05:35:33Z</dcterms:modified>
</cp:coreProperties>
</file>