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6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3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2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322" r:id="rId3"/>
    <p:sldId id="367" r:id="rId4"/>
    <p:sldId id="360" r:id="rId5"/>
    <p:sldId id="366" r:id="rId6"/>
    <p:sldId id="361" r:id="rId7"/>
    <p:sldId id="365" r:id="rId8"/>
    <p:sldId id="359" r:id="rId9"/>
    <p:sldId id="363" r:id="rId10"/>
    <p:sldId id="362" r:id="rId11"/>
    <p:sldId id="355" r:id="rId12"/>
    <p:sldId id="364" r:id="rId13"/>
    <p:sldId id="346" r:id="rId14"/>
    <p:sldId id="331" r:id="rId15"/>
    <p:sldId id="342" r:id="rId16"/>
    <p:sldId id="343" r:id="rId17"/>
  </p:sldIdLst>
  <p:sldSz cx="9144000" cy="6858000" type="screen4x3"/>
  <p:notesSz cx="7715250" cy="12357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5" autoAdjust="0"/>
    <p:restoredTop sz="94607" autoAdjust="0"/>
  </p:normalViewPr>
  <p:slideViewPr>
    <p:cSldViewPr>
      <p:cViewPr varScale="1">
        <p:scale>
          <a:sx n="109" d="100"/>
          <a:sy n="109" d="100"/>
        </p:scale>
        <p:origin x="168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2017-II%20on\TAN-8%20sar\STAT_2017_08%20sar_niige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2017-II%20on\TAN-8%20sar\STAT_2017_08%20sar_niigem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2017-II%20on\TAN-8%20sar\STAT_2017_08%20sar_niigem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2017-II%20on\TAN-8%20sar\STAT_2017_08%20sar_niigem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2017-II%20on\TAN-8%20sar\STAT_2017_08%20sar_niigem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2017-II%20on\TAN-8%20sar\STAT_2017_08%20sar_niigem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2017-I%20on\TAN-6%20SAR\STAT_2017_06-XAA.xls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2017-I%20on\TAN-6%20SAR\STAT_2017_06-XAA.xls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2017-I%20on\TAN-4%20SAR\STAT_2017_4-XAA_new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2017-I%20on\TAN-6%20SAR\STAT_2017_06-XAA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2017-II%20on\TAN-8%20sar\Une_Grafic_7%20honog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2017-II%20on\TAN-8%20sar\STAT_2017_08%20sar_niigem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2017-II%20on\TAN-8%20sar\STAT_2017_08%20sar_niigem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2017-II%20on\TAN-8%20sar\STAT_2017_08%20sar_niigem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2017-II%20on\TAN-8%20sar\STAT_2017_08%20sar_niigem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2015%20on\TAN-2015\2-%20sar\TAN_2015_2%20sar_niigem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2017-II%20on\TAN-8%20sar\STAT_2017_08%20sar_niigem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2017-II%20on\TAN-8%20sar\STAT_2017_08%20sar_niigem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2015%20on\TAN-2015\2-%20sar\TAN_2015_2%20sar_niigem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2017-II%20on\TAN-8%20sar\STAT_2017_08%20sar_niige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</a:t>
            </a:r>
            <a:r>
              <a:rPr lang="mn-MN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ХҮНД НОГДОХ  ХҮН АМЫН ЕРДИЙН ХӨДӨЛГӨӨНИЙ ҮЗҮҮЛЭЛТҮҮД</a:t>
            </a:r>
            <a:endParaRPr lang="en-US" sz="1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'Hun am'!$I$43</c:f>
              <c:strCache>
                <c:ptCount val="1"/>
                <c:pt idx="0">
                  <c:v>2015 I-VIII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'Hun am'!$H$44:$H$46</c:f>
              <c:strCache>
                <c:ptCount val="3"/>
                <c:pt idx="0">
                  <c:v>Төрөлт</c:v>
                </c:pt>
                <c:pt idx="1">
                  <c:v>Нас баралт</c:v>
                </c:pt>
                <c:pt idx="2">
                  <c:v>Ердийн цэвэр өсөлт</c:v>
                </c:pt>
              </c:strCache>
            </c:strRef>
          </c:cat>
          <c:val>
            <c:numRef>
              <c:f>'Hun am'!$I$44:$I$46</c:f>
              <c:numCache>
                <c:formatCode>0.0</c:formatCode>
                <c:ptCount val="3"/>
                <c:pt idx="0">
                  <c:v>20.329966116723135</c:v>
                </c:pt>
                <c:pt idx="1">
                  <c:v>3.7366604388992677</c:v>
                </c:pt>
                <c:pt idx="2">
                  <c:v>16.593305677823867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47-46D2-A19B-EB1EBB217CC4}"/>
            </c:ext>
          </c:extLst>
        </c:ser>
        <c:ser>
          <c:idx val="1"/>
          <c:order val="1"/>
          <c:tx>
            <c:strRef>
              <c:f>'Hun am'!$J$43</c:f>
              <c:strCache>
                <c:ptCount val="1"/>
                <c:pt idx="0">
                  <c:v>2016 I-VIII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'Hun am'!$H$44:$H$46</c:f>
              <c:strCache>
                <c:ptCount val="3"/>
                <c:pt idx="0">
                  <c:v>Төрөлт</c:v>
                </c:pt>
                <c:pt idx="1">
                  <c:v>Нас баралт</c:v>
                </c:pt>
                <c:pt idx="2">
                  <c:v>Ердийн цэвэр өсөлт</c:v>
                </c:pt>
              </c:strCache>
            </c:strRef>
          </c:cat>
          <c:val>
            <c:numRef>
              <c:f>'Hun am'!$J$44:$J$46</c:f>
              <c:numCache>
                <c:formatCode>0.0</c:formatCode>
                <c:ptCount val="3"/>
                <c:pt idx="0">
                  <c:v>19.030932817786372</c:v>
                </c:pt>
                <c:pt idx="1">
                  <c:v>3.6752859674560976</c:v>
                </c:pt>
                <c:pt idx="2">
                  <c:v>15.355646850330277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47-46D2-A19B-EB1EBB217CC4}"/>
            </c:ext>
          </c:extLst>
        </c:ser>
        <c:ser>
          <c:idx val="2"/>
          <c:order val="2"/>
          <c:tx>
            <c:strRef>
              <c:f>'Hun am'!$K$43</c:f>
              <c:strCache>
                <c:ptCount val="1"/>
                <c:pt idx="0">
                  <c:v>2017 I-VIII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'Hun am'!$H$44:$H$46</c:f>
              <c:strCache>
                <c:ptCount val="3"/>
                <c:pt idx="0">
                  <c:v>Төрөлт</c:v>
                </c:pt>
                <c:pt idx="1">
                  <c:v>Нас баралт</c:v>
                </c:pt>
                <c:pt idx="2">
                  <c:v>Ердийн цэвэр өсөлт</c:v>
                </c:pt>
              </c:strCache>
            </c:strRef>
          </c:cat>
          <c:val>
            <c:numRef>
              <c:f>'Hun am'!$K$44:$K$46</c:f>
              <c:numCache>
                <c:formatCode>0.0</c:formatCode>
                <c:ptCount val="3"/>
                <c:pt idx="0">
                  <c:v>18.928288431061798</c:v>
                </c:pt>
                <c:pt idx="1">
                  <c:v>2.9417591125198093</c:v>
                </c:pt>
                <c:pt idx="2">
                  <c:v>15.986529318541999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47-46D2-A19B-EB1EBB217C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86108416"/>
        <c:axId val="87740416"/>
      </c:barChart>
      <c:catAx>
        <c:axId val="8610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7740416"/>
        <c:crosses val="autoZero"/>
        <c:auto val="1"/>
        <c:lblAlgn val="ctr"/>
        <c:lblOffset val="100"/>
        <c:noMultiLvlLbl val="0"/>
      </c:catAx>
      <c:valAx>
        <c:axId val="87740416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6108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495464207658468E-2"/>
          <c:y val="2.1311771325766896E-2"/>
          <c:w val="0.90062113908765207"/>
          <c:h val="0.780168782478256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ajilgui_new!$J$16</c:f>
              <c:strCache>
                <c:ptCount val="1"/>
                <c:pt idx="0">
                  <c:v>2016 I-VIII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ajilgui_new!$I$17:$I$20</c:f>
              <c:strCache>
                <c:ptCount val="4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45-60</c:v>
                </c:pt>
              </c:strCache>
            </c:strRef>
          </c:cat>
          <c:val>
            <c:numRef>
              <c:f>ajilgui_new!$J$17:$J$20</c:f>
              <c:numCache>
                <c:formatCode>0</c:formatCode>
                <c:ptCount val="4"/>
                <c:pt idx="0">
                  <c:v>10</c:v>
                </c:pt>
                <c:pt idx="1">
                  <c:v>6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51-4402-9D50-F1C27C302669}"/>
            </c:ext>
          </c:extLst>
        </c:ser>
        <c:ser>
          <c:idx val="1"/>
          <c:order val="1"/>
          <c:tx>
            <c:strRef>
              <c:f>ajilgui_new!$K$16</c:f>
              <c:strCache>
                <c:ptCount val="1"/>
                <c:pt idx="0">
                  <c:v>2017 I-VIII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ajilgui_new!$I$17:$I$20</c:f>
              <c:strCache>
                <c:ptCount val="4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45-60</c:v>
                </c:pt>
              </c:strCache>
            </c:strRef>
          </c:cat>
          <c:val>
            <c:numRef>
              <c:f>ajilgui_new!$K$17:$K$20</c:f>
              <c:numCache>
                <c:formatCode>0</c:formatCode>
                <c:ptCount val="4"/>
                <c:pt idx="0">
                  <c:v>9</c:v>
                </c:pt>
                <c:pt idx="1">
                  <c:v>19</c:v>
                </c:pt>
                <c:pt idx="2">
                  <c:v>27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51-4402-9D50-F1C27C3026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0737664"/>
        <c:axId val="170739968"/>
      </c:barChart>
      <c:catAx>
        <c:axId val="17073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0739968"/>
        <c:crosses val="autoZero"/>
        <c:auto val="1"/>
        <c:lblAlgn val="ctr"/>
        <c:lblOffset val="100"/>
        <c:noMultiLvlLbl val="0"/>
      </c:catAx>
      <c:valAx>
        <c:axId val="170739968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0737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246281714785656"/>
          <c:y val="0.88811570428696407"/>
          <c:w val="0.54174103237095372"/>
          <c:h val="8.41065179352581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219237494023706E-2"/>
          <c:y val="3.3287496910333468E-2"/>
          <c:w val="0.92048251422606897"/>
          <c:h val="0.746894752846667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'New_ajliin bair01'!$A$51</c:f>
              <c:strCache>
                <c:ptCount val="1"/>
                <c:pt idx="0">
                  <c:v>Ажлын байрны захиалга- Бүгд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'New_ajliin bair01'!$B$49:$D$50</c:f>
              <c:strCache>
                <c:ptCount val="3"/>
                <c:pt idx="0">
                  <c:v>2015 I-VIII</c:v>
                </c:pt>
                <c:pt idx="1">
                  <c:v>2016 I-VIII</c:v>
                </c:pt>
                <c:pt idx="2">
                  <c:v>2017 I-VIII</c:v>
                </c:pt>
              </c:strCache>
            </c:strRef>
          </c:cat>
          <c:val>
            <c:numRef>
              <c:f>'New_ajliin bair01'!$B$51:$D$51</c:f>
              <c:numCache>
                <c:formatCode>General</c:formatCode>
                <c:ptCount val="3"/>
                <c:pt idx="0">
                  <c:v>777</c:v>
                </c:pt>
                <c:pt idx="1">
                  <c:v>753</c:v>
                </c:pt>
                <c:pt idx="2">
                  <c:v>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DA-441A-B307-6B70F1231B6F}"/>
            </c:ext>
          </c:extLst>
        </c:ser>
        <c:ser>
          <c:idx val="1"/>
          <c:order val="1"/>
          <c:tx>
            <c:strRef>
              <c:f>'New_ajliin bair01'!$A$52</c:f>
              <c:strCache>
                <c:ptCount val="1"/>
                <c:pt idx="0">
                  <c:v>Ажилд зуучлагдан орсон-Бүгд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'New_ajliin bair01'!$B$49:$D$50</c:f>
              <c:strCache>
                <c:ptCount val="3"/>
                <c:pt idx="0">
                  <c:v>2015 I-VIII</c:v>
                </c:pt>
                <c:pt idx="1">
                  <c:v>2016 I-VIII</c:v>
                </c:pt>
                <c:pt idx="2">
                  <c:v>2017 I-VIII</c:v>
                </c:pt>
              </c:strCache>
            </c:strRef>
          </c:cat>
          <c:val>
            <c:numRef>
              <c:f>'New_ajliin bair01'!$B$52:$D$52</c:f>
              <c:numCache>
                <c:formatCode>General</c:formatCode>
                <c:ptCount val="3"/>
                <c:pt idx="0">
                  <c:v>615</c:v>
                </c:pt>
                <c:pt idx="1">
                  <c:v>641</c:v>
                </c:pt>
                <c:pt idx="2">
                  <c:v>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DA-441A-B307-6B70F1231B6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943232"/>
        <c:axId val="20944768"/>
      </c:barChart>
      <c:catAx>
        <c:axId val="2094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944768"/>
        <c:crosses val="autoZero"/>
        <c:auto val="1"/>
        <c:lblAlgn val="ctr"/>
        <c:lblOffset val="100"/>
        <c:noMultiLvlLbl val="0"/>
      </c:catAx>
      <c:valAx>
        <c:axId val="20944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943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0165354330708667E-2"/>
          <c:y val="0.90551158880706961"/>
          <c:w val="0.94244706911636034"/>
          <c:h val="7.22660948990340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731759935630545E-2"/>
          <c:y val="4.4724098784279492E-2"/>
          <c:w val="0.90286351706036749"/>
          <c:h val="0.773239003666429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'New_ajliin bair01'!$B$37</c:f>
              <c:strCache>
                <c:ptCount val="1"/>
                <c:pt idx="0">
                  <c:v>2016 I-VIII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'New_ajliin bair01'!$A$38:$A$45</c:f>
              <c:strCache>
                <c:ptCount val="8"/>
                <c:pt idx="0">
                  <c:v>Менежер</c:v>
                </c:pt>
                <c:pt idx="1">
                  <c:v> Мэргэжилтэн</c:v>
                </c:pt>
                <c:pt idx="2">
                  <c:v> Үйлчилгээний ажилтан</c:v>
                </c:pt>
                <c:pt idx="3">
                  <c:v> Үйлдвэрлэл, барилгын ажилчин</c:v>
                </c:pt>
                <c:pt idx="4">
                  <c:v> Машин механизмын оператор</c:v>
                </c:pt>
                <c:pt idx="5">
                  <c:v> Хөдөө аж ахуйн ажилтан</c:v>
                </c:pt>
                <c:pt idx="6">
                  <c:v>Энгийн ажил мэргэжилтэн</c:v>
                </c:pt>
                <c:pt idx="7">
                  <c:v>Зэвсэгт  хүчний ажилчин</c:v>
                </c:pt>
              </c:strCache>
            </c:strRef>
          </c:cat>
          <c:val>
            <c:numRef>
              <c:f>'New_ajliin bair01'!$B$38:$B$45</c:f>
              <c:numCache>
                <c:formatCode>General</c:formatCode>
                <c:ptCount val="8"/>
                <c:pt idx="0">
                  <c:v>4</c:v>
                </c:pt>
                <c:pt idx="1">
                  <c:v>89</c:v>
                </c:pt>
                <c:pt idx="2">
                  <c:v>48</c:v>
                </c:pt>
                <c:pt idx="3">
                  <c:v>101</c:v>
                </c:pt>
                <c:pt idx="4">
                  <c:v>16</c:v>
                </c:pt>
                <c:pt idx="5">
                  <c:v>28</c:v>
                </c:pt>
                <c:pt idx="6">
                  <c:v>350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7A-4E6C-87DE-97F1301460A6}"/>
            </c:ext>
          </c:extLst>
        </c:ser>
        <c:ser>
          <c:idx val="1"/>
          <c:order val="1"/>
          <c:tx>
            <c:strRef>
              <c:f>'New_ajliin bair01'!$C$37</c:f>
              <c:strCache>
                <c:ptCount val="1"/>
                <c:pt idx="0">
                  <c:v>2017 I-VIII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'New_ajliin bair01'!$A$38:$A$45</c:f>
              <c:strCache>
                <c:ptCount val="8"/>
                <c:pt idx="0">
                  <c:v>Менежер</c:v>
                </c:pt>
                <c:pt idx="1">
                  <c:v> Мэргэжилтэн</c:v>
                </c:pt>
                <c:pt idx="2">
                  <c:v> Үйлчилгээний ажилтан</c:v>
                </c:pt>
                <c:pt idx="3">
                  <c:v> Үйлдвэрлэл, барилгын ажилчин</c:v>
                </c:pt>
                <c:pt idx="4">
                  <c:v> Машин механизмын оператор</c:v>
                </c:pt>
                <c:pt idx="5">
                  <c:v> Хөдөө аж ахуйн ажилтан</c:v>
                </c:pt>
                <c:pt idx="6">
                  <c:v>Энгийн ажил мэргэжилтэн</c:v>
                </c:pt>
                <c:pt idx="7">
                  <c:v>Зэвсэгт  хүчний ажилчин</c:v>
                </c:pt>
              </c:strCache>
            </c:strRef>
          </c:cat>
          <c:val>
            <c:numRef>
              <c:f>'New_ajliin bair01'!$C$38:$C$45</c:f>
              <c:numCache>
                <c:formatCode>General</c:formatCode>
                <c:ptCount val="8"/>
                <c:pt idx="0">
                  <c:v>7</c:v>
                </c:pt>
                <c:pt idx="1">
                  <c:v>211</c:v>
                </c:pt>
                <c:pt idx="2">
                  <c:v>11</c:v>
                </c:pt>
                <c:pt idx="3">
                  <c:v>131</c:v>
                </c:pt>
                <c:pt idx="4">
                  <c:v>38</c:v>
                </c:pt>
                <c:pt idx="5">
                  <c:v>31</c:v>
                </c:pt>
                <c:pt idx="6">
                  <c:v>81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7A-4E6C-87DE-97F1301460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968576"/>
        <c:axId val="20970112"/>
      </c:barChart>
      <c:catAx>
        <c:axId val="2096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970112"/>
        <c:crosses val="autoZero"/>
        <c:auto val="1"/>
        <c:lblAlgn val="ctr"/>
        <c:lblOffset val="100"/>
        <c:noMultiLvlLbl val="0"/>
      </c:catAx>
      <c:valAx>
        <c:axId val="20970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968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829733632693503"/>
          <c:y val="6.2710733394755469E-2"/>
          <c:w val="0.33758311461067375"/>
          <c:h val="6.58493999188061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103265317641765E-2"/>
          <c:y val="4.0467090366285791E-2"/>
          <c:w val="0.85647125840039284"/>
          <c:h val="0.696668987601391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Gemthereg_2!$I$4</c:f>
              <c:strCache>
                <c:ptCount val="1"/>
                <c:pt idx="0">
                  <c:v>Гарсан гэмт хэргийн тоо    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Gemthereg_2!$J$3:$L$3</c:f>
              <c:strCache>
                <c:ptCount val="3"/>
                <c:pt idx="0">
                  <c:v>2015 I-VIII</c:v>
                </c:pt>
                <c:pt idx="1">
                  <c:v>2016 I-VIII</c:v>
                </c:pt>
                <c:pt idx="2">
                  <c:v>2017 I-VIII</c:v>
                </c:pt>
              </c:strCache>
            </c:strRef>
          </c:cat>
          <c:val>
            <c:numRef>
              <c:f>Gemthereg_2!$J$4:$L$4</c:f>
              <c:numCache>
                <c:formatCode>General</c:formatCode>
                <c:ptCount val="3"/>
                <c:pt idx="0">
                  <c:v>185</c:v>
                </c:pt>
                <c:pt idx="1">
                  <c:v>188</c:v>
                </c:pt>
                <c:pt idx="2">
                  <c:v>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81-4ED1-8955-E4F027A0C6F3}"/>
            </c:ext>
          </c:extLst>
        </c:ser>
        <c:ser>
          <c:idx val="1"/>
          <c:order val="1"/>
          <c:tx>
            <c:strRef>
              <c:f>Gemthereg_2!$I$5</c:f>
              <c:strCache>
                <c:ptCount val="1"/>
                <c:pt idx="0">
                  <c:v>Хэргийн илрүүлэлтийн хувь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Gemthereg_2!$J$3:$L$3</c:f>
              <c:strCache>
                <c:ptCount val="3"/>
                <c:pt idx="0">
                  <c:v>2015 I-VIII</c:v>
                </c:pt>
                <c:pt idx="1">
                  <c:v>2016 I-VIII</c:v>
                </c:pt>
                <c:pt idx="2">
                  <c:v>2017 I-VIII</c:v>
                </c:pt>
              </c:strCache>
            </c:strRef>
          </c:cat>
          <c:val>
            <c:numRef>
              <c:f>Gemthereg_2!$J$5:$L$5</c:f>
              <c:numCache>
                <c:formatCode>0.0</c:formatCode>
                <c:ptCount val="3"/>
                <c:pt idx="0">
                  <c:v>78.7</c:v>
                </c:pt>
                <c:pt idx="1">
                  <c:v>81.3</c:v>
                </c:pt>
                <c:pt idx="2">
                  <c:v>57.5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81-4ED1-8955-E4F027A0C6F3}"/>
            </c:ext>
          </c:extLst>
        </c:ser>
        <c:ser>
          <c:idx val="2"/>
          <c:order val="2"/>
          <c:tx>
            <c:strRef>
              <c:f>Gemthereg_2!$I$6</c:f>
              <c:strCache>
                <c:ptCount val="1"/>
                <c:pt idx="0">
                  <c:v>Эзэнгүй гэмт хэрэг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Gemthereg_2!$J$3:$L$3</c:f>
              <c:strCache>
                <c:ptCount val="3"/>
                <c:pt idx="0">
                  <c:v>2015 I-VIII</c:v>
                </c:pt>
                <c:pt idx="1">
                  <c:v>2016 I-VIII</c:v>
                </c:pt>
                <c:pt idx="2">
                  <c:v>2017 I-VIII</c:v>
                </c:pt>
              </c:strCache>
            </c:strRef>
          </c:cat>
          <c:val>
            <c:numRef>
              <c:f>Gemthereg_2!$J$6:$L$6</c:f>
              <c:numCache>
                <c:formatCode>General</c:formatCode>
                <c:ptCount val="3"/>
                <c:pt idx="0">
                  <c:v>16</c:v>
                </c:pt>
                <c:pt idx="1">
                  <c:v>9</c:v>
                </c:pt>
                <c:pt idx="2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81-4ED1-8955-E4F027A0C6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030016"/>
        <c:axId val="21031552"/>
      </c:barChart>
      <c:catAx>
        <c:axId val="210300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1031552"/>
        <c:crosses val="autoZero"/>
        <c:auto val="1"/>
        <c:lblAlgn val="ctr"/>
        <c:lblOffset val="100"/>
        <c:noMultiLvlLbl val="0"/>
      </c:catAx>
      <c:valAx>
        <c:axId val="210315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10300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8.6939484677091422E-2"/>
          <c:y val="0.83152798207916323"/>
          <c:w val="0.89999984510135622"/>
          <c:h val="0.13069289415746124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21062442780091"/>
          <c:y val="3.7556932686426785E-2"/>
          <c:w val="0.84126589748397862"/>
          <c:h val="0.695334604326950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Gemthereg_2!$I$9</c:f>
              <c:strCache>
                <c:ptCount val="1"/>
                <c:pt idx="0">
                  <c:v>Нийт  учирсан хохирол сая.төг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Gemthereg_2!$J$8:$L$8</c:f>
              <c:strCache>
                <c:ptCount val="3"/>
                <c:pt idx="0">
                  <c:v>2015 I-VIII</c:v>
                </c:pt>
                <c:pt idx="1">
                  <c:v>2016 I-VIII</c:v>
                </c:pt>
                <c:pt idx="2">
                  <c:v>2017 I-VIII</c:v>
                </c:pt>
              </c:strCache>
            </c:strRef>
          </c:cat>
          <c:val>
            <c:numRef>
              <c:f>Gemthereg_2!$J$9:$L$9</c:f>
              <c:numCache>
                <c:formatCode>General</c:formatCode>
                <c:ptCount val="3"/>
                <c:pt idx="0">
                  <c:v>343.8</c:v>
                </c:pt>
                <c:pt idx="1">
                  <c:v>163.9</c:v>
                </c:pt>
                <c:pt idx="2">
                  <c:v>99.9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1C-40DA-BA4C-4C0AF972577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131264"/>
        <c:axId val="21133952"/>
      </c:barChart>
      <c:lineChart>
        <c:grouping val="standard"/>
        <c:varyColors val="0"/>
        <c:ser>
          <c:idx val="1"/>
          <c:order val="1"/>
          <c:tx>
            <c:strRef>
              <c:f>Gemthereg_2!$I$10</c:f>
              <c:strCache>
                <c:ptCount val="1"/>
                <c:pt idx="0">
                  <c:v>Нөхөн төлүүлсэн хохирол сая.төг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B05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Gemthereg_2!$J$8:$L$8</c:f>
              <c:strCache>
                <c:ptCount val="3"/>
                <c:pt idx="0">
                  <c:v>2015 I-VIII</c:v>
                </c:pt>
                <c:pt idx="1">
                  <c:v>2016 I-VIII</c:v>
                </c:pt>
                <c:pt idx="2">
                  <c:v>2017 I-VIII</c:v>
                </c:pt>
              </c:strCache>
            </c:strRef>
          </c:cat>
          <c:val>
            <c:numRef>
              <c:f>Gemthereg_2!$J$10:$L$10</c:f>
              <c:numCache>
                <c:formatCode>General</c:formatCode>
                <c:ptCount val="3"/>
                <c:pt idx="0">
                  <c:v>308.2</c:v>
                </c:pt>
                <c:pt idx="1">
                  <c:v>141.6</c:v>
                </c:pt>
                <c:pt idx="2">
                  <c:v>85.8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1C-40DA-BA4C-4C0AF972577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131264"/>
        <c:axId val="21133952"/>
      </c:lineChart>
      <c:catAx>
        <c:axId val="2113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133952"/>
        <c:crosses val="autoZero"/>
        <c:auto val="1"/>
        <c:lblAlgn val="ctr"/>
        <c:lblOffset val="100"/>
        <c:noMultiLvlLbl val="0"/>
      </c:catAx>
      <c:valAx>
        <c:axId val="21133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13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602444324336251E-2"/>
          <c:y val="0.83117277685571034"/>
          <c:w val="0.92455555555555569"/>
          <c:h val="0.117460506991128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'TEL-new'!$U$5</c:f>
              <c:strCache>
                <c:ptCount val="1"/>
                <c:pt idx="0">
                  <c:v>Төллөсөн хээлтэгч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'TEL-new'!$V$4:$X$4</c:f>
              <c:strCache>
                <c:ptCount val="3"/>
                <c:pt idx="0">
                  <c:v>2015 I-V</c:v>
                </c:pt>
                <c:pt idx="1">
                  <c:v>2016 I-V</c:v>
                </c:pt>
                <c:pt idx="2">
                  <c:v>2017 I-V</c:v>
                </c:pt>
              </c:strCache>
            </c:strRef>
          </c:cat>
          <c:val>
            <c:numRef>
              <c:f>'TEL-new'!$V$5:$X$5</c:f>
              <c:numCache>
                <c:formatCode>General</c:formatCode>
                <c:ptCount val="3"/>
                <c:pt idx="0">
                  <c:v>762506</c:v>
                </c:pt>
                <c:pt idx="1">
                  <c:v>781540</c:v>
                </c:pt>
                <c:pt idx="2">
                  <c:v>855387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54-4E01-848B-C09A395E3074}"/>
            </c:ext>
          </c:extLst>
        </c:ser>
        <c:ser>
          <c:idx val="1"/>
          <c:order val="1"/>
          <c:tx>
            <c:strRef>
              <c:f>'TEL-new'!$U$6</c:f>
              <c:strCache>
                <c:ptCount val="1"/>
                <c:pt idx="0">
                  <c:v>Бойжсон төл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'TEL-new'!$V$4:$X$4</c:f>
              <c:strCache>
                <c:ptCount val="3"/>
                <c:pt idx="0">
                  <c:v>2015 I-V</c:v>
                </c:pt>
                <c:pt idx="1">
                  <c:v>2016 I-V</c:v>
                </c:pt>
                <c:pt idx="2">
                  <c:v>2017 I-V</c:v>
                </c:pt>
              </c:strCache>
            </c:strRef>
          </c:cat>
          <c:val>
            <c:numRef>
              <c:f>'TEL-new'!$V$6:$X$6</c:f>
              <c:numCache>
                <c:formatCode>General</c:formatCode>
                <c:ptCount val="3"/>
                <c:pt idx="0">
                  <c:v>753903</c:v>
                </c:pt>
                <c:pt idx="1">
                  <c:v>767139</c:v>
                </c:pt>
                <c:pt idx="2">
                  <c:v>813582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54-4E01-848B-C09A395E30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64032"/>
        <c:axId val="21165568"/>
      </c:barChart>
      <c:catAx>
        <c:axId val="2116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165568"/>
        <c:crosses val="autoZero"/>
        <c:auto val="1"/>
        <c:lblAlgn val="ctr"/>
        <c:lblOffset val="100"/>
        <c:noMultiLvlLbl val="0"/>
      </c:catAx>
      <c:valAx>
        <c:axId val="21165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16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41360008570357"/>
          <c:y val="0.93718872119133056"/>
          <c:w val="0.49043534736729338"/>
          <c:h val="4.64706491626070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801694342662633E-2"/>
          <c:y val="1.6534852026376966E-2"/>
          <c:w val="0.91104649047581931"/>
          <c:h val="0.888463960362546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'Horogdol-new'!$O$5</c:f>
              <c:strCache>
                <c:ptCount val="1"/>
                <c:pt idx="0">
                  <c:v>Хорогдсон том мал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'Horogdol-new'!$P$4:$R$4</c:f>
              <c:strCache>
                <c:ptCount val="3"/>
                <c:pt idx="0">
                  <c:v>2015 I-V</c:v>
                </c:pt>
                <c:pt idx="1">
                  <c:v>2016 I-V</c:v>
                </c:pt>
                <c:pt idx="2">
                  <c:v>2017 I-V</c:v>
                </c:pt>
              </c:strCache>
            </c:strRef>
          </c:cat>
          <c:val>
            <c:numRef>
              <c:f>'Horogdol-new'!$P$5:$R$5</c:f>
              <c:numCache>
                <c:formatCode>General</c:formatCode>
                <c:ptCount val="3"/>
                <c:pt idx="0">
                  <c:v>3783</c:v>
                </c:pt>
                <c:pt idx="1">
                  <c:v>25628</c:v>
                </c:pt>
                <c:pt idx="2">
                  <c:v>13340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F6-4F9A-B976-17EC736FD879}"/>
            </c:ext>
          </c:extLst>
        </c:ser>
        <c:ser>
          <c:idx val="1"/>
          <c:order val="1"/>
          <c:tx>
            <c:strRef>
              <c:f>'Horogdol-new'!$O$6</c:f>
              <c:strCache>
                <c:ptCount val="1"/>
                <c:pt idx="0">
                  <c:v>Өвчнөөр хорогдсон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'Horogdol-new'!$P$4:$R$4</c:f>
              <c:strCache>
                <c:ptCount val="3"/>
                <c:pt idx="0">
                  <c:v>2015 I-V</c:v>
                </c:pt>
                <c:pt idx="1">
                  <c:v>2016 I-V</c:v>
                </c:pt>
                <c:pt idx="2">
                  <c:v>2017 I-V</c:v>
                </c:pt>
              </c:strCache>
            </c:strRef>
          </c:cat>
          <c:val>
            <c:numRef>
              <c:f>'Horogdol-new'!$P$6:$R$6</c:f>
              <c:numCache>
                <c:formatCode>General</c:formatCode>
                <c:ptCount val="3"/>
                <c:pt idx="0">
                  <c:v>778</c:v>
                </c:pt>
                <c:pt idx="1">
                  <c:v>1158</c:v>
                </c:pt>
                <c:pt idx="2">
                  <c:v>940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F6-4F9A-B976-17EC736FD879}"/>
            </c:ext>
          </c:extLst>
        </c:ser>
        <c:ser>
          <c:idx val="2"/>
          <c:order val="2"/>
          <c:tx>
            <c:strRef>
              <c:f>'Horogdol-new'!$O$7</c:f>
              <c:strCache>
                <c:ptCount val="1"/>
                <c:pt idx="0">
                  <c:v>Хорогдсон хээлтэгч мал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'Horogdol-new'!$P$4:$R$4</c:f>
              <c:strCache>
                <c:ptCount val="3"/>
                <c:pt idx="0">
                  <c:v>2015 I-V</c:v>
                </c:pt>
                <c:pt idx="1">
                  <c:v>2016 I-V</c:v>
                </c:pt>
                <c:pt idx="2">
                  <c:v>2017 I-V</c:v>
                </c:pt>
              </c:strCache>
            </c:strRef>
          </c:cat>
          <c:val>
            <c:numRef>
              <c:f>'Horogdol-new'!$P$7:$R$7</c:f>
              <c:numCache>
                <c:formatCode>General</c:formatCode>
                <c:ptCount val="3"/>
                <c:pt idx="0">
                  <c:v>897</c:v>
                </c:pt>
                <c:pt idx="1">
                  <c:v>3550</c:v>
                </c:pt>
                <c:pt idx="2">
                  <c:v>2459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F6-4F9A-B976-17EC736FD8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059264"/>
        <c:axId val="22142976"/>
      </c:barChart>
      <c:catAx>
        <c:axId val="2205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2142976"/>
        <c:crosses val="autoZero"/>
        <c:auto val="1"/>
        <c:lblAlgn val="ctr"/>
        <c:lblOffset val="100"/>
        <c:noMultiLvlLbl val="0"/>
      </c:catAx>
      <c:valAx>
        <c:axId val="22142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205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536875341077419"/>
          <c:y val="0.890544374199155"/>
          <c:w val="0.63916348327746153"/>
          <c:h val="4.90674705740769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073750096662526"/>
          <c:y val="3.8194444444444448E-2"/>
          <c:w val="0.61289628224548232"/>
          <c:h val="0.854369258530184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une!$C$16:$C$17</c:f>
              <c:strCache>
                <c:ptCount val="2"/>
                <c:pt idx="0">
                  <c:v>2016-IV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1.2861736334405148E-2"/>
                </c:manualLayout>
              </c:layout>
              <c:spPr/>
              <c:txPr>
                <a:bodyPr/>
                <a:lstStyle/>
                <a:p>
                  <a:pPr>
                    <a:defRPr sz="11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6FA-44FB-B780-EDD9D6BDD40F}"/>
                </c:ext>
              </c:extLst>
            </c:dLbl>
            <c:dLbl>
              <c:idx val="1"/>
              <c:layout>
                <c:manualLayout>
                  <c:x val="0"/>
                  <c:y val="8.5744908896034349E-3"/>
                </c:manualLayout>
              </c:layout>
              <c:spPr/>
              <c:txPr>
                <a:bodyPr/>
                <a:lstStyle/>
                <a:p>
                  <a:pPr>
                    <a:defRPr sz="11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6FA-44FB-B780-EDD9D6BDD40F}"/>
                </c:ext>
              </c:extLst>
            </c:dLbl>
            <c:dLbl>
              <c:idx val="2"/>
              <c:layout>
                <c:manualLayout>
                  <c:x val="6.9324090121317189E-3"/>
                  <c:y val="1.3888888888888897E-2"/>
                </c:manualLayout>
              </c:layout>
              <c:spPr/>
              <c:txPr>
                <a:bodyPr/>
                <a:lstStyle/>
                <a:p>
                  <a:pPr>
                    <a:defRPr sz="11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6FA-44FB-B780-EDD9D6BDD40F}"/>
                </c:ext>
              </c:extLst>
            </c:dLbl>
            <c:dLbl>
              <c:idx val="3"/>
              <c:layout>
                <c:manualLayout>
                  <c:x val="0"/>
                  <c:y val="6.9444444444444475E-3"/>
                </c:manualLayout>
              </c:layout>
              <c:spPr/>
              <c:txPr>
                <a:bodyPr/>
                <a:lstStyle/>
                <a:p>
                  <a:pPr>
                    <a:defRPr sz="11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6FA-44FB-B780-EDD9D6BDD40F}"/>
                </c:ext>
              </c:extLst>
            </c:dLbl>
            <c:dLbl>
              <c:idx val="4"/>
              <c:layout>
                <c:manualLayout>
                  <c:x val="2.3108030040439047E-3"/>
                  <c:y val="1.7726405369245284E-2"/>
                </c:manualLayout>
              </c:layout>
              <c:spPr/>
              <c:txPr>
                <a:bodyPr/>
                <a:lstStyle/>
                <a:p>
                  <a:pPr>
                    <a:defRPr sz="11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6FA-44FB-B780-EDD9D6BDD40F}"/>
                </c:ext>
              </c:extLst>
            </c:dLbl>
            <c:dLbl>
              <c:idx val="5"/>
              <c:layout>
                <c:manualLayout>
                  <c:x val="1.1799224212017755E-2"/>
                  <c:y val="5.6860482016295212E-3"/>
                </c:manualLayout>
              </c:layout>
              <c:spPr/>
              <c:txPr>
                <a:bodyPr/>
                <a:lstStyle/>
                <a:p>
                  <a:pPr>
                    <a:defRPr sz="11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6FA-44FB-B780-EDD9D6BDD40F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une!$B$18:$B$25</c:f>
              <c:strCache>
                <c:ptCount val="8"/>
                <c:pt idx="0">
                  <c:v>Ямааны цагаан ноолуур</c:v>
                </c:pt>
                <c:pt idx="1">
                  <c:v>Ямааны бор ноолуур</c:v>
                </c:pt>
                <c:pt idx="2">
                  <c:v>Адууны дэл</c:v>
                </c:pt>
                <c:pt idx="3">
                  <c:v>Адууны сүүл</c:v>
                </c:pt>
                <c:pt idx="4">
                  <c:v>Адууны шир</c:v>
                </c:pt>
                <c:pt idx="5">
                  <c:v>Үхрийн шир1.8-2.3 метрийн </c:v>
                </c:pt>
                <c:pt idx="6">
                  <c:v>Хонины ноостой нэхий </c:v>
                </c:pt>
                <c:pt idx="7">
                  <c:v>Ямааны ноолууртай арьс</c:v>
                </c:pt>
              </c:strCache>
            </c:strRef>
          </c:cat>
          <c:val>
            <c:numRef>
              <c:f>une!$C$18:$C$25</c:f>
              <c:numCache>
                <c:formatCode>0.0</c:formatCode>
                <c:ptCount val="8"/>
                <c:pt idx="0">
                  <c:v>54.5</c:v>
                </c:pt>
                <c:pt idx="1">
                  <c:v>54.5</c:v>
                </c:pt>
                <c:pt idx="2">
                  <c:v>3.7</c:v>
                </c:pt>
                <c:pt idx="3">
                  <c:v>6.5</c:v>
                </c:pt>
                <c:pt idx="4">
                  <c:v>15</c:v>
                </c:pt>
                <c:pt idx="5">
                  <c:v>10</c:v>
                </c:pt>
                <c:pt idx="6">
                  <c:v>0.5</c:v>
                </c:pt>
                <c:pt idx="7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FA-44FB-B780-EDD9D6BDD40F}"/>
            </c:ext>
          </c:extLst>
        </c:ser>
        <c:ser>
          <c:idx val="1"/>
          <c:order val="1"/>
          <c:tx>
            <c:strRef>
              <c:f>une!$D$16:$D$17</c:f>
              <c:strCache>
                <c:ptCount val="2"/>
                <c:pt idx="0">
                  <c:v>2017-IV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une!$B$18:$B$25</c:f>
              <c:strCache>
                <c:ptCount val="8"/>
                <c:pt idx="0">
                  <c:v>Ямааны цагаан ноолуур</c:v>
                </c:pt>
                <c:pt idx="1">
                  <c:v>Ямааны бор ноолуур</c:v>
                </c:pt>
                <c:pt idx="2">
                  <c:v>Адууны дэл</c:v>
                </c:pt>
                <c:pt idx="3">
                  <c:v>Адууны сүүл</c:v>
                </c:pt>
                <c:pt idx="4">
                  <c:v>Адууны шир</c:v>
                </c:pt>
                <c:pt idx="5">
                  <c:v>Үхрийн шир1.8-2.3 метрийн </c:v>
                </c:pt>
                <c:pt idx="6">
                  <c:v>Хонины ноостой нэхий </c:v>
                </c:pt>
                <c:pt idx="7">
                  <c:v>Ямааны ноолууртай арьс</c:v>
                </c:pt>
              </c:strCache>
            </c:strRef>
          </c:cat>
          <c:val>
            <c:numRef>
              <c:f>une!$D$18:$D$25</c:f>
              <c:numCache>
                <c:formatCode>0.0</c:formatCode>
                <c:ptCount val="8"/>
                <c:pt idx="0">
                  <c:v>53</c:v>
                </c:pt>
                <c:pt idx="1">
                  <c:v>53</c:v>
                </c:pt>
                <c:pt idx="2">
                  <c:v>7</c:v>
                </c:pt>
                <c:pt idx="3">
                  <c:v>10</c:v>
                </c:pt>
                <c:pt idx="4">
                  <c:v>18</c:v>
                </c:pt>
                <c:pt idx="5">
                  <c:v>15</c:v>
                </c:pt>
                <c:pt idx="6">
                  <c:v>1</c:v>
                </c:pt>
                <c:pt idx="7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6FA-44FB-B780-EDD9D6BDD4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421696"/>
        <c:axId val="23423232"/>
      </c:barChart>
      <c:catAx>
        <c:axId val="234216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3423232"/>
        <c:crosses val="autoZero"/>
        <c:auto val="1"/>
        <c:lblAlgn val="ctr"/>
        <c:lblOffset val="100"/>
        <c:noMultiLvlLbl val="0"/>
      </c:catAx>
      <c:valAx>
        <c:axId val="23423232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34216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ln w="19050">
      <a:noFill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 panose="020B0604020202020204" pitchFamily="34" charset="0"/>
          <a:ea typeface="Arial Mon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802915724643341E-2"/>
          <c:y val="3.1292530416211016E-2"/>
          <c:w val="0.90203749902549313"/>
          <c:h val="0.81528226344588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tarialalt!$I$22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5555555555555558E-3"/>
                  <c:y val="-3.7037037037037042E-2"/>
                </c:manualLayout>
              </c:layout>
              <c:spPr/>
              <c:txPr>
                <a:bodyPr/>
                <a:lstStyle/>
                <a:p>
                  <a:pPr>
                    <a:defRPr sz="11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2BB-419C-9F02-D30BAA63A428}"/>
                </c:ext>
              </c:extLst>
            </c:dLbl>
            <c:dLbl>
              <c:idx val="1"/>
              <c:layout>
                <c:manualLayout>
                  <c:x val="-2.7777777777777796E-3"/>
                  <c:y val="-3.2407407407407413E-2"/>
                </c:manualLayout>
              </c:layout>
              <c:spPr/>
              <c:txPr>
                <a:bodyPr/>
                <a:lstStyle/>
                <a:p>
                  <a:pPr>
                    <a:defRPr sz="11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2BB-419C-9F02-D30BAA63A428}"/>
                </c:ext>
              </c:extLst>
            </c:dLbl>
            <c:dLbl>
              <c:idx val="2"/>
              <c:layout>
                <c:manualLayout>
                  <c:x val="-1.4245014245014247E-2"/>
                  <c:y val="-3.7255833929849685E-2"/>
                </c:manualLayout>
              </c:layout>
              <c:spPr/>
              <c:txPr>
                <a:bodyPr/>
                <a:lstStyle/>
                <a:p>
                  <a:pPr>
                    <a:defRPr sz="11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2BB-419C-9F02-D30BAA63A428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tarialalt!$J$21:$M$21</c:f>
              <c:strCache>
                <c:ptCount val="4"/>
                <c:pt idx="0">
                  <c:v>үр тариа</c:v>
                </c:pt>
                <c:pt idx="1">
                  <c:v>төмс</c:v>
                </c:pt>
                <c:pt idx="2">
                  <c:v>хүнсний ногоо</c:v>
                </c:pt>
                <c:pt idx="3">
                  <c:v>малын тэжээл</c:v>
                </c:pt>
              </c:strCache>
            </c:strRef>
          </c:cat>
          <c:val>
            <c:numRef>
              <c:f>tarialalt!$J$22:$M$22</c:f>
              <c:numCache>
                <c:formatCode>0.0</c:formatCode>
                <c:ptCount val="4"/>
                <c:pt idx="0">
                  <c:v>45.5</c:v>
                </c:pt>
                <c:pt idx="1">
                  <c:v>282</c:v>
                </c:pt>
                <c:pt idx="2">
                  <c:v>123.1</c:v>
                </c:pt>
                <c:pt idx="3">
                  <c:v>457.2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BB-419C-9F02-D30BAA63A428}"/>
            </c:ext>
          </c:extLst>
        </c:ser>
        <c:ser>
          <c:idx val="1"/>
          <c:order val="1"/>
          <c:tx>
            <c:strRef>
              <c:f>tarialalt!$I$23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666666666666667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1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2BB-419C-9F02-D30BAA63A428}"/>
                </c:ext>
              </c:extLst>
            </c:dLbl>
            <c:dLbl>
              <c:idx val="2"/>
              <c:layout>
                <c:manualLayout>
                  <c:x val="1.3888888888888892E-2"/>
                  <c:y val="8.4875562720133382E-17"/>
                </c:manualLayout>
              </c:layout>
              <c:spPr/>
              <c:txPr>
                <a:bodyPr/>
                <a:lstStyle/>
                <a:p>
                  <a:pPr>
                    <a:defRPr sz="11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2BB-419C-9F02-D30BAA63A428}"/>
                </c:ext>
              </c:extLst>
            </c:dLbl>
            <c:dLbl>
              <c:idx val="3"/>
              <c:layout>
                <c:manualLayout>
                  <c:x val="1.6666666666666569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1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2BB-419C-9F02-D30BAA63A428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tarialalt!$J$21:$M$21</c:f>
              <c:strCache>
                <c:ptCount val="4"/>
                <c:pt idx="0">
                  <c:v>үр тариа</c:v>
                </c:pt>
                <c:pt idx="1">
                  <c:v>төмс</c:v>
                </c:pt>
                <c:pt idx="2">
                  <c:v>хүнсний ногоо</c:v>
                </c:pt>
                <c:pt idx="3">
                  <c:v>малын тэжээл</c:v>
                </c:pt>
              </c:strCache>
            </c:strRef>
          </c:cat>
          <c:val>
            <c:numRef>
              <c:f>tarialalt!$J$23:$M$23</c:f>
              <c:numCache>
                <c:formatCode>0.0</c:formatCode>
                <c:ptCount val="4"/>
                <c:pt idx="0">
                  <c:v>44.7</c:v>
                </c:pt>
                <c:pt idx="1">
                  <c:v>288.5</c:v>
                </c:pt>
                <c:pt idx="2">
                  <c:v>129.9</c:v>
                </c:pt>
                <c:pt idx="3">
                  <c:v>485.5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2BB-419C-9F02-D30BAA63A4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056576"/>
        <c:axId val="28062464"/>
      </c:barChart>
      <c:catAx>
        <c:axId val="28056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8062464"/>
        <c:crosses val="autoZero"/>
        <c:auto val="1"/>
        <c:lblAlgn val="ctr"/>
        <c:lblOffset val="100"/>
        <c:noMultiLvlLbl val="0"/>
      </c:catAx>
      <c:valAx>
        <c:axId val="28062464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28056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078346200876936"/>
          <c:y val="0.90160973780716447"/>
          <c:w val="0.76471520007367522"/>
          <c:h val="7.8996588841029017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004586547893634E-3"/>
          <c:y val="3.6363636363636362E-2"/>
          <c:w val="0.97457485783027131"/>
          <c:h val="0.884383679312813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'AY-8 '!$M$5</c:f>
              <c:strCache>
                <c:ptCount val="1"/>
                <c:pt idx="0">
                  <c:v>Нийт үйлдвэрлэлт /сая.төг/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'AY-8 '!$N$4:$Q$4</c:f>
              <c:strCache>
                <c:ptCount val="4"/>
                <c:pt idx="0">
                  <c:v>2014  I-VIII</c:v>
                </c:pt>
                <c:pt idx="1">
                  <c:v>2015 I-VIII</c:v>
                </c:pt>
                <c:pt idx="2">
                  <c:v>2016 I-VIII</c:v>
                </c:pt>
                <c:pt idx="3">
                  <c:v>2017 I-VIII </c:v>
                </c:pt>
              </c:strCache>
            </c:strRef>
          </c:cat>
          <c:val>
            <c:numRef>
              <c:f>'AY-8 '!$N$5:$Q$5</c:f>
              <c:numCache>
                <c:formatCode>General</c:formatCode>
                <c:ptCount val="4"/>
                <c:pt idx="0">
                  <c:v>9726.2000000000007</c:v>
                </c:pt>
                <c:pt idx="1">
                  <c:v>12108.9</c:v>
                </c:pt>
                <c:pt idx="2">
                  <c:v>12574.6</c:v>
                </c:pt>
                <c:pt idx="3">
                  <c:v>10766.5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C2-43D8-A4A8-526A238A2C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9051392"/>
        <c:axId val="79053184"/>
      </c:barChart>
      <c:catAx>
        <c:axId val="790513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9053184"/>
        <c:crosses val="autoZero"/>
        <c:auto val="1"/>
        <c:lblAlgn val="ctr"/>
        <c:lblOffset val="100"/>
        <c:noMultiLvlLbl val="0"/>
      </c:catAx>
      <c:valAx>
        <c:axId val="790531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790513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82392825896764"/>
          <c:y val="2.8606965174130007E-2"/>
          <c:w val="0.85575996980310665"/>
          <c:h val="0.740520719581596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 mend_2'!$I$5:$J$5</c:f>
              <c:strCache>
                <c:ptCount val="1"/>
                <c:pt idx="0">
                  <c:v>Амаржсан эх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6964070962701571E-2"/>
                  <c:y val="6.87465004358955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E64-424D-9278-C8CF6F547E52}"/>
                </c:ext>
              </c:extLst>
            </c:dLbl>
            <c:dLbl>
              <c:idx val="1"/>
              <c:layout>
                <c:manualLayout>
                  <c:x val="-4.2554446580465068E-2"/>
                  <c:y val="1.80559788502293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E64-424D-9278-C8CF6F547E52}"/>
                </c:ext>
              </c:extLst>
            </c:dLbl>
            <c:dLbl>
              <c:idx val="2"/>
              <c:layout>
                <c:manualLayout>
                  <c:x val="-1.4191135807020777E-2"/>
                  <c:y val="3.54430536753403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E64-424D-9278-C8CF6F547E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00B05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 mend_2'!$K$4:$M$4</c:f>
              <c:strCache>
                <c:ptCount val="3"/>
                <c:pt idx="0">
                  <c:v>2015 I-VIII</c:v>
                </c:pt>
                <c:pt idx="1">
                  <c:v>2016 I-VIII</c:v>
                </c:pt>
                <c:pt idx="2">
                  <c:v>2017 I-VIII</c:v>
                </c:pt>
              </c:strCache>
            </c:strRef>
          </c:cat>
          <c:val>
            <c:numRef>
              <c:f>'E mend_2'!$K$5:$M$5</c:f>
              <c:numCache>
                <c:formatCode>General</c:formatCode>
                <c:ptCount val="3"/>
                <c:pt idx="0">
                  <c:v>1920</c:v>
                </c:pt>
                <c:pt idx="1">
                  <c:v>1897</c:v>
                </c:pt>
                <c:pt idx="2">
                  <c:v>1913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64-424D-9278-C8CF6F547E52}"/>
            </c:ext>
          </c:extLst>
        </c:ser>
        <c:ser>
          <c:idx val="1"/>
          <c:order val="1"/>
          <c:tx>
            <c:strRef>
              <c:f>'E mend_2'!$I$6:$J$6</c:f>
              <c:strCache>
                <c:ptCount val="1"/>
                <c:pt idx="0">
                  <c:v>Амьд төрсөн хүүхэд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404673496080591E-2"/>
                  <c:y val="-5.37426730645198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E64-424D-9278-C8CF6F547E52}"/>
                </c:ext>
              </c:extLst>
            </c:dLbl>
            <c:dLbl>
              <c:idx val="1"/>
              <c:layout>
                <c:manualLayout>
                  <c:x val="2.4612926728640551E-2"/>
                  <c:y val="1.24331981940477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E64-424D-9278-C8CF6F547E52}"/>
                </c:ext>
              </c:extLst>
            </c:dLbl>
            <c:dLbl>
              <c:idx val="2"/>
              <c:layout>
                <c:manualLayout>
                  <c:x val="1.6049298185552893E-2"/>
                  <c:y val="-2.08201915103238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E64-424D-9278-C8CF6F547E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00B05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 mend_2'!$K$4:$M$4</c:f>
              <c:strCache>
                <c:ptCount val="3"/>
                <c:pt idx="0">
                  <c:v>2015 I-VIII</c:v>
                </c:pt>
                <c:pt idx="1">
                  <c:v>2016 I-VIII</c:v>
                </c:pt>
                <c:pt idx="2">
                  <c:v>2017 I-VIII</c:v>
                </c:pt>
              </c:strCache>
            </c:strRef>
          </c:cat>
          <c:val>
            <c:numRef>
              <c:f>'E mend_2'!$K$6:$M$6</c:f>
              <c:numCache>
                <c:formatCode>General</c:formatCode>
                <c:ptCount val="3"/>
                <c:pt idx="0">
                  <c:v>1926</c:v>
                </c:pt>
                <c:pt idx="1">
                  <c:v>1890</c:v>
                </c:pt>
                <c:pt idx="2">
                  <c:v>1911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E64-424D-9278-C8CF6F547E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277376"/>
        <c:axId val="28426624"/>
      </c:barChart>
      <c:catAx>
        <c:axId val="28277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rgbClr val="00B050"/>
                </a:solidFill>
              </a:defRPr>
            </a:pPr>
            <a:endParaRPr lang="en-US"/>
          </a:p>
        </c:txPr>
        <c:crossAx val="28426624"/>
        <c:crosses val="autoZero"/>
        <c:auto val="1"/>
        <c:lblAlgn val="ctr"/>
        <c:lblOffset val="100"/>
        <c:noMultiLvlLbl val="0"/>
      </c:catAx>
      <c:valAx>
        <c:axId val="284266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8277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5597398151318042E-2"/>
          <c:y val="0.89009981416557704"/>
          <c:w val="0.9743875436623054"/>
          <c:h val="9.7640094258290705E-2"/>
        </c:manualLayout>
      </c:layout>
      <c:overlay val="0"/>
      <c:txPr>
        <a:bodyPr/>
        <a:lstStyle/>
        <a:p>
          <a:pPr>
            <a:defRPr sz="1100">
              <a:solidFill>
                <a:srgbClr val="002060"/>
              </a:solidFill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 w="19050">
      <a:solidFill>
        <a:schemeClr val="bg1"/>
      </a:solidFill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0.1157454797317002"/>
          <c:w val="0.93888888888888888"/>
          <c:h val="0.57207859434237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'Col_ner 8'!$K$4:$L$4</c:f>
              <c:strCache>
                <c:ptCount val="1"/>
                <c:pt idx="0">
                  <c:v>Цахилгаан үйлдвэрлэл сая.квт.цаг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'Col_ner 8'!$M$3:$P$3</c:f>
              <c:strCache>
                <c:ptCount val="4"/>
                <c:pt idx="0">
                  <c:v>2014 I-VIII</c:v>
                </c:pt>
                <c:pt idx="1">
                  <c:v>2015 I-VIII</c:v>
                </c:pt>
                <c:pt idx="2">
                  <c:v>2016 I-VIII</c:v>
                </c:pt>
                <c:pt idx="3">
                  <c:v>2017 I-VIII</c:v>
                </c:pt>
              </c:strCache>
            </c:strRef>
          </c:cat>
          <c:val>
            <c:numRef>
              <c:f>'Col_ner 8'!$M$4:$P$4</c:f>
              <c:numCache>
                <c:formatCode>0.0</c:formatCode>
                <c:ptCount val="4"/>
                <c:pt idx="0">
                  <c:v>23.6</c:v>
                </c:pt>
                <c:pt idx="1">
                  <c:v>22.4</c:v>
                </c:pt>
                <c:pt idx="2">
                  <c:v>26.1</c:v>
                </c:pt>
                <c:pt idx="3" formatCode="General">
                  <c:v>28.3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4C-4B29-8A4D-2C8C435993AE}"/>
            </c:ext>
          </c:extLst>
        </c:ser>
        <c:ser>
          <c:idx val="1"/>
          <c:order val="1"/>
          <c:tx>
            <c:strRef>
              <c:f>'Col_ner 8'!$K$5:$L$5</c:f>
              <c:strCache>
                <c:ptCount val="1"/>
                <c:pt idx="0">
                  <c:v>Нүүрс олборлолт  мян.тн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'Col_ner 8'!$M$3:$P$3</c:f>
              <c:strCache>
                <c:ptCount val="4"/>
                <c:pt idx="0">
                  <c:v>2014 I-VIII</c:v>
                </c:pt>
                <c:pt idx="1">
                  <c:v>2015 I-VIII</c:v>
                </c:pt>
                <c:pt idx="2">
                  <c:v>2016 I-VIII</c:v>
                </c:pt>
                <c:pt idx="3">
                  <c:v>2017 I-VIII</c:v>
                </c:pt>
              </c:strCache>
            </c:strRef>
          </c:cat>
          <c:val>
            <c:numRef>
              <c:f>'Col_ner 8'!$M$5:$P$5</c:f>
              <c:numCache>
                <c:formatCode>General</c:formatCode>
                <c:ptCount val="4"/>
                <c:pt idx="0">
                  <c:v>40.5</c:v>
                </c:pt>
                <c:pt idx="1">
                  <c:v>43</c:v>
                </c:pt>
                <c:pt idx="2">
                  <c:v>60.8</c:v>
                </c:pt>
                <c:pt idx="3">
                  <c:v>58.3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4C-4B29-8A4D-2C8C435993AE}"/>
            </c:ext>
          </c:extLst>
        </c:ser>
        <c:ser>
          <c:idx val="2"/>
          <c:order val="2"/>
          <c:tx>
            <c:strRef>
              <c:f>'Col_ner 8'!$K$6:$L$6</c:f>
              <c:strCache>
                <c:ptCount val="1"/>
                <c:pt idx="0">
                  <c:v>Дулаан үйлдвэрлэл  мян.Гкал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'Col_ner 8'!$M$3:$P$3</c:f>
              <c:strCache>
                <c:ptCount val="4"/>
                <c:pt idx="0">
                  <c:v>2014 I-VIII</c:v>
                </c:pt>
                <c:pt idx="1">
                  <c:v>2015 I-VIII</c:v>
                </c:pt>
                <c:pt idx="2">
                  <c:v>2016 I-VIII</c:v>
                </c:pt>
                <c:pt idx="3">
                  <c:v>2017 I-VIII</c:v>
                </c:pt>
              </c:strCache>
            </c:strRef>
          </c:cat>
          <c:val>
            <c:numRef>
              <c:f>'Col_ner 8'!$M$6:$P$6</c:f>
              <c:numCache>
                <c:formatCode>General</c:formatCode>
                <c:ptCount val="4"/>
                <c:pt idx="0">
                  <c:v>62.4</c:v>
                </c:pt>
                <c:pt idx="1">
                  <c:v>68.900000000000006</c:v>
                </c:pt>
                <c:pt idx="2" formatCode="0.0">
                  <c:v>71.7</c:v>
                </c:pt>
                <c:pt idx="3">
                  <c:v>70.900000000000006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4C-4B29-8A4D-2C8C435993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5789312"/>
        <c:axId val="85795200"/>
      </c:barChart>
      <c:catAx>
        <c:axId val="857893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5795200"/>
        <c:crosses val="autoZero"/>
        <c:auto val="1"/>
        <c:lblAlgn val="ctr"/>
        <c:lblOffset val="100"/>
        <c:noMultiLvlLbl val="0"/>
      </c:catAx>
      <c:valAx>
        <c:axId val="8579520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857893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7.8243775271334332E-2"/>
          <c:y val="0.78703703703703709"/>
          <c:w val="0.9217562247286657"/>
          <c:h val="0.17408918837068443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259231437268492E-2"/>
          <c:y val="2.7904576996368599E-2"/>
          <c:w val="0.9517407685627316"/>
          <c:h val="0.97209542300364093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'heregleenii une grafik'!$B$29:$C$42</c:f>
              <c:strCache>
                <c:ptCount val="13"/>
                <c:pt idx="0">
                  <c:v>Ерөнхий индекс</c:v>
                </c:pt>
                <c:pt idx="1">
                  <c:v>Хүнсний бараа </c:v>
                </c:pt>
                <c:pt idx="2">
                  <c:v>Орон сууц ус цахилгаан,түлш</c:v>
                </c:pt>
                <c:pt idx="3">
                  <c:v>Гэр ахуйн бараа,тавилга</c:v>
                </c:pt>
                <c:pt idx="4">
                  <c:v>Эм,тариа, эмнэлгийн үйлчилгээ</c:v>
                </c:pt>
                <c:pt idx="5">
                  <c:v>тээвэр</c:v>
                </c:pt>
                <c:pt idx="6">
                  <c:v>холбоо, шуудангийн үйлчилгээ</c:v>
                </c:pt>
                <c:pt idx="7">
                  <c:v>амралт чөлөөт цаг</c:v>
                </c:pt>
                <c:pt idx="8">
                  <c:v>зочид буудал, нийтийн хоол</c:v>
                </c:pt>
                <c:pt idx="9">
                  <c:v>Бусад бараа үйлчилгээ</c:v>
                </c:pt>
                <c:pt idx="10">
                  <c:v>Согтууруулах ундаа, тамхи</c:v>
                </c:pt>
                <c:pt idx="11">
                  <c:v>Хувцас, бөс бараа, гутал</c:v>
                </c:pt>
                <c:pt idx="12">
                  <c:v>Боловсролын үйчилгээ</c:v>
                </c:pt>
              </c:strCache>
            </c:strRef>
          </c:cat>
          <c:val>
            <c:numRef>
              <c:f>'heregleenii une grafik'!$D$29:$D$38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0-D11A-4D67-909D-7C6A061E7680}"/>
            </c:ext>
          </c:extLst>
        </c:ser>
        <c:ser>
          <c:idx val="1"/>
          <c:order val="1"/>
          <c:invertIfNegative val="0"/>
          <c:cat>
            <c:strRef>
              <c:f>'heregleenii une grafik'!$B$29:$C$42</c:f>
              <c:strCache>
                <c:ptCount val="13"/>
                <c:pt idx="0">
                  <c:v>Ерөнхий индекс</c:v>
                </c:pt>
                <c:pt idx="1">
                  <c:v>Хүнсний бараа </c:v>
                </c:pt>
                <c:pt idx="2">
                  <c:v>Орон сууц ус цахилгаан,түлш</c:v>
                </c:pt>
                <c:pt idx="3">
                  <c:v>Гэр ахуйн бараа,тавилга</c:v>
                </c:pt>
                <c:pt idx="4">
                  <c:v>Эм,тариа, эмнэлгийн үйлчилгээ</c:v>
                </c:pt>
                <c:pt idx="5">
                  <c:v>тээвэр</c:v>
                </c:pt>
                <c:pt idx="6">
                  <c:v>холбоо, шуудангийн үйлчилгээ</c:v>
                </c:pt>
                <c:pt idx="7">
                  <c:v>амралт чөлөөт цаг</c:v>
                </c:pt>
                <c:pt idx="8">
                  <c:v>зочид буудал, нийтийн хоол</c:v>
                </c:pt>
                <c:pt idx="9">
                  <c:v>Бусад бараа үйлчилгээ</c:v>
                </c:pt>
                <c:pt idx="10">
                  <c:v>Согтууруулах ундаа, тамхи</c:v>
                </c:pt>
                <c:pt idx="11">
                  <c:v>Хувцас, бөс бараа, гутал</c:v>
                </c:pt>
                <c:pt idx="12">
                  <c:v>Боловсролын үйчилгээ</c:v>
                </c:pt>
              </c:strCache>
            </c:strRef>
          </c:cat>
          <c:val>
            <c:numRef>
              <c:f>'heregleenii une grafik'!$E$29:$E$38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1-D11A-4D67-909D-7C6A061E7680}"/>
            </c:ext>
          </c:extLst>
        </c:ser>
        <c:ser>
          <c:idx val="2"/>
          <c:order val="2"/>
          <c:invertIfNegative val="0"/>
          <c:cat>
            <c:strRef>
              <c:f>'heregleenii une grafik'!$B$29:$C$42</c:f>
              <c:strCache>
                <c:ptCount val="13"/>
                <c:pt idx="0">
                  <c:v>Ерөнхий индекс</c:v>
                </c:pt>
                <c:pt idx="1">
                  <c:v>Хүнсний бараа </c:v>
                </c:pt>
                <c:pt idx="2">
                  <c:v>Орон сууц ус цахилгаан,түлш</c:v>
                </c:pt>
                <c:pt idx="3">
                  <c:v>Гэр ахуйн бараа,тавилга</c:v>
                </c:pt>
                <c:pt idx="4">
                  <c:v>Эм,тариа, эмнэлгийн үйлчилгээ</c:v>
                </c:pt>
                <c:pt idx="5">
                  <c:v>тээвэр</c:v>
                </c:pt>
                <c:pt idx="6">
                  <c:v>холбоо, шуудангийн үйлчилгээ</c:v>
                </c:pt>
                <c:pt idx="7">
                  <c:v>амралт чөлөөт цаг</c:v>
                </c:pt>
                <c:pt idx="8">
                  <c:v>зочид буудал, нийтийн хоол</c:v>
                </c:pt>
                <c:pt idx="9">
                  <c:v>Бусад бараа үйлчилгээ</c:v>
                </c:pt>
                <c:pt idx="10">
                  <c:v>Согтууруулах ундаа, тамхи</c:v>
                </c:pt>
                <c:pt idx="11">
                  <c:v>Хувцас, бөс бараа, гутал</c:v>
                </c:pt>
                <c:pt idx="12">
                  <c:v>Боловсролын үйчилгээ</c:v>
                </c:pt>
              </c:strCache>
            </c:strRef>
          </c:cat>
          <c:val>
            <c:numRef>
              <c:f>'heregleenii une grafik'!$F$29:$F$38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2-D11A-4D67-909D-7C6A061E7680}"/>
            </c:ext>
          </c:extLst>
        </c:ser>
        <c:ser>
          <c:idx val="3"/>
          <c:order val="3"/>
          <c:invertIfNegative val="0"/>
          <c:cat>
            <c:strRef>
              <c:f>'heregleenii une grafik'!$B$29:$C$42</c:f>
              <c:strCache>
                <c:ptCount val="13"/>
                <c:pt idx="0">
                  <c:v>Ерөнхий индекс</c:v>
                </c:pt>
                <c:pt idx="1">
                  <c:v>Хүнсний бараа </c:v>
                </c:pt>
                <c:pt idx="2">
                  <c:v>Орон сууц ус цахилгаан,түлш</c:v>
                </c:pt>
                <c:pt idx="3">
                  <c:v>Гэр ахуйн бараа,тавилга</c:v>
                </c:pt>
                <c:pt idx="4">
                  <c:v>Эм,тариа, эмнэлгийн үйлчилгээ</c:v>
                </c:pt>
                <c:pt idx="5">
                  <c:v>тээвэр</c:v>
                </c:pt>
                <c:pt idx="6">
                  <c:v>холбоо, шуудангийн үйлчилгээ</c:v>
                </c:pt>
                <c:pt idx="7">
                  <c:v>амралт чөлөөт цаг</c:v>
                </c:pt>
                <c:pt idx="8">
                  <c:v>зочид буудал, нийтийн хоол</c:v>
                </c:pt>
                <c:pt idx="9">
                  <c:v>Бусад бараа үйлчилгээ</c:v>
                </c:pt>
                <c:pt idx="10">
                  <c:v>Согтууруулах ундаа, тамхи</c:v>
                </c:pt>
                <c:pt idx="11">
                  <c:v>Хувцас, бөс бараа, гутал</c:v>
                </c:pt>
                <c:pt idx="12">
                  <c:v>Боловсролын үйчилгээ</c:v>
                </c:pt>
              </c:strCache>
            </c:strRef>
          </c:cat>
          <c:val>
            <c:numRef>
              <c:f>'heregleenii une grafik'!$G$29:$G$38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3-D11A-4D67-909D-7C6A061E7680}"/>
            </c:ext>
          </c:extLst>
        </c:ser>
        <c:ser>
          <c:idx val="4"/>
          <c:order val="4"/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2.6666666666666692E-3"/>
                  <c:y val="-1.3888888888889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11A-4D67-909D-7C6A061E7680}"/>
                </c:ext>
              </c:extLst>
            </c:dLbl>
            <c:dLbl>
              <c:idx val="2"/>
              <c:layout>
                <c:manualLayout>
                  <c:x val="-2.1481673221388211E-3"/>
                  <c:y val="-9.54411870586001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11A-4D67-909D-7C6A061E7680}"/>
                </c:ext>
              </c:extLst>
            </c:dLbl>
            <c:dLbl>
              <c:idx val="3"/>
              <c:layout>
                <c:manualLayout>
                  <c:x val="2.3351050430838027E-3"/>
                  <c:y val="3.31209855049525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11A-4D67-909D-7C6A061E7680}"/>
                </c:ext>
              </c:extLst>
            </c:dLbl>
            <c:dLbl>
              <c:idx val="4"/>
              <c:layout>
                <c:manualLayout>
                  <c:x val="3.5489572287027904E-3"/>
                  <c:y val="-1.5668178634778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11A-4D67-909D-7C6A061E7680}"/>
                </c:ext>
              </c:extLst>
            </c:dLbl>
            <c:dLbl>
              <c:idx val="6"/>
              <c:layout>
                <c:manualLayout>
                  <c:x val="0"/>
                  <c:y val="-5.57591105131959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11A-4D67-909D-7C6A061E7680}"/>
                </c:ext>
              </c:extLst>
            </c:dLbl>
            <c:dLbl>
              <c:idx val="8"/>
              <c:layout>
                <c:manualLayout>
                  <c:x val="1.4154504572278778E-2"/>
                  <c:y val="-1.7601760176017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11A-4D67-909D-7C6A061E768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'heregleenii une grafik'!$B$29:$C$42</c:f>
              <c:strCache>
                <c:ptCount val="13"/>
                <c:pt idx="0">
                  <c:v>Ерөнхий индекс</c:v>
                </c:pt>
                <c:pt idx="1">
                  <c:v>Хүнсний бараа </c:v>
                </c:pt>
                <c:pt idx="2">
                  <c:v>Орон сууц ус цахилгаан,түлш</c:v>
                </c:pt>
                <c:pt idx="3">
                  <c:v>Гэр ахуйн бараа,тавилга</c:v>
                </c:pt>
                <c:pt idx="4">
                  <c:v>Эм,тариа, эмнэлгийн үйлчилгээ</c:v>
                </c:pt>
                <c:pt idx="5">
                  <c:v>тээвэр</c:v>
                </c:pt>
                <c:pt idx="6">
                  <c:v>холбоо, шуудангийн үйлчилгээ</c:v>
                </c:pt>
                <c:pt idx="7">
                  <c:v>амралт чөлөөт цаг</c:v>
                </c:pt>
                <c:pt idx="8">
                  <c:v>зочид буудал, нийтийн хоол</c:v>
                </c:pt>
                <c:pt idx="9">
                  <c:v>Бусад бараа үйлчилгээ</c:v>
                </c:pt>
                <c:pt idx="10">
                  <c:v>Согтууруулах ундаа, тамхи</c:v>
                </c:pt>
                <c:pt idx="11">
                  <c:v>Хувцас, бөс бараа, гутал</c:v>
                </c:pt>
                <c:pt idx="12">
                  <c:v>Боловсролын үйчилгээ</c:v>
                </c:pt>
              </c:strCache>
            </c:strRef>
          </c:cat>
          <c:val>
            <c:numRef>
              <c:f>'heregleenii une grafik'!$H$29:$H$41</c:f>
              <c:numCache>
                <c:formatCode>General</c:formatCode>
                <c:ptCount val="13"/>
                <c:pt idx="0" formatCode="0.0">
                  <c:v>3.8</c:v>
                </c:pt>
                <c:pt idx="1">
                  <c:v>8.6999999999999993</c:v>
                </c:pt>
                <c:pt idx="2" formatCode="0.0">
                  <c:v>-5.7</c:v>
                </c:pt>
                <c:pt idx="3">
                  <c:v>2.5</c:v>
                </c:pt>
                <c:pt idx="4" formatCode="0.0">
                  <c:v>5.0999999999999996</c:v>
                </c:pt>
                <c:pt idx="5" formatCode="0.0">
                  <c:v>9.6</c:v>
                </c:pt>
                <c:pt idx="6">
                  <c:v>-0.2</c:v>
                </c:pt>
                <c:pt idx="7">
                  <c:v>6.7</c:v>
                </c:pt>
                <c:pt idx="8">
                  <c:v>18</c:v>
                </c:pt>
                <c:pt idx="9" formatCode="0.0">
                  <c:v>1.6</c:v>
                </c:pt>
                <c:pt idx="10" formatCode="0.0">
                  <c:v>1</c:v>
                </c:pt>
                <c:pt idx="11" formatCode="0.0">
                  <c:v>1.5</c:v>
                </c:pt>
                <c:pt idx="12" formatCode="0.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11A-4D67-909D-7C6A061E7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323392"/>
        <c:axId val="111341568"/>
      </c:barChart>
      <c:catAx>
        <c:axId val="1113233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en-US"/>
          </a:p>
        </c:txPr>
        <c:crossAx val="111341568"/>
        <c:crosses val="autoZero"/>
        <c:auto val="1"/>
        <c:lblAlgn val="ctr"/>
        <c:lblOffset val="100"/>
        <c:noMultiLvlLbl val="0"/>
      </c:catAx>
      <c:valAx>
        <c:axId val="1113415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1323392"/>
        <c:crosses val="autoZero"/>
        <c:crossBetween val="between"/>
      </c:valAx>
    </c:plotArea>
    <c:plotVisOnly val="1"/>
    <c:dispBlanksAs val="gap"/>
    <c:showDLblsOverMax val="0"/>
  </c:chart>
  <c:spPr>
    <a:ln w="28575">
      <a:solidFill>
        <a:schemeClr val="bg1"/>
      </a:solidFill>
    </a:ln>
  </c:spPr>
  <c:txPr>
    <a:bodyPr/>
    <a:lstStyle/>
    <a:p>
      <a:pPr>
        <a:defRPr sz="1200">
          <a:solidFill>
            <a:srgbClr val="7030A0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2B-4BAE-8385-4DA6312C702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2B-4BAE-8385-4DA6312C702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02B-4BAE-8385-4DA6312C702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2B-4BAE-8385-4DA6312C702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02B-4BAE-8385-4DA6312C702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02B-4BAE-8385-4DA6312C702B}"/>
              </c:ext>
            </c:extLst>
          </c:dPt>
          <c:dLbls>
            <c:dLbl>
              <c:idx val="0"/>
              <c:layout>
                <c:manualLayout>
                  <c:x val="2.6747815943296945E-2"/>
                  <c:y val="4.09882500152797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02B-4BAE-8385-4DA6312C702B}"/>
                </c:ext>
              </c:extLst>
            </c:dLbl>
            <c:dLbl>
              <c:idx val="1"/>
              <c:layout>
                <c:manualLayout>
                  <c:x val="-0.16817849459638803"/>
                  <c:y val="-3.04833207261476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02B-4BAE-8385-4DA6312C702B}"/>
                </c:ext>
              </c:extLst>
            </c:dLbl>
            <c:dLbl>
              <c:idx val="2"/>
              <c:layout>
                <c:manualLayout>
                  <c:x val="-9.4951923280121406E-2"/>
                  <c:y val="3.567285897455276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02B-4BAE-8385-4DA6312C702B}"/>
                </c:ext>
              </c:extLst>
            </c:dLbl>
            <c:dLbl>
              <c:idx val="3"/>
              <c:layout>
                <c:manualLayout>
                  <c:x val="-0.13645927109352876"/>
                  <c:y val="7.103946520121003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02B-4BAE-8385-4DA6312C702B}"/>
                </c:ext>
              </c:extLst>
            </c:dLbl>
            <c:dLbl>
              <c:idx val="4"/>
              <c:layout>
                <c:manualLayout>
                  <c:x val="-8.6915608978829356E-2"/>
                  <c:y val="-3.23661836504407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02B-4BAE-8385-4DA6312C702B}"/>
                </c:ext>
              </c:extLst>
            </c:dLbl>
            <c:dLbl>
              <c:idx val="5"/>
              <c:layout>
                <c:manualLayout>
                  <c:x val="2.0730597081161959E-2"/>
                  <c:y val="-2.049494650106235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02B-4BAE-8385-4DA6312C70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'tat-2_new'!$J$6:$J$11</c:f>
              <c:strCache>
                <c:ptCount val="6"/>
                <c:pt idx="0">
                  <c:v>Төвлөрсөн төсвийн орлого</c:v>
                </c:pt>
                <c:pt idx="1">
                  <c:v>Хүн амын орлого</c:v>
                </c:pt>
                <c:pt idx="2">
                  <c:v>Хөрөнгийн албан  татвар</c:v>
                </c:pt>
                <c:pt idx="3">
                  <c:v>Бусад татвар, төлбөр, хураамж</c:v>
                </c:pt>
                <c:pt idx="4">
                  <c:v>Байгалийн  нөөц ашигласаны төлбөр</c:v>
                </c:pt>
                <c:pt idx="5">
                  <c:v>Нийтлэг татварын бус орлого</c:v>
                </c:pt>
              </c:strCache>
            </c:strRef>
          </c:cat>
          <c:val>
            <c:numRef>
              <c:f>'tat-2_new'!$K$6:$K$11</c:f>
              <c:numCache>
                <c:formatCode>0.0</c:formatCode>
                <c:ptCount val="6"/>
                <c:pt idx="0">
                  <c:v>17.547491728777313</c:v>
                </c:pt>
                <c:pt idx="1">
                  <c:v>59.742855163574724</c:v>
                </c:pt>
                <c:pt idx="2">
                  <c:v>5.8495619664135621</c:v>
                </c:pt>
                <c:pt idx="3">
                  <c:v>3.9803911165948418</c:v>
                </c:pt>
                <c:pt idx="4">
                  <c:v>7.5110950052808167</c:v>
                </c:pt>
                <c:pt idx="5">
                  <c:v>5.3686050193587365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02B-4BAE-8385-4DA6312C702B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D02B-4BAE-8385-4DA6312C702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D02B-4BAE-8385-4DA6312C702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D02B-4BAE-8385-4DA6312C702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D02B-4BAE-8385-4DA6312C702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D02B-4BAE-8385-4DA6312C702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D02B-4BAE-8385-4DA6312C702B}"/>
              </c:ext>
            </c:extLst>
          </c:dPt>
          <c:cat>
            <c:strRef>
              <c:f>'tat-2_new'!$J$6:$J$11</c:f>
              <c:strCache>
                <c:ptCount val="6"/>
                <c:pt idx="0">
                  <c:v>Төвлөрсөн төсвийн орлого</c:v>
                </c:pt>
                <c:pt idx="1">
                  <c:v>Хүн амын орлого</c:v>
                </c:pt>
                <c:pt idx="2">
                  <c:v>Хөрөнгийн албан  татвар</c:v>
                </c:pt>
                <c:pt idx="3">
                  <c:v>Бусад татвар, төлбөр, хураамж</c:v>
                </c:pt>
                <c:pt idx="4">
                  <c:v>Байгалийн  нөөц ашигласаны төлбөр</c:v>
                </c:pt>
                <c:pt idx="5">
                  <c:v>Нийтлэг татварын бус орлого</c:v>
                </c:pt>
              </c:strCache>
            </c:strRef>
          </c:cat>
          <c:val>
            <c:numRef>
              <c:f>'tat-2_new'!$K$6:$K$11</c:f>
              <c:numCache>
                <c:formatCode>0.0</c:formatCode>
                <c:ptCount val="6"/>
                <c:pt idx="0">
                  <c:v>17.547491728777313</c:v>
                </c:pt>
                <c:pt idx="1">
                  <c:v>59.742855163574724</c:v>
                </c:pt>
                <c:pt idx="2">
                  <c:v>5.8495619664135621</c:v>
                </c:pt>
                <c:pt idx="3">
                  <c:v>3.9803911165948418</c:v>
                </c:pt>
                <c:pt idx="4">
                  <c:v>7.5110950052808167</c:v>
                </c:pt>
                <c:pt idx="5">
                  <c:v>5.3686050193587365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D02B-4BAE-8385-4DA6312C7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118957786526687"/>
          <c:y val="0.10165139584824624"/>
          <c:w val="0.32538457818400857"/>
          <c:h val="0.753476497256024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'tat-2_new'!$B$42:$D$42</c:f>
              <c:strCache>
                <c:ptCount val="3"/>
                <c:pt idx="0">
                  <c:v>2015 I-VIII</c:v>
                </c:pt>
                <c:pt idx="1">
                  <c:v>2016 I-VIII</c:v>
                </c:pt>
                <c:pt idx="2">
                  <c:v>2017 I-VIII</c:v>
                </c:pt>
              </c:strCache>
            </c:strRef>
          </c:cat>
          <c:val>
            <c:numRef>
              <c:f>'tat-2_new'!$B$43:$D$43</c:f>
              <c:numCache>
                <c:formatCode>0.0</c:formatCode>
                <c:ptCount val="3"/>
                <c:pt idx="0">
                  <c:v>5658.3308000000006</c:v>
                </c:pt>
                <c:pt idx="1">
                  <c:v>5685.5816000000004</c:v>
                </c:pt>
                <c:pt idx="2">
                  <c:v>6154.9001800000015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A1-407F-B3CE-E26B825AAB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134400"/>
        <c:axId val="28160768"/>
      </c:barChart>
      <c:catAx>
        <c:axId val="28134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160768"/>
        <c:crosses val="autoZero"/>
        <c:auto val="1"/>
        <c:lblAlgn val="ctr"/>
        <c:lblOffset val="100"/>
        <c:noMultiLvlLbl val="0"/>
      </c:catAx>
      <c:valAx>
        <c:axId val="28160768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2813440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Bank!$A$28</c:f>
              <c:strCache>
                <c:ptCount val="1"/>
                <c:pt idx="0">
                  <c:v>Зээлийн өрийн үлдэгдэл сая.төг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Bank!$B$27:$D$27</c:f>
              <c:strCache>
                <c:ptCount val="3"/>
                <c:pt idx="0">
                  <c:v>2015 I-VIII</c:v>
                </c:pt>
                <c:pt idx="1">
                  <c:v>2016 I-VIII</c:v>
                </c:pt>
                <c:pt idx="2">
                  <c:v>2017 I-VIII</c:v>
                </c:pt>
              </c:strCache>
            </c:strRef>
          </c:cat>
          <c:val>
            <c:numRef>
              <c:f>Bank!$B$28:$D$28</c:f>
              <c:numCache>
                <c:formatCode>0.0</c:formatCode>
                <c:ptCount val="3"/>
                <c:pt idx="0">
                  <c:v>108769.9</c:v>
                </c:pt>
                <c:pt idx="1">
                  <c:v>109308.9</c:v>
                </c:pt>
                <c:pt idx="2">
                  <c:v>128639.6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AA-4D85-B010-E3D9F5722BE9}"/>
            </c:ext>
          </c:extLst>
        </c:ser>
        <c:ser>
          <c:idx val="1"/>
          <c:order val="1"/>
          <c:tx>
            <c:strRef>
              <c:f>Bank!$A$29</c:f>
              <c:strCache>
                <c:ptCount val="1"/>
                <c:pt idx="0">
                  <c:v>Иргэдийн хадгаламж сая.төг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2.7777777777778043E-3"/>
                  <c:y val="-0.1527777777777777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4AA-4D85-B010-E3D9F5722BE9}"/>
                </c:ext>
              </c:extLst>
            </c:dLbl>
            <c:dLbl>
              <c:idx val="1"/>
              <c:layout>
                <c:manualLayout>
                  <c:x val="-5.5555555555555558E-3"/>
                  <c:y val="-0.1527777777777777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4AA-4D85-B010-E3D9F5722BE9}"/>
                </c:ext>
              </c:extLst>
            </c:dLbl>
            <c:dLbl>
              <c:idx val="2"/>
              <c:layout>
                <c:manualLayout>
                  <c:x val="0"/>
                  <c:y val="-0.1805555555555556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4AA-4D85-B010-E3D9F5722BE9}"/>
                </c:ext>
              </c:extLst>
            </c:dLbl>
            <c:dLbl>
              <c:idx val="3"/>
              <c:layout>
                <c:manualLayout>
                  <c:x val="0"/>
                  <c:y val="-0.1666666666666666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4AA-4D85-B010-E3D9F5722B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Bank!$B$27:$D$27</c:f>
              <c:strCache>
                <c:ptCount val="3"/>
                <c:pt idx="0">
                  <c:v>2015 I-VIII</c:v>
                </c:pt>
                <c:pt idx="1">
                  <c:v>2016 I-VIII</c:v>
                </c:pt>
                <c:pt idx="2">
                  <c:v>2017 I-VIII</c:v>
                </c:pt>
              </c:strCache>
            </c:strRef>
          </c:cat>
          <c:val>
            <c:numRef>
              <c:f>Bank!$B$29:$D$29</c:f>
              <c:numCache>
                <c:formatCode>0.0</c:formatCode>
                <c:ptCount val="3"/>
                <c:pt idx="0">
                  <c:v>55656.2</c:v>
                </c:pt>
                <c:pt idx="1">
                  <c:v>64046.8</c:v>
                </c:pt>
                <c:pt idx="2">
                  <c:v>75475.7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4AA-4D85-B010-E3D9F5722BE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841600"/>
        <c:axId val="20843136"/>
      </c:barChart>
      <c:catAx>
        <c:axId val="2084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843136"/>
        <c:crosses val="autoZero"/>
        <c:auto val="1"/>
        <c:lblAlgn val="ctr"/>
        <c:lblOffset val="100"/>
        <c:noMultiLvlLbl val="0"/>
      </c:catAx>
      <c:valAx>
        <c:axId val="20843136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841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Bank!$A$45</c:f>
              <c:strCache>
                <c:ptCount val="1"/>
                <c:pt idx="0">
                  <c:v>Хугацаа хэтэрсэн зээл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Bank!$B$44:$D$44</c:f>
              <c:strCache>
                <c:ptCount val="3"/>
                <c:pt idx="0">
                  <c:v>2015 I-VIII</c:v>
                </c:pt>
                <c:pt idx="1">
                  <c:v>2016 I-VIII</c:v>
                </c:pt>
                <c:pt idx="2">
                  <c:v>2017 I-VIII</c:v>
                </c:pt>
              </c:strCache>
            </c:strRef>
          </c:cat>
          <c:val>
            <c:numRef>
              <c:f>Bank!$B$45:$D$45</c:f>
              <c:numCache>
                <c:formatCode>0.0</c:formatCode>
                <c:ptCount val="3"/>
                <c:pt idx="0">
                  <c:v>2522.6</c:v>
                </c:pt>
                <c:pt idx="1">
                  <c:v>2802.9</c:v>
                </c:pt>
                <c:pt idx="2">
                  <c:v>2634.3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26-4269-8BA9-A98BADC79F08}"/>
            </c:ext>
          </c:extLst>
        </c:ser>
        <c:ser>
          <c:idx val="1"/>
          <c:order val="1"/>
          <c:tx>
            <c:strRef>
              <c:f>Bank!$A$46</c:f>
              <c:strCache>
                <c:ptCount val="1"/>
                <c:pt idx="0">
                  <c:v>Чанаргүй зээл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Bank!$B$44:$D$44</c:f>
              <c:strCache>
                <c:ptCount val="3"/>
                <c:pt idx="0">
                  <c:v>2015 I-VIII</c:v>
                </c:pt>
                <c:pt idx="1">
                  <c:v>2016 I-VIII</c:v>
                </c:pt>
                <c:pt idx="2">
                  <c:v>2017 I-VIII</c:v>
                </c:pt>
              </c:strCache>
            </c:strRef>
          </c:cat>
          <c:val>
            <c:numRef>
              <c:f>Bank!$B$46:$D$46</c:f>
              <c:numCache>
                <c:formatCode>0.0</c:formatCode>
                <c:ptCount val="3"/>
                <c:pt idx="0">
                  <c:v>1152.0999999999999</c:v>
                </c:pt>
                <c:pt idx="1">
                  <c:v>1945.7</c:v>
                </c:pt>
                <c:pt idx="2">
                  <c:v>2294.1999999999998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26-4269-8BA9-A98BADC79F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8173056"/>
        <c:axId val="28174592"/>
      </c:barChart>
      <c:catAx>
        <c:axId val="2817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8174592"/>
        <c:crosses val="autoZero"/>
        <c:auto val="1"/>
        <c:lblAlgn val="ctr"/>
        <c:lblOffset val="100"/>
        <c:noMultiLvlLbl val="0"/>
      </c:catAx>
      <c:valAx>
        <c:axId val="2817459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8173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277103597344456E-2"/>
          <c:y val="8.1423519976669578E-2"/>
          <c:w val="0.88321309248108693"/>
          <c:h val="0.641007946923301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 mend_2'!$L$30:$N$30</c:f>
              <c:strCache>
                <c:ptCount val="1"/>
                <c:pt idx="0">
                  <c:v>0-1 насны хүүхдийн эндэгдэл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 mend_2'!$O$29:$Q$29</c:f>
              <c:strCache>
                <c:ptCount val="3"/>
                <c:pt idx="0">
                  <c:v>2015 I-VIII</c:v>
                </c:pt>
                <c:pt idx="1">
                  <c:v>2016 I-VIII</c:v>
                </c:pt>
                <c:pt idx="2">
                  <c:v>2017 I-VIII</c:v>
                </c:pt>
              </c:strCache>
            </c:strRef>
          </c:cat>
          <c:val>
            <c:numRef>
              <c:f>'E mend_2'!$O$30:$Q$30</c:f>
              <c:numCache>
                <c:formatCode>General</c:formatCode>
                <c:ptCount val="3"/>
                <c:pt idx="0">
                  <c:v>45</c:v>
                </c:pt>
                <c:pt idx="1">
                  <c:v>66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B3-4F43-8B95-5B1D595309B6}"/>
            </c:ext>
          </c:extLst>
        </c:ser>
        <c:ser>
          <c:idx val="1"/>
          <c:order val="1"/>
          <c:tx>
            <c:strRef>
              <c:f>'E mend_2'!$L$31:$N$31</c:f>
              <c:strCache>
                <c:ptCount val="1"/>
                <c:pt idx="0">
                  <c:v>1-5 насны хүүхдийн эндэгдэл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 mend_2'!$O$29:$Q$29</c:f>
              <c:strCache>
                <c:ptCount val="3"/>
                <c:pt idx="0">
                  <c:v>2015 I-VIII</c:v>
                </c:pt>
                <c:pt idx="1">
                  <c:v>2016 I-VIII</c:v>
                </c:pt>
                <c:pt idx="2">
                  <c:v>2017 I-VIII</c:v>
                </c:pt>
              </c:strCache>
            </c:strRef>
          </c:cat>
          <c:val>
            <c:numRef>
              <c:f>'E mend_2'!$O$31:$Q$31</c:f>
              <c:numCache>
                <c:formatCode>General</c:formatCode>
                <c:ptCount val="3"/>
                <c:pt idx="0">
                  <c:v>15</c:v>
                </c:pt>
                <c:pt idx="1">
                  <c:v>9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B3-4F43-8B95-5B1D595309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9579136"/>
        <c:axId val="29580672"/>
      </c:barChart>
      <c:catAx>
        <c:axId val="29579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9580672"/>
        <c:crosses val="autoZero"/>
        <c:auto val="1"/>
        <c:lblAlgn val="ctr"/>
        <c:lblOffset val="100"/>
        <c:noMultiLvlLbl val="0"/>
      </c:catAx>
      <c:valAx>
        <c:axId val="29580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95791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6239246564767646E-2"/>
          <c:y val="0.80775736366287543"/>
          <c:w val="0.88516856569399405"/>
          <c:h val="0.16446485855934678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mn-MN" sz="1200"/>
              <a:t>Халдварт өвчинөөр өвчлөгчид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4089488813898258E-2"/>
          <c:y val="0.12022747156605425"/>
          <c:w val="0.8868099820855726"/>
          <c:h val="0.751338184999602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 mend_2'!$M$39</c:f>
              <c:strCache>
                <c:ptCount val="1"/>
                <c:pt idx="0">
                  <c:v>Халдварт өвчин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7030A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 mend_2'!$N$38:$P$38</c:f>
              <c:strCache>
                <c:ptCount val="3"/>
                <c:pt idx="0">
                  <c:v>2015 I-VIII</c:v>
                </c:pt>
                <c:pt idx="1">
                  <c:v>2016 I-VIII</c:v>
                </c:pt>
                <c:pt idx="2">
                  <c:v>2017 I-VIII</c:v>
                </c:pt>
              </c:strCache>
            </c:strRef>
          </c:cat>
          <c:val>
            <c:numRef>
              <c:f>'E mend_2'!$N$39:$P$39</c:f>
              <c:numCache>
                <c:formatCode>General</c:formatCode>
                <c:ptCount val="3"/>
                <c:pt idx="0">
                  <c:v>296</c:v>
                </c:pt>
                <c:pt idx="1">
                  <c:v>528</c:v>
                </c:pt>
                <c:pt idx="2">
                  <c:v>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AA-4021-B499-3BB75A6C67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919488"/>
        <c:axId val="47921024"/>
      </c:barChart>
      <c:catAx>
        <c:axId val="47919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rgbClr val="002060"/>
                </a:solidFill>
              </a:defRPr>
            </a:pPr>
            <a:endParaRPr lang="en-US"/>
          </a:p>
        </c:txPr>
        <c:crossAx val="47921024"/>
        <c:crosses val="autoZero"/>
        <c:auto val="1"/>
        <c:lblAlgn val="ctr"/>
        <c:lblOffset val="100"/>
        <c:noMultiLvlLbl val="0"/>
      </c:catAx>
      <c:valAx>
        <c:axId val="479210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7919488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534070536265768E-2"/>
          <c:y val="0.15054396826350905"/>
          <c:w val="0.55495919567431162"/>
          <c:h val="0.7752483420488660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7112519502659795"/>
          <c:y val="2.9996547961069916E-2"/>
          <c:w val="0.30701701613141058"/>
          <c:h val="0.85055050403817956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zero"/>
    <c:showDLblsOverMax val="0"/>
  </c:chart>
  <c:spPr>
    <a:solidFill>
      <a:sysClr val="window" lastClr="FFFFFF"/>
    </a:solidFill>
    <a:ln w="19050">
      <a:solidFill>
        <a:schemeClr val="bg1"/>
      </a:solidFill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21078134463967"/>
          <c:y val="0.2648016339973604"/>
          <c:w val="0.47112578235412889"/>
          <c:h val="0.6421634944030858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4AF-4A6C-AAB7-C7328BA8643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4AF-4A6C-AAB7-C7328BA8643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4AF-4A6C-AAB7-C7328BA8643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4AF-4A6C-AAB7-C7328BA8643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4AF-4A6C-AAB7-C7328BA8643A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4AF-4A6C-AAB7-C7328BA8643A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64AF-4A6C-AAB7-C7328BA8643A}"/>
              </c:ext>
            </c:extLst>
          </c:dPt>
          <c:dLbls>
            <c:dLbl>
              <c:idx val="0"/>
              <c:layout>
                <c:manualLayout>
                  <c:x val="2.3471027660004046E-2"/>
                  <c:y val="2.602518363757049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4AF-4A6C-AAB7-C7328BA8643A}"/>
                </c:ext>
              </c:extLst>
            </c:dLbl>
            <c:dLbl>
              <c:idx val="1"/>
              <c:layout>
                <c:manualLayout>
                  <c:x val="2.5127195639006662E-2"/>
                  <c:y val="2.38563724686195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4AF-4A6C-AAB7-C7328BA8643A}"/>
                </c:ext>
              </c:extLst>
            </c:dLbl>
            <c:dLbl>
              <c:idx val="2"/>
              <c:layout>
                <c:manualLayout>
                  <c:x val="-1.8814253987482335E-2"/>
                  <c:y val="2.813647906812395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4AF-4A6C-AAB7-C7328BA8643A}"/>
                </c:ext>
              </c:extLst>
            </c:dLbl>
            <c:dLbl>
              <c:idx val="3"/>
              <c:layout>
                <c:manualLayout>
                  <c:x val="-1.7028669493236427E-2"/>
                  <c:y val="4.337071948060811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4AF-4A6C-AAB7-C7328BA8643A}"/>
                </c:ext>
              </c:extLst>
            </c:dLbl>
            <c:dLbl>
              <c:idx val="4"/>
              <c:layout>
                <c:manualLayout>
                  <c:x val="-0.11650151423379769"/>
                  <c:y val="7.018626293003339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4AF-4A6C-AAB7-C7328BA8643A}"/>
                </c:ext>
              </c:extLst>
            </c:dLbl>
            <c:dLbl>
              <c:idx val="5"/>
              <c:layout>
                <c:manualLayout>
                  <c:x val="-0.14068826973551382"/>
                  <c:y val="-1.785464644607775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4AF-4A6C-AAB7-C7328BA8643A}"/>
                </c:ext>
              </c:extLst>
            </c:dLbl>
            <c:dLbl>
              <c:idx val="6"/>
              <c:layout>
                <c:manualLayout>
                  <c:x val="8.9499899051080162E-2"/>
                  <c:y val="1.903798460449536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64AF-4A6C-AAB7-C7328BA864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ajilgui_new!$I$38:$I$44</c:f>
              <c:strCache>
                <c:ptCount val="7"/>
                <c:pt idx="0">
                  <c:v>Дээд</c:v>
                </c:pt>
                <c:pt idx="1">
                  <c:v>Тусгай дунд</c:v>
                </c:pt>
                <c:pt idx="2">
                  <c:v>Техник мэргэжлийн</c:v>
                </c:pt>
                <c:pt idx="3">
                  <c:v>Бүрэн дунд</c:v>
                </c:pt>
                <c:pt idx="4">
                  <c:v>Бүрэн бус дунд</c:v>
                </c:pt>
                <c:pt idx="5">
                  <c:v>Бага</c:v>
                </c:pt>
                <c:pt idx="6">
                  <c:v>Боловсролгүй</c:v>
                </c:pt>
              </c:strCache>
            </c:strRef>
          </c:cat>
          <c:val>
            <c:numRef>
              <c:f>ajilgui_new!$J$38:$J$44</c:f>
              <c:numCache>
                <c:formatCode>0</c:formatCode>
                <c:ptCount val="7"/>
                <c:pt idx="0">
                  <c:v>324</c:v>
                </c:pt>
                <c:pt idx="1">
                  <c:v>98</c:v>
                </c:pt>
                <c:pt idx="2">
                  <c:v>60</c:v>
                </c:pt>
                <c:pt idx="3">
                  <c:v>543</c:v>
                </c:pt>
                <c:pt idx="4">
                  <c:v>66</c:v>
                </c:pt>
                <c:pt idx="5">
                  <c:v>17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4AF-4A6C-AAB7-C7328BA864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553482737734696"/>
          <c:y val="0.30799127522023856"/>
          <c:w val="0.2786739349888957"/>
          <c:h val="0.573179558080988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ajilgui_new!$J$47</c:f>
              <c:strCache>
                <c:ptCount val="1"/>
                <c:pt idx="0">
                  <c:v>2016 I-VIII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ajilgui_new!$I$48:$I$51</c:f>
              <c:strCache>
                <c:ptCount val="4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45-60</c:v>
                </c:pt>
              </c:strCache>
            </c:strRef>
          </c:cat>
          <c:val>
            <c:numRef>
              <c:f>ajilgui_new!$J$48:$J$51</c:f>
              <c:numCache>
                <c:formatCode>0</c:formatCode>
                <c:ptCount val="4"/>
                <c:pt idx="0">
                  <c:v>292</c:v>
                </c:pt>
                <c:pt idx="1">
                  <c:v>505</c:v>
                </c:pt>
                <c:pt idx="2">
                  <c:v>261</c:v>
                </c:pt>
                <c:pt idx="3">
                  <c:v>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24-435D-80F6-337ADCBDE129}"/>
            </c:ext>
          </c:extLst>
        </c:ser>
        <c:ser>
          <c:idx val="1"/>
          <c:order val="1"/>
          <c:tx>
            <c:strRef>
              <c:f>ajilgui_new!$K$47</c:f>
              <c:strCache>
                <c:ptCount val="1"/>
                <c:pt idx="0">
                  <c:v>2017 I-VIII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ajilgui_new!$I$48:$I$51</c:f>
              <c:strCache>
                <c:ptCount val="4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45-60</c:v>
                </c:pt>
              </c:strCache>
            </c:strRef>
          </c:cat>
          <c:val>
            <c:numRef>
              <c:f>ajilgui_new!$K$48:$K$51</c:f>
              <c:numCache>
                <c:formatCode>0</c:formatCode>
                <c:ptCount val="4"/>
                <c:pt idx="0">
                  <c:v>159</c:v>
                </c:pt>
                <c:pt idx="1">
                  <c:v>466</c:v>
                </c:pt>
                <c:pt idx="2">
                  <c:v>248</c:v>
                </c:pt>
                <c:pt idx="3">
                  <c:v>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24-435D-80F6-337ADCBDE12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35542272"/>
        <c:axId val="135543808"/>
      </c:barChart>
      <c:catAx>
        <c:axId val="13554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5543808"/>
        <c:crosses val="autoZero"/>
        <c:auto val="1"/>
        <c:lblAlgn val="ctr"/>
        <c:lblOffset val="100"/>
        <c:noMultiLvlLbl val="0"/>
      </c:catAx>
      <c:valAx>
        <c:axId val="135543808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5542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534070536265768E-2"/>
          <c:y val="0.15054396826350905"/>
          <c:w val="0.55495919567431162"/>
          <c:h val="0.7752483420488660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7112519502659795"/>
          <c:y val="2.9996547961069916E-2"/>
          <c:w val="0.30701701613141058"/>
          <c:h val="0.85055050403817956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zero"/>
    <c:showDLblsOverMax val="0"/>
  </c:chart>
  <c:spPr>
    <a:solidFill>
      <a:sysClr val="window" lastClr="FFFFFF"/>
    </a:solidFill>
    <a:ln w="19050">
      <a:solidFill>
        <a:schemeClr val="bg1"/>
      </a:solidFill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9.159880655943661E-3"/>
                  <c:y val="-2.67087276550998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10A-4E39-86DE-979F74A3BD81}"/>
                </c:ext>
              </c:extLst>
            </c:dLbl>
            <c:dLbl>
              <c:idx val="1"/>
              <c:layout>
                <c:manualLayout>
                  <c:x val="2.26933171815062E-2"/>
                  <c:y val="9.365657368538722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10A-4E39-86DE-979F74A3BD81}"/>
                </c:ext>
              </c:extLst>
            </c:dLbl>
            <c:dLbl>
              <c:idx val="2"/>
              <c:layout>
                <c:manualLayout>
                  <c:x val="2.1671153285326546E-2"/>
                  <c:y val="6.759167722331244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10A-4E39-86DE-979F74A3BD81}"/>
                </c:ext>
              </c:extLst>
            </c:dLbl>
            <c:dLbl>
              <c:idx val="3"/>
              <c:layout>
                <c:manualLayout>
                  <c:x val="-7.7797967561747143E-3"/>
                  <c:y val="2.103314372769652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10A-4E39-86DE-979F74A3BD81}"/>
                </c:ext>
              </c:extLst>
            </c:dLbl>
            <c:dLbl>
              <c:idx val="4"/>
              <c:layout>
                <c:manualLayout>
                  <c:x val="-7.0440585952397022E-2"/>
                  <c:y val="1.026387474436359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10A-4E39-86DE-979F74A3BD81}"/>
                </c:ext>
              </c:extLst>
            </c:dLbl>
            <c:dLbl>
              <c:idx val="5"/>
              <c:layout>
                <c:manualLayout>
                  <c:x val="-5.4663727931444528E-2"/>
                  <c:y val="-2.515710772746469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10A-4E39-86DE-979F74A3BD81}"/>
                </c:ext>
              </c:extLst>
            </c:dLbl>
            <c:dLbl>
              <c:idx val="6"/>
              <c:layout>
                <c:manualLayout>
                  <c:x val="1.026874845772483E-2"/>
                  <c:y val="-2.255330071122815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10A-4E39-86DE-979F74A3BD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ajilgui_new!$I$7:$I$13</c:f>
              <c:strCache>
                <c:ptCount val="7"/>
                <c:pt idx="0">
                  <c:v>дээд</c:v>
                </c:pt>
                <c:pt idx="1">
                  <c:v>Тусгай дунд</c:v>
                </c:pt>
                <c:pt idx="2">
                  <c:v>Техник мэргэжлийн</c:v>
                </c:pt>
                <c:pt idx="3">
                  <c:v>Бүрэн дунд</c:v>
                </c:pt>
                <c:pt idx="4">
                  <c:v>Бүрэн бус дунд</c:v>
                </c:pt>
                <c:pt idx="5">
                  <c:v>Бага</c:v>
                </c:pt>
                <c:pt idx="6">
                  <c:v>Боловсролгүй</c:v>
                </c:pt>
              </c:strCache>
            </c:strRef>
          </c:cat>
          <c:val>
            <c:numRef>
              <c:f>ajilgui_new!$K$7:$K$13</c:f>
              <c:numCache>
                <c:formatCode>General</c:formatCode>
                <c:ptCount val="7"/>
                <c:pt idx="0">
                  <c:v>7</c:v>
                </c:pt>
                <c:pt idx="1">
                  <c:v>4</c:v>
                </c:pt>
                <c:pt idx="2">
                  <c:v>1</c:v>
                </c:pt>
                <c:pt idx="3">
                  <c:v>52</c:v>
                </c:pt>
                <c:pt idx="4">
                  <c:v>2</c:v>
                </c:pt>
                <c:pt idx="5">
                  <c:v>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10A-4E39-86DE-979F74A3BD8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000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44116" cy="616570"/>
          </a:xfrm>
          <a:prstGeom prst="rect">
            <a:avLst/>
          </a:prstGeom>
        </p:spPr>
        <p:txBody>
          <a:bodyPr vert="horz" lIns="223338" tIns="111669" rIns="223338" bIns="1116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29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371135" y="0"/>
            <a:ext cx="3344116" cy="616570"/>
          </a:xfrm>
          <a:prstGeom prst="rect">
            <a:avLst/>
          </a:prstGeom>
        </p:spPr>
        <p:txBody>
          <a:bodyPr vert="horz" lIns="223338" tIns="111669" rIns="223338" bIns="11166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2900">
                <a:latin typeface="+mn-lt"/>
                <a:cs typeface="+mn-cs"/>
              </a:defRPr>
            </a:lvl1pPr>
          </a:lstStyle>
          <a:p>
            <a:pPr>
              <a:defRPr/>
            </a:pPr>
            <a:fld id="{63FBC2EF-64D6-4712-95E8-74EEB8B0B0E6}" type="datetimeFigureOut">
              <a:rPr lang="en-US"/>
              <a:pPr>
                <a:defRPr/>
              </a:pPr>
              <a:t>17.09.14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923925"/>
            <a:ext cx="6178550" cy="4635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223338" tIns="111669" rIns="223338" bIns="11166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1167" y="5869278"/>
            <a:ext cx="6172920" cy="5562968"/>
          </a:xfrm>
          <a:prstGeom prst="rect">
            <a:avLst/>
          </a:prstGeom>
        </p:spPr>
        <p:txBody>
          <a:bodyPr vert="horz" lIns="223338" tIns="111669" rIns="223338" bIns="11166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736577"/>
            <a:ext cx="3344116" cy="616570"/>
          </a:xfrm>
          <a:prstGeom prst="rect">
            <a:avLst/>
          </a:prstGeom>
        </p:spPr>
        <p:txBody>
          <a:bodyPr vert="horz" lIns="223338" tIns="111669" rIns="223338" bIns="1116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29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371135" y="11736577"/>
            <a:ext cx="3344116" cy="616570"/>
          </a:xfrm>
          <a:prstGeom prst="rect">
            <a:avLst/>
          </a:prstGeom>
        </p:spPr>
        <p:txBody>
          <a:bodyPr vert="horz" lIns="223338" tIns="111669" rIns="223338" bIns="11166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2900">
                <a:latin typeface="+mn-lt"/>
                <a:cs typeface="+mn-cs"/>
              </a:defRPr>
            </a:lvl1pPr>
          </a:lstStyle>
          <a:p>
            <a:pPr>
              <a:defRPr/>
            </a:pPr>
            <a:fld id="{4F0B63EE-0967-4E02-B9FE-DF01F3529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199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C8BF2E-EB9E-4A51-BDD6-6F7C05159D7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0B63EE-0967-4E02-B9FE-DF01F3529AF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76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0B63EE-0967-4E02-B9FE-DF01F3529AF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F3416-2CB5-49CF-A9A0-EA5A24405CBB}" type="datetimeFigureOut">
              <a:rPr lang="en-US"/>
              <a:pPr>
                <a:defRPr/>
              </a:pPr>
              <a:t>17.09.14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26FEB-493D-4EA9-9750-EA6703D48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A3FD7-F6D9-423B-A6AA-173F0B1E0B89}" type="datetimeFigureOut">
              <a:rPr lang="en-US"/>
              <a:pPr>
                <a:defRPr/>
              </a:pPr>
              <a:t>17.09.14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25D9F-A0F8-4E02-8B64-FB63EBA77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529AC-722A-4BC4-AA22-A7E0B8BCECC8}" type="datetimeFigureOut">
              <a:rPr lang="en-US"/>
              <a:pPr>
                <a:defRPr/>
              </a:pPr>
              <a:t>17.09.14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CB8A0-3EF9-4A75-9873-7CCE24483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D4B05-8FBF-4121-82EA-425408A520F3}" type="datetimeFigureOut">
              <a:rPr lang="en-US"/>
              <a:pPr>
                <a:defRPr/>
              </a:pPr>
              <a:t>17.09.14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DB7E3-7C76-4385-B317-CF3A8D7DC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FCD96-9359-4DB8-A364-696DEDC8A89D}" type="datetimeFigureOut">
              <a:rPr lang="en-US"/>
              <a:pPr>
                <a:defRPr/>
              </a:pPr>
              <a:t>17.09.14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B0BFD-BFC1-463C-A38A-925C6968D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19168-79A1-4F3A-8CE9-F3D4E2C62F9E}" type="datetimeFigureOut">
              <a:rPr lang="en-US"/>
              <a:pPr>
                <a:defRPr/>
              </a:pPr>
              <a:t>17.09.14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1BF6A-D23F-4B76-AEAC-6C7DDF46F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E3C85-5956-4CD1-A6A3-8BC38E36E9A4}" type="datetimeFigureOut">
              <a:rPr lang="en-US"/>
              <a:pPr>
                <a:defRPr/>
              </a:pPr>
              <a:t>17.09.14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A0D02-7B95-44F0-81E0-621E077E0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B9D28-B0A7-45B6-855E-7A19D6A41DD3}" type="datetimeFigureOut">
              <a:rPr lang="en-US"/>
              <a:pPr>
                <a:defRPr/>
              </a:pPr>
              <a:t>17.09.14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C407E-515A-4963-A585-0DAA153BC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92CF-5F2F-4F12-862D-E468D98E1F33}" type="datetimeFigureOut">
              <a:rPr lang="en-US"/>
              <a:pPr>
                <a:defRPr/>
              </a:pPr>
              <a:t>17.09.14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8260-F57D-4C8F-8A08-1445B9232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1C5B1-F104-487B-B3D7-D107FAFF81ED}" type="datetimeFigureOut">
              <a:rPr lang="en-US"/>
              <a:pPr>
                <a:defRPr/>
              </a:pPr>
              <a:t>17.09.14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A2D7F-A332-4217-901C-589A6CC51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C7B81-A143-4D9E-8B22-2BD2F4F4E774}" type="datetimeFigureOut">
              <a:rPr lang="en-US"/>
              <a:pPr>
                <a:defRPr/>
              </a:pPr>
              <a:t>17.09.14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D8189-A608-4D3D-BBF7-0AE812DF6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EC4077-2F00-44B5-8DA1-E9495E0C668D}" type="datetimeFigureOut">
              <a:rPr lang="en-US"/>
              <a:pPr>
                <a:defRPr/>
              </a:pPr>
              <a:t>17.09.14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C3CA7B-EF3F-43CC-8ACF-B7438313A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762000" y="3581400"/>
            <a:ext cx="7543800" cy="215265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n-US" sz="4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en-US" sz="440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3"/>
          <p:cNvSpPr txBox="1">
            <a:spLocks noGrp="1"/>
          </p:cNvSpPr>
          <p:nvPr>
            <p:ph type="ctrTitle"/>
          </p:nvPr>
        </p:nvSpPr>
        <p:spPr>
          <a:xfrm>
            <a:off x="838200" y="1219200"/>
            <a:ext cx="7620000" cy="2362200"/>
          </a:xfrm>
        </p:spPr>
        <p:txBody>
          <a:bodyPr rtlCol="0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b="1" cap="all" spc="-150" dirty="0">
              <a:ln/>
              <a:solidFill>
                <a:srgbClr val="948A30"/>
              </a:solidFill>
              <a:effectLst>
                <a:reflection blurRad="12700" stA="50000" endPos="50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Grp="1"/>
          </p:cNvSpPr>
          <p:nvPr>
            <p:ph type="subTitle" idx="1"/>
          </p:nvPr>
        </p:nvSpPr>
        <p:spPr>
          <a:xfrm>
            <a:off x="1447800" y="4953000"/>
            <a:ext cx="6172200" cy="9906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374650" indent="-342900" algn="l" eaLnBrk="1" hangingPunct="1">
              <a:buClr>
                <a:schemeClr val="hlink"/>
              </a:buClr>
              <a:buSzPct val="80000"/>
            </a:pPr>
            <a:r>
              <a:rPr lang="en-US" dirty="0" smtClean="0">
                <a:solidFill>
                  <a:srgbClr val="948A30"/>
                </a:solidFill>
                <a:latin typeface="Arial Mon" pitchFamily="34" charset="0"/>
                <a:cs typeface="Arial" charset="0"/>
              </a:rPr>
              <a:t>   </a:t>
            </a:r>
            <a:r>
              <a:rPr lang="mn-MN" dirty="0" smtClean="0">
                <a:solidFill>
                  <a:srgbClr val="948A30"/>
                </a:solidFill>
                <a:latin typeface="Arial Mon" pitchFamily="34" charset="0"/>
                <a:cs typeface="Arial" charset="0"/>
              </a:rPr>
              <a:t> </a:t>
            </a:r>
            <a:r>
              <a:rPr lang="en-US" dirty="0" smtClean="0">
                <a:solidFill>
                  <a:srgbClr val="948A30"/>
                </a:solidFill>
                <a:latin typeface="Arial Mon" pitchFamily="34" charset="0"/>
                <a:cs typeface="Arial" charset="0"/>
              </a:rPr>
              <a:t>       </a:t>
            </a:r>
            <a:r>
              <a:rPr lang="mn-MN" dirty="0" smtClean="0">
                <a:solidFill>
                  <a:srgbClr val="948A30"/>
                </a:solidFill>
                <a:latin typeface="Arial Mon" pitchFamily="34" charset="0"/>
                <a:cs typeface="Arial" charset="0"/>
              </a:rPr>
              <a:t>  </a:t>
            </a:r>
            <a:r>
              <a:rPr lang="en-US" dirty="0" smtClean="0">
                <a:solidFill>
                  <a:srgbClr val="948A30"/>
                </a:solidFill>
                <a:latin typeface="Arial Mon" pitchFamily="34" charset="0"/>
                <a:cs typeface="Arial" charset="0"/>
              </a:rPr>
              <a:t> </a:t>
            </a:r>
            <a:r>
              <a:rPr lang="en-US" sz="4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2017/08 </a:t>
            </a:r>
            <a:r>
              <a:rPr lang="mn-MN" sz="4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сар</a:t>
            </a:r>
            <a:endParaRPr lang="en-US" sz="5500" dirty="0" smtClean="0">
              <a:solidFill>
                <a:srgbClr val="948A30"/>
              </a:solidFill>
              <a:latin typeface="Arial Mon" pitchFamily="34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914400"/>
            <a:ext cx="7620000" cy="283154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mn-MN" b="1" cap="all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mn-MN" altLang="en-US" sz="32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БАЯН-ӨЛГИЙ АЙМГИЙН</a:t>
            </a:r>
            <a:endParaRPr lang="en-US" altLang="en-US" sz="3200" b="1" dirty="0"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defRPr/>
            </a:pPr>
            <a:r>
              <a:rPr lang="mn-MN" altLang="en-US" sz="32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НИЙГЭМ</a:t>
            </a:r>
            <a:r>
              <a:rPr lang="mn-MN" altLang="en-US" sz="32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ЭДИЙН </a:t>
            </a:r>
            <a:r>
              <a:rPr lang="mn-MN" altLang="en-US" sz="32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ЗАСГИЙН</a:t>
            </a:r>
            <a:r>
              <a:rPr lang="en-US" altLang="en-US" sz="32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/>
            </a:r>
            <a:br>
              <a:rPr lang="en-US" altLang="en-US" sz="32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mn-MN" altLang="en-US" sz="32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БАЙДАЛ</a:t>
            </a:r>
            <a:endParaRPr lang="en-US" altLang="en-US" sz="3200" b="1" dirty="0" smtClean="0"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defRPr/>
            </a:pPr>
            <a:endParaRPr lang="en-US" sz="3200" b="1" cap="all" dirty="0">
              <a:ln w="0"/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defRPr/>
            </a:pPr>
            <a:endParaRPr lang="mn-MN" sz="3200" b="1" cap="all" dirty="0">
              <a:ln w="0"/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2743200"/>
            <a:ext cx="3657600" cy="2057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19200" y="6035833"/>
            <a:ext cx="6629400" cy="58477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n-MN" altLang="en-US" sz="32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СТАТИСТИКИЙН  ХЭЛТЭС</a:t>
            </a:r>
            <a:endParaRPr lang="mn-MN" sz="3200" b="1" cap="all" dirty="0">
              <a:ln w="0"/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6330"/>
            <a:ext cx="7315200" cy="835269"/>
          </a:xfrm>
        </p:spPr>
        <p:txBody>
          <a:bodyPr/>
          <a:lstStyle/>
          <a:p>
            <a:r>
              <a:rPr lang="mn-MN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ТОМ МАЛЫН ЗҮЙ БУС ХОРОГДОЛ</a:t>
            </a:r>
            <a:endParaRPr lang="en-US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914400" y="6324600"/>
            <a:ext cx="7848600" cy="11114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9437" y="6056314"/>
            <a:ext cx="558525" cy="55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695839"/>
            <a:ext cx="685800" cy="686138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7733411"/>
              </p:ext>
            </p:extLst>
          </p:nvPr>
        </p:nvGraphicFramePr>
        <p:xfrm>
          <a:off x="990599" y="1488157"/>
          <a:ext cx="7696200" cy="4416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371600"/>
            <a:ext cx="723900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3939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696200" cy="914400"/>
          </a:xfrm>
        </p:spPr>
        <p:txBody>
          <a:bodyPr/>
          <a:lstStyle/>
          <a:p>
            <a:r>
              <a:rPr lang="mn-MN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ХӨДӨӨ АЖ АХУЙН ЗАРИМ БҮТЭЭГДЭХҮҮНИЙ </a:t>
            </a:r>
            <a:br>
              <a:rPr lang="mn-MN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mn-MN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ҮНЭ, ХАНШ </a:t>
            </a:r>
            <a:endParaRPr lang="en-US" sz="1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914400" y="6324600"/>
            <a:ext cx="7848600" cy="11114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9437" y="6056314"/>
            <a:ext cx="558525" cy="55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644769"/>
            <a:ext cx="685800" cy="686138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6198737"/>
              </p:ext>
            </p:extLst>
          </p:nvPr>
        </p:nvGraphicFramePr>
        <p:xfrm>
          <a:off x="838201" y="1366076"/>
          <a:ext cx="7543800" cy="467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524000"/>
            <a:ext cx="6858000" cy="441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6330"/>
            <a:ext cx="7315200" cy="835269"/>
          </a:xfrm>
        </p:spPr>
        <p:txBody>
          <a:bodyPr/>
          <a:lstStyle/>
          <a:p>
            <a:r>
              <a:rPr lang="mn-MN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ТАРИАЛАЛТЫН ЯВЦ</a:t>
            </a:r>
            <a:endParaRPr lang="en-US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914400" y="6324600"/>
            <a:ext cx="7848600" cy="11114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9437" y="6056314"/>
            <a:ext cx="558525" cy="55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695839"/>
            <a:ext cx="685800" cy="686138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888510"/>
              </p:ext>
            </p:extLst>
          </p:nvPr>
        </p:nvGraphicFramePr>
        <p:xfrm>
          <a:off x="914401" y="1447800"/>
          <a:ext cx="7696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524000"/>
            <a:ext cx="731519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1248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028700" y="609600"/>
            <a:ext cx="6896100" cy="685800"/>
          </a:xfrm>
        </p:spPr>
        <p:txBody>
          <a:bodyPr/>
          <a:lstStyle/>
          <a:p>
            <a:r>
              <a:rPr lang="mn-MN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Аж үйлдвэрийн салбар </a:t>
            </a:r>
            <a:endParaRPr lang="en-US" sz="1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685800"/>
            <a:ext cx="609600" cy="4572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914400" y="6324600"/>
            <a:ext cx="7848600" cy="11114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8700" y="6019800"/>
            <a:ext cx="647700" cy="533400"/>
          </a:xfrm>
          <a:prstGeom prst="rect">
            <a:avLst/>
          </a:prstGeom>
        </p:spPr>
      </p:pic>
      <p:sp>
        <p:nvSpPr>
          <p:cNvPr id="23" name="Content Placeholder 22"/>
          <p:cNvSpPr>
            <a:spLocks noGrp="1"/>
          </p:cNvSpPr>
          <p:nvPr>
            <p:ph sz="half" idx="2"/>
          </p:nvPr>
        </p:nvSpPr>
        <p:spPr>
          <a:xfrm>
            <a:off x="762000" y="1219200"/>
            <a:ext cx="3735388" cy="4906963"/>
          </a:xfrm>
        </p:spPr>
        <p:txBody>
          <a:bodyPr/>
          <a:lstStyle/>
          <a:p>
            <a:pPr marL="0" indent="0" algn="ctr">
              <a:buNone/>
            </a:pPr>
            <a:r>
              <a:rPr lang="mn-MN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Нийт үйлдвэрлэлт /сая.төг/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Content Placeholder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4437290"/>
              </p:ext>
            </p:extLst>
          </p:nvPr>
        </p:nvGraphicFramePr>
        <p:xfrm>
          <a:off x="905854" y="1600200"/>
          <a:ext cx="36576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Content Placeholder 26"/>
          <p:cNvSpPr>
            <a:spLocks noGrp="1"/>
          </p:cNvSpPr>
          <p:nvPr>
            <p:ph sz="quarter" idx="4"/>
          </p:nvPr>
        </p:nvSpPr>
        <p:spPr>
          <a:xfrm>
            <a:off x="4645025" y="1143000"/>
            <a:ext cx="4041775" cy="4800601"/>
          </a:xfrm>
        </p:spPr>
        <p:txBody>
          <a:bodyPr/>
          <a:lstStyle/>
          <a:p>
            <a:pPr marL="0" indent="0" algn="ctr">
              <a:buNone/>
            </a:pPr>
            <a:r>
              <a:rPr lang="mn-MN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Гол нэр төрлийн бүтээгдэхүүн үйлдвэрлэлт 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545756"/>
              </p:ext>
            </p:extLst>
          </p:nvPr>
        </p:nvGraphicFramePr>
        <p:xfrm>
          <a:off x="4648200" y="1828800"/>
          <a:ext cx="41148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781800" cy="762000"/>
          </a:xfrm>
        </p:spPr>
        <p:txBody>
          <a:bodyPr/>
          <a:lstStyle/>
          <a:p>
            <a:r>
              <a:rPr lang="mn-MN" sz="2800" b="1" dirty="0" smtClean="0">
                <a:solidFill>
                  <a:srgbClr val="00B050"/>
                </a:solidFill>
                <a:latin typeface="Arial Mon" pitchFamily="34" charset="0"/>
              </a:rPr>
              <a:t>Хэрэглээний үнийн өөрчлөлт, инфляци  </a:t>
            </a:r>
            <a:r>
              <a:rPr lang="mn-MN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/бүлгээр, хувиар / </a:t>
            </a:r>
            <a:endParaRPr lang="en-US" sz="14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914400" y="6324600"/>
            <a:ext cx="7848600" cy="11114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799" y="609314"/>
            <a:ext cx="581025" cy="5813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1475" y="6096001"/>
            <a:ext cx="504862" cy="505111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6669862"/>
              </p:ext>
            </p:extLst>
          </p:nvPr>
        </p:nvGraphicFramePr>
        <p:xfrm>
          <a:off x="1143000" y="1600199"/>
          <a:ext cx="7305673" cy="4314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524000" y="787259"/>
            <a:ext cx="6477000" cy="609600"/>
          </a:xfrm>
        </p:spPr>
        <p:txBody>
          <a:bodyPr/>
          <a:lstStyle/>
          <a:p>
            <a:r>
              <a:rPr lang="mn-MN" sz="2800" dirty="0" smtClean="0">
                <a:latin typeface="Arial" charset="0"/>
                <a:cs typeface="Arial" charset="0"/>
              </a:rPr>
              <a:t/>
            </a:r>
            <a:br>
              <a:rPr lang="mn-MN" sz="2800" dirty="0" smtClean="0">
                <a:latin typeface="Arial" charset="0"/>
                <a:cs typeface="Arial" charset="0"/>
              </a:rPr>
            </a:br>
            <a:r>
              <a:rPr lang="mn-MN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Төсвийн орлого</a:t>
            </a:r>
            <a:br>
              <a:rPr lang="mn-MN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endParaRPr lang="en-US" sz="28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914400" y="6324600"/>
            <a:ext cx="7848600" cy="11114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1214" y="787259"/>
            <a:ext cx="6093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6070318"/>
            <a:ext cx="507656" cy="507906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3446639"/>
              </p:ext>
            </p:extLst>
          </p:nvPr>
        </p:nvGraphicFramePr>
        <p:xfrm>
          <a:off x="990601" y="1752600"/>
          <a:ext cx="3657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8549831"/>
              </p:ext>
            </p:extLst>
          </p:nvPr>
        </p:nvGraphicFramePr>
        <p:xfrm>
          <a:off x="5155856" y="1777859"/>
          <a:ext cx="3851131" cy="3784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772400" cy="609600"/>
          </a:xfrm>
        </p:spPr>
        <p:txBody>
          <a:bodyPr/>
          <a:lstStyle/>
          <a:p>
            <a:r>
              <a:rPr lang="mn-MN" sz="2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БАНКНЫ САЛБАРЫН ҮЗҮҮЛЭЛТҮҮД</a:t>
            </a:r>
            <a:r>
              <a:rPr lang="mn-MN" sz="20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/>
            </a:r>
            <a:br>
              <a:rPr lang="mn-MN" sz="20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</a:br>
            <a:endParaRPr lang="en-US" sz="1800" b="1" dirty="0" smtClean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914400" y="6324600"/>
            <a:ext cx="7848600" cy="11114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1115" y="660813"/>
            <a:ext cx="558112" cy="5583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9644" y="6045406"/>
            <a:ext cx="558112" cy="558387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405367"/>
              </p:ext>
            </p:extLst>
          </p:nvPr>
        </p:nvGraphicFramePr>
        <p:xfrm>
          <a:off x="879231" y="1625188"/>
          <a:ext cx="3845169" cy="4318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8867"/>
              </p:ext>
            </p:extLst>
          </p:nvPr>
        </p:nvGraphicFramePr>
        <p:xfrm>
          <a:off x="4724400" y="1650795"/>
          <a:ext cx="3886200" cy="4064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209800" y="762000"/>
            <a:ext cx="5638800" cy="838200"/>
          </a:xfrm>
        </p:spPr>
        <p:txBody>
          <a:bodyPr/>
          <a:lstStyle/>
          <a:p>
            <a:pPr algn="l"/>
            <a:r>
              <a:rPr lang="mn-MN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ХҮН   АМ</a:t>
            </a:r>
            <a:endParaRPr lang="en-US" sz="16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0727" y="6126163"/>
            <a:ext cx="442546" cy="44276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914400" y="6324600"/>
            <a:ext cx="7848600" cy="11114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D:\SARIIN MEDEE\Hevleliin baga hural\2013.12\Information icon\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28" y="863762"/>
            <a:ext cx="530344" cy="47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01600" dir="1680000" algn="ctr" rotWithShape="0">
              <a:schemeClr val="bg1"/>
            </a:outerShdw>
          </a:effectLst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7844068"/>
              </p:ext>
            </p:extLst>
          </p:nvPr>
        </p:nvGraphicFramePr>
        <p:xfrm>
          <a:off x="1447800" y="1436357"/>
          <a:ext cx="6858000" cy="4354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11857863"/>
              </p:ext>
            </p:extLst>
          </p:nvPr>
        </p:nvGraphicFramePr>
        <p:xfrm>
          <a:off x="685800" y="990600"/>
          <a:ext cx="38862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609600"/>
            <a:ext cx="533400" cy="457200"/>
          </a:xfrm>
          <a:prstGeom prst="rect">
            <a:avLst/>
          </a:prstGeom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17117386"/>
              </p:ext>
            </p:extLst>
          </p:nvPr>
        </p:nvGraphicFramePr>
        <p:xfrm>
          <a:off x="4876800" y="990600"/>
          <a:ext cx="3733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2772526"/>
              </p:ext>
            </p:extLst>
          </p:nvPr>
        </p:nvGraphicFramePr>
        <p:xfrm>
          <a:off x="2286000" y="3733800"/>
          <a:ext cx="48006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42938" y="6675119"/>
            <a:ext cx="785812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6400800"/>
            <a:ext cx="457200" cy="45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5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924800" cy="762000"/>
          </a:xfrm>
        </p:spPr>
        <p:txBody>
          <a:bodyPr/>
          <a:lstStyle/>
          <a:p>
            <a:r>
              <a:rPr lang="mn-MN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АЖИЛГҮЙЧҮҮД</a:t>
            </a:r>
            <a:endParaRPr lang="en-US" sz="2800" dirty="0" smtClean="0">
              <a:solidFill>
                <a:srgbClr val="002060"/>
              </a:solidFill>
            </a:endParaRP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>
          <a:xfrm>
            <a:off x="762000" y="1405413"/>
            <a:ext cx="3962400" cy="533400"/>
          </a:xfrm>
        </p:spPr>
        <p:txBody>
          <a:bodyPr/>
          <a:lstStyle/>
          <a:p>
            <a:pPr algn="ctr"/>
            <a:r>
              <a:rPr lang="mn-MN" sz="16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Бүртгэлтэй ажилгүй иргэд, боловсролын түвшнээр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0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1409700"/>
            <a:ext cx="3657600" cy="609600"/>
          </a:xfrm>
        </p:spPr>
        <p:txBody>
          <a:bodyPr/>
          <a:lstStyle/>
          <a:p>
            <a:endParaRPr lang="mn-MN" sz="1400" dirty="0" smtClean="0">
              <a:latin typeface="Arial" charset="0"/>
              <a:cs typeface="Arial" charset="0"/>
            </a:endParaRPr>
          </a:p>
          <a:p>
            <a:endParaRPr lang="mn-MN" dirty="0" smtClean="0">
              <a:latin typeface="Arial" charset="0"/>
              <a:cs typeface="Arial" charset="0"/>
            </a:endParaRPr>
          </a:p>
          <a:p>
            <a:endParaRPr lang="mn-MN" dirty="0" smtClean="0">
              <a:latin typeface="Arial" charset="0"/>
              <a:cs typeface="Arial" charset="0"/>
            </a:endParaRPr>
          </a:p>
          <a:p>
            <a:endParaRPr lang="mn-MN" dirty="0" smtClean="0">
              <a:latin typeface="Arial" charset="0"/>
              <a:cs typeface="Arial" charset="0"/>
            </a:endParaRPr>
          </a:p>
          <a:p>
            <a:endParaRPr lang="mn-MN" dirty="0" smtClean="0">
              <a:latin typeface="Arial" charset="0"/>
              <a:cs typeface="Arial" charset="0"/>
            </a:endParaRPr>
          </a:p>
          <a:p>
            <a:r>
              <a:rPr lang="mn-MN" sz="1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 </a:t>
            </a:r>
            <a:r>
              <a:rPr lang="en-US" sz="1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       </a:t>
            </a:r>
            <a:r>
              <a:rPr lang="mn-MN" sz="1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mn-MN" sz="16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Бүртгэлтэй ажилгүй иргэд,</a:t>
            </a:r>
            <a:br>
              <a:rPr lang="mn-MN" sz="16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</a:br>
            <a:r>
              <a:rPr lang="mn-MN" sz="16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        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       </a:t>
            </a:r>
            <a:r>
              <a:rPr lang="mn-MN" sz="16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насны бүлгээр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762000" y="2209801"/>
          <a:ext cx="373538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3" name="Straight Connector 12"/>
          <p:cNvCxnSpPr/>
          <p:nvPr/>
        </p:nvCxnSpPr>
        <p:spPr>
          <a:xfrm flipV="1">
            <a:off x="914400" y="6324600"/>
            <a:ext cx="7848600" cy="11114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668718"/>
            <a:ext cx="594151" cy="5944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0727" y="6126163"/>
            <a:ext cx="442546" cy="4427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463593"/>
            <a:ext cx="442546" cy="4427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8750" y="1457950"/>
            <a:ext cx="442546" cy="442764"/>
          </a:xfrm>
          <a:prstGeom prst="rect">
            <a:avLst/>
          </a:prstGeom>
        </p:spPr>
      </p:pic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8670806"/>
              </p:ext>
            </p:extLst>
          </p:nvPr>
        </p:nvGraphicFramePr>
        <p:xfrm>
          <a:off x="713765" y="1964537"/>
          <a:ext cx="3810000" cy="3671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ontent Placeholder 1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941173527"/>
              </p:ext>
            </p:extLst>
          </p:nvPr>
        </p:nvGraphicFramePr>
        <p:xfrm>
          <a:off x="4645025" y="2174875"/>
          <a:ext cx="4041775" cy="350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212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924800" cy="762000"/>
          </a:xfrm>
        </p:spPr>
        <p:txBody>
          <a:bodyPr/>
          <a:lstStyle/>
          <a:p>
            <a:r>
              <a:rPr lang="mn-MN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ХӨДӨЛМӨР ЭРХЛЭЛТ</a:t>
            </a:r>
            <a:endParaRPr lang="en-US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>
          <a:xfrm>
            <a:off x="762000" y="1405413"/>
            <a:ext cx="3962400" cy="533400"/>
          </a:xfrm>
        </p:spPr>
        <p:txBody>
          <a:bodyPr/>
          <a:lstStyle/>
          <a:p>
            <a:pPr algn="ctr"/>
            <a:r>
              <a:rPr lang="mn-MN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Зуучлагдан ажилд орсон хүн/боловсролын түвшин/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1409700"/>
            <a:ext cx="3657600" cy="609600"/>
          </a:xfrm>
        </p:spPr>
        <p:txBody>
          <a:bodyPr/>
          <a:lstStyle/>
          <a:p>
            <a:endParaRPr lang="mn-MN" sz="1400" dirty="0" smtClean="0">
              <a:latin typeface="Arial" charset="0"/>
              <a:cs typeface="Arial" charset="0"/>
            </a:endParaRPr>
          </a:p>
          <a:p>
            <a:endParaRPr lang="mn-MN" dirty="0" smtClean="0">
              <a:latin typeface="Arial" charset="0"/>
              <a:cs typeface="Arial" charset="0"/>
            </a:endParaRPr>
          </a:p>
          <a:p>
            <a:endParaRPr lang="mn-MN" dirty="0" smtClean="0">
              <a:latin typeface="Arial" charset="0"/>
              <a:cs typeface="Arial" charset="0"/>
            </a:endParaRPr>
          </a:p>
          <a:p>
            <a:endParaRPr lang="mn-MN" dirty="0" smtClean="0">
              <a:latin typeface="Arial" charset="0"/>
              <a:cs typeface="Arial" charset="0"/>
            </a:endParaRPr>
          </a:p>
          <a:p>
            <a:endParaRPr lang="mn-MN" dirty="0" smtClean="0">
              <a:latin typeface="Arial" charset="0"/>
              <a:cs typeface="Arial" charset="0"/>
            </a:endParaRPr>
          </a:p>
          <a:p>
            <a:pPr algn="ctr"/>
            <a:r>
              <a:rPr lang="mn-MN" sz="1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 </a:t>
            </a:r>
            <a:r>
              <a:rPr lang="en-US" sz="1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       </a:t>
            </a:r>
            <a:r>
              <a:rPr lang="mn-MN" sz="1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mn-MN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Зуучлагдан ажилд орсон </a:t>
            </a:r>
            <a:r>
              <a:rPr lang="mn-MN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хүн/насны бүлэг/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762000" y="2209801"/>
          <a:ext cx="373538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3" name="Straight Connector 12"/>
          <p:cNvCxnSpPr/>
          <p:nvPr/>
        </p:nvCxnSpPr>
        <p:spPr>
          <a:xfrm flipV="1">
            <a:off x="914400" y="6324600"/>
            <a:ext cx="7848600" cy="11114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5543" y="655070"/>
            <a:ext cx="594151" cy="5944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0727" y="6126163"/>
            <a:ext cx="442546" cy="4427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463593"/>
            <a:ext cx="442546" cy="4427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8750" y="1457950"/>
            <a:ext cx="442546" cy="442764"/>
          </a:xfrm>
          <a:prstGeom prst="rect">
            <a:avLst/>
          </a:prstGeom>
        </p:spPr>
      </p:pic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021192"/>
              </p:ext>
            </p:extLst>
          </p:nvPr>
        </p:nvGraphicFramePr>
        <p:xfrm>
          <a:off x="882162" y="2019299"/>
          <a:ext cx="3615226" cy="4000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ontent Placeholder 1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50289296"/>
              </p:ext>
            </p:extLst>
          </p:nvPr>
        </p:nvGraphicFramePr>
        <p:xfrm>
          <a:off x="4645025" y="2174875"/>
          <a:ext cx="4041775" cy="361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2371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133600" y="762000"/>
            <a:ext cx="5715000" cy="838200"/>
          </a:xfrm>
        </p:spPr>
        <p:txBody>
          <a:bodyPr/>
          <a:lstStyle/>
          <a:p>
            <a:r>
              <a:rPr lang="mn-MN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АЖЛЫН БАЙРНЫ ШИЛЖИЛТ ХӨДӨЛГӨӨН</a:t>
            </a:r>
            <a:endParaRPr lang="en-US" sz="16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0727" y="6126163"/>
            <a:ext cx="442546" cy="44276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914400" y="6324600"/>
            <a:ext cx="7848600" cy="11114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846170"/>
            <a:ext cx="594151" cy="594444"/>
          </a:xfrm>
          <a:prstGeom prst="rect">
            <a:avLst/>
          </a:prstGeom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9037886"/>
              </p:ext>
            </p:extLst>
          </p:nvPr>
        </p:nvGraphicFramePr>
        <p:xfrm>
          <a:off x="1219200" y="1714499"/>
          <a:ext cx="7238999" cy="4252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038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133600" y="762000"/>
            <a:ext cx="5715000" cy="838200"/>
          </a:xfrm>
        </p:spPr>
        <p:txBody>
          <a:bodyPr/>
          <a:lstStyle/>
          <a:p>
            <a:r>
              <a:rPr lang="mn-MN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АЖЛЫН БАЙРНЫ ШИЛЖИЛТ ХӨДӨЛГӨӨН</a:t>
            </a:r>
            <a:endParaRPr lang="en-US" sz="16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0727" y="6126163"/>
            <a:ext cx="442546" cy="44276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914400" y="6324600"/>
            <a:ext cx="7848600" cy="11114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846170"/>
            <a:ext cx="594151" cy="594444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9242112"/>
              </p:ext>
            </p:extLst>
          </p:nvPr>
        </p:nvGraphicFramePr>
        <p:xfrm>
          <a:off x="1014412" y="1524001"/>
          <a:ext cx="7672388" cy="4368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225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924800" cy="762000"/>
          </a:xfrm>
        </p:spPr>
        <p:txBody>
          <a:bodyPr/>
          <a:lstStyle/>
          <a:p>
            <a:r>
              <a:rPr lang="mn-MN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ГЭМТ  ХЭРЭГ</a:t>
            </a:r>
            <a:endParaRPr lang="en-US" sz="2800" dirty="0" smtClean="0">
              <a:solidFill>
                <a:srgbClr val="002060"/>
              </a:solidFill>
            </a:endParaRP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>
          <a:xfrm>
            <a:off x="762000" y="1447800"/>
            <a:ext cx="3735388" cy="533400"/>
          </a:xfrm>
        </p:spPr>
        <p:txBody>
          <a:bodyPr/>
          <a:lstStyle/>
          <a:p>
            <a:pPr algn="ctr"/>
            <a:r>
              <a:rPr lang="mn-MN" sz="1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Гарсан гэмт хэргийн тоо, илрүүлэлт</a:t>
            </a:r>
            <a:endParaRPr lang="en-US" sz="1600" dirty="0" smtClean="0">
              <a:solidFill>
                <a:srgbClr val="00B050"/>
              </a:solidFill>
            </a:endParaRPr>
          </a:p>
        </p:txBody>
      </p:sp>
      <p:sp>
        <p:nvSpPr>
          <p:cNvPr id="410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1371600"/>
            <a:ext cx="3657600" cy="609600"/>
          </a:xfrm>
        </p:spPr>
        <p:txBody>
          <a:bodyPr/>
          <a:lstStyle/>
          <a:p>
            <a:endParaRPr lang="mn-MN" sz="1400" dirty="0" smtClean="0">
              <a:latin typeface="Arial" charset="0"/>
              <a:cs typeface="Arial" charset="0"/>
            </a:endParaRPr>
          </a:p>
          <a:p>
            <a:endParaRPr lang="mn-MN" dirty="0" smtClean="0">
              <a:latin typeface="Arial" charset="0"/>
              <a:cs typeface="Arial" charset="0"/>
            </a:endParaRPr>
          </a:p>
          <a:p>
            <a:endParaRPr lang="mn-MN" dirty="0" smtClean="0">
              <a:latin typeface="Arial" charset="0"/>
              <a:cs typeface="Arial" charset="0"/>
            </a:endParaRPr>
          </a:p>
          <a:p>
            <a:endParaRPr lang="mn-MN" dirty="0" smtClean="0">
              <a:latin typeface="Arial" charset="0"/>
              <a:cs typeface="Arial" charset="0"/>
            </a:endParaRPr>
          </a:p>
          <a:p>
            <a:endParaRPr lang="mn-MN" dirty="0" smtClean="0">
              <a:latin typeface="Arial" charset="0"/>
              <a:cs typeface="Arial" charset="0"/>
            </a:endParaRPr>
          </a:p>
          <a:p>
            <a:pPr algn="ctr"/>
            <a:r>
              <a:rPr lang="mn-MN" sz="1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   Учирсан хохирол, нөхөн төлүүлсэн хохирол</a:t>
            </a:r>
            <a:endParaRPr lang="en-US" sz="1600" dirty="0" smtClean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Picture 12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5262" y="730758"/>
            <a:ext cx="519684" cy="519684"/>
          </a:xfrm>
          <a:prstGeom prst="rect">
            <a:avLst/>
          </a:prstGeom>
          <a:effectLst>
            <a:outerShdw dist="63500" dir="2400000" sx="102000" sy="102000" algn="ctr" rotWithShape="0">
              <a:schemeClr val="bg1"/>
            </a:outerShdw>
          </a:effectLst>
        </p:spPr>
      </p:pic>
      <p:cxnSp>
        <p:nvCxnSpPr>
          <p:cNvPr id="14" name="Straight Connector 13"/>
          <p:cNvCxnSpPr/>
          <p:nvPr/>
        </p:nvCxnSpPr>
        <p:spPr>
          <a:xfrm flipV="1">
            <a:off x="914400" y="6324600"/>
            <a:ext cx="7848600" cy="11114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0413" y="6080613"/>
            <a:ext cx="503828" cy="503828"/>
          </a:xfrm>
          <a:prstGeom prst="rect">
            <a:avLst/>
          </a:prstGeom>
          <a:effectLst>
            <a:outerShdw dist="63500" dir="2400000" sx="102000" sy="102000" algn="ctr" rotWithShape="0">
              <a:schemeClr val="bg1"/>
            </a:outerShdw>
          </a:effectLst>
        </p:spPr>
      </p:pic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36488380"/>
              </p:ext>
            </p:extLst>
          </p:nvPr>
        </p:nvGraphicFramePr>
        <p:xfrm>
          <a:off x="762000" y="2057400"/>
          <a:ext cx="3735388" cy="3902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4916845"/>
              </p:ext>
            </p:extLst>
          </p:nvPr>
        </p:nvGraphicFramePr>
        <p:xfrm>
          <a:off x="4984240" y="2133601"/>
          <a:ext cx="3626360" cy="3825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9998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6330"/>
            <a:ext cx="7315200" cy="835269"/>
          </a:xfrm>
        </p:spPr>
        <p:txBody>
          <a:bodyPr/>
          <a:lstStyle/>
          <a:p>
            <a:r>
              <a:rPr lang="mn-MN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ТӨЛ  БОЙЖИЛТ</a:t>
            </a:r>
            <a:endParaRPr lang="en-US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914400" y="6324600"/>
            <a:ext cx="7848600" cy="11114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9437" y="6056314"/>
            <a:ext cx="558525" cy="55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695839"/>
            <a:ext cx="685800" cy="686138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9028972"/>
              </p:ext>
            </p:extLst>
          </p:nvPr>
        </p:nvGraphicFramePr>
        <p:xfrm>
          <a:off x="990600" y="1381977"/>
          <a:ext cx="7467600" cy="4663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371600"/>
            <a:ext cx="7391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2667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4203</TotalTime>
  <Words>166</Words>
  <Application>Microsoft Office PowerPoint</Application>
  <PresentationFormat>On-screen Show (4:3)</PresentationFormat>
  <Paragraphs>96</Paragraphs>
  <Slides>16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 Unicode MS</vt:lpstr>
      <vt:lpstr>Arial</vt:lpstr>
      <vt:lpstr>Arial Mon</vt:lpstr>
      <vt:lpstr>Calibri</vt:lpstr>
      <vt:lpstr>Times New Roman</vt:lpstr>
      <vt:lpstr>Office Theme</vt:lpstr>
      <vt:lpstr>                                                                                           </vt:lpstr>
      <vt:lpstr> ХҮН   АМ</vt:lpstr>
      <vt:lpstr>PowerPoint Presentation</vt:lpstr>
      <vt:lpstr>АЖИЛГҮЙЧҮҮД</vt:lpstr>
      <vt:lpstr>ХӨДӨЛМӨР ЭРХЛЭЛТ</vt:lpstr>
      <vt:lpstr>АЖЛЫН БАЙРНЫ ШИЛЖИЛТ ХӨДӨЛГӨӨН</vt:lpstr>
      <vt:lpstr>АЖЛЫН БАЙРНЫ ШИЛЖИЛТ ХӨДӨЛГӨӨН</vt:lpstr>
      <vt:lpstr>ГЭМТ  ХЭРЭГ</vt:lpstr>
      <vt:lpstr>ТӨЛ  БОЙЖИЛТ</vt:lpstr>
      <vt:lpstr>ТОМ МАЛЫН ЗҮЙ БУС ХОРОГДОЛ</vt:lpstr>
      <vt:lpstr>ХӨДӨӨ АЖ АХУЙН ЗАРИМ БҮТЭЭГДЭХҮҮНИЙ  ҮНЭ, ХАНШ </vt:lpstr>
      <vt:lpstr>ТАРИАЛАЛТЫН ЯВЦ</vt:lpstr>
      <vt:lpstr>Аж үйлдвэрийн салбар </vt:lpstr>
      <vt:lpstr>Хэрэглээний үнийн өөрчлөлт, инфляци  /бүлгээр, хувиар / </vt:lpstr>
      <vt:lpstr> Төсвийн орлого </vt:lpstr>
      <vt:lpstr>БАНКНЫ САЛБАРЫН ҮЗҮҮЛЭЛТҮҮД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bodi</dc:creator>
  <cp:lastModifiedBy>Bakhat</cp:lastModifiedBy>
  <cp:revision>1021</cp:revision>
  <dcterms:created xsi:type="dcterms:W3CDTF">2012-02-09T09:10:10Z</dcterms:created>
  <dcterms:modified xsi:type="dcterms:W3CDTF">2017-09-14T03:02:35Z</dcterms:modified>
</cp:coreProperties>
</file>