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216592"/>
        <c:axId val="140215416"/>
      </c:barChart>
      <c:catAx>
        <c:axId val="14021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5416"/>
        <c:crosses val="autoZero"/>
        <c:auto val="1"/>
        <c:lblAlgn val="ctr"/>
        <c:lblOffset val="100"/>
        <c:noMultiLvlLbl val="0"/>
      </c:catAx>
      <c:valAx>
        <c:axId val="14021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323</c:v>
                </c:pt>
                <c:pt idx="1">
                  <c:v>22</c:v>
                </c:pt>
                <c:pt idx="2">
                  <c:v>242</c:v>
                </c:pt>
                <c:pt idx="3">
                  <c:v>812</c:v>
                </c:pt>
                <c:pt idx="4">
                  <c:v>156</c:v>
                </c:pt>
                <c:pt idx="5">
                  <c:v>118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593368"/>
        <c:axId val="309591800"/>
      </c:barChart>
      <c:catAx>
        <c:axId val="30959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91800"/>
        <c:crosses val="autoZero"/>
        <c:auto val="1"/>
        <c:lblAlgn val="ctr"/>
        <c:lblOffset val="100"/>
        <c:noMultiLvlLbl val="0"/>
      </c:catAx>
      <c:valAx>
        <c:axId val="30959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959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343998266837"/>
          <c:y val="0.11654178735391769"/>
          <c:w val="0.32806774863468807"/>
          <c:h val="0.22693367093494671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pattFill prst="ltVert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8228228842583809E-2"/>
                  <c:y val="-3.838113785241553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957A49-C3E4-4AAE-9781-CDC352840630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17.6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04614804190367"/>
                      <c:h val="0.1018238428893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35186831736814"/>
                  <c:y val="0.25734790669649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0B209-160D-4516-988B-4282BC77AE9A}" type="CATEGORYNAME">
                      <a:rPr lang="mn-MN" sz="1050" smtClean="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,8.3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5693084290795"/>
                      <c:h val="8.1032479674651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98548528306309"/>
                  <c:y val="-9.72193949659477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4F5DDE-6800-4186-B80B-EFDD887F5688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33.7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2226056242"/>
                      <c:h val="0.190144795305848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948923094031973"/>
                  <c:y val="4.9499660830732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D41ACF-8D40-418C-A3CE-9963570972B3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/>
                      <a:t>, </a:t>
                    </a:r>
                    <a:r>
                      <a:rPr lang="mn-MN" sz="1050" baseline="0" dirty="0" smtClean="0"/>
                      <a:t>3.1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9665980414158"/>
                      <c:h val="0.1976045319391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F738C1-9B03-4CFF-9ED0-66DFDCFF2521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37.3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Sheet2!$P$7:$P$11</c:f>
              <c:numCache>
                <c:formatCode>0.0</c:formatCode>
                <c:ptCount val="5"/>
                <c:pt idx="0">
                  <c:v>3.3</c:v>
                </c:pt>
                <c:pt idx="1">
                  <c:v>13.1</c:v>
                </c:pt>
                <c:pt idx="2">
                  <c:v>26.2</c:v>
                </c:pt>
                <c:pt idx="3">
                  <c:v>4.9000000000000004</c:v>
                </c:pt>
                <c:pt idx="4">
                  <c:v>52.5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sz="2750" dirty="0" smtClean="0"/>
              <a:t> </a:t>
            </a:r>
            <a:br>
              <a:rPr sz="2750" dirty="0" smtClean="0"/>
            </a:br>
            <a:r>
              <a:rPr lang="en-US" sz="2750" dirty="0"/>
              <a:t>7</a:t>
            </a:r>
            <a:r>
              <a:rPr sz="2750" spc="-75" dirty="0" smtClean="0"/>
              <a:t> </a:t>
            </a:r>
            <a:r>
              <a:rPr sz="2750" spc="-75" dirty="0" err="1" smtClean="0"/>
              <a:t>дугаар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D0A8"/>
                </a:solidFill>
                <a:latin typeface="Arial"/>
                <a:cs typeface="Arial"/>
              </a:rPr>
              <a:t>2022</a:t>
            </a: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699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7467" y="1425389"/>
            <a:ext cx="46786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угаар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351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1699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en-US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en-US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365648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349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17.1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буурчээ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1699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988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58.1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 flipV="1">
            <a:off x="3226929" y="4122293"/>
            <a:ext cx="319665" cy="626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4900554" y="4065871"/>
            <a:ext cx="337466" cy="710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733416"/>
              </p:ext>
            </p:extLst>
          </p:nvPr>
        </p:nvGraphicFramePr>
        <p:xfrm>
          <a:off x="2760459" y="4936054"/>
          <a:ext cx="5724234" cy="213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46.7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5.7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14.0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47.3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46374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9466.5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1858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өсч,  олгосон тэтгэвэр тэтгэмжийн хэмжээ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181.9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төгрөгөөр буурсан 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дугаар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1415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1422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1.1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1.1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%)-аар буурсан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 өмнөх оны мөн үеийнхээс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хүүхдээр буурсан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859905" cy="1492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209519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үзлэг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 Нийт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10420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30.4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(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нас баралтын шалтгааны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22.6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30.9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57.9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салхинцэцэг,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657985" y="1004729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VII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VII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382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889" y="5363756"/>
            <a:ext cx="371602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273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119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0.4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өөр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83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30.4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31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59.6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ээ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өссөн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3291176"/>
              </p:ext>
            </p:extLst>
          </p:nvPr>
        </p:nvGraphicFramePr>
        <p:xfrm>
          <a:off x="6579054" y="1679178"/>
          <a:ext cx="3812682" cy="50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</a:t>
            </a:r>
            <a:r>
              <a:rPr lang="mn-MN" sz="15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нийт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30584</a:t>
            </a:r>
            <a:r>
              <a:rPr lang="en-US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81386.2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1602.4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26.1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өсчээ.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29512.3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158227.4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0525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харилцах данс эзэмшигдийн тоо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178217,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хадгаламж эзэмшигчдийн тоо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83029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оны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 дугаар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10.2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54.6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56.2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7.9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25.9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9847" y="1050905"/>
            <a:ext cx="241765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Газар тариалан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146300" y="4715054"/>
            <a:ext cx="81534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597.8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га-д үр тариа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тариалсан нь өмнөх оны мөн үетэй харьцуулахад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534.8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га-гаар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буурсан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413.2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га-д төмс тариалсан нь өмнөх оны мөн үеийнхээс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 5.5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 Хүнсний ногоо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257.4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га-д тариалсан нь өмнөх оны мөн үеийнхээс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га-аар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</a:p>
          <a:p>
            <a:pPr algn="just">
              <a:lnSpc>
                <a:spcPct val="115000"/>
              </a:lnSpc>
            </a:pP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18072"/>
            <a:ext cx="7479509" cy="2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гүйцэтгэлээр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20.6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15.9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</TotalTime>
  <Words>637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 7 дугаар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cp:lastModifiedBy>Doljinsuren_Ts</cp:lastModifiedBy>
  <cp:revision>283</cp:revision>
  <cp:lastPrinted>2019-04-29T09:15:38Z</cp:lastPrinted>
  <dcterms:created xsi:type="dcterms:W3CDTF">2017-06-13T06:31:41Z</dcterms:created>
  <dcterms:modified xsi:type="dcterms:W3CDTF">2020-08-12T09:13:21Z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