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72" r:id="rId8"/>
    <p:sldId id="276" r:id="rId9"/>
    <p:sldId id="274" r:id="rId10"/>
    <p:sldId id="271" r:id="rId11"/>
  </p:sldIdLst>
  <p:sldSz cx="10693400" cy="756285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FF"/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%20disk\Cdisk\zahirgaa%20sta%20medee\Sar%20uliraliin%20taniltsuulaga\2017\6%20sar\2017-6%20sar-t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Cdisk\zahirgaa%20sta%20medee\Sar%20uliraliin%20taniltsuulaga\2017\6%20sar\2017-6%20sar-ts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020800"/>
        <c:axId val="183016880"/>
      </c:barChart>
      <c:catAx>
        <c:axId val="183020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16880"/>
        <c:crosses val="autoZero"/>
        <c:auto val="1"/>
        <c:lblAlgn val="ctr"/>
        <c:lblOffset val="100"/>
        <c:noMultiLvlLbl val="0"/>
      </c:catAx>
      <c:valAx>
        <c:axId val="18301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2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mn-MN" baseline="0">
                <a:solidFill>
                  <a:schemeClr val="tx1"/>
                </a:solidFill>
                <a:latin typeface="Arial" panose="020B0604020202020204" pitchFamily="34" charset="0"/>
              </a:rPr>
              <a:t>Бүртгэлтэй ажилгүйчүүд, боловсролоор</a:t>
            </a:r>
            <a:endParaRPr lang="en-US" baseline="0">
              <a:solidFill>
                <a:schemeClr val="tx1"/>
              </a:solidFill>
              <a:latin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'I.2.2'!$B$36:$H$36</c:f>
              <c:strCache>
                <c:ptCount val="7"/>
                <c:pt idx="0">
                  <c:v>Дээд</c:v>
                </c:pt>
                <c:pt idx="1">
                  <c:v>Тусгай дунд</c:v>
                </c:pt>
                <c:pt idx="2">
                  <c:v>Мэргэжлийн анхан шатны</c:v>
                </c:pt>
                <c:pt idx="3">
                  <c:v>Бүрэн дунд</c:v>
                </c:pt>
                <c:pt idx="4">
                  <c:v>Бүрэн бус дунд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'I.2.2'!$B$37:$H$37</c:f>
              <c:numCache>
                <c:formatCode>General</c:formatCode>
                <c:ptCount val="7"/>
                <c:pt idx="0">
                  <c:v>303</c:v>
                </c:pt>
                <c:pt idx="1">
                  <c:v>20</c:v>
                </c:pt>
                <c:pt idx="2">
                  <c:v>178</c:v>
                </c:pt>
                <c:pt idx="3">
                  <c:v>664</c:v>
                </c:pt>
                <c:pt idx="4">
                  <c:v>119</c:v>
                </c:pt>
                <c:pt idx="5">
                  <c:v>70</c:v>
                </c:pt>
                <c:pt idx="6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3021584"/>
        <c:axId val="183017272"/>
      </c:barChart>
      <c:catAx>
        <c:axId val="18302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17272"/>
        <c:crosses val="autoZero"/>
        <c:auto val="1"/>
        <c:lblAlgn val="ctr"/>
        <c:lblOffset val="100"/>
        <c:noMultiLvlLbl val="0"/>
      </c:catAx>
      <c:valAx>
        <c:axId val="183017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02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551839098107168E-2"/>
          <c:y val="5.0438786522243262E-2"/>
          <c:w val="0.82488619446487632"/>
          <c:h val="0.7870003149606295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2343998266837"/>
          <c:y val="0.11654178735391769"/>
          <c:w val="0.32806774863468807"/>
          <c:h val="0.22693367093494671"/>
        </c:manualLayout>
      </c:layout>
      <c:pieChart>
        <c:varyColors val="1"/>
        <c:ser>
          <c:idx val="0"/>
          <c:order val="0"/>
          <c:explosion val="14"/>
          <c:dPt>
            <c:idx val="0"/>
            <c:bubble3D val="0"/>
            <c:spPr>
              <a:pattFill prst="ltVert">
                <a:fgClr>
                  <a:schemeClr val="bg1"/>
                </a:fgClr>
                <a:bgClr>
                  <a:schemeClr val="accent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pattFill prst="dkHorz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pattFill prst="solidDmnd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pattFill prst="horzBrick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9.8228228842583809E-2"/>
                  <c:y val="-3.8381137852415539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9957A49-C3E4-4AAE-9781-CDC352840630}" type="CATEGORYNAME">
                      <a:rPr lang="ru-RU" sz="105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ru-RU" sz="1050" baseline="0" dirty="0"/>
                      <a:t>, </a:t>
                    </a:r>
                    <a:r>
                      <a:rPr lang="ru-RU" sz="1050" baseline="0" dirty="0" smtClean="0"/>
                      <a:t>12.5%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304614804190367"/>
                      <c:h val="0.10182384288933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5935186831736814"/>
                  <c:y val="0.2573479066964992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020B209-160D-4516-988B-4282BC77AE9A}" type="CATEGORYNAME">
                      <a:rPr lang="mn-MN" sz="1050" smtClean="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sz="1050" baseline="0" dirty="0" smtClean="0"/>
                      <a:t>, 9.4%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45693084290795"/>
                      <c:h val="8.10324796746515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1998548528306309"/>
                  <c:y val="-9.721939496594778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74F5DDE-6800-4186-B80B-EFDD887F5688}" type="CATEGORYNAME">
                      <a:rPr lang="ru-RU" sz="105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ru-RU" sz="1050" baseline="0" dirty="0"/>
                      <a:t>, </a:t>
                    </a:r>
                    <a:r>
                      <a:rPr lang="ru-RU" sz="1050" baseline="0" dirty="0" smtClean="0"/>
                      <a:t>30.8%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8182226056242"/>
                      <c:h val="0.1901447953058483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9948923094031973"/>
                  <c:y val="4.949966083073250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1D41ACF-8D40-418C-A3CE-9963570972B3}" type="CATEGORYNAME">
                      <a:rPr lang="mn-MN" sz="105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sz="1050" baseline="0" dirty="0"/>
                      <a:t>, </a:t>
                    </a:r>
                    <a:r>
                      <a:rPr lang="mn-MN" sz="1050" baseline="0" dirty="0" smtClean="0"/>
                      <a:t>4.2%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099665980414158"/>
                      <c:h val="0.1976045319391509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1F738C1-9B03-4CFF-9ED0-66DFDCFF2521}" type="CATEGORYNAME">
                      <a:rPr lang="mn-MN" sz="105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sz="1050" baseline="0" dirty="0" smtClean="0"/>
                      <a:t>,43.1%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spc="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Sheet2!$O$7:$O$11</c:f>
              <c:strCache>
                <c:ptCount val="5"/>
                <c:pt idx="0">
                  <c:v>Байгаль хамгаалах журмын эсрэг г/х</c:v>
                </c:pt>
                <c:pt idx="1">
                  <c:v>бусад</c:v>
                </c:pt>
                <c:pt idx="2">
                  <c:v>хүний амь бие эрүүл мэндийн эсрэг г/х</c:v>
                </c:pt>
                <c:pt idx="3">
                  <c:v>тээврийн хэрэгслийн хөдөлгөөний аюулгүй байдлын эсрэг г/х</c:v>
                </c:pt>
                <c:pt idx="4">
                  <c:v>өмчлөх эрхийн эсрэг г/х</c:v>
                </c:pt>
              </c:strCache>
            </c:strRef>
          </c:cat>
          <c:val>
            <c:numRef>
              <c:f>Sheet2!$P$7:$P$11</c:f>
              <c:numCache>
                <c:formatCode>0.0</c:formatCode>
                <c:ptCount val="5"/>
                <c:pt idx="0">
                  <c:v>3.3</c:v>
                </c:pt>
                <c:pt idx="1">
                  <c:v>13.1</c:v>
                </c:pt>
                <c:pt idx="2">
                  <c:v>26.2</c:v>
                </c:pt>
                <c:pt idx="3">
                  <c:v>4.9000000000000004</c:v>
                </c:pt>
                <c:pt idx="4">
                  <c:v>52.5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F416-E594-4FEA-B96F-D00672FA781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6563" y="876300"/>
            <a:ext cx="33432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8F954-F93B-4044-8166-7E6BD4F2A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0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954-F93B-4044-8166-7E6BD4F2A2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3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2600" y="139705"/>
            <a:ext cx="9702800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11242" y="1187481"/>
            <a:ext cx="8415332" cy="4373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2600" y="139705"/>
            <a:ext cx="9702800" cy="7277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638" y="538315"/>
            <a:ext cx="6972122" cy="325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92627" y="3748087"/>
            <a:ext cx="6859905" cy="3281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0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urkhangai.nso.mn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3" Type="http://schemas.openxmlformats.org/officeDocument/2006/relationships/image" Target="../media/image13.jpg"/><Relationship Id="rId7" Type="http://schemas.openxmlformats.org/officeDocument/2006/relationships/image" Target="../media/image17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f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8021" y="2692641"/>
            <a:ext cx="7321550" cy="1269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9439" marR="5080" indent="-1857375" algn="ctr">
              <a:lnSpc>
                <a:spcPct val="100000"/>
              </a:lnSpc>
            </a:pPr>
            <a:r>
              <a:rPr sz="2750" dirty="0" err="1" smtClean="0"/>
              <a:t>Өвөрхангай</a:t>
            </a:r>
            <a:r>
              <a:rPr sz="2750" dirty="0" smtClean="0"/>
              <a:t> </a:t>
            </a:r>
            <a:r>
              <a:rPr sz="2750" dirty="0" err="1" smtClean="0"/>
              <a:t>аймгийн</a:t>
            </a:r>
            <a:r>
              <a:rPr sz="2750" dirty="0" smtClean="0"/>
              <a:t> </a:t>
            </a:r>
            <a:r>
              <a:rPr sz="2750" dirty="0"/>
              <a:t>нийгэм, </a:t>
            </a:r>
            <a:r>
              <a:rPr sz="2750" dirty="0" err="1" smtClean="0"/>
              <a:t>эдийн</a:t>
            </a:r>
            <a:r>
              <a:rPr sz="2750" dirty="0" smtClean="0"/>
              <a:t/>
            </a:r>
            <a:br>
              <a:rPr sz="2750" dirty="0" smtClean="0"/>
            </a:br>
            <a:r>
              <a:rPr sz="2750" dirty="0" err="1" smtClean="0"/>
              <a:t>засгийн</a:t>
            </a:r>
            <a:r>
              <a:rPr sz="2750" spc="-95" dirty="0" smtClean="0"/>
              <a:t> </a:t>
            </a:r>
            <a:r>
              <a:rPr sz="2750" dirty="0" err="1"/>
              <a:t>байдал</a:t>
            </a:r>
            <a:r>
              <a:rPr sz="2750" dirty="0"/>
              <a:t>  </a:t>
            </a:r>
            <a:r>
              <a:rPr sz="2750" spc="5" dirty="0" smtClean="0"/>
              <a:t>20</a:t>
            </a:r>
            <a:r>
              <a:rPr lang="en-US" sz="2750" spc="5" dirty="0" smtClean="0"/>
              <a:t>20</a:t>
            </a:r>
            <a:r>
              <a:rPr sz="2750" spc="5" dirty="0" smtClean="0"/>
              <a:t> </a:t>
            </a:r>
            <a:r>
              <a:rPr sz="2750" dirty="0" err="1" smtClean="0"/>
              <a:t>оны</a:t>
            </a:r>
            <a:r>
              <a:rPr sz="2750" dirty="0" smtClean="0"/>
              <a:t> </a:t>
            </a:r>
            <a:br>
              <a:rPr sz="2750" dirty="0" smtClean="0"/>
            </a:br>
            <a:r>
              <a:rPr lang="en-US" sz="2750" dirty="0" smtClean="0"/>
              <a:t>10</a:t>
            </a:r>
            <a:r>
              <a:rPr sz="2750" spc="-75" dirty="0" smtClean="0"/>
              <a:t> д</a:t>
            </a:r>
            <a:r>
              <a:rPr lang="mn-MN" sz="2750" spc="-75" dirty="0" smtClean="0"/>
              <a:t>угаар</a:t>
            </a:r>
            <a:r>
              <a:rPr sz="2750" spc="-75" dirty="0" smtClean="0"/>
              <a:t> </a:t>
            </a:r>
            <a:r>
              <a:rPr sz="2750" dirty="0" err="1" smtClean="0"/>
              <a:t>сар</a:t>
            </a:r>
            <a:endParaRPr sz="2750" dirty="0"/>
          </a:p>
        </p:txBody>
      </p:sp>
      <p:sp>
        <p:nvSpPr>
          <p:cNvPr id="3" name="TextBox 2"/>
          <p:cNvSpPr txBox="1"/>
          <p:nvPr/>
        </p:nvSpPr>
        <p:spPr>
          <a:xfrm>
            <a:off x="7937500" y="504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207" y="123825"/>
            <a:ext cx="833293" cy="9819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600" y="139705"/>
            <a:ext cx="9702800" cy="727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R="759460" algn="r">
              <a:lnSpc>
                <a:spcPct val="100000"/>
              </a:lnSpc>
            </a:pPr>
            <a:r>
              <a:rPr sz="950" spc="-10" dirty="0">
                <a:solidFill>
                  <a:srgbClr val="898989"/>
                </a:solidFill>
                <a:latin typeface="Calibri"/>
                <a:cs typeface="Calibri"/>
              </a:rPr>
              <a:t>16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2600" y="152917"/>
            <a:ext cx="9702800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FEF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850900" y="5838825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www.uvurkhangai.nso.mn</a:t>
            </a:r>
            <a:endParaRPr lang="en-US" dirty="0" smtClean="0"/>
          </a:p>
          <a:p>
            <a:r>
              <a:rPr lang="en-US" dirty="0" smtClean="0"/>
              <a:t>www.facebook.com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mn-MN" dirty="0" smtClean="0">
                <a:solidFill>
                  <a:srgbClr val="0000FF"/>
                </a:solidFill>
              </a:rPr>
              <a:t>Статистикийн хэлтэс Өвөрхангай аймаг/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480300" y="6883028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Утас: 7032-3442</a:t>
            </a:r>
          </a:p>
          <a:p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7032-2427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13100" y="3629025"/>
            <a:ext cx="26670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3956" y="848223"/>
            <a:ext cx="4331970" cy="32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solidFill>
                  <a:srgbClr val="00B0F0"/>
                </a:solidFill>
              </a:rPr>
              <a:t>БҮРТГЭЛТЭЙ АЖИЛГҮЙ</a:t>
            </a:r>
            <a:r>
              <a:rPr spc="-60" dirty="0">
                <a:solidFill>
                  <a:srgbClr val="00B0F0"/>
                </a:solidFill>
              </a:rPr>
              <a:t> </a:t>
            </a:r>
            <a:r>
              <a:rPr spc="5" dirty="0">
                <a:solidFill>
                  <a:srgbClr val="00B0F0"/>
                </a:solidFill>
              </a:rPr>
              <a:t>ИРГЭД</a:t>
            </a:r>
          </a:p>
        </p:txBody>
      </p:sp>
      <p:sp>
        <p:nvSpPr>
          <p:cNvPr id="3" name="object 3"/>
          <p:cNvSpPr/>
          <p:nvPr/>
        </p:nvSpPr>
        <p:spPr>
          <a:xfrm>
            <a:off x="1752841" y="1709775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122351" y="0"/>
                </a:moveTo>
                <a:lnTo>
                  <a:pt x="74725" y="9607"/>
                </a:lnTo>
                <a:lnTo>
                  <a:pt x="35834" y="35810"/>
                </a:lnTo>
                <a:lnTo>
                  <a:pt x="9614" y="74677"/>
                </a:lnTo>
                <a:lnTo>
                  <a:pt x="0" y="122275"/>
                </a:lnTo>
                <a:lnTo>
                  <a:pt x="9614" y="169859"/>
                </a:lnTo>
                <a:lnTo>
                  <a:pt x="35834" y="208718"/>
                </a:lnTo>
                <a:lnTo>
                  <a:pt x="74725" y="234918"/>
                </a:lnTo>
                <a:lnTo>
                  <a:pt x="122351" y="244525"/>
                </a:lnTo>
                <a:lnTo>
                  <a:pt x="169965" y="234918"/>
                </a:lnTo>
                <a:lnTo>
                  <a:pt x="208853" y="208718"/>
                </a:lnTo>
                <a:lnTo>
                  <a:pt x="235074" y="169859"/>
                </a:lnTo>
                <a:lnTo>
                  <a:pt x="244690" y="122275"/>
                </a:lnTo>
                <a:lnTo>
                  <a:pt x="235074" y="74677"/>
                </a:lnTo>
                <a:lnTo>
                  <a:pt x="208853" y="35810"/>
                </a:lnTo>
                <a:lnTo>
                  <a:pt x="169965" y="9607"/>
                </a:lnTo>
                <a:lnTo>
                  <a:pt x="122351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4449" y="1969033"/>
            <a:ext cx="321945" cy="320675"/>
          </a:xfrm>
          <a:custGeom>
            <a:avLst/>
            <a:gdLst/>
            <a:ahLst/>
            <a:cxnLst/>
            <a:rect l="l" t="t" r="r" b="b"/>
            <a:pathLst>
              <a:path w="321944" h="320675">
                <a:moveTo>
                  <a:pt x="119697" y="0"/>
                </a:moveTo>
                <a:lnTo>
                  <a:pt x="74256" y="0"/>
                </a:lnTo>
                <a:lnTo>
                  <a:pt x="46373" y="5724"/>
                </a:lnTo>
                <a:lnTo>
                  <a:pt x="23601" y="21335"/>
                </a:lnTo>
                <a:lnTo>
                  <a:pt x="8246" y="44491"/>
                </a:lnTo>
                <a:lnTo>
                  <a:pt x="2616" y="72847"/>
                </a:lnTo>
                <a:lnTo>
                  <a:pt x="2575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917" y="320306"/>
                </a:lnTo>
                <a:lnTo>
                  <a:pt x="32245" y="320306"/>
                </a:lnTo>
                <a:lnTo>
                  <a:pt x="57912" y="296265"/>
                </a:lnTo>
                <a:lnTo>
                  <a:pt x="57823" y="291388"/>
                </a:lnTo>
                <a:lnTo>
                  <a:pt x="55702" y="124980"/>
                </a:lnTo>
                <a:lnTo>
                  <a:pt x="55219" y="88684"/>
                </a:lnTo>
                <a:lnTo>
                  <a:pt x="58623" y="85242"/>
                </a:lnTo>
                <a:lnTo>
                  <a:pt x="318808" y="85242"/>
                </a:lnTo>
                <a:lnTo>
                  <a:pt x="318808" y="72847"/>
                </a:lnTo>
                <a:lnTo>
                  <a:pt x="318444" y="71018"/>
                </a:lnTo>
                <a:lnTo>
                  <a:pt x="160731" y="71018"/>
                </a:lnTo>
                <a:lnTo>
                  <a:pt x="119697" y="0"/>
                </a:lnTo>
                <a:close/>
              </a:path>
              <a:path w="321944" h="320675">
                <a:moveTo>
                  <a:pt x="318808" y="85242"/>
                </a:moveTo>
                <a:lnTo>
                  <a:pt x="262826" y="85242"/>
                </a:lnTo>
                <a:lnTo>
                  <a:pt x="266217" y="88684"/>
                </a:lnTo>
                <a:lnTo>
                  <a:pt x="265772" y="124980"/>
                </a:lnTo>
                <a:lnTo>
                  <a:pt x="263639" y="291388"/>
                </a:lnTo>
                <a:lnTo>
                  <a:pt x="263563" y="296265"/>
                </a:lnTo>
                <a:lnTo>
                  <a:pt x="264756" y="300875"/>
                </a:lnTo>
                <a:lnTo>
                  <a:pt x="292557" y="320306"/>
                </a:lnTo>
                <a:lnTo>
                  <a:pt x="300594" y="319189"/>
                </a:lnTo>
                <a:lnTo>
                  <a:pt x="321538" y="296265"/>
                </a:lnTo>
                <a:lnTo>
                  <a:pt x="318808" y="85242"/>
                </a:lnTo>
                <a:close/>
              </a:path>
              <a:path w="321944" h="320675">
                <a:moveTo>
                  <a:pt x="254304" y="85242"/>
                </a:moveTo>
                <a:lnTo>
                  <a:pt x="67157" y="85242"/>
                </a:lnTo>
                <a:lnTo>
                  <a:pt x="70548" y="88620"/>
                </a:lnTo>
                <a:lnTo>
                  <a:pt x="70548" y="301574"/>
                </a:lnTo>
                <a:lnTo>
                  <a:pt x="73926" y="304952"/>
                </a:lnTo>
                <a:lnTo>
                  <a:pt x="247548" y="304952"/>
                </a:lnTo>
                <a:lnTo>
                  <a:pt x="250926" y="301574"/>
                </a:lnTo>
                <a:lnTo>
                  <a:pt x="250926" y="88620"/>
                </a:lnTo>
                <a:lnTo>
                  <a:pt x="254304" y="85242"/>
                </a:lnTo>
                <a:close/>
              </a:path>
              <a:path w="321944" h="320675">
                <a:moveTo>
                  <a:pt x="247167" y="0"/>
                </a:moveTo>
                <a:lnTo>
                  <a:pt x="201777" y="0"/>
                </a:lnTo>
                <a:lnTo>
                  <a:pt x="160731" y="71018"/>
                </a:lnTo>
                <a:lnTo>
                  <a:pt x="318444" y="71018"/>
                </a:lnTo>
                <a:lnTo>
                  <a:pt x="313177" y="44491"/>
                </a:lnTo>
                <a:lnTo>
                  <a:pt x="297822" y="21336"/>
                </a:lnTo>
                <a:lnTo>
                  <a:pt x="275050" y="5724"/>
                </a:lnTo>
                <a:lnTo>
                  <a:pt x="247167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4997" y="2289340"/>
            <a:ext cx="180975" cy="366395"/>
          </a:xfrm>
          <a:custGeom>
            <a:avLst/>
            <a:gdLst/>
            <a:ahLst/>
            <a:cxnLst/>
            <a:rect l="l" t="t" r="r" b="b"/>
            <a:pathLst>
              <a:path w="180975" h="366394">
                <a:moveTo>
                  <a:pt x="180378" y="0"/>
                </a:moveTo>
                <a:lnTo>
                  <a:pt x="0" y="0"/>
                </a:lnTo>
                <a:lnTo>
                  <a:pt x="0" y="333501"/>
                </a:lnTo>
                <a:lnTo>
                  <a:pt x="2728" y="346129"/>
                </a:lnTo>
                <a:lnTo>
                  <a:pt x="10169" y="356439"/>
                </a:lnTo>
                <a:lnTo>
                  <a:pt x="21206" y="363389"/>
                </a:lnTo>
                <a:lnTo>
                  <a:pt x="34721" y="365937"/>
                </a:lnTo>
                <a:lnTo>
                  <a:pt x="48259" y="363389"/>
                </a:lnTo>
                <a:lnTo>
                  <a:pt x="59307" y="356439"/>
                </a:lnTo>
                <a:lnTo>
                  <a:pt x="66752" y="346129"/>
                </a:lnTo>
                <a:lnTo>
                  <a:pt x="69481" y="333501"/>
                </a:lnTo>
                <a:lnTo>
                  <a:pt x="69481" y="53593"/>
                </a:lnTo>
                <a:lnTo>
                  <a:pt x="180378" y="53593"/>
                </a:lnTo>
                <a:lnTo>
                  <a:pt x="180378" y="0"/>
                </a:lnTo>
                <a:close/>
              </a:path>
              <a:path w="180975" h="366394">
                <a:moveTo>
                  <a:pt x="180378" y="53593"/>
                </a:moveTo>
                <a:lnTo>
                  <a:pt x="110896" y="53593"/>
                </a:lnTo>
                <a:lnTo>
                  <a:pt x="110896" y="333501"/>
                </a:lnTo>
                <a:lnTo>
                  <a:pt x="113625" y="346129"/>
                </a:lnTo>
                <a:lnTo>
                  <a:pt x="121069" y="356439"/>
                </a:lnTo>
                <a:lnTo>
                  <a:pt x="132113" y="363389"/>
                </a:lnTo>
                <a:lnTo>
                  <a:pt x="145643" y="365937"/>
                </a:lnTo>
                <a:lnTo>
                  <a:pt x="159155" y="363389"/>
                </a:lnTo>
                <a:lnTo>
                  <a:pt x="170197" y="356439"/>
                </a:lnTo>
                <a:lnTo>
                  <a:pt x="177645" y="346129"/>
                </a:lnTo>
                <a:lnTo>
                  <a:pt x="180378" y="333501"/>
                </a:lnTo>
                <a:lnTo>
                  <a:pt x="180378" y="53593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5758" y="1709775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122351" y="0"/>
                </a:moveTo>
                <a:lnTo>
                  <a:pt x="74730" y="9607"/>
                </a:lnTo>
                <a:lnTo>
                  <a:pt x="35839" y="35810"/>
                </a:lnTo>
                <a:lnTo>
                  <a:pt x="9616" y="74677"/>
                </a:lnTo>
                <a:lnTo>
                  <a:pt x="0" y="122275"/>
                </a:lnTo>
                <a:lnTo>
                  <a:pt x="9616" y="169859"/>
                </a:lnTo>
                <a:lnTo>
                  <a:pt x="35839" y="208718"/>
                </a:lnTo>
                <a:lnTo>
                  <a:pt x="74730" y="234918"/>
                </a:lnTo>
                <a:lnTo>
                  <a:pt x="122351" y="244525"/>
                </a:lnTo>
                <a:lnTo>
                  <a:pt x="169970" y="234918"/>
                </a:lnTo>
                <a:lnTo>
                  <a:pt x="208857" y="208718"/>
                </a:lnTo>
                <a:lnTo>
                  <a:pt x="235076" y="169859"/>
                </a:lnTo>
                <a:lnTo>
                  <a:pt x="244690" y="122275"/>
                </a:lnTo>
                <a:lnTo>
                  <a:pt x="235076" y="74677"/>
                </a:lnTo>
                <a:lnTo>
                  <a:pt x="208857" y="35810"/>
                </a:lnTo>
                <a:lnTo>
                  <a:pt x="169970" y="9607"/>
                </a:lnTo>
                <a:lnTo>
                  <a:pt x="122351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1084" y="1954885"/>
            <a:ext cx="321945" cy="320675"/>
          </a:xfrm>
          <a:custGeom>
            <a:avLst/>
            <a:gdLst/>
            <a:ahLst/>
            <a:cxnLst/>
            <a:rect l="l" t="t" r="r" b="b"/>
            <a:pathLst>
              <a:path w="321944" h="320675">
                <a:moveTo>
                  <a:pt x="119710" y="0"/>
                </a:moveTo>
                <a:lnTo>
                  <a:pt x="74269" y="0"/>
                </a:lnTo>
                <a:lnTo>
                  <a:pt x="46386" y="5724"/>
                </a:lnTo>
                <a:lnTo>
                  <a:pt x="23614" y="21335"/>
                </a:lnTo>
                <a:lnTo>
                  <a:pt x="8259" y="44491"/>
                </a:lnTo>
                <a:lnTo>
                  <a:pt x="2628" y="72847"/>
                </a:lnTo>
                <a:lnTo>
                  <a:pt x="2587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930" y="320306"/>
                </a:lnTo>
                <a:lnTo>
                  <a:pt x="32257" y="320306"/>
                </a:lnTo>
                <a:lnTo>
                  <a:pt x="57924" y="296265"/>
                </a:lnTo>
                <a:lnTo>
                  <a:pt x="57835" y="291388"/>
                </a:lnTo>
                <a:lnTo>
                  <a:pt x="55232" y="88684"/>
                </a:lnTo>
                <a:lnTo>
                  <a:pt x="58635" y="85242"/>
                </a:lnTo>
                <a:lnTo>
                  <a:pt x="318820" y="85242"/>
                </a:lnTo>
                <a:lnTo>
                  <a:pt x="318820" y="72847"/>
                </a:lnTo>
                <a:lnTo>
                  <a:pt x="318457" y="71018"/>
                </a:lnTo>
                <a:lnTo>
                  <a:pt x="160743" y="71018"/>
                </a:lnTo>
                <a:lnTo>
                  <a:pt x="119710" y="0"/>
                </a:lnTo>
                <a:close/>
              </a:path>
              <a:path w="321944" h="320675">
                <a:moveTo>
                  <a:pt x="318820" y="85242"/>
                </a:moveTo>
                <a:lnTo>
                  <a:pt x="262839" y="85242"/>
                </a:lnTo>
                <a:lnTo>
                  <a:pt x="266229" y="88684"/>
                </a:lnTo>
                <a:lnTo>
                  <a:pt x="265785" y="124980"/>
                </a:lnTo>
                <a:lnTo>
                  <a:pt x="263651" y="291388"/>
                </a:lnTo>
                <a:lnTo>
                  <a:pt x="263575" y="296265"/>
                </a:lnTo>
                <a:lnTo>
                  <a:pt x="264769" y="300875"/>
                </a:lnTo>
                <a:lnTo>
                  <a:pt x="292569" y="320306"/>
                </a:lnTo>
                <a:lnTo>
                  <a:pt x="300607" y="319189"/>
                </a:lnTo>
                <a:lnTo>
                  <a:pt x="321538" y="296265"/>
                </a:lnTo>
                <a:lnTo>
                  <a:pt x="318820" y="85242"/>
                </a:lnTo>
                <a:close/>
              </a:path>
              <a:path w="321944" h="320675">
                <a:moveTo>
                  <a:pt x="254317" y="85242"/>
                </a:moveTo>
                <a:lnTo>
                  <a:pt x="67170" y="85242"/>
                </a:lnTo>
                <a:lnTo>
                  <a:pt x="70561" y="88620"/>
                </a:lnTo>
                <a:lnTo>
                  <a:pt x="70561" y="301574"/>
                </a:lnTo>
                <a:lnTo>
                  <a:pt x="73939" y="304952"/>
                </a:lnTo>
                <a:lnTo>
                  <a:pt x="247561" y="304952"/>
                </a:lnTo>
                <a:lnTo>
                  <a:pt x="250939" y="301574"/>
                </a:lnTo>
                <a:lnTo>
                  <a:pt x="250939" y="88620"/>
                </a:lnTo>
                <a:lnTo>
                  <a:pt x="254317" y="85242"/>
                </a:lnTo>
                <a:close/>
              </a:path>
              <a:path w="321944" h="320675">
                <a:moveTo>
                  <a:pt x="247167" y="0"/>
                </a:moveTo>
                <a:lnTo>
                  <a:pt x="201790" y="0"/>
                </a:lnTo>
                <a:lnTo>
                  <a:pt x="160743" y="71018"/>
                </a:lnTo>
                <a:lnTo>
                  <a:pt x="318457" y="71018"/>
                </a:lnTo>
                <a:lnTo>
                  <a:pt x="313189" y="44491"/>
                </a:lnTo>
                <a:lnTo>
                  <a:pt x="297834" y="21336"/>
                </a:lnTo>
                <a:lnTo>
                  <a:pt x="275058" y="5724"/>
                </a:lnTo>
                <a:lnTo>
                  <a:pt x="247167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6462" y="2289339"/>
            <a:ext cx="180975" cy="366395"/>
          </a:xfrm>
          <a:custGeom>
            <a:avLst/>
            <a:gdLst/>
            <a:ahLst/>
            <a:cxnLst/>
            <a:rect l="l" t="t" r="r" b="b"/>
            <a:pathLst>
              <a:path w="180975" h="366394">
                <a:moveTo>
                  <a:pt x="180378" y="0"/>
                </a:moveTo>
                <a:lnTo>
                  <a:pt x="0" y="0"/>
                </a:lnTo>
                <a:lnTo>
                  <a:pt x="0" y="333501"/>
                </a:lnTo>
                <a:lnTo>
                  <a:pt x="2728" y="346129"/>
                </a:lnTo>
                <a:lnTo>
                  <a:pt x="10169" y="356439"/>
                </a:lnTo>
                <a:lnTo>
                  <a:pt x="21206" y="363389"/>
                </a:lnTo>
                <a:lnTo>
                  <a:pt x="34721" y="365937"/>
                </a:lnTo>
                <a:lnTo>
                  <a:pt x="48254" y="363389"/>
                </a:lnTo>
                <a:lnTo>
                  <a:pt x="59302" y="356439"/>
                </a:lnTo>
                <a:lnTo>
                  <a:pt x="66750" y="346129"/>
                </a:lnTo>
                <a:lnTo>
                  <a:pt x="69481" y="333501"/>
                </a:lnTo>
                <a:lnTo>
                  <a:pt x="69481" y="53593"/>
                </a:lnTo>
                <a:lnTo>
                  <a:pt x="180378" y="53593"/>
                </a:lnTo>
                <a:lnTo>
                  <a:pt x="180378" y="0"/>
                </a:lnTo>
                <a:close/>
              </a:path>
              <a:path w="180975" h="366394">
                <a:moveTo>
                  <a:pt x="180378" y="53593"/>
                </a:moveTo>
                <a:lnTo>
                  <a:pt x="110896" y="53593"/>
                </a:lnTo>
                <a:lnTo>
                  <a:pt x="110896" y="333501"/>
                </a:lnTo>
                <a:lnTo>
                  <a:pt x="113625" y="346129"/>
                </a:lnTo>
                <a:lnTo>
                  <a:pt x="121067" y="356439"/>
                </a:lnTo>
                <a:lnTo>
                  <a:pt x="132107" y="363389"/>
                </a:lnTo>
                <a:lnTo>
                  <a:pt x="145630" y="365937"/>
                </a:lnTo>
                <a:lnTo>
                  <a:pt x="159145" y="363389"/>
                </a:lnTo>
                <a:lnTo>
                  <a:pt x="170191" y="356439"/>
                </a:lnTo>
                <a:lnTo>
                  <a:pt x="177643" y="346129"/>
                </a:lnTo>
                <a:lnTo>
                  <a:pt x="180378" y="333501"/>
                </a:lnTo>
                <a:lnTo>
                  <a:pt x="180378" y="53593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76906" y="1709775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122351" y="0"/>
                </a:moveTo>
                <a:lnTo>
                  <a:pt x="74730" y="9607"/>
                </a:lnTo>
                <a:lnTo>
                  <a:pt x="35839" y="35810"/>
                </a:lnTo>
                <a:lnTo>
                  <a:pt x="9616" y="74677"/>
                </a:lnTo>
                <a:lnTo>
                  <a:pt x="0" y="122275"/>
                </a:lnTo>
                <a:lnTo>
                  <a:pt x="9616" y="169859"/>
                </a:lnTo>
                <a:lnTo>
                  <a:pt x="35839" y="208718"/>
                </a:lnTo>
                <a:lnTo>
                  <a:pt x="74730" y="234918"/>
                </a:lnTo>
                <a:lnTo>
                  <a:pt x="122351" y="244525"/>
                </a:lnTo>
                <a:lnTo>
                  <a:pt x="169970" y="234918"/>
                </a:lnTo>
                <a:lnTo>
                  <a:pt x="208857" y="208718"/>
                </a:lnTo>
                <a:lnTo>
                  <a:pt x="235076" y="169859"/>
                </a:lnTo>
                <a:lnTo>
                  <a:pt x="244690" y="122275"/>
                </a:lnTo>
                <a:lnTo>
                  <a:pt x="235076" y="74677"/>
                </a:lnTo>
                <a:lnTo>
                  <a:pt x="208857" y="35810"/>
                </a:lnTo>
                <a:lnTo>
                  <a:pt x="169970" y="9607"/>
                </a:lnTo>
                <a:lnTo>
                  <a:pt x="122351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38514" y="1969033"/>
            <a:ext cx="321945" cy="320675"/>
          </a:xfrm>
          <a:custGeom>
            <a:avLst/>
            <a:gdLst/>
            <a:ahLst/>
            <a:cxnLst/>
            <a:rect l="l" t="t" r="r" b="b"/>
            <a:pathLst>
              <a:path w="321944" h="320675">
                <a:moveTo>
                  <a:pt x="119710" y="0"/>
                </a:moveTo>
                <a:lnTo>
                  <a:pt x="74269" y="0"/>
                </a:lnTo>
                <a:lnTo>
                  <a:pt x="46386" y="5724"/>
                </a:lnTo>
                <a:lnTo>
                  <a:pt x="23614" y="21335"/>
                </a:lnTo>
                <a:lnTo>
                  <a:pt x="8259" y="44491"/>
                </a:lnTo>
                <a:lnTo>
                  <a:pt x="2628" y="72847"/>
                </a:lnTo>
                <a:lnTo>
                  <a:pt x="2587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930" y="320306"/>
                </a:lnTo>
                <a:lnTo>
                  <a:pt x="32258" y="320306"/>
                </a:lnTo>
                <a:lnTo>
                  <a:pt x="57912" y="296265"/>
                </a:lnTo>
                <a:lnTo>
                  <a:pt x="57835" y="291388"/>
                </a:lnTo>
                <a:lnTo>
                  <a:pt x="55702" y="124980"/>
                </a:lnTo>
                <a:lnTo>
                  <a:pt x="55219" y="88684"/>
                </a:lnTo>
                <a:lnTo>
                  <a:pt x="58635" y="85242"/>
                </a:lnTo>
                <a:lnTo>
                  <a:pt x="318820" y="85242"/>
                </a:lnTo>
                <a:lnTo>
                  <a:pt x="318820" y="72847"/>
                </a:lnTo>
                <a:lnTo>
                  <a:pt x="318457" y="71018"/>
                </a:lnTo>
                <a:lnTo>
                  <a:pt x="160743" y="71018"/>
                </a:lnTo>
                <a:lnTo>
                  <a:pt x="119710" y="0"/>
                </a:lnTo>
                <a:close/>
              </a:path>
              <a:path w="321944" h="320675">
                <a:moveTo>
                  <a:pt x="318820" y="85242"/>
                </a:moveTo>
                <a:lnTo>
                  <a:pt x="262839" y="85242"/>
                </a:lnTo>
                <a:lnTo>
                  <a:pt x="266229" y="88684"/>
                </a:lnTo>
                <a:lnTo>
                  <a:pt x="265785" y="124980"/>
                </a:lnTo>
                <a:lnTo>
                  <a:pt x="263652" y="291388"/>
                </a:lnTo>
                <a:lnTo>
                  <a:pt x="263575" y="296265"/>
                </a:lnTo>
                <a:lnTo>
                  <a:pt x="264769" y="300875"/>
                </a:lnTo>
                <a:lnTo>
                  <a:pt x="292557" y="320306"/>
                </a:lnTo>
                <a:lnTo>
                  <a:pt x="300594" y="319189"/>
                </a:lnTo>
                <a:lnTo>
                  <a:pt x="321538" y="296265"/>
                </a:lnTo>
                <a:lnTo>
                  <a:pt x="318820" y="85242"/>
                </a:lnTo>
                <a:close/>
              </a:path>
              <a:path w="321944" h="320675">
                <a:moveTo>
                  <a:pt x="254317" y="85242"/>
                </a:moveTo>
                <a:lnTo>
                  <a:pt x="67170" y="85242"/>
                </a:lnTo>
                <a:lnTo>
                  <a:pt x="70548" y="88620"/>
                </a:lnTo>
                <a:lnTo>
                  <a:pt x="70548" y="301574"/>
                </a:lnTo>
                <a:lnTo>
                  <a:pt x="73939" y="304952"/>
                </a:lnTo>
                <a:lnTo>
                  <a:pt x="247548" y="304952"/>
                </a:lnTo>
                <a:lnTo>
                  <a:pt x="250939" y="301574"/>
                </a:lnTo>
                <a:lnTo>
                  <a:pt x="250939" y="88620"/>
                </a:lnTo>
                <a:lnTo>
                  <a:pt x="254317" y="85242"/>
                </a:lnTo>
                <a:close/>
              </a:path>
              <a:path w="321944" h="320675">
                <a:moveTo>
                  <a:pt x="247167" y="0"/>
                </a:moveTo>
                <a:lnTo>
                  <a:pt x="201777" y="0"/>
                </a:lnTo>
                <a:lnTo>
                  <a:pt x="160743" y="71018"/>
                </a:lnTo>
                <a:lnTo>
                  <a:pt x="318457" y="71018"/>
                </a:lnTo>
                <a:lnTo>
                  <a:pt x="313189" y="44491"/>
                </a:lnTo>
                <a:lnTo>
                  <a:pt x="297834" y="21336"/>
                </a:lnTo>
                <a:lnTo>
                  <a:pt x="275058" y="5724"/>
                </a:lnTo>
                <a:lnTo>
                  <a:pt x="247167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09062" y="2289340"/>
            <a:ext cx="180975" cy="366395"/>
          </a:xfrm>
          <a:custGeom>
            <a:avLst/>
            <a:gdLst/>
            <a:ahLst/>
            <a:cxnLst/>
            <a:rect l="l" t="t" r="r" b="b"/>
            <a:pathLst>
              <a:path w="180975" h="366394">
                <a:moveTo>
                  <a:pt x="180390" y="0"/>
                </a:moveTo>
                <a:lnTo>
                  <a:pt x="0" y="0"/>
                </a:lnTo>
                <a:lnTo>
                  <a:pt x="0" y="333501"/>
                </a:lnTo>
                <a:lnTo>
                  <a:pt x="2728" y="346129"/>
                </a:lnTo>
                <a:lnTo>
                  <a:pt x="10171" y="356439"/>
                </a:lnTo>
                <a:lnTo>
                  <a:pt x="21211" y="363389"/>
                </a:lnTo>
                <a:lnTo>
                  <a:pt x="34734" y="365937"/>
                </a:lnTo>
                <a:lnTo>
                  <a:pt x="48264" y="363389"/>
                </a:lnTo>
                <a:lnTo>
                  <a:pt x="59308" y="356439"/>
                </a:lnTo>
                <a:lnTo>
                  <a:pt x="66752" y="346129"/>
                </a:lnTo>
                <a:lnTo>
                  <a:pt x="69481" y="333501"/>
                </a:lnTo>
                <a:lnTo>
                  <a:pt x="69481" y="53593"/>
                </a:lnTo>
                <a:lnTo>
                  <a:pt x="180390" y="53593"/>
                </a:lnTo>
                <a:lnTo>
                  <a:pt x="180390" y="0"/>
                </a:lnTo>
                <a:close/>
              </a:path>
              <a:path w="180975" h="366394">
                <a:moveTo>
                  <a:pt x="180390" y="53593"/>
                </a:moveTo>
                <a:lnTo>
                  <a:pt x="110909" y="53593"/>
                </a:lnTo>
                <a:lnTo>
                  <a:pt x="110909" y="333501"/>
                </a:lnTo>
                <a:lnTo>
                  <a:pt x="113636" y="346129"/>
                </a:lnTo>
                <a:lnTo>
                  <a:pt x="121075" y="356439"/>
                </a:lnTo>
                <a:lnTo>
                  <a:pt x="132115" y="363389"/>
                </a:lnTo>
                <a:lnTo>
                  <a:pt x="145643" y="365937"/>
                </a:lnTo>
                <a:lnTo>
                  <a:pt x="159157" y="363389"/>
                </a:lnTo>
                <a:lnTo>
                  <a:pt x="170203" y="356439"/>
                </a:lnTo>
                <a:lnTo>
                  <a:pt x="177656" y="346129"/>
                </a:lnTo>
                <a:lnTo>
                  <a:pt x="180390" y="333501"/>
                </a:lnTo>
                <a:lnTo>
                  <a:pt x="180390" y="53593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91000" y="1709775"/>
            <a:ext cx="244475" cy="245110"/>
          </a:xfrm>
          <a:custGeom>
            <a:avLst/>
            <a:gdLst/>
            <a:ahLst/>
            <a:cxnLst/>
            <a:rect l="l" t="t" r="r" b="b"/>
            <a:pathLst>
              <a:path w="244475" h="245110">
                <a:moveTo>
                  <a:pt x="122072" y="0"/>
                </a:moveTo>
                <a:lnTo>
                  <a:pt x="74553" y="9609"/>
                </a:lnTo>
                <a:lnTo>
                  <a:pt x="35752" y="35815"/>
                </a:lnTo>
                <a:lnTo>
                  <a:pt x="9592" y="74682"/>
                </a:lnTo>
                <a:lnTo>
                  <a:pt x="0" y="122275"/>
                </a:lnTo>
                <a:lnTo>
                  <a:pt x="9592" y="169866"/>
                </a:lnTo>
                <a:lnTo>
                  <a:pt x="35752" y="208729"/>
                </a:lnTo>
                <a:lnTo>
                  <a:pt x="74553" y="234930"/>
                </a:lnTo>
                <a:lnTo>
                  <a:pt x="122072" y="244538"/>
                </a:lnTo>
                <a:lnTo>
                  <a:pt x="169570" y="234930"/>
                </a:lnTo>
                <a:lnTo>
                  <a:pt x="208365" y="208729"/>
                </a:lnTo>
                <a:lnTo>
                  <a:pt x="234525" y="169866"/>
                </a:lnTo>
                <a:lnTo>
                  <a:pt x="244119" y="122275"/>
                </a:lnTo>
                <a:lnTo>
                  <a:pt x="234525" y="74682"/>
                </a:lnTo>
                <a:lnTo>
                  <a:pt x="208365" y="35815"/>
                </a:lnTo>
                <a:lnTo>
                  <a:pt x="169570" y="9609"/>
                </a:lnTo>
                <a:lnTo>
                  <a:pt x="122072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52697" y="1969033"/>
            <a:ext cx="321310" cy="320675"/>
          </a:xfrm>
          <a:custGeom>
            <a:avLst/>
            <a:gdLst/>
            <a:ahLst/>
            <a:cxnLst/>
            <a:rect l="l" t="t" r="r" b="b"/>
            <a:pathLst>
              <a:path w="321310" h="320675">
                <a:moveTo>
                  <a:pt x="119430" y="0"/>
                </a:moveTo>
                <a:lnTo>
                  <a:pt x="74091" y="0"/>
                </a:lnTo>
                <a:lnTo>
                  <a:pt x="46271" y="5724"/>
                </a:lnTo>
                <a:lnTo>
                  <a:pt x="23552" y="21335"/>
                </a:lnTo>
                <a:lnTo>
                  <a:pt x="8233" y="44491"/>
                </a:lnTo>
                <a:lnTo>
                  <a:pt x="2616" y="72847"/>
                </a:lnTo>
                <a:lnTo>
                  <a:pt x="2575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867" y="320306"/>
                </a:lnTo>
                <a:lnTo>
                  <a:pt x="32181" y="320306"/>
                </a:lnTo>
                <a:lnTo>
                  <a:pt x="35356" y="319747"/>
                </a:lnTo>
                <a:lnTo>
                  <a:pt x="38303" y="318719"/>
                </a:lnTo>
                <a:lnTo>
                  <a:pt x="45326" y="316344"/>
                </a:lnTo>
                <a:lnTo>
                  <a:pt x="51066" y="311353"/>
                </a:lnTo>
                <a:lnTo>
                  <a:pt x="56565" y="300875"/>
                </a:lnTo>
                <a:lnTo>
                  <a:pt x="57785" y="296265"/>
                </a:lnTo>
                <a:lnTo>
                  <a:pt x="57696" y="291388"/>
                </a:lnTo>
                <a:lnTo>
                  <a:pt x="55575" y="124980"/>
                </a:lnTo>
                <a:lnTo>
                  <a:pt x="55092" y="88684"/>
                </a:lnTo>
                <a:lnTo>
                  <a:pt x="58496" y="85242"/>
                </a:lnTo>
                <a:lnTo>
                  <a:pt x="318071" y="85242"/>
                </a:lnTo>
                <a:lnTo>
                  <a:pt x="318071" y="72847"/>
                </a:lnTo>
                <a:lnTo>
                  <a:pt x="317711" y="71031"/>
                </a:lnTo>
                <a:lnTo>
                  <a:pt x="160362" y="71031"/>
                </a:lnTo>
                <a:lnTo>
                  <a:pt x="119430" y="0"/>
                </a:lnTo>
                <a:close/>
              </a:path>
              <a:path w="321310" h="320675">
                <a:moveTo>
                  <a:pt x="318071" y="85242"/>
                </a:moveTo>
                <a:lnTo>
                  <a:pt x="262216" y="85242"/>
                </a:lnTo>
                <a:lnTo>
                  <a:pt x="265594" y="88684"/>
                </a:lnTo>
                <a:lnTo>
                  <a:pt x="265163" y="124980"/>
                </a:lnTo>
                <a:lnTo>
                  <a:pt x="263029" y="291388"/>
                </a:lnTo>
                <a:lnTo>
                  <a:pt x="262953" y="296265"/>
                </a:lnTo>
                <a:lnTo>
                  <a:pt x="264134" y="300875"/>
                </a:lnTo>
                <a:lnTo>
                  <a:pt x="291871" y="320306"/>
                </a:lnTo>
                <a:lnTo>
                  <a:pt x="299889" y="319189"/>
                </a:lnTo>
                <a:lnTo>
                  <a:pt x="320776" y="296265"/>
                </a:lnTo>
                <a:lnTo>
                  <a:pt x="318071" y="85242"/>
                </a:lnTo>
                <a:close/>
              </a:path>
              <a:path w="321310" h="320675">
                <a:moveTo>
                  <a:pt x="253720" y="85242"/>
                </a:moveTo>
                <a:lnTo>
                  <a:pt x="67005" y="85242"/>
                </a:lnTo>
                <a:lnTo>
                  <a:pt x="70383" y="88620"/>
                </a:lnTo>
                <a:lnTo>
                  <a:pt x="70383" y="301574"/>
                </a:lnTo>
                <a:lnTo>
                  <a:pt x="73761" y="304952"/>
                </a:lnTo>
                <a:lnTo>
                  <a:pt x="246964" y="304952"/>
                </a:lnTo>
                <a:lnTo>
                  <a:pt x="250342" y="301574"/>
                </a:lnTo>
                <a:lnTo>
                  <a:pt x="250342" y="88620"/>
                </a:lnTo>
                <a:lnTo>
                  <a:pt x="253720" y="85242"/>
                </a:lnTo>
                <a:close/>
              </a:path>
              <a:path w="321310" h="320675">
                <a:moveTo>
                  <a:pt x="246583" y="0"/>
                </a:moveTo>
                <a:lnTo>
                  <a:pt x="201307" y="0"/>
                </a:lnTo>
                <a:lnTo>
                  <a:pt x="160362" y="71031"/>
                </a:lnTo>
                <a:lnTo>
                  <a:pt x="317711" y="71031"/>
                </a:lnTo>
                <a:lnTo>
                  <a:pt x="312452" y="44491"/>
                </a:lnTo>
                <a:lnTo>
                  <a:pt x="297129" y="21336"/>
                </a:lnTo>
                <a:lnTo>
                  <a:pt x="274405" y="5724"/>
                </a:lnTo>
                <a:lnTo>
                  <a:pt x="246583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23093" y="2289340"/>
            <a:ext cx="180340" cy="366395"/>
          </a:xfrm>
          <a:custGeom>
            <a:avLst/>
            <a:gdLst/>
            <a:ahLst/>
            <a:cxnLst/>
            <a:rect l="l" t="t" r="r" b="b"/>
            <a:pathLst>
              <a:path w="180339" h="366394">
                <a:moveTo>
                  <a:pt x="179946" y="0"/>
                </a:moveTo>
                <a:lnTo>
                  <a:pt x="0" y="0"/>
                </a:lnTo>
                <a:lnTo>
                  <a:pt x="0" y="333489"/>
                </a:lnTo>
                <a:lnTo>
                  <a:pt x="2719" y="346119"/>
                </a:lnTo>
                <a:lnTo>
                  <a:pt x="10139" y="356433"/>
                </a:lnTo>
                <a:lnTo>
                  <a:pt x="21147" y="363387"/>
                </a:lnTo>
                <a:lnTo>
                  <a:pt x="34632" y="365937"/>
                </a:lnTo>
                <a:lnTo>
                  <a:pt x="48137" y="363387"/>
                </a:lnTo>
                <a:lnTo>
                  <a:pt x="59161" y="356433"/>
                </a:lnTo>
                <a:lnTo>
                  <a:pt x="66592" y="346119"/>
                </a:lnTo>
                <a:lnTo>
                  <a:pt x="69316" y="333489"/>
                </a:lnTo>
                <a:lnTo>
                  <a:pt x="69316" y="53581"/>
                </a:lnTo>
                <a:lnTo>
                  <a:pt x="179946" y="53581"/>
                </a:lnTo>
                <a:lnTo>
                  <a:pt x="179946" y="0"/>
                </a:lnTo>
                <a:close/>
              </a:path>
              <a:path w="180339" h="366394">
                <a:moveTo>
                  <a:pt x="179946" y="53581"/>
                </a:moveTo>
                <a:lnTo>
                  <a:pt x="110629" y="53581"/>
                </a:lnTo>
                <a:lnTo>
                  <a:pt x="110629" y="333489"/>
                </a:lnTo>
                <a:lnTo>
                  <a:pt x="113351" y="346119"/>
                </a:lnTo>
                <a:lnTo>
                  <a:pt x="120777" y="356433"/>
                </a:lnTo>
                <a:lnTo>
                  <a:pt x="131793" y="363387"/>
                </a:lnTo>
                <a:lnTo>
                  <a:pt x="145287" y="365937"/>
                </a:lnTo>
                <a:lnTo>
                  <a:pt x="158766" y="363387"/>
                </a:lnTo>
                <a:lnTo>
                  <a:pt x="169784" y="356433"/>
                </a:lnTo>
                <a:lnTo>
                  <a:pt x="177218" y="346119"/>
                </a:lnTo>
                <a:lnTo>
                  <a:pt x="179946" y="333489"/>
                </a:lnTo>
                <a:lnTo>
                  <a:pt x="179946" y="53581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52175" y="1709775"/>
            <a:ext cx="244475" cy="245110"/>
          </a:xfrm>
          <a:custGeom>
            <a:avLst/>
            <a:gdLst/>
            <a:ahLst/>
            <a:cxnLst/>
            <a:rect l="l" t="t" r="r" b="b"/>
            <a:pathLst>
              <a:path w="244475" h="245110">
                <a:moveTo>
                  <a:pt x="122072" y="0"/>
                </a:moveTo>
                <a:lnTo>
                  <a:pt x="74559" y="9609"/>
                </a:lnTo>
                <a:lnTo>
                  <a:pt x="35756" y="35815"/>
                </a:lnTo>
                <a:lnTo>
                  <a:pt x="9594" y="74682"/>
                </a:lnTo>
                <a:lnTo>
                  <a:pt x="0" y="122275"/>
                </a:lnTo>
                <a:lnTo>
                  <a:pt x="9594" y="169866"/>
                </a:lnTo>
                <a:lnTo>
                  <a:pt x="35756" y="208729"/>
                </a:lnTo>
                <a:lnTo>
                  <a:pt x="74559" y="234930"/>
                </a:lnTo>
                <a:lnTo>
                  <a:pt x="122072" y="244538"/>
                </a:lnTo>
                <a:lnTo>
                  <a:pt x="169570" y="234930"/>
                </a:lnTo>
                <a:lnTo>
                  <a:pt x="208365" y="208729"/>
                </a:lnTo>
                <a:lnTo>
                  <a:pt x="234525" y="169866"/>
                </a:lnTo>
                <a:lnTo>
                  <a:pt x="244119" y="122275"/>
                </a:lnTo>
                <a:lnTo>
                  <a:pt x="234525" y="74682"/>
                </a:lnTo>
                <a:lnTo>
                  <a:pt x="208365" y="35815"/>
                </a:lnTo>
                <a:lnTo>
                  <a:pt x="169570" y="9609"/>
                </a:lnTo>
                <a:lnTo>
                  <a:pt x="122072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13885" y="1969033"/>
            <a:ext cx="321310" cy="320675"/>
          </a:xfrm>
          <a:custGeom>
            <a:avLst/>
            <a:gdLst/>
            <a:ahLst/>
            <a:cxnLst/>
            <a:rect l="l" t="t" r="r" b="b"/>
            <a:pathLst>
              <a:path w="321310" h="320675">
                <a:moveTo>
                  <a:pt x="119418" y="0"/>
                </a:moveTo>
                <a:lnTo>
                  <a:pt x="74079" y="0"/>
                </a:lnTo>
                <a:lnTo>
                  <a:pt x="46260" y="5724"/>
                </a:lnTo>
                <a:lnTo>
                  <a:pt x="23545" y="21335"/>
                </a:lnTo>
                <a:lnTo>
                  <a:pt x="8231" y="44491"/>
                </a:lnTo>
                <a:lnTo>
                  <a:pt x="2616" y="72847"/>
                </a:lnTo>
                <a:lnTo>
                  <a:pt x="2574" y="88684"/>
                </a:lnTo>
                <a:lnTo>
                  <a:pt x="2133" y="124980"/>
                </a:lnTo>
                <a:lnTo>
                  <a:pt x="0" y="291388"/>
                </a:lnTo>
                <a:lnTo>
                  <a:pt x="28854" y="320306"/>
                </a:lnTo>
                <a:lnTo>
                  <a:pt x="32169" y="320306"/>
                </a:lnTo>
                <a:lnTo>
                  <a:pt x="35344" y="319747"/>
                </a:lnTo>
                <a:lnTo>
                  <a:pt x="38290" y="318719"/>
                </a:lnTo>
                <a:lnTo>
                  <a:pt x="45313" y="316344"/>
                </a:lnTo>
                <a:lnTo>
                  <a:pt x="51054" y="311353"/>
                </a:lnTo>
                <a:lnTo>
                  <a:pt x="56553" y="300875"/>
                </a:lnTo>
                <a:lnTo>
                  <a:pt x="57772" y="296265"/>
                </a:lnTo>
                <a:lnTo>
                  <a:pt x="57683" y="291388"/>
                </a:lnTo>
                <a:lnTo>
                  <a:pt x="55562" y="124980"/>
                </a:lnTo>
                <a:lnTo>
                  <a:pt x="55079" y="88684"/>
                </a:lnTo>
                <a:lnTo>
                  <a:pt x="58483" y="85242"/>
                </a:lnTo>
                <a:lnTo>
                  <a:pt x="318058" y="85242"/>
                </a:lnTo>
                <a:lnTo>
                  <a:pt x="318058" y="72847"/>
                </a:lnTo>
                <a:lnTo>
                  <a:pt x="317698" y="71031"/>
                </a:lnTo>
                <a:lnTo>
                  <a:pt x="160350" y="71031"/>
                </a:lnTo>
                <a:lnTo>
                  <a:pt x="119418" y="0"/>
                </a:lnTo>
                <a:close/>
              </a:path>
              <a:path w="321310" h="320675">
                <a:moveTo>
                  <a:pt x="318058" y="85242"/>
                </a:moveTo>
                <a:lnTo>
                  <a:pt x="262204" y="85242"/>
                </a:lnTo>
                <a:lnTo>
                  <a:pt x="265582" y="88684"/>
                </a:lnTo>
                <a:lnTo>
                  <a:pt x="265150" y="124980"/>
                </a:lnTo>
                <a:lnTo>
                  <a:pt x="263017" y="291388"/>
                </a:lnTo>
                <a:lnTo>
                  <a:pt x="262940" y="296265"/>
                </a:lnTo>
                <a:lnTo>
                  <a:pt x="264134" y="300875"/>
                </a:lnTo>
                <a:lnTo>
                  <a:pt x="291858" y="320306"/>
                </a:lnTo>
                <a:lnTo>
                  <a:pt x="299877" y="319189"/>
                </a:lnTo>
                <a:lnTo>
                  <a:pt x="320763" y="296265"/>
                </a:lnTo>
                <a:lnTo>
                  <a:pt x="318058" y="85242"/>
                </a:lnTo>
                <a:close/>
              </a:path>
              <a:path w="321310" h="320675">
                <a:moveTo>
                  <a:pt x="253707" y="85242"/>
                </a:moveTo>
                <a:lnTo>
                  <a:pt x="67005" y="85242"/>
                </a:lnTo>
                <a:lnTo>
                  <a:pt x="70383" y="88620"/>
                </a:lnTo>
                <a:lnTo>
                  <a:pt x="70383" y="301574"/>
                </a:lnTo>
                <a:lnTo>
                  <a:pt x="73748" y="304952"/>
                </a:lnTo>
                <a:lnTo>
                  <a:pt x="246951" y="304952"/>
                </a:lnTo>
                <a:lnTo>
                  <a:pt x="250329" y="301574"/>
                </a:lnTo>
                <a:lnTo>
                  <a:pt x="250329" y="88620"/>
                </a:lnTo>
                <a:lnTo>
                  <a:pt x="253707" y="85242"/>
                </a:lnTo>
                <a:close/>
              </a:path>
              <a:path w="321310" h="320675">
                <a:moveTo>
                  <a:pt x="246570" y="0"/>
                </a:moveTo>
                <a:lnTo>
                  <a:pt x="201295" y="0"/>
                </a:lnTo>
                <a:lnTo>
                  <a:pt x="160350" y="71031"/>
                </a:lnTo>
                <a:lnTo>
                  <a:pt x="317698" y="71031"/>
                </a:lnTo>
                <a:lnTo>
                  <a:pt x="312439" y="44491"/>
                </a:lnTo>
                <a:lnTo>
                  <a:pt x="297116" y="21336"/>
                </a:lnTo>
                <a:lnTo>
                  <a:pt x="274392" y="5724"/>
                </a:lnTo>
                <a:lnTo>
                  <a:pt x="246570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84268" y="2289340"/>
            <a:ext cx="180340" cy="366395"/>
          </a:xfrm>
          <a:custGeom>
            <a:avLst/>
            <a:gdLst/>
            <a:ahLst/>
            <a:cxnLst/>
            <a:rect l="l" t="t" r="r" b="b"/>
            <a:pathLst>
              <a:path w="180339" h="366394">
                <a:moveTo>
                  <a:pt x="179946" y="0"/>
                </a:moveTo>
                <a:lnTo>
                  <a:pt x="0" y="0"/>
                </a:lnTo>
                <a:lnTo>
                  <a:pt x="0" y="333489"/>
                </a:lnTo>
                <a:lnTo>
                  <a:pt x="2721" y="346119"/>
                </a:lnTo>
                <a:lnTo>
                  <a:pt x="10145" y="356433"/>
                </a:lnTo>
                <a:lnTo>
                  <a:pt x="21158" y="363387"/>
                </a:lnTo>
                <a:lnTo>
                  <a:pt x="34645" y="365937"/>
                </a:lnTo>
                <a:lnTo>
                  <a:pt x="48142" y="363387"/>
                </a:lnTo>
                <a:lnTo>
                  <a:pt x="59162" y="356433"/>
                </a:lnTo>
                <a:lnTo>
                  <a:pt x="66592" y="346119"/>
                </a:lnTo>
                <a:lnTo>
                  <a:pt x="69316" y="333489"/>
                </a:lnTo>
                <a:lnTo>
                  <a:pt x="69316" y="53581"/>
                </a:lnTo>
                <a:lnTo>
                  <a:pt x="179946" y="53581"/>
                </a:lnTo>
                <a:lnTo>
                  <a:pt x="179946" y="0"/>
                </a:lnTo>
                <a:close/>
              </a:path>
              <a:path w="180339" h="366394">
                <a:moveTo>
                  <a:pt x="179946" y="53581"/>
                </a:moveTo>
                <a:lnTo>
                  <a:pt x="110629" y="53581"/>
                </a:lnTo>
                <a:lnTo>
                  <a:pt x="110629" y="333489"/>
                </a:lnTo>
                <a:lnTo>
                  <a:pt x="113351" y="346119"/>
                </a:lnTo>
                <a:lnTo>
                  <a:pt x="120776" y="356433"/>
                </a:lnTo>
                <a:lnTo>
                  <a:pt x="131793" y="363387"/>
                </a:lnTo>
                <a:lnTo>
                  <a:pt x="145287" y="365937"/>
                </a:lnTo>
                <a:lnTo>
                  <a:pt x="158766" y="363387"/>
                </a:lnTo>
                <a:lnTo>
                  <a:pt x="169784" y="356433"/>
                </a:lnTo>
                <a:lnTo>
                  <a:pt x="177218" y="346119"/>
                </a:lnTo>
                <a:lnTo>
                  <a:pt x="179946" y="333489"/>
                </a:lnTo>
                <a:lnTo>
                  <a:pt x="179946" y="53581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692185" y="2745219"/>
            <a:ext cx="121611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mn-MN" sz="1500" spc="-10" dirty="0" smtClean="0">
                <a:solidFill>
                  <a:srgbClr val="00D0A8"/>
                </a:solidFill>
                <a:latin typeface="Arial"/>
                <a:cs typeface="Arial"/>
              </a:rPr>
              <a:t>1</a:t>
            </a:r>
            <a:r>
              <a:rPr lang="en-US" sz="1500" spc="-10" dirty="0" smtClean="0">
                <a:solidFill>
                  <a:srgbClr val="00D0A8"/>
                </a:solidFill>
                <a:latin typeface="Arial"/>
                <a:cs typeface="Arial"/>
              </a:rPr>
              <a:t>338</a:t>
            </a:r>
            <a:r>
              <a:rPr sz="1500" spc="-10" dirty="0" smtClean="0">
                <a:solidFill>
                  <a:srgbClr val="00D0A8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D0A8"/>
                </a:solidFill>
                <a:latin typeface="Arial"/>
                <a:cs typeface="Arial"/>
              </a:rPr>
              <a:t>иргэн</a:t>
            </a:r>
            <a:endParaRPr sz="1500" spc="-10" dirty="0" smtClean="0">
              <a:solidFill>
                <a:srgbClr val="00D0A8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500" spc="-10" dirty="0" smtClean="0">
                <a:solidFill>
                  <a:srgbClr val="00D0A8"/>
                </a:solidFill>
                <a:latin typeface="Arial"/>
                <a:cs typeface="Arial"/>
              </a:rPr>
              <a:t> </a:t>
            </a:r>
            <a:r>
              <a:rPr lang="mn-MN" sz="1500" spc="-10" dirty="0" smtClean="0">
                <a:solidFill>
                  <a:srgbClr val="00D0A8"/>
                </a:solidFill>
                <a:latin typeface="Arial"/>
                <a:cs typeface="Arial"/>
              </a:rPr>
              <a:t>сарын эхэнд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52535" y="2744385"/>
            <a:ext cx="123813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en-US" sz="1500" spc="-10" dirty="0" smtClean="0">
                <a:solidFill>
                  <a:srgbClr val="00B0F0"/>
                </a:solidFill>
                <a:latin typeface="Arial"/>
                <a:cs typeface="Arial"/>
              </a:rPr>
              <a:t>1</a:t>
            </a:r>
            <a:r>
              <a:rPr lang="mn-MN" sz="1500" spc="-10" dirty="0" smtClean="0">
                <a:solidFill>
                  <a:srgbClr val="00B0F0"/>
                </a:solidFill>
                <a:latin typeface="Arial"/>
                <a:cs typeface="Arial"/>
              </a:rPr>
              <a:t>3</a:t>
            </a:r>
            <a:r>
              <a:rPr lang="en-US" sz="1500" spc="-10" dirty="0" smtClean="0">
                <a:solidFill>
                  <a:srgbClr val="00B0F0"/>
                </a:solidFill>
                <a:latin typeface="Arial"/>
                <a:cs typeface="Arial"/>
              </a:rPr>
              <a:t>73</a:t>
            </a:r>
            <a:r>
              <a:rPr sz="1500" spc="-10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B0F0"/>
                </a:solidFill>
                <a:latin typeface="Arial"/>
                <a:cs typeface="Arial"/>
              </a:rPr>
              <a:t>иргэн</a:t>
            </a:r>
            <a:r>
              <a:rPr sz="1500" spc="-10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B0F0"/>
                </a:solidFill>
                <a:latin typeface="Arial"/>
                <a:cs typeface="Arial"/>
              </a:rPr>
              <a:t>сарын</a:t>
            </a:r>
            <a:r>
              <a:rPr sz="1500" spc="-10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B0F0"/>
                </a:solidFill>
                <a:latin typeface="Arial"/>
                <a:cs typeface="Arial"/>
              </a:rPr>
              <a:t>сүүлд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37467" y="1425389"/>
            <a:ext cx="4678680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    Аймгийн хөдөлмөр халамжийн үйлчилгээний газарт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ажил хайж  бүртгүүлсэн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иргэд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2020 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дугаа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3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эхэнд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338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байсан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бөгөөд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ажилд</a:t>
            </a:r>
            <a:r>
              <a:rPr lang="en-US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зуучлагдан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орсон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ажил идэвхтэй хайгаагүйн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улмаас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программаас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хасагдсан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шинээр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нэмэгдсэн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117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байгаа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бөгөөд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сүүлд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бүртгэлтэй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ажилгүй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иргэн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33956" y="4037965"/>
            <a:ext cx="245745" cy="245745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122720" y="0"/>
                </a:moveTo>
                <a:lnTo>
                  <a:pt x="74955" y="9656"/>
                </a:lnTo>
                <a:lnTo>
                  <a:pt x="35947" y="35990"/>
                </a:lnTo>
                <a:lnTo>
                  <a:pt x="9645" y="75046"/>
                </a:lnTo>
                <a:lnTo>
                  <a:pt x="0" y="122872"/>
                </a:lnTo>
                <a:lnTo>
                  <a:pt x="9645" y="170688"/>
                </a:lnTo>
                <a:lnTo>
                  <a:pt x="35947" y="209737"/>
                </a:lnTo>
                <a:lnTo>
                  <a:pt x="74955" y="236065"/>
                </a:lnTo>
                <a:lnTo>
                  <a:pt x="122720" y="245719"/>
                </a:lnTo>
                <a:lnTo>
                  <a:pt x="170475" y="236065"/>
                </a:lnTo>
                <a:lnTo>
                  <a:pt x="209475" y="209737"/>
                </a:lnTo>
                <a:lnTo>
                  <a:pt x="235771" y="170688"/>
                </a:lnTo>
                <a:lnTo>
                  <a:pt x="245414" y="122872"/>
                </a:lnTo>
                <a:lnTo>
                  <a:pt x="235771" y="75046"/>
                </a:lnTo>
                <a:lnTo>
                  <a:pt x="209475" y="35990"/>
                </a:lnTo>
                <a:lnTo>
                  <a:pt x="170475" y="9656"/>
                </a:lnTo>
                <a:lnTo>
                  <a:pt x="122720" y="0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95450" y="4298480"/>
            <a:ext cx="322580" cy="321945"/>
          </a:xfrm>
          <a:custGeom>
            <a:avLst/>
            <a:gdLst/>
            <a:ahLst/>
            <a:cxnLst/>
            <a:rect l="l" t="t" r="r" b="b"/>
            <a:pathLst>
              <a:path w="322580" h="321945">
                <a:moveTo>
                  <a:pt x="120065" y="0"/>
                </a:moveTo>
                <a:lnTo>
                  <a:pt x="74498" y="0"/>
                </a:lnTo>
                <a:lnTo>
                  <a:pt x="46525" y="5751"/>
                </a:lnTo>
                <a:lnTo>
                  <a:pt x="23680" y="21437"/>
                </a:lnTo>
                <a:lnTo>
                  <a:pt x="8277" y="44705"/>
                </a:lnTo>
                <a:lnTo>
                  <a:pt x="2628" y="73202"/>
                </a:lnTo>
                <a:lnTo>
                  <a:pt x="2538" y="93319"/>
                </a:lnTo>
                <a:lnTo>
                  <a:pt x="2158" y="125590"/>
                </a:lnTo>
                <a:lnTo>
                  <a:pt x="0" y="292785"/>
                </a:lnTo>
                <a:lnTo>
                  <a:pt x="29019" y="321856"/>
                </a:lnTo>
                <a:lnTo>
                  <a:pt x="32359" y="321856"/>
                </a:lnTo>
                <a:lnTo>
                  <a:pt x="58077" y="297688"/>
                </a:lnTo>
                <a:lnTo>
                  <a:pt x="58000" y="292785"/>
                </a:lnTo>
                <a:lnTo>
                  <a:pt x="55880" y="125590"/>
                </a:lnTo>
                <a:lnTo>
                  <a:pt x="55441" y="93319"/>
                </a:lnTo>
                <a:lnTo>
                  <a:pt x="55434" y="89052"/>
                </a:lnTo>
                <a:lnTo>
                  <a:pt x="58800" y="85648"/>
                </a:lnTo>
                <a:lnTo>
                  <a:pt x="319760" y="85648"/>
                </a:lnTo>
                <a:lnTo>
                  <a:pt x="319760" y="73202"/>
                </a:lnTo>
                <a:lnTo>
                  <a:pt x="319395" y="71361"/>
                </a:lnTo>
                <a:lnTo>
                  <a:pt x="161226" y="71361"/>
                </a:lnTo>
                <a:lnTo>
                  <a:pt x="120065" y="0"/>
                </a:lnTo>
                <a:close/>
              </a:path>
              <a:path w="322580" h="321945">
                <a:moveTo>
                  <a:pt x="319760" y="85648"/>
                </a:moveTo>
                <a:lnTo>
                  <a:pt x="263626" y="85648"/>
                </a:lnTo>
                <a:lnTo>
                  <a:pt x="266980" y="89052"/>
                </a:lnTo>
                <a:lnTo>
                  <a:pt x="266954" y="93319"/>
                </a:lnTo>
                <a:lnTo>
                  <a:pt x="266573" y="125590"/>
                </a:lnTo>
                <a:lnTo>
                  <a:pt x="264439" y="292785"/>
                </a:lnTo>
                <a:lnTo>
                  <a:pt x="264363" y="297688"/>
                </a:lnTo>
                <a:lnTo>
                  <a:pt x="265556" y="302323"/>
                </a:lnTo>
                <a:lnTo>
                  <a:pt x="293433" y="321856"/>
                </a:lnTo>
                <a:lnTo>
                  <a:pt x="301491" y="320732"/>
                </a:lnTo>
                <a:lnTo>
                  <a:pt x="322503" y="297688"/>
                </a:lnTo>
                <a:lnTo>
                  <a:pt x="320294" y="125590"/>
                </a:lnTo>
                <a:lnTo>
                  <a:pt x="319760" y="85648"/>
                </a:lnTo>
                <a:close/>
              </a:path>
              <a:path w="322580" h="321945">
                <a:moveTo>
                  <a:pt x="255066" y="85648"/>
                </a:moveTo>
                <a:lnTo>
                  <a:pt x="67373" y="85648"/>
                </a:lnTo>
                <a:lnTo>
                  <a:pt x="70764" y="89052"/>
                </a:lnTo>
                <a:lnTo>
                  <a:pt x="70764" y="303021"/>
                </a:lnTo>
                <a:lnTo>
                  <a:pt x="74155" y="306425"/>
                </a:lnTo>
                <a:lnTo>
                  <a:pt x="248285" y="306425"/>
                </a:lnTo>
                <a:lnTo>
                  <a:pt x="251688" y="303021"/>
                </a:lnTo>
                <a:lnTo>
                  <a:pt x="251688" y="89052"/>
                </a:lnTo>
                <a:lnTo>
                  <a:pt x="255066" y="85648"/>
                </a:lnTo>
                <a:close/>
              </a:path>
              <a:path w="322580" h="321945">
                <a:moveTo>
                  <a:pt x="247904" y="0"/>
                </a:moveTo>
                <a:lnTo>
                  <a:pt x="202387" y="0"/>
                </a:lnTo>
                <a:lnTo>
                  <a:pt x="161226" y="71361"/>
                </a:lnTo>
                <a:lnTo>
                  <a:pt x="319395" y="71361"/>
                </a:lnTo>
                <a:lnTo>
                  <a:pt x="314114" y="44705"/>
                </a:lnTo>
                <a:lnTo>
                  <a:pt x="298715" y="21437"/>
                </a:lnTo>
                <a:lnTo>
                  <a:pt x="275874" y="5751"/>
                </a:lnTo>
                <a:lnTo>
                  <a:pt x="247904" y="0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66214" y="4620336"/>
            <a:ext cx="180975" cy="368300"/>
          </a:xfrm>
          <a:custGeom>
            <a:avLst/>
            <a:gdLst/>
            <a:ahLst/>
            <a:cxnLst/>
            <a:rect l="l" t="t" r="r" b="b"/>
            <a:pathLst>
              <a:path w="180975" h="368300">
                <a:moveTo>
                  <a:pt x="180911" y="0"/>
                </a:moveTo>
                <a:lnTo>
                  <a:pt x="0" y="0"/>
                </a:lnTo>
                <a:lnTo>
                  <a:pt x="0" y="335102"/>
                </a:lnTo>
                <a:lnTo>
                  <a:pt x="2735" y="347788"/>
                </a:lnTo>
                <a:lnTo>
                  <a:pt x="10198" y="358151"/>
                </a:lnTo>
                <a:lnTo>
                  <a:pt x="21270" y="365139"/>
                </a:lnTo>
                <a:lnTo>
                  <a:pt x="34836" y="367703"/>
                </a:lnTo>
                <a:lnTo>
                  <a:pt x="48409" y="365139"/>
                </a:lnTo>
                <a:lnTo>
                  <a:pt x="59485" y="358151"/>
                </a:lnTo>
                <a:lnTo>
                  <a:pt x="66949" y="347788"/>
                </a:lnTo>
                <a:lnTo>
                  <a:pt x="69684" y="335102"/>
                </a:lnTo>
                <a:lnTo>
                  <a:pt x="69684" y="53835"/>
                </a:lnTo>
                <a:lnTo>
                  <a:pt x="180911" y="53835"/>
                </a:lnTo>
                <a:lnTo>
                  <a:pt x="180911" y="0"/>
                </a:lnTo>
                <a:close/>
              </a:path>
              <a:path w="180975" h="368300">
                <a:moveTo>
                  <a:pt x="180911" y="53835"/>
                </a:moveTo>
                <a:lnTo>
                  <a:pt x="111226" y="53835"/>
                </a:lnTo>
                <a:lnTo>
                  <a:pt x="111226" y="335102"/>
                </a:lnTo>
                <a:lnTo>
                  <a:pt x="113964" y="347788"/>
                </a:lnTo>
                <a:lnTo>
                  <a:pt x="121431" y="358151"/>
                </a:lnTo>
                <a:lnTo>
                  <a:pt x="132507" y="365139"/>
                </a:lnTo>
                <a:lnTo>
                  <a:pt x="146075" y="367703"/>
                </a:lnTo>
                <a:lnTo>
                  <a:pt x="159624" y="365139"/>
                </a:lnTo>
                <a:lnTo>
                  <a:pt x="170699" y="358151"/>
                </a:lnTo>
                <a:lnTo>
                  <a:pt x="178170" y="347788"/>
                </a:lnTo>
                <a:lnTo>
                  <a:pt x="180911" y="335102"/>
                </a:lnTo>
                <a:lnTo>
                  <a:pt x="180911" y="53835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46804" y="4036695"/>
            <a:ext cx="246379" cy="247015"/>
          </a:xfrm>
          <a:custGeom>
            <a:avLst/>
            <a:gdLst/>
            <a:ahLst/>
            <a:cxnLst/>
            <a:rect l="l" t="t" r="r" b="b"/>
            <a:pathLst>
              <a:path w="246379" h="247014">
                <a:moveTo>
                  <a:pt x="123101" y="0"/>
                </a:moveTo>
                <a:lnTo>
                  <a:pt x="75186" y="9683"/>
                </a:lnTo>
                <a:lnTo>
                  <a:pt x="36056" y="36093"/>
                </a:lnTo>
                <a:lnTo>
                  <a:pt x="9674" y="75266"/>
                </a:lnTo>
                <a:lnTo>
                  <a:pt x="0" y="123240"/>
                </a:lnTo>
                <a:lnTo>
                  <a:pt x="9674" y="171200"/>
                </a:lnTo>
                <a:lnTo>
                  <a:pt x="36056" y="210365"/>
                </a:lnTo>
                <a:lnTo>
                  <a:pt x="75186" y="236772"/>
                </a:lnTo>
                <a:lnTo>
                  <a:pt x="123101" y="246456"/>
                </a:lnTo>
                <a:lnTo>
                  <a:pt x="170999" y="236772"/>
                </a:lnTo>
                <a:lnTo>
                  <a:pt x="210116" y="210365"/>
                </a:lnTo>
                <a:lnTo>
                  <a:pt x="236492" y="171200"/>
                </a:lnTo>
                <a:lnTo>
                  <a:pt x="246164" y="123240"/>
                </a:lnTo>
                <a:lnTo>
                  <a:pt x="236492" y="75266"/>
                </a:lnTo>
                <a:lnTo>
                  <a:pt x="210116" y="36093"/>
                </a:lnTo>
                <a:lnTo>
                  <a:pt x="170999" y="9683"/>
                </a:lnTo>
                <a:lnTo>
                  <a:pt x="123101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3312" y="4289049"/>
            <a:ext cx="323850" cy="323215"/>
          </a:xfrm>
          <a:custGeom>
            <a:avLst/>
            <a:gdLst/>
            <a:ahLst/>
            <a:cxnLst/>
            <a:rect l="l" t="t" r="r" b="b"/>
            <a:pathLst>
              <a:path w="323850" h="323214">
                <a:moveTo>
                  <a:pt x="120434" y="0"/>
                </a:moveTo>
                <a:lnTo>
                  <a:pt x="74714" y="0"/>
                </a:lnTo>
                <a:lnTo>
                  <a:pt x="46661" y="5769"/>
                </a:lnTo>
                <a:lnTo>
                  <a:pt x="23752" y="21502"/>
                </a:lnTo>
                <a:lnTo>
                  <a:pt x="8305" y="44839"/>
                </a:lnTo>
                <a:lnTo>
                  <a:pt x="2641" y="73418"/>
                </a:lnTo>
                <a:lnTo>
                  <a:pt x="2599" y="89382"/>
                </a:lnTo>
                <a:lnTo>
                  <a:pt x="2159" y="125958"/>
                </a:lnTo>
                <a:lnTo>
                  <a:pt x="0" y="293674"/>
                </a:lnTo>
                <a:lnTo>
                  <a:pt x="29108" y="322834"/>
                </a:lnTo>
                <a:lnTo>
                  <a:pt x="32461" y="322834"/>
                </a:lnTo>
                <a:lnTo>
                  <a:pt x="58267" y="298589"/>
                </a:lnTo>
                <a:lnTo>
                  <a:pt x="58178" y="293674"/>
                </a:lnTo>
                <a:lnTo>
                  <a:pt x="56045" y="125958"/>
                </a:lnTo>
                <a:lnTo>
                  <a:pt x="55562" y="89382"/>
                </a:lnTo>
                <a:lnTo>
                  <a:pt x="58991" y="85902"/>
                </a:lnTo>
                <a:lnTo>
                  <a:pt x="320738" y="85902"/>
                </a:lnTo>
                <a:lnTo>
                  <a:pt x="320738" y="73418"/>
                </a:lnTo>
                <a:lnTo>
                  <a:pt x="320373" y="71577"/>
                </a:lnTo>
                <a:lnTo>
                  <a:pt x="161709" y="71577"/>
                </a:lnTo>
                <a:lnTo>
                  <a:pt x="120434" y="0"/>
                </a:lnTo>
                <a:close/>
              </a:path>
              <a:path w="323850" h="323214">
                <a:moveTo>
                  <a:pt x="320738" y="85902"/>
                </a:moveTo>
                <a:lnTo>
                  <a:pt x="264413" y="85902"/>
                </a:lnTo>
                <a:lnTo>
                  <a:pt x="267830" y="89382"/>
                </a:lnTo>
                <a:lnTo>
                  <a:pt x="267385" y="125958"/>
                </a:lnTo>
                <a:lnTo>
                  <a:pt x="265239" y="293674"/>
                </a:lnTo>
                <a:lnTo>
                  <a:pt x="265163" y="298589"/>
                </a:lnTo>
                <a:lnTo>
                  <a:pt x="266357" y="303250"/>
                </a:lnTo>
                <a:lnTo>
                  <a:pt x="294322" y="322834"/>
                </a:lnTo>
                <a:lnTo>
                  <a:pt x="302406" y="321706"/>
                </a:lnTo>
                <a:lnTo>
                  <a:pt x="323481" y="298589"/>
                </a:lnTo>
                <a:lnTo>
                  <a:pt x="320738" y="85902"/>
                </a:lnTo>
                <a:close/>
              </a:path>
              <a:path w="323850" h="323214">
                <a:moveTo>
                  <a:pt x="255854" y="85902"/>
                </a:moveTo>
                <a:lnTo>
                  <a:pt x="67576" y="85902"/>
                </a:lnTo>
                <a:lnTo>
                  <a:pt x="70980" y="89319"/>
                </a:lnTo>
                <a:lnTo>
                  <a:pt x="70980" y="303949"/>
                </a:lnTo>
                <a:lnTo>
                  <a:pt x="74383" y="307352"/>
                </a:lnTo>
                <a:lnTo>
                  <a:pt x="249047" y="307352"/>
                </a:lnTo>
                <a:lnTo>
                  <a:pt x="252450" y="303949"/>
                </a:lnTo>
                <a:lnTo>
                  <a:pt x="252450" y="89319"/>
                </a:lnTo>
                <a:lnTo>
                  <a:pt x="255854" y="85902"/>
                </a:lnTo>
                <a:close/>
              </a:path>
              <a:path w="323850" h="323214">
                <a:moveTo>
                  <a:pt x="248653" y="0"/>
                </a:moveTo>
                <a:lnTo>
                  <a:pt x="202996" y="0"/>
                </a:lnTo>
                <a:lnTo>
                  <a:pt x="161709" y="71577"/>
                </a:lnTo>
                <a:lnTo>
                  <a:pt x="320373" y="71577"/>
                </a:lnTo>
                <a:lnTo>
                  <a:pt x="315074" y="44839"/>
                </a:lnTo>
                <a:lnTo>
                  <a:pt x="299626" y="21502"/>
                </a:lnTo>
                <a:lnTo>
                  <a:pt x="276713" y="5769"/>
                </a:lnTo>
                <a:lnTo>
                  <a:pt x="248653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64432" y="4574371"/>
            <a:ext cx="181610" cy="368935"/>
          </a:xfrm>
          <a:custGeom>
            <a:avLst/>
            <a:gdLst/>
            <a:ahLst/>
            <a:cxnLst/>
            <a:rect l="l" t="t" r="r" b="b"/>
            <a:pathLst>
              <a:path w="181610" h="368935">
                <a:moveTo>
                  <a:pt x="181470" y="0"/>
                </a:moveTo>
                <a:lnTo>
                  <a:pt x="0" y="0"/>
                </a:lnTo>
                <a:lnTo>
                  <a:pt x="0" y="336118"/>
                </a:lnTo>
                <a:lnTo>
                  <a:pt x="2744" y="348846"/>
                </a:lnTo>
                <a:lnTo>
                  <a:pt x="10229" y="359241"/>
                </a:lnTo>
                <a:lnTo>
                  <a:pt x="21334" y="366250"/>
                </a:lnTo>
                <a:lnTo>
                  <a:pt x="34937" y="368820"/>
                </a:lnTo>
                <a:lnTo>
                  <a:pt x="48555" y="366250"/>
                </a:lnTo>
                <a:lnTo>
                  <a:pt x="59667" y="359241"/>
                </a:lnTo>
                <a:lnTo>
                  <a:pt x="67156" y="348846"/>
                </a:lnTo>
                <a:lnTo>
                  <a:pt x="69900" y="336118"/>
                </a:lnTo>
                <a:lnTo>
                  <a:pt x="69900" y="54000"/>
                </a:lnTo>
                <a:lnTo>
                  <a:pt x="181470" y="54000"/>
                </a:lnTo>
                <a:lnTo>
                  <a:pt x="181470" y="0"/>
                </a:lnTo>
                <a:close/>
              </a:path>
              <a:path w="181610" h="368935">
                <a:moveTo>
                  <a:pt x="181470" y="54000"/>
                </a:moveTo>
                <a:lnTo>
                  <a:pt x="111569" y="54000"/>
                </a:lnTo>
                <a:lnTo>
                  <a:pt x="111569" y="336118"/>
                </a:lnTo>
                <a:lnTo>
                  <a:pt x="114314" y="348846"/>
                </a:lnTo>
                <a:lnTo>
                  <a:pt x="121800" y="359241"/>
                </a:lnTo>
                <a:lnTo>
                  <a:pt x="132909" y="366250"/>
                </a:lnTo>
                <a:lnTo>
                  <a:pt x="146519" y="368820"/>
                </a:lnTo>
                <a:lnTo>
                  <a:pt x="160114" y="366250"/>
                </a:lnTo>
                <a:lnTo>
                  <a:pt x="171224" y="359241"/>
                </a:lnTo>
                <a:lnTo>
                  <a:pt x="178720" y="348846"/>
                </a:lnTo>
                <a:lnTo>
                  <a:pt x="181470" y="336118"/>
                </a:lnTo>
                <a:lnTo>
                  <a:pt x="181470" y="5400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073259" y="3996503"/>
            <a:ext cx="1183005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760" marR="5080" indent="-226695" algn="ctr">
              <a:lnSpc>
                <a:spcPts val="2270"/>
              </a:lnSpc>
            </a:pP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sz="1600" spc="-8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 </a:t>
            </a:r>
            <a:r>
              <a:rPr sz="1600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sz="1600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үе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algn="ctr">
              <a:lnSpc>
                <a:spcPts val="3304"/>
              </a:lnSpc>
            </a:pPr>
            <a:r>
              <a:rPr lang="en-US" sz="2400" spc="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r>
              <a:rPr sz="2400" spc="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93391" y="3988743"/>
            <a:ext cx="1097280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435" marR="226695" algn="ctr">
              <a:lnSpc>
                <a:spcPts val="2270"/>
              </a:lnSpc>
            </a:pPr>
            <a:r>
              <a:rPr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</a:t>
            </a:r>
            <a:r>
              <a:rPr sz="1600" spc="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</a:t>
            </a:r>
            <a:r>
              <a:rPr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 </a:t>
            </a:r>
            <a:r>
              <a:rPr sz="1600" spc="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</a:t>
            </a:r>
            <a:r>
              <a:rPr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аас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04"/>
              </a:lnSpc>
            </a:pPr>
            <a:r>
              <a:rPr lang="en-US" sz="2400" spc="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</a:t>
            </a:r>
            <a:r>
              <a:rPr sz="2400" spc="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2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87588" y="3503345"/>
            <a:ext cx="3175635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5" dirty="0">
                <a:latin typeface="Arial" panose="020B0604020202020204" pitchFamily="34" charset="0"/>
                <a:cs typeface="Arial" panose="020B0604020202020204" pitchFamily="34" charset="0"/>
              </a:rPr>
              <a:t>Нийт бүртгэлтэй ажилгүй</a:t>
            </a:r>
            <a:r>
              <a:rPr sz="17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>
                <a:latin typeface="Arial" panose="020B0604020202020204" pitchFamily="34" charset="0"/>
                <a:cs typeface="Arial" panose="020B0604020202020204" pitchFamily="34" charset="0"/>
              </a:rPr>
              <a:t>иргэд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04401" y="3365648"/>
            <a:ext cx="4411746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764"/>
              </a:lnSpc>
            </a:pP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Нийт  бүртгэлтэй  ажилгүй  иргэд  өмнөх 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lang="en-US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1.2%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хүнээр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буурч</a:t>
            </a:r>
            <a:r>
              <a:rPr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  </a:t>
            </a:r>
            <a:r>
              <a:rPr sz="150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сараас</a:t>
            </a:r>
            <a:r>
              <a:rPr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sz="1500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</a:t>
            </a:r>
            <a:r>
              <a:rPr sz="1500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en-US"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хүнээр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өс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чээ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эцэст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бүртгэлтэй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ажилгүйчүүд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болсны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(5</a:t>
            </a:r>
            <a:r>
              <a:rPr lang="en-US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нь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эмэгтэйчүүд 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674393" y="4015768"/>
            <a:ext cx="363855" cy="980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1"/>
          <p:cNvSpPr/>
          <p:nvPr/>
        </p:nvSpPr>
        <p:spPr>
          <a:xfrm>
            <a:off x="4722583" y="1714324"/>
            <a:ext cx="244475" cy="245110"/>
          </a:xfrm>
          <a:custGeom>
            <a:avLst/>
            <a:gdLst/>
            <a:ahLst/>
            <a:cxnLst/>
            <a:rect l="l" t="t" r="r" b="b"/>
            <a:pathLst>
              <a:path w="244475" h="245110">
                <a:moveTo>
                  <a:pt x="122072" y="0"/>
                </a:moveTo>
                <a:lnTo>
                  <a:pt x="74553" y="9609"/>
                </a:lnTo>
                <a:lnTo>
                  <a:pt x="35752" y="35815"/>
                </a:lnTo>
                <a:lnTo>
                  <a:pt x="9592" y="74682"/>
                </a:lnTo>
                <a:lnTo>
                  <a:pt x="0" y="122275"/>
                </a:lnTo>
                <a:lnTo>
                  <a:pt x="9592" y="169866"/>
                </a:lnTo>
                <a:lnTo>
                  <a:pt x="35752" y="208729"/>
                </a:lnTo>
                <a:lnTo>
                  <a:pt x="74553" y="234930"/>
                </a:lnTo>
                <a:lnTo>
                  <a:pt x="122072" y="244538"/>
                </a:lnTo>
                <a:lnTo>
                  <a:pt x="169570" y="234930"/>
                </a:lnTo>
                <a:lnTo>
                  <a:pt x="208365" y="208729"/>
                </a:lnTo>
                <a:lnTo>
                  <a:pt x="234525" y="169866"/>
                </a:lnTo>
                <a:lnTo>
                  <a:pt x="244119" y="122275"/>
                </a:lnTo>
                <a:lnTo>
                  <a:pt x="234525" y="74682"/>
                </a:lnTo>
                <a:lnTo>
                  <a:pt x="208365" y="35815"/>
                </a:lnTo>
                <a:lnTo>
                  <a:pt x="169570" y="9609"/>
                </a:lnTo>
                <a:lnTo>
                  <a:pt x="122072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5"/>
          <p:cNvSpPr/>
          <p:nvPr/>
        </p:nvSpPr>
        <p:spPr>
          <a:xfrm>
            <a:off x="4692574" y="1969855"/>
            <a:ext cx="321310" cy="320675"/>
          </a:xfrm>
          <a:custGeom>
            <a:avLst/>
            <a:gdLst/>
            <a:ahLst/>
            <a:cxnLst/>
            <a:rect l="l" t="t" r="r" b="b"/>
            <a:pathLst>
              <a:path w="321310" h="320675">
                <a:moveTo>
                  <a:pt x="119418" y="0"/>
                </a:moveTo>
                <a:lnTo>
                  <a:pt x="74079" y="0"/>
                </a:lnTo>
                <a:lnTo>
                  <a:pt x="46260" y="5724"/>
                </a:lnTo>
                <a:lnTo>
                  <a:pt x="23545" y="21335"/>
                </a:lnTo>
                <a:lnTo>
                  <a:pt x="8231" y="44491"/>
                </a:lnTo>
                <a:lnTo>
                  <a:pt x="2616" y="72847"/>
                </a:lnTo>
                <a:lnTo>
                  <a:pt x="2574" y="88684"/>
                </a:lnTo>
                <a:lnTo>
                  <a:pt x="2133" y="124980"/>
                </a:lnTo>
                <a:lnTo>
                  <a:pt x="0" y="291388"/>
                </a:lnTo>
                <a:lnTo>
                  <a:pt x="28854" y="320306"/>
                </a:lnTo>
                <a:lnTo>
                  <a:pt x="32169" y="320306"/>
                </a:lnTo>
                <a:lnTo>
                  <a:pt x="35344" y="319747"/>
                </a:lnTo>
                <a:lnTo>
                  <a:pt x="38290" y="318719"/>
                </a:lnTo>
                <a:lnTo>
                  <a:pt x="45313" y="316344"/>
                </a:lnTo>
                <a:lnTo>
                  <a:pt x="51054" y="311353"/>
                </a:lnTo>
                <a:lnTo>
                  <a:pt x="56553" y="300875"/>
                </a:lnTo>
                <a:lnTo>
                  <a:pt x="57772" y="296265"/>
                </a:lnTo>
                <a:lnTo>
                  <a:pt x="57683" y="291388"/>
                </a:lnTo>
                <a:lnTo>
                  <a:pt x="55562" y="124980"/>
                </a:lnTo>
                <a:lnTo>
                  <a:pt x="55079" y="88684"/>
                </a:lnTo>
                <a:lnTo>
                  <a:pt x="58483" y="85242"/>
                </a:lnTo>
                <a:lnTo>
                  <a:pt x="318058" y="85242"/>
                </a:lnTo>
                <a:lnTo>
                  <a:pt x="318058" y="72847"/>
                </a:lnTo>
                <a:lnTo>
                  <a:pt x="317698" y="71031"/>
                </a:lnTo>
                <a:lnTo>
                  <a:pt x="160350" y="71031"/>
                </a:lnTo>
                <a:lnTo>
                  <a:pt x="119418" y="0"/>
                </a:lnTo>
                <a:close/>
              </a:path>
              <a:path w="321310" h="320675">
                <a:moveTo>
                  <a:pt x="318058" y="85242"/>
                </a:moveTo>
                <a:lnTo>
                  <a:pt x="262204" y="85242"/>
                </a:lnTo>
                <a:lnTo>
                  <a:pt x="265582" y="88684"/>
                </a:lnTo>
                <a:lnTo>
                  <a:pt x="265150" y="124980"/>
                </a:lnTo>
                <a:lnTo>
                  <a:pt x="263017" y="291388"/>
                </a:lnTo>
                <a:lnTo>
                  <a:pt x="262940" y="296265"/>
                </a:lnTo>
                <a:lnTo>
                  <a:pt x="264134" y="300875"/>
                </a:lnTo>
                <a:lnTo>
                  <a:pt x="291858" y="320306"/>
                </a:lnTo>
                <a:lnTo>
                  <a:pt x="299877" y="319189"/>
                </a:lnTo>
                <a:lnTo>
                  <a:pt x="320763" y="296265"/>
                </a:lnTo>
                <a:lnTo>
                  <a:pt x="318058" y="85242"/>
                </a:lnTo>
                <a:close/>
              </a:path>
              <a:path w="321310" h="320675">
                <a:moveTo>
                  <a:pt x="253707" y="85242"/>
                </a:moveTo>
                <a:lnTo>
                  <a:pt x="67005" y="85242"/>
                </a:lnTo>
                <a:lnTo>
                  <a:pt x="70383" y="88620"/>
                </a:lnTo>
                <a:lnTo>
                  <a:pt x="70383" y="301574"/>
                </a:lnTo>
                <a:lnTo>
                  <a:pt x="73748" y="304952"/>
                </a:lnTo>
                <a:lnTo>
                  <a:pt x="246951" y="304952"/>
                </a:lnTo>
                <a:lnTo>
                  <a:pt x="250329" y="301574"/>
                </a:lnTo>
                <a:lnTo>
                  <a:pt x="250329" y="88620"/>
                </a:lnTo>
                <a:lnTo>
                  <a:pt x="253707" y="85242"/>
                </a:lnTo>
                <a:close/>
              </a:path>
              <a:path w="321310" h="320675">
                <a:moveTo>
                  <a:pt x="246570" y="0"/>
                </a:moveTo>
                <a:lnTo>
                  <a:pt x="201295" y="0"/>
                </a:lnTo>
                <a:lnTo>
                  <a:pt x="160350" y="71031"/>
                </a:lnTo>
                <a:lnTo>
                  <a:pt x="317698" y="71031"/>
                </a:lnTo>
                <a:lnTo>
                  <a:pt x="312439" y="44491"/>
                </a:lnTo>
                <a:lnTo>
                  <a:pt x="297116" y="21336"/>
                </a:lnTo>
                <a:lnTo>
                  <a:pt x="274392" y="5724"/>
                </a:lnTo>
                <a:lnTo>
                  <a:pt x="246570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6"/>
          <p:cNvSpPr/>
          <p:nvPr/>
        </p:nvSpPr>
        <p:spPr>
          <a:xfrm>
            <a:off x="4754650" y="2289339"/>
            <a:ext cx="180340" cy="366395"/>
          </a:xfrm>
          <a:custGeom>
            <a:avLst/>
            <a:gdLst/>
            <a:ahLst/>
            <a:cxnLst/>
            <a:rect l="l" t="t" r="r" b="b"/>
            <a:pathLst>
              <a:path w="180339" h="366394">
                <a:moveTo>
                  <a:pt x="179946" y="0"/>
                </a:moveTo>
                <a:lnTo>
                  <a:pt x="0" y="0"/>
                </a:lnTo>
                <a:lnTo>
                  <a:pt x="0" y="333489"/>
                </a:lnTo>
                <a:lnTo>
                  <a:pt x="2721" y="346119"/>
                </a:lnTo>
                <a:lnTo>
                  <a:pt x="10145" y="356433"/>
                </a:lnTo>
                <a:lnTo>
                  <a:pt x="21158" y="363387"/>
                </a:lnTo>
                <a:lnTo>
                  <a:pt x="34645" y="365937"/>
                </a:lnTo>
                <a:lnTo>
                  <a:pt x="48142" y="363387"/>
                </a:lnTo>
                <a:lnTo>
                  <a:pt x="59162" y="356433"/>
                </a:lnTo>
                <a:lnTo>
                  <a:pt x="66592" y="346119"/>
                </a:lnTo>
                <a:lnTo>
                  <a:pt x="69316" y="333489"/>
                </a:lnTo>
                <a:lnTo>
                  <a:pt x="69316" y="53581"/>
                </a:lnTo>
                <a:lnTo>
                  <a:pt x="179946" y="53581"/>
                </a:lnTo>
                <a:lnTo>
                  <a:pt x="179946" y="0"/>
                </a:lnTo>
                <a:close/>
              </a:path>
              <a:path w="180339" h="366394">
                <a:moveTo>
                  <a:pt x="179946" y="53581"/>
                </a:moveTo>
                <a:lnTo>
                  <a:pt x="110629" y="53581"/>
                </a:lnTo>
                <a:lnTo>
                  <a:pt x="110629" y="333489"/>
                </a:lnTo>
                <a:lnTo>
                  <a:pt x="113351" y="346119"/>
                </a:lnTo>
                <a:lnTo>
                  <a:pt x="120776" y="356433"/>
                </a:lnTo>
                <a:lnTo>
                  <a:pt x="131793" y="363387"/>
                </a:lnTo>
                <a:lnTo>
                  <a:pt x="145287" y="365937"/>
                </a:lnTo>
                <a:lnTo>
                  <a:pt x="158766" y="363387"/>
                </a:lnTo>
                <a:lnTo>
                  <a:pt x="169784" y="356433"/>
                </a:lnTo>
                <a:lnTo>
                  <a:pt x="177218" y="346119"/>
                </a:lnTo>
                <a:lnTo>
                  <a:pt x="179946" y="333489"/>
                </a:lnTo>
                <a:lnTo>
                  <a:pt x="179946" y="53581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244292"/>
              </p:ext>
            </p:extLst>
          </p:nvPr>
        </p:nvGraphicFramePr>
        <p:xfrm>
          <a:off x="2908300" y="5499414"/>
          <a:ext cx="5257800" cy="175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Down Arrow 11"/>
          <p:cNvSpPr/>
          <p:nvPr/>
        </p:nvSpPr>
        <p:spPr>
          <a:xfrm rot="10800000" flipV="1">
            <a:off x="3226929" y="4122293"/>
            <a:ext cx="319665" cy="626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4878018" y="4160202"/>
            <a:ext cx="370409" cy="6299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369622"/>
              </p:ext>
            </p:extLst>
          </p:nvPr>
        </p:nvGraphicFramePr>
        <p:xfrm>
          <a:off x="2664761" y="5034372"/>
          <a:ext cx="4749574" cy="186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44926" y="6999109"/>
            <a:ext cx="8763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solidFill>
                  <a:srgbClr val="898989"/>
                </a:solidFill>
                <a:latin typeface="Calibri"/>
                <a:cs typeface="Calibri"/>
              </a:rPr>
              <a:t>5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55317" y="463448"/>
            <a:ext cx="267970" cy="304800"/>
          </a:xfrm>
          <a:custGeom>
            <a:avLst/>
            <a:gdLst/>
            <a:ahLst/>
            <a:cxnLst/>
            <a:rect l="l" t="t" r="r" b="b"/>
            <a:pathLst>
              <a:path w="267969" h="304800">
                <a:moveTo>
                  <a:pt x="4178" y="0"/>
                </a:moveTo>
                <a:lnTo>
                  <a:pt x="0" y="4152"/>
                </a:lnTo>
                <a:lnTo>
                  <a:pt x="2095" y="10413"/>
                </a:lnTo>
                <a:lnTo>
                  <a:pt x="6273" y="12496"/>
                </a:lnTo>
                <a:lnTo>
                  <a:pt x="10452" y="16649"/>
                </a:lnTo>
                <a:lnTo>
                  <a:pt x="38033" y="44711"/>
                </a:lnTo>
                <a:lnTo>
                  <a:pt x="61474" y="75520"/>
                </a:lnTo>
                <a:lnTo>
                  <a:pt x="81371" y="108682"/>
                </a:lnTo>
                <a:lnTo>
                  <a:pt x="98323" y="143802"/>
                </a:lnTo>
                <a:lnTo>
                  <a:pt x="121893" y="214093"/>
                </a:lnTo>
                <a:lnTo>
                  <a:pt x="136004" y="287527"/>
                </a:lnTo>
                <a:lnTo>
                  <a:pt x="137510" y="298329"/>
                </a:lnTo>
                <a:lnTo>
                  <a:pt x="140192" y="303453"/>
                </a:lnTo>
                <a:lnTo>
                  <a:pt x="146012" y="304272"/>
                </a:lnTo>
                <a:lnTo>
                  <a:pt x="156933" y="302158"/>
                </a:lnTo>
                <a:lnTo>
                  <a:pt x="178882" y="295873"/>
                </a:lnTo>
                <a:lnTo>
                  <a:pt x="200847" y="292730"/>
                </a:lnTo>
                <a:lnTo>
                  <a:pt x="267843" y="292723"/>
                </a:lnTo>
                <a:lnTo>
                  <a:pt x="267843" y="279184"/>
                </a:lnTo>
                <a:lnTo>
                  <a:pt x="265683" y="275031"/>
                </a:lnTo>
                <a:lnTo>
                  <a:pt x="265683" y="270852"/>
                </a:lnTo>
                <a:lnTo>
                  <a:pt x="253954" y="224022"/>
                </a:lnTo>
                <a:lnTo>
                  <a:pt x="234968" y="179356"/>
                </a:lnTo>
                <a:lnTo>
                  <a:pt x="209507" y="137664"/>
                </a:lnTo>
                <a:lnTo>
                  <a:pt x="178357" y="99753"/>
                </a:lnTo>
                <a:lnTo>
                  <a:pt x="142300" y="66432"/>
                </a:lnTo>
                <a:lnTo>
                  <a:pt x="102122" y="38507"/>
                </a:lnTo>
                <a:lnTo>
                  <a:pt x="58605" y="16788"/>
                </a:lnTo>
                <a:lnTo>
                  <a:pt x="12534" y="2082"/>
                </a:lnTo>
                <a:lnTo>
                  <a:pt x="8356" y="2082"/>
                </a:lnTo>
                <a:lnTo>
                  <a:pt x="4178" y="0"/>
                </a:lnTo>
                <a:close/>
              </a:path>
              <a:path w="267969" h="304800">
                <a:moveTo>
                  <a:pt x="267843" y="292723"/>
                </a:moveTo>
                <a:lnTo>
                  <a:pt x="222817" y="292723"/>
                </a:lnTo>
                <a:lnTo>
                  <a:pt x="244883" y="295873"/>
                </a:lnTo>
                <a:lnTo>
                  <a:pt x="253136" y="298005"/>
                </a:lnTo>
                <a:lnTo>
                  <a:pt x="259410" y="302158"/>
                </a:lnTo>
                <a:lnTo>
                  <a:pt x="267843" y="300075"/>
                </a:lnTo>
                <a:lnTo>
                  <a:pt x="267843" y="292723"/>
                </a:lnTo>
                <a:close/>
              </a:path>
            </a:pathLst>
          </a:custGeom>
          <a:solidFill>
            <a:srgbClr val="FF6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03425" y="463448"/>
            <a:ext cx="267970" cy="304800"/>
          </a:xfrm>
          <a:custGeom>
            <a:avLst/>
            <a:gdLst/>
            <a:ahLst/>
            <a:cxnLst/>
            <a:rect l="l" t="t" r="r" b="b"/>
            <a:pathLst>
              <a:path w="267969" h="304800">
                <a:moveTo>
                  <a:pt x="131076" y="292723"/>
                </a:moveTo>
                <a:lnTo>
                  <a:pt x="44966" y="292723"/>
                </a:lnTo>
                <a:lnTo>
                  <a:pt x="66936" y="292730"/>
                </a:lnTo>
                <a:lnTo>
                  <a:pt x="88900" y="295873"/>
                </a:lnTo>
                <a:lnTo>
                  <a:pt x="110858" y="302158"/>
                </a:lnTo>
                <a:lnTo>
                  <a:pt x="121786" y="304272"/>
                </a:lnTo>
                <a:lnTo>
                  <a:pt x="127611" y="303453"/>
                </a:lnTo>
                <a:lnTo>
                  <a:pt x="130294" y="298329"/>
                </a:lnTo>
                <a:lnTo>
                  <a:pt x="131076" y="292723"/>
                </a:lnTo>
                <a:close/>
              </a:path>
              <a:path w="267969" h="304800">
                <a:moveTo>
                  <a:pt x="263588" y="0"/>
                </a:moveTo>
                <a:lnTo>
                  <a:pt x="259410" y="2082"/>
                </a:lnTo>
                <a:lnTo>
                  <a:pt x="255231" y="2082"/>
                </a:lnTo>
                <a:lnTo>
                  <a:pt x="209171" y="16788"/>
                </a:lnTo>
                <a:lnTo>
                  <a:pt x="165660" y="38507"/>
                </a:lnTo>
                <a:lnTo>
                  <a:pt x="125482" y="66432"/>
                </a:lnTo>
                <a:lnTo>
                  <a:pt x="89423" y="99753"/>
                </a:lnTo>
                <a:lnTo>
                  <a:pt x="58269" y="137664"/>
                </a:lnTo>
                <a:lnTo>
                  <a:pt x="32804" y="179356"/>
                </a:lnTo>
                <a:lnTo>
                  <a:pt x="13813" y="224022"/>
                </a:lnTo>
                <a:lnTo>
                  <a:pt x="2082" y="270852"/>
                </a:lnTo>
                <a:lnTo>
                  <a:pt x="2082" y="275031"/>
                </a:lnTo>
                <a:lnTo>
                  <a:pt x="0" y="279184"/>
                </a:lnTo>
                <a:lnTo>
                  <a:pt x="0" y="300075"/>
                </a:lnTo>
                <a:lnTo>
                  <a:pt x="8356" y="302158"/>
                </a:lnTo>
                <a:lnTo>
                  <a:pt x="14630" y="298005"/>
                </a:lnTo>
                <a:lnTo>
                  <a:pt x="22987" y="295846"/>
                </a:lnTo>
                <a:lnTo>
                  <a:pt x="44966" y="292723"/>
                </a:lnTo>
                <a:lnTo>
                  <a:pt x="131076" y="292723"/>
                </a:lnTo>
                <a:lnTo>
                  <a:pt x="131800" y="287527"/>
                </a:lnTo>
                <a:lnTo>
                  <a:pt x="145913" y="214093"/>
                </a:lnTo>
                <a:lnTo>
                  <a:pt x="169456" y="143802"/>
                </a:lnTo>
                <a:lnTo>
                  <a:pt x="186429" y="108682"/>
                </a:lnTo>
                <a:lnTo>
                  <a:pt x="206332" y="75520"/>
                </a:lnTo>
                <a:lnTo>
                  <a:pt x="229761" y="44711"/>
                </a:lnTo>
                <a:lnTo>
                  <a:pt x="257314" y="16649"/>
                </a:lnTo>
                <a:lnTo>
                  <a:pt x="265671" y="10413"/>
                </a:lnTo>
                <a:lnTo>
                  <a:pt x="267804" y="4152"/>
                </a:lnTo>
                <a:lnTo>
                  <a:pt x="263588" y="0"/>
                </a:lnTo>
                <a:close/>
              </a:path>
            </a:pathLst>
          </a:custGeom>
          <a:solidFill>
            <a:srgbClr val="FF6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6620" y="380111"/>
            <a:ext cx="406400" cy="389890"/>
          </a:xfrm>
          <a:custGeom>
            <a:avLst/>
            <a:gdLst/>
            <a:ahLst/>
            <a:cxnLst/>
            <a:rect l="l" t="t" r="r" b="b"/>
            <a:pathLst>
              <a:path w="406400" h="389890">
                <a:moveTo>
                  <a:pt x="209194" y="0"/>
                </a:moveTo>
                <a:lnTo>
                  <a:pt x="196646" y="0"/>
                </a:lnTo>
                <a:lnTo>
                  <a:pt x="190374" y="8457"/>
                </a:lnTo>
                <a:lnTo>
                  <a:pt x="188810" y="17691"/>
                </a:lnTo>
                <a:lnTo>
                  <a:pt x="189599" y="26924"/>
                </a:lnTo>
                <a:lnTo>
                  <a:pt x="190385" y="35382"/>
                </a:lnTo>
                <a:lnTo>
                  <a:pt x="188781" y="52403"/>
                </a:lnTo>
                <a:lnTo>
                  <a:pt x="185412" y="62206"/>
                </a:lnTo>
                <a:lnTo>
                  <a:pt x="177725" y="68505"/>
                </a:lnTo>
                <a:lnTo>
                  <a:pt x="140222" y="85325"/>
                </a:lnTo>
                <a:lnTo>
                  <a:pt x="120807" y="99733"/>
                </a:lnTo>
                <a:lnTo>
                  <a:pt x="87845" y="135381"/>
                </a:lnTo>
                <a:lnTo>
                  <a:pt x="60192" y="175609"/>
                </a:lnTo>
                <a:lnTo>
                  <a:pt x="39203" y="217984"/>
                </a:lnTo>
                <a:lnTo>
                  <a:pt x="23707" y="262313"/>
                </a:lnTo>
                <a:lnTo>
                  <a:pt x="12534" y="308406"/>
                </a:lnTo>
                <a:lnTo>
                  <a:pt x="8222" y="325247"/>
                </a:lnTo>
                <a:lnTo>
                  <a:pt x="4695" y="341703"/>
                </a:lnTo>
                <a:lnTo>
                  <a:pt x="1955" y="358163"/>
                </a:lnTo>
                <a:lnTo>
                  <a:pt x="0" y="375018"/>
                </a:lnTo>
                <a:lnTo>
                  <a:pt x="0" y="383413"/>
                </a:lnTo>
                <a:lnTo>
                  <a:pt x="2082" y="389661"/>
                </a:lnTo>
                <a:lnTo>
                  <a:pt x="12534" y="385495"/>
                </a:lnTo>
                <a:lnTo>
                  <a:pt x="32942" y="378366"/>
                </a:lnTo>
                <a:lnTo>
                  <a:pt x="73733" y="367279"/>
                </a:lnTo>
                <a:lnTo>
                  <a:pt x="127430" y="356800"/>
                </a:lnTo>
                <a:lnTo>
                  <a:pt x="195623" y="350812"/>
                </a:lnTo>
                <a:lnTo>
                  <a:pt x="400602" y="350812"/>
                </a:lnTo>
                <a:lnTo>
                  <a:pt x="399630" y="345871"/>
                </a:lnTo>
                <a:lnTo>
                  <a:pt x="388386" y="293217"/>
                </a:lnTo>
                <a:lnTo>
                  <a:pt x="372651" y="241928"/>
                </a:lnTo>
                <a:lnTo>
                  <a:pt x="351051" y="192591"/>
                </a:lnTo>
                <a:lnTo>
                  <a:pt x="322211" y="145796"/>
                </a:lnTo>
                <a:lnTo>
                  <a:pt x="289226" y="105984"/>
                </a:lnTo>
                <a:lnTo>
                  <a:pt x="246887" y="77089"/>
                </a:lnTo>
                <a:lnTo>
                  <a:pt x="231409" y="73444"/>
                </a:lnTo>
                <a:lnTo>
                  <a:pt x="223592" y="71206"/>
                </a:lnTo>
                <a:lnTo>
                  <a:pt x="217550" y="66598"/>
                </a:lnTo>
                <a:lnTo>
                  <a:pt x="214775" y="50338"/>
                </a:lnTo>
                <a:lnTo>
                  <a:pt x="215720" y="31737"/>
                </a:lnTo>
                <a:lnTo>
                  <a:pt x="215491" y="13917"/>
                </a:lnTo>
                <a:lnTo>
                  <a:pt x="209194" y="0"/>
                </a:lnTo>
                <a:close/>
              </a:path>
              <a:path w="406400" h="389890">
                <a:moveTo>
                  <a:pt x="400602" y="350812"/>
                </a:moveTo>
                <a:lnTo>
                  <a:pt x="195623" y="350812"/>
                </a:lnTo>
                <a:lnTo>
                  <a:pt x="230098" y="352107"/>
                </a:lnTo>
                <a:lnTo>
                  <a:pt x="272116" y="356442"/>
                </a:lnTo>
                <a:lnTo>
                  <a:pt x="313542" y="363315"/>
                </a:lnTo>
                <a:lnTo>
                  <a:pt x="354565" y="372931"/>
                </a:lnTo>
                <a:lnTo>
                  <a:pt x="395376" y="385495"/>
                </a:lnTo>
                <a:lnTo>
                  <a:pt x="405891" y="389661"/>
                </a:lnTo>
                <a:lnTo>
                  <a:pt x="405891" y="385495"/>
                </a:lnTo>
                <a:lnTo>
                  <a:pt x="403796" y="377101"/>
                </a:lnTo>
                <a:lnTo>
                  <a:pt x="403440" y="369292"/>
                </a:lnTo>
                <a:lnTo>
                  <a:pt x="402499" y="361486"/>
                </a:lnTo>
                <a:lnTo>
                  <a:pt x="401165" y="353680"/>
                </a:lnTo>
                <a:lnTo>
                  <a:pt x="400602" y="350812"/>
                </a:lnTo>
                <a:close/>
              </a:path>
            </a:pathLst>
          </a:custGeom>
          <a:solidFill>
            <a:srgbClr val="20D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3298" y="728371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4">
                <a:moveTo>
                  <a:pt x="0" y="0"/>
                </a:moveTo>
                <a:lnTo>
                  <a:pt x="0" y="298601"/>
                </a:lnTo>
              </a:path>
            </a:pathLst>
          </a:custGeom>
          <a:ln w="45425">
            <a:solidFill>
              <a:srgbClr val="20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9130">
              <a:lnSpc>
                <a:spcPct val="100000"/>
              </a:lnSpc>
            </a:pPr>
            <a:r>
              <a:rPr spc="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НИЙГМИЙН ДААТГАЛ,</a:t>
            </a:r>
            <a:r>
              <a:rPr spc="-5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pc="1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ХАЛАМЖ</a:t>
            </a:r>
          </a:p>
        </p:txBody>
      </p:sp>
      <p:sp>
        <p:nvSpPr>
          <p:cNvPr id="8" name="object 8"/>
          <p:cNvSpPr/>
          <p:nvPr/>
        </p:nvSpPr>
        <p:spPr>
          <a:xfrm>
            <a:off x="2936239" y="2091651"/>
            <a:ext cx="162560" cy="69850"/>
          </a:xfrm>
          <a:custGeom>
            <a:avLst/>
            <a:gdLst/>
            <a:ahLst/>
            <a:cxnLst/>
            <a:rect l="l" t="t" r="r" b="b"/>
            <a:pathLst>
              <a:path w="162560" h="69850">
                <a:moveTo>
                  <a:pt x="161963" y="0"/>
                </a:moveTo>
                <a:lnTo>
                  <a:pt x="0" y="0"/>
                </a:lnTo>
                <a:lnTo>
                  <a:pt x="92735" y="69469"/>
                </a:lnTo>
                <a:lnTo>
                  <a:pt x="161963" y="0"/>
                </a:lnTo>
                <a:close/>
              </a:path>
            </a:pathLst>
          </a:custGeom>
          <a:solidFill>
            <a:srgbClr val="D48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0679" y="1174381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5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6"/>
                </a:lnTo>
                <a:lnTo>
                  <a:pt x="3960419" y="894482"/>
                </a:lnTo>
                <a:lnTo>
                  <a:pt x="3991595" y="863200"/>
                </a:lnTo>
                <a:lnTo>
                  <a:pt x="4012041" y="823529"/>
                </a:lnTo>
                <a:lnTo>
                  <a:pt x="4019384" y="777849"/>
                </a:lnTo>
                <a:lnTo>
                  <a:pt x="4019384" y="144487"/>
                </a:lnTo>
                <a:lnTo>
                  <a:pt x="4012041" y="98815"/>
                </a:lnTo>
                <a:lnTo>
                  <a:pt x="3991595" y="59151"/>
                </a:lnTo>
                <a:lnTo>
                  <a:pt x="3960419" y="27875"/>
                </a:lnTo>
                <a:lnTo>
                  <a:pt x="3920889" y="7365"/>
                </a:lnTo>
                <a:lnTo>
                  <a:pt x="3875379" y="0"/>
                </a:lnTo>
                <a:close/>
              </a:path>
            </a:pathLst>
          </a:custGeom>
          <a:solidFill>
            <a:srgbClr val="F6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0666" y="1174369"/>
            <a:ext cx="1002030" cy="922655"/>
          </a:xfrm>
          <a:custGeom>
            <a:avLst/>
            <a:gdLst/>
            <a:ahLst/>
            <a:cxnLst/>
            <a:rect l="l" t="t" r="r" b="b"/>
            <a:pathLst>
              <a:path w="1002030" h="922655">
                <a:moveTo>
                  <a:pt x="337832" y="0"/>
                </a:moveTo>
                <a:lnTo>
                  <a:pt x="0" y="0"/>
                </a:lnTo>
                <a:lnTo>
                  <a:pt x="0" y="922362"/>
                </a:lnTo>
                <a:lnTo>
                  <a:pt x="1001941" y="922362"/>
                </a:lnTo>
                <a:lnTo>
                  <a:pt x="337832" y="0"/>
                </a:lnTo>
                <a:close/>
              </a:path>
            </a:pathLst>
          </a:custGeom>
          <a:solidFill>
            <a:srgbClr val="E8C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2513" y="1109992"/>
            <a:ext cx="1356995" cy="1051560"/>
          </a:xfrm>
          <a:custGeom>
            <a:avLst/>
            <a:gdLst/>
            <a:ahLst/>
            <a:cxnLst/>
            <a:rect l="l" t="t" r="r" b="b"/>
            <a:pathLst>
              <a:path w="1356995" h="1051560">
                <a:moveTo>
                  <a:pt x="308965" y="0"/>
                </a:moveTo>
                <a:lnTo>
                  <a:pt x="134912" y="0"/>
                </a:lnTo>
                <a:lnTo>
                  <a:pt x="92273" y="6900"/>
                </a:lnTo>
                <a:lnTo>
                  <a:pt x="55239" y="26117"/>
                </a:lnTo>
                <a:lnTo>
                  <a:pt x="26033" y="55420"/>
                </a:lnTo>
                <a:lnTo>
                  <a:pt x="6879" y="92581"/>
                </a:lnTo>
                <a:lnTo>
                  <a:pt x="0" y="135369"/>
                </a:lnTo>
                <a:lnTo>
                  <a:pt x="0" y="915758"/>
                </a:lnTo>
                <a:lnTo>
                  <a:pt x="6879" y="958547"/>
                </a:lnTo>
                <a:lnTo>
                  <a:pt x="26033" y="995707"/>
                </a:lnTo>
                <a:lnTo>
                  <a:pt x="55239" y="1025010"/>
                </a:lnTo>
                <a:lnTo>
                  <a:pt x="92273" y="1044227"/>
                </a:lnTo>
                <a:lnTo>
                  <a:pt x="134912" y="1051128"/>
                </a:lnTo>
                <a:lnTo>
                  <a:pt x="1356461" y="1051128"/>
                </a:lnTo>
                <a:lnTo>
                  <a:pt x="308965" y="0"/>
                </a:lnTo>
                <a:close/>
              </a:path>
            </a:pathLst>
          </a:custGeom>
          <a:solidFill>
            <a:srgbClr val="FAA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59813" y="1427876"/>
            <a:ext cx="822960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u="heavy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u="heavy" spc="-5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u="heavy" spc="25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sz="3800" u="heavy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42584" y="1174381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5">
                <a:moveTo>
                  <a:pt x="3875392" y="0"/>
                </a:moveTo>
                <a:lnTo>
                  <a:pt x="0" y="0"/>
                </a:lnTo>
                <a:lnTo>
                  <a:pt x="0" y="922362"/>
                </a:lnTo>
                <a:lnTo>
                  <a:pt x="3875392" y="922362"/>
                </a:lnTo>
                <a:lnTo>
                  <a:pt x="3920902" y="914996"/>
                </a:lnTo>
                <a:lnTo>
                  <a:pt x="3960432" y="894482"/>
                </a:lnTo>
                <a:lnTo>
                  <a:pt x="3991607" y="863200"/>
                </a:lnTo>
                <a:lnTo>
                  <a:pt x="4012054" y="823529"/>
                </a:lnTo>
                <a:lnTo>
                  <a:pt x="4019397" y="777849"/>
                </a:lnTo>
                <a:lnTo>
                  <a:pt x="4019397" y="144487"/>
                </a:lnTo>
                <a:lnTo>
                  <a:pt x="4012054" y="98815"/>
                </a:lnTo>
                <a:lnTo>
                  <a:pt x="3991607" y="59151"/>
                </a:lnTo>
                <a:lnTo>
                  <a:pt x="3960432" y="27875"/>
                </a:lnTo>
                <a:lnTo>
                  <a:pt x="3920902" y="7365"/>
                </a:lnTo>
                <a:lnTo>
                  <a:pt x="3875392" y="0"/>
                </a:lnTo>
                <a:close/>
              </a:path>
            </a:pathLst>
          </a:custGeom>
          <a:solidFill>
            <a:srgbClr val="F6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0474" y="2976325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5"/>
                </a:lnTo>
                <a:lnTo>
                  <a:pt x="4019384" y="144500"/>
                </a:lnTo>
                <a:lnTo>
                  <a:pt x="4012041" y="98831"/>
                </a:lnTo>
                <a:lnTo>
                  <a:pt x="3991595" y="59165"/>
                </a:lnTo>
                <a:lnTo>
                  <a:pt x="3960419" y="27883"/>
                </a:lnTo>
                <a:lnTo>
                  <a:pt x="3920889" y="7367"/>
                </a:lnTo>
                <a:lnTo>
                  <a:pt x="3875379" y="0"/>
                </a:lnTo>
                <a:close/>
              </a:path>
            </a:pathLst>
          </a:custGeom>
          <a:solidFill>
            <a:srgbClr val="FFE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7340" y="2854170"/>
            <a:ext cx="1002030" cy="922655"/>
          </a:xfrm>
          <a:custGeom>
            <a:avLst/>
            <a:gdLst/>
            <a:ahLst/>
            <a:cxnLst/>
            <a:rect l="l" t="t" r="r" b="b"/>
            <a:pathLst>
              <a:path w="1002030" h="922654">
                <a:moveTo>
                  <a:pt x="337832" y="0"/>
                </a:moveTo>
                <a:lnTo>
                  <a:pt x="0" y="0"/>
                </a:lnTo>
                <a:lnTo>
                  <a:pt x="0" y="922362"/>
                </a:lnTo>
                <a:lnTo>
                  <a:pt x="1001941" y="922362"/>
                </a:lnTo>
                <a:lnTo>
                  <a:pt x="337832" y="0"/>
                </a:lnTo>
                <a:close/>
              </a:path>
            </a:pathLst>
          </a:custGeom>
          <a:solidFill>
            <a:srgbClr val="E8CD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37414" y="2747602"/>
            <a:ext cx="1356995" cy="1051560"/>
          </a:xfrm>
          <a:custGeom>
            <a:avLst/>
            <a:gdLst/>
            <a:ahLst/>
            <a:cxnLst/>
            <a:rect l="l" t="t" r="r" b="b"/>
            <a:pathLst>
              <a:path w="1356995" h="1051560">
                <a:moveTo>
                  <a:pt x="308965" y="0"/>
                </a:moveTo>
                <a:lnTo>
                  <a:pt x="134912" y="0"/>
                </a:lnTo>
                <a:lnTo>
                  <a:pt x="92273" y="6900"/>
                </a:lnTo>
                <a:lnTo>
                  <a:pt x="55239" y="26117"/>
                </a:lnTo>
                <a:lnTo>
                  <a:pt x="26033" y="55420"/>
                </a:lnTo>
                <a:lnTo>
                  <a:pt x="6879" y="92581"/>
                </a:lnTo>
                <a:lnTo>
                  <a:pt x="0" y="135369"/>
                </a:lnTo>
                <a:lnTo>
                  <a:pt x="0" y="915758"/>
                </a:lnTo>
                <a:lnTo>
                  <a:pt x="6879" y="958547"/>
                </a:lnTo>
                <a:lnTo>
                  <a:pt x="26033" y="995707"/>
                </a:lnTo>
                <a:lnTo>
                  <a:pt x="55239" y="1025010"/>
                </a:lnTo>
                <a:lnTo>
                  <a:pt x="92273" y="1044227"/>
                </a:lnTo>
                <a:lnTo>
                  <a:pt x="134912" y="1051128"/>
                </a:lnTo>
                <a:lnTo>
                  <a:pt x="1356461" y="1051128"/>
                </a:lnTo>
                <a:lnTo>
                  <a:pt x="308965" y="0"/>
                </a:lnTo>
                <a:close/>
              </a:path>
            </a:pathLst>
          </a:custGeom>
          <a:solidFill>
            <a:srgbClr val="EF5C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93941" y="2975249"/>
            <a:ext cx="521970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u="sng" spc="5" dirty="0">
                <a:solidFill>
                  <a:srgbClr val="FFFFFF"/>
                </a:solidFill>
                <a:latin typeface="Microsoft Yi Baiti"/>
                <a:cs typeface="Microsoft Yi Baiti"/>
              </a:rPr>
              <a:t>02</a:t>
            </a:r>
            <a:endParaRPr sz="3800" u="sng" dirty="0">
              <a:latin typeface="Microsoft Yi Baiti"/>
              <a:cs typeface="Microsoft Yi Bait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50877" y="2979213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5"/>
                </a:lnTo>
                <a:lnTo>
                  <a:pt x="4019384" y="144500"/>
                </a:lnTo>
                <a:lnTo>
                  <a:pt x="4012041" y="98831"/>
                </a:lnTo>
                <a:lnTo>
                  <a:pt x="3991595" y="59165"/>
                </a:lnTo>
                <a:lnTo>
                  <a:pt x="3960419" y="27883"/>
                </a:lnTo>
                <a:lnTo>
                  <a:pt x="3920889" y="7367"/>
                </a:lnTo>
                <a:lnTo>
                  <a:pt x="3875379" y="0"/>
                </a:lnTo>
                <a:close/>
              </a:path>
            </a:pathLst>
          </a:custGeom>
          <a:solidFill>
            <a:srgbClr val="FFE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45638" y="4517339"/>
            <a:ext cx="162560" cy="69850"/>
          </a:xfrm>
          <a:custGeom>
            <a:avLst/>
            <a:gdLst/>
            <a:ahLst/>
            <a:cxnLst/>
            <a:rect l="l" t="t" r="r" b="b"/>
            <a:pathLst>
              <a:path w="162560" h="69850">
                <a:moveTo>
                  <a:pt x="161963" y="0"/>
                </a:moveTo>
                <a:lnTo>
                  <a:pt x="0" y="0"/>
                </a:lnTo>
                <a:lnTo>
                  <a:pt x="92710" y="69481"/>
                </a:lnTo>
                <a:lnTo>
                  <a:pt x="161963" y="0"/>
                </a:lnTo>
                <a:close/>
              </a:path>
            </a:pathLst>
          </a:custGeom>
          <a:solidFill>
            <a:srgbClr val="25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90474" y="4359867"/>
            <a:ext cx="4019550" cy="2162556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4"/>
                </a:lnTo>
                <a:lnTo>
                  <a:pt x="4019384" y="144487"/>
                </a:lnTo>
                <a:lnTo>
                  <a:pt x="4012041" y="98820"/>
                </a:lnTo>
                <a:lnTo>
                  <a:pt x="3991595" y="59157"/>
                </a:lnTo>
                <a:lnTo>
                  <a:pt x="3960419" y="27879"/>
                </a:lnTo>
                <a:lnTo>
                  <a:pt x="3920889" y="7366"/>
                </a:lnTo>
                <a:lnTo>
                  <a:pt x="3875379" y="0"/>
                </a:lnTo>
                <a:close/>
              </a:path>
            </a:pathLst>
          </a:custGeom>
          <a:solidFill>
            <a:srgbClr val="CC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9491" y="4776751"/>
            <a:ext cx="1002030" cy="922655"/>
          </a:xfrm>
          <a:custGeom>
            <a:avLst/>
            <a:gdLst/>
            <a:ahLst/>
            <a:cxnLst/>
            <a:rect l="l" t="t" r="r" b="b"/>
            <a:pathLst>
              <a:path w="1002030" h="922654">
                <a:moveTo>
                  <a:pt x="337832" y="0"/>
                </a:moveTo>
                <a:lnTo>
                  <a:pt x="0" y="0"/>
                </a:lnTo>
                <a:lnTo>
                  <a:pt x="0" y="922375"/>
                </a:lnTo>
                <a:lnTo>
                  <a:pt x="1001941" y="922375"/>
                </a:lnTo>
                <a:lnTo>
                  <a:pt x="337832" y="0"/>
                </a:lnTo>
                <a:close/>
              </a:path>
            </a:pathLst>
          </a:custGeom>
          <a:solidFill>
            <a:srgbClr val="C0E3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44759" y="4841279"/>
            <a:ext cx="1356995" cy="1051560"/>
          </a:xfrm>
          <a:custGeom>
            <a:avLst/>
            <a:gdLst/>
            <a:ahLst/>
            <a:cxnLst/>
            <a:rect l="l" t="t" r="r" b="b"/>
            <a:pathLst>
              <a:path w="1356995" h="1051560">
                <a:moveTo>
                  <a:pt x="308965" y="0"/>
                </a:moveTo>
                <a:lnTo>
                  <a:pt x="134924" y="0"/>
                </a:lnTo>
                <a:lnTo>
                  <a:pt x="92280" y="6903"/>
                </a:lnTo>
                <a:lnTo>
                  <a:pt x="55242" y="26125"/>
                </a:lnTo>
                <a:lnTo>
                  <a:pt x="26034" y="55434"/>
                </a:lnTo>
                <a:lnTo>
                  <a:pt x="6879" y="92597"/>
                </a:lnTo>
                <a:lnTo>
                  <a:pt x="0" y="135381"/>
                </a:lnTo>
                <a:lnTo>
                  <a:pt x="0" y="915771"/>
                </a:lnTo>
                <a:lnTo>
                  <a:pt x="6879" y="958561"/>
                </a:lnTo>
                <a:lnTo>
                  <a:pt x="26034" y="995724"/>
                </a:lnTo>
                <a:lnTo>
                  <a:pt x="55242" y="1025031"/>
                </a:lnTo>
                <a:lnTo>
                  <a:pt x="92280" y="1044251"/>
                </a:lnTo>
                <a:lnTo>
                  <a:pt x="134924" y="1051153"/>
                </a:lnTo>
                <a:lnTo>
                  <a:pt x="1356461" y="1051153"/>
                </a:lnTo>
                <a:lnTo>
                  <a:pt x="308965" y="0"/>
                </a:lnTo>
                <a:close/>
              </a:path>
            </a:pathLst>
          </a:custGeom>
          <a:solidFill>
            <a:srgbClr val="2DA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5974" y="5078378"/>
            <a:ext cx="822960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u="heavy" spc="5" dirty="0" smtClean="0">
                <a:solidFill>
                  <a:srgbClr val="FFFFFF"/>
                </a:solidFill>
                <a:latin typeface="Microsoft Yi Baiti"/>
                <a:cs typeface="Microsoft Yi Baiti"/>
              </a:rPr>
              <a:t>03</a:t>
            </a:r>
            <a:r>
              <a:rPr sz="3800" u="heavy" spc="-685" dirty="0" smtClean="0">
                <a:solidFill>
                  <a:srgbClr val="FFFFFF"/>
                </a:solidFill>
                <a:latin typeface="Microsoft Yi Baiti"/>
                <a:cs typeface="Microsoft Yi Baiti"/>
              </a:rPr>
              <a:t> </a:t>
            </a:r>
            <a:endParaRPr sz="3800" dirty="0">
              <a:latin typeface="Microsoft Yi Baiti"/>
              <a:cs typeface="Microsoft Yi Bait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38363" y="4359867"/>
            <a:ext cx="4019550" cy="2162556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4"/>
                </a:lnTo>
                <a:lnTo>
                  <a:pt x="4019384" y="144487"/>
                </a:lnTo>
                <a:lnTo>
                  <a:pt x="4012041" y="98820"/>
                </a:lnTo>
                <a:lnTo>
                  <a:pt x="3991595" y="59157"/>
                </a:lnTo>
                <a:lnTo>
                  <a:pt x="3960419" y="27879"/>
                </a:lnTo>
                <a:lnTo>
                  <a:pt x="3920889" y="7366"/>
                </a:lnTo>
                <a:lnTo>
                  <a:pt x="3875379" y="0"/>
                </a:lnTo>
                <a:close/>
              </a:path>
            </a:pathLst>
          </a:custGeom>
          <a:solidFill>
            <a:srgbClr val="CC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152457" y="1294345"/>
            <a:ext cx="6617970" cy="67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</a:pP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Аймгийн н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ийгмийн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даатгалын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хэлтсийн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мэдээллээр 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нийгмийн 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даатгалын сангийн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орлого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эхний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сард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73.6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төгрөг  болж, өмнөх оны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мөн </a:t>
            </a:r>
            <a:r>
              <a:rPr sz="1500" spc="-5" dirty="0" err="1"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11.0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(17.</a:t>
            </a:r>
            <a:r>
              <a:rPr lang="en-US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>
                <a:latin typeface="Arial" panose="020B0604020202020204" pitchFamily="34" charset="0"/>
                <a:cs typeface="Arial" panose="020B0604020202020204" pitchFamily="34" charset="0"/>
              </a:rPr>
              <a:t>төгрөгөөр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өссөн</a:t>
            </a:r>
            <a:r>
              <a:rPr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17519" y="3115702"/>
            <a:ext cx="661797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764"/>
              </a:lnSpc>
            </a:pP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Нийгмийн   </a:t>
            </a:r>
            <a:r>
              <a:rPr sz="1500" spc="-15" dirty="0" err="1">
                <a:latin typeface="Arial" panose="020B0604020202020204" pitchFamily="34" charset="0"/>
                <a:cs typeface="Arial" panose="020B0604020202020204" pitchFamily="34" charset="0"/>
              </a:rPr>
              <a:t>даатгалын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сангийн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зарлага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8.5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19.7</a:t>
            </a:r>
            <a:r>
              <a:rPr lang="en-US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төгрөгөөр өссөн байна</a:t>
            </a:r>
            <a:r>
              <a:rPr lang="mn-MN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92383" y="4744661"/>
            <a:ext cx="6743105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730"/>
              </a:lnSpc>
            </a:pP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халамжийн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мэдээгээр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халамжийн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тэтгэврийг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9407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иргэнд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3299.3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олгосон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халамжийн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тэтгэвэр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тэтгэмж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авагчид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7016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(13.4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хүнээр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өсч,  олгосон тэтгэвэр тэтгэмжийн хэмжээ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236.4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(1.8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сая төгрөгөөр буурсан байна.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3740" y="705706"/>
            <a:ext cx="8625205" cy="671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Times New Roman"/>
              <a:cs typeface="Times New Roman"/>
            </a:endParaRPr>
          </a:p>
          <a:p>
            <a:pPr marR="730885" algn="r">
              <a:lnSpc>
                <a:spcPct val="100000"/>
              </a:lnSpc>
            </a:pPr>
            <a:r>
              <a:rPr sz="950" spc="5" dirty="0">
                <a:solidFill>
                  <a:srgbClr val="898989"/>
                </a:solidFill>
                <a:latin typeface="Calibri"/>
                <a:cs typeface="Calibri"/>
              </a:rPr>
              <a:t>6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3740" y="727926"/>
            <a:ext cx="8994560" cy="671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92627" y="1160678"/>
            <a:ext cx="67487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mn-MN" sz="1500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600" dirty="0" smtClean="0"/>
              <a:t>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 оны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10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дугаар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сарын байдлаар аймгийн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хэмжээнд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нийт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2032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эх амаржиж,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2036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хүүхэд төрүүлсэн нь өнгөрсөн оны мөн үеэс амаржсан эх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156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7.2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%)-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аар,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амьд төрсөн хүүхэд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168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7.6</a:t>
            </a:r>
            <a:r>
              <a:rPr lang="mn-MN" sz="1600" smtClean="0">
                <a:solidFill>
                  <a:schemeClr val="bg1">
                    <a:lumMod val="95000"/>
                  </a:schemeClr>
                </a:solidFill>
              </a:rPr>
              <a:t>%)-аар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өссөн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байна. 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5439" y="2454389"/>
            <a:ext cx="6656070" cy="671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</a:pPr>
            <a:r>
              <a:rPr lang="mn-MN" sz="1500" spc="-10" dirty="0" smtClean="0">
                <a:solidFill>
                  <a:srgbClr val="003399"/>
                </a:solidFill>
                <a:latin typeface="Tahoma"/>
                <a:cs typeface="Tahoma"/>
              </a:rPr>
              <a:t>	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ймгийн</a:t>
            </a:r>
            <a:r>
              <a:rPr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хэмжээгээр</a:t>
            </a:r>
            <a:r>
              <a:rPr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0-1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хүртэлх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насны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хүүхдийн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эндэгдэл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болж өмнөх оны мөн үеийнхээс </a:t>
            </a:r>
            <a:r>
              <a:rPr lang="en-US"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хүүхдээр өссөн байна. 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1-5 </a:t>
            </a:r>
            <a:r>
              <a:rPr sz="1500" spc="-1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хүртэлх</a:t>
            </a:r>
            <a:r>
              <a:rPr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насны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хүүхэд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эндсэн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3035439" y="6216184"/>
            <a:ext cx="6959461" cy="128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7005" algn="just">
              <a:lnSpc>
                <a:spcPct val="97200"/>
              </a:lnSpc>
              <a:spcBef>
                <a:spcPts val="5"/>
              </a:spcBef>
            </a:pPr>
            <a:r>
              <a:rPr lang="mn-MN" dirty="0" smtClean="0"/>
              <a:t>	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дугаар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сард нийт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294725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үзлэг хийсний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урьдчилан сэргийлэх үзлэг,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10.4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гэрийн идэвхитэй үзлэг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диспансерийн хяналтын үзлэг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эзэлж байна. Нийт 1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4398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дуудлаганд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үйлчилсэний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28.4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алсын дуудлагаар үйлчилж яаралтай тусламж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үзүүлсэн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67005" algn="just">
              <a:lnSpc>
                <a:spcPct val="97200"/>
              </a:lnSpc>
              <a:spcBef>
                <a:spcPts val="5"/>
              </a:spcBef>
            </a:pP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67005" algn="just">
              <a:lnSpc>
                <a:spcPct val="97200"/>
              </a:lnSpc>
              <a:spcBef>
                <a:spcPts val="5"/>
              </a:spcBef>
            </a:pP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62663" y="6621705"/>
            <a:ext cx="375920" cy="687070"/>
          </a:xfrm>
          <a:custGeom>
            <a:avLst/>
            <a:gdLst/>
            <a:ahLst/>
            <a:cxnLst/>
            <a:rect l="l" t="t" r="r" b="b"/>
            <a:pathLst>
              <a:path w="375919" h="687070">
                <a:moveTo>
                  <a:pt x="29230" y="0"/>
                </a:moveTo>
                <a:lnTo>
                  <a:pt x="0" y="143048"/>
                </a:lnTo>
                <a:lnTo>
                  <a:pt x="26318" y="262259"/>
                </a:lnTo>
                <a:lnTo>
                  <a:pt x="140642" y="422008"/>
                </a:lnTo>
                <a:lnTo>
                  <a:pt x="375427" y="686671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29672" y="6528110"/>
            <a:ext cx="401320" cy="685165"/>
          </a:xfrm>
          <a:custGeom>
            <a:avLst/>
            <a:gdLst/>
            <a:ahLst/>
            <a:cxnLst/>
            <a:rect l="l" t="t" r="r" b="b"/>
            <a:pathLst>
              <a:path w="401319" h="685165">
                <a:moveTo>
                  <a:pt x="1044" y="0"/>
                </a:moveTo>
                <a:lnTo>
                  <a:pt x="0" y="45056"/>
                </a:lnTo>
                <a:lnTo>
                  <a:pt x="4018" y="88652"/>
                </a:lnTo>
                <a:lnTo>
                  <a:pt x="12700" y="130962"/>
                </a:lnTo>
                <a:lnTo>
                  <a:pt x="25648" y="172159"/>
                </a:lnTo>
                <a:lnTo>
                  <a:pt x="42464" y="212414"/>
                </a:lnTo>
                <a:lnTo>
                  <a:pt x="62749" y="251903"/>
                </a:lnTo>
                <a:lnTo>
                  <a:pt x="86105" y="290797"/>
                </a:lnTo>
                <a:lnTo>
                  <a:pt x="112133" y="329270"/>
                </a:lnTo>
                <a:lnTo>
                  <a:pt x="140436" y="367495"/>
                </a:lnTo>
                <a:lnTo>
                  <a:pt x="170614" y="405646"/>
                </a:lnTo>
                <a:lnTo>
                  <a:pt x="202270" y="443894"/>
                </a:lnTo>
                <a:lnTo>
                  <a:pt x="235005" y="482415"/>
                </a:lnTo>
                <a:lnTo>
                  <a:pt x="268421" y="521379"/>
                </a:lnTo>
                <a:lnTo>
                  <a:pt x="302119" y="560962"/>
                </a:lnTo>
                <a:lnTo>
                  <a:pt x="335701" y="601335"/>
                </a:lnTo>
                <a:lnTo>
                  <a:pt x="368769" y="642672"/>
                </a:lnTo>
                <a:lnTo>
                  <a:pt x="400925" y="685147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4433" y="6651723"/>
            <a:ext cx="272415" cy="573405"/>
          </a:xfrm>
          <a:custGeom>
            <a:avLst/>
            <a:gdLst/>
            <a:ahLst/>
            <a:cxnLst/>
            <a:rect l="l" t="t" r="r" b="b"/>
            <a:pathLst>
              <a:path w="272414" h="573404">
                <a:moveTo>
                  <a:pt x="0" y="572876"/>
                </a:moveTo>
                <a:lnTo>
                  <a:pt x="43326" y="517268"/>
                </a:lnTo>
                <a:lnTo>
                  <a:pt x="69011" y="483428"/>
                </a:lnTo>
                <a:lnTo>
                  <a:pt x="96253" y="445991"/>
                </a:lnTo>
                <a:lnTo>
                  <a:pt x="124209" y="405277"/>
                </a:lnTo>
                <a:lnTo>
                  <a:pt x="152035" y="361606"/>
                </a:lnTo>
                <a:lnTo>
                  <a:pt x="178887" y="315298"/>
                </a:lnTo>
                <a:lnTo>
                  <a:pt x="203922" y="266673"/>
                </a:lnTo>
                <a:lnTo>
                  <a:pt x="226297" y="216051"/>
                </a:lnTo>
                <a:lnTo>
                  <a:pt x="245168" y="163753"/>
                </a:lnTo>
                <a:lnTo>
                  <a:pt x="259692" y="110098"/>
                </a:lnTo>
                <a:lnTo>
                  <a:pt x="269024" y="55407"/>
                </a:lnTo>
                <a:lnTo>
                  <a:pt x="272322" y="0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4589" y="5040542"/>
            <a:ext cx="902898" cy="9208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0561" y="705904"/>
            <a:ext cx="1192593" cy="991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367186" y="413384"/>
            <a:ext cx="2229485" cy="38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25" dirty="0">
                <a:solidFill>
                  <a:schemeClr val="accent3">
                    <a:lumMod val="75000"/>
                  </a:schemeClr>
                </a:solidFill>
              </a:rPr>
              <a:t>ЭРҮҮЛ</a:t>
            </a:r>
            <a:r>
              <a:rPr sz="2500" spc="-5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z="2500" spc="25" dirty="0">
                <a:solidFill>
                  <a:schemeClr val="accent3">
                    <a:lumMod val="75000"/>
                  </a:schemeClr>
                </a:solidFill>
              </a:rPr>
              <a:t>МЭНД</a:t>
            </a:r>
            <a:endParaRPr sz="25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52880" y="2080475"/>
            <a:ext cx="1192593" cy="9918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"/>
          <p:cNvSpPr txBox="1"/>
          <p:nvPr/>
        </p:nvSpPr>
        <p:spPr>
          <a:xfrm>
            <a:off x="3056250" y="3614848"/>
            <a:ext cx="6839094" cy="64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</a:pPr>
            <a:r>
              <a:rPr lang="mn-MN"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барсан хүний тоо 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410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байгаа нь өнгөрсөн оны мөн үеэс 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(18.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%)-өөр буурсан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 </a:t>
            </a:r>
            <a:r>
              <a:rPr lang="mn-M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нас баралтын шалтгааны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7.6</a:t>
            </a:r>
            <a:r>
              <a:rPr lang="mn-MN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осол гэмтлийн, </a:t>
            </a:r>
            <a:r>
              <a:rPr lang="mn-MN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</a:t>
            </a:r>
            <a:r>
              <a:rPr lang="mn-MN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хорт хавдрын өвчний шалтгаантай байна. </a:t>
            </a:r>
            <a:endParaRPr sz="1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5"/>
          <p:cNvSpPr txBox="1"/>
          <p:nvPr/>
        </p:nvSpPr>
        <p:spPr>
          <a:xfrm>
            <a:off x="3035439" y="4905911"/>
            <a:ext cx="6705968" cy="859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8100"/>
              </a:lnSpc>
            </a:pPr>
            <a:r>
              <a:rPr lang="mn-MN" sz="1500" spc="-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Халдварт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өвчнөөр 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444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 өвчилж бүртгэгдсэн нь урьд оны мөн үеэс 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297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0.1%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)-оор буурсан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 Нийт халдварт өвчний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бэлгийн замын халдварт өвчин,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хувийг салхинцэцэг, 7.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сүрьеэ, 2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бусад халдварт өвчин эзэлж байна.</a:t>
            </a:r>
            <a:endParaRPr lang="mn-MN" sz="1400" spc="-1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20" y="3548121"/>
            <a:ext cx="952212" cy="952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89" y="6420823"/>
            <a:ext cx="917865" cy="899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44926" y="6999109"/>
            <a:ext cx="8763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solidFill>
                  <a:srgbClr val="898989"/>
                </a:solidFill>
                <a:latin typeface="Calibri"/>
                <a:cs typeface="Calibri"/>
              </a:rPr>
              <a:t>7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solidFill>
                  <a:schemeClr val="accent6">
                    <a:lumMod val="75000"/>
                  </a:schemeClr>
                </a:solidFill>
              </a:rPr>
              <a:t>ГЭМТ</a:t>
            </a:r>
            <a:r>
              <a:rPr spc="-8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pc="15" dirty="0">
                <a:solidFill>
                  <a:schemeClr val="accent6">
                    <a:lumMod val="75000"/>
                  </a:schemeClr>
                </a:solidFill>
              </a:rPr>
              <a:t>ХЭРЭГ</a:t>
            </a:r>
          </a:p>
        </p:txBody>
      </p:sp>
      <p:sp>
        <p:nvSpPr>
          <p:cNvPr id="4" name="object 4"/>
          <p:cNvSpPr/>
          <p:nvPr/>
        </p:nvSpPr>
        <p:spPr>
          <a:xfrm>
            <a:off x="1657985" y="1004729"/>
            <a:ext cx="4615573" cy="6387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82139" y="2509318"/>
            <a:ext cx="1069840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201</a:t>
            </a:r>
            <a:r>
              <a:rPr lang="en-US" sz="1150" b="1" spc="5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1150" b="1" spc="-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I-</a:t>
            </a:r>
            <a:r>
              <a:rPr lang="en-US"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82139" y="2010461"/>
            <a:ext cx="889063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201</a:t>
            </a:r>
            <a:r>
              <a:rPr lang="en-US" sz="1150" b="1" spc="5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150" b="1" spc="-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I-</a:t>
            </a:r>
            <a:r>
              <a:rPr lang="en-US"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82139" y="4274451"/>
            <a:ext cx="802361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lang="en-US"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sz="1150" b="1" spc="-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I-</a:t>
            </a:r>
            <a:r>
              <a:rPr lang="en-US"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9150" y="1963114"/>
            <a:ext cx="87058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900" b="1" spc="5" dirty="0" smtClean="0">
                <a:solidFill>
                  <a:srgbClr val="CC0000"/>
                </a:solidFill>
                <a:latin typeface="Tahoma"/>
                <a:cs typeface="Tahoma"/>
              </a:rPr>
              <a:t>590</a:t>
            </a:r>
            <a:endParaRPr sz="19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5142" y="2760903"/>
            <a:ext cx="96329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1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552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09853" y="3748982"/>
            <a:ext cx="11468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2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376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6889" y="5363756"/>
            <a:ext cx="371602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2020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оны эхний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10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сарын байдлаар нийт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376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гэмт хэрэг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бүртгэгдсэн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нь өмнөх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оны мөн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үеэс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176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(31.9%)-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аар буурсан байна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. Нийт гэмт хэргийн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120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(3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1.9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нь согтуугаар үйлдэгдсэн нь өнгөрсөн оны мөн үетэй харьцуулахад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4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3.2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%)-өөр буурсан байна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.  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42570" y="1236929"/>
            <a:ext cx="0" cy="5923280"/>
          </a:xfrm>
          <a:custGeom>
            <a:avLst/>
            <a:gdLst/>
            <a:ahLst/>
            <a:cxnLst/>
            <a:rect l="l" t="t" r="r" b="b"/>
            <a:pathLst>
              <a:path h="5923280">
                <a:moveTo>
                  <a:pt x="0" y="0"/>
                </a:moveTo>
                <a:lnTo>
                  <a:pt x="1" y="5922753"/>
                </a:lnTo>
              </a:path>
            </a:pathLst>
          </a:custGeom>
          <a:ln w="673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TextBox 156"/>
          <p:cNvSpPr txBox="1"/>
          <p:nvPr/>
        </p:nvSpPr>
        <p:spPr>
          <a:xfrm>
            <a:off x="6432232" y="961533"/>
            <a:ext cx="344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БҮРТГЭГДСЭН ГЭМТ ХЭРЭГ, төрлөөр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225294"/>
              </p:ext>
            </p:extLst>
          </p:nvPr>
        </p:nvGraphicFramePr>
        <p:xfrm>
          <a:off x="6273559" y="1373662"/>
          <a:ext cx="4102342" cy="237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496068343"/>
              </p:ext>
            </p:extLst>
          </p:nvPr>
        </p:nvGraphicFramePr>
        <p:xfrm>
          <a:off x="6579054" y="1679178"/>
          <a:ext cx="3812682" cy="5038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123825"/>
            <a:ext cx="9702806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9777" y="4765115"/>
            <a:ext cx="720534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 marR="190500">
              <a:lnSpc>
                <a:spcPct val="100000"/>
              </a:lnSpc>
            </a:pP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эхний </a:t>
            </a:r>
            <a:r>
              <a:rPr lang="en-US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сарын байдлаар нийт </a:t>
            </a:r>
            <a:r>
              <a:rPr lang="en-US" sz="15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40791 </a:t>
            </a:r>
            <a:r>
              <a:rPr lang="mn-MN" sz="15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хүнд</a:t>
            </a:r>
            <a:r>
              <a:rPr lang="en-US" sz="15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123209.7</a:t>
            </a:r>
            <a:r>
              <a:rPr lang="mn-MN" sz="15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lang="en-US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төгрөгийн зээлийг олгосон байна.</a:t>
            </a:r>
            <a:endParaRPr sz="1500" b="1" dirty="0">
              <a:solidFill>
                <a:srgbClr val="FFFE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2600" y="2962046"/>
            <a:ext cx="1455420" cy="2190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1100" y="1647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9500" y="396686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71930" algn="ctr">
              <a:lnSpc>
                <a:spcPct val="100000"/>
              </a:lnSpc>
            </a:pPr>
            <a:r>
              <a:rPr lang="mn-MN" b="1" dirty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МӨНГӨ, </a:t>
            </a:r>
            <a:r>
              <a:rPr lang="mn-MN" b="1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ЗЭЭЛ</a:t>
            </a:r>
            <a:endParaRPr lang="mn-MN" dirty="0">
              <a:solidFill>
                <a:schemeClr val="accent5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0100" y="876532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Арилжааны банкуудын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мэдээгээр зээлийн өрийн үлдэгдэл 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211481.4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  байгаа ба үүний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хугацаа хэтэрсэн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зээл эзэлж байна.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Хугацаа хэтэрсэн зээл өмнөх оныхоос 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11.7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хувиар буурчээ.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0100" y="2243646"/>
            <a:ext cx="712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харилцахын үлдэгдэл 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36946.7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төгрөг, иргэдийн мөнгөн хадгаламж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9988.3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 байна.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41500" y="3552406"/>
            <a:ext cx="7124700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marR="165735" algn="just">
              <a:lnSpc>
                <a:spcPct val="98000"/>
              </a:lnSpc>
            </a:pP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Арилжааны банкны нийт зээлдэгчийн тоо </a:t>
            </a:r>
            <a:r>
              <a:rPr lang="en-US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38866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харилцах данс эзэмшигдийн тоо </a:t>
            </a:r>
            <a:r>
              <a:rPr lang="mn-MN" sz="15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89206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нийт хадгаламж эзэмшигчдийн тоо 8</a:t>
            </a:r>
            <a:r>
              <a:rPr lang="en-US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4453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байна.</a:t>
            </a:r>
            <a:endParaRPr lang="mn-MN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03" y="6103343"/>
            <a:ext cx="906115" cy="906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02" y="6113635"/>
            <a:ext cx="906116" cy="9061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6109181"/>
            <a:ext cx="920779" cy="915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02" y="6134222"/>
            <a:ext cx="906114" cy="8855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6117319"/>
            <a:ext cx="906115" cy="9024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71345" y="428625"/>
            <a:ext cx="8487886" cy="416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105" b="1" cap="all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АЙМГИЙН НЭГДСЭН ТӨСӨВ</a:t>
            </a:r>
            <a:endParaRPr lang="en-US" sz="2105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2095076"/>
            <a:ext cx="3208020" cy="16708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66727" y="919530"/>
            <a:ext cx="8356773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Аймгийн нийт орон нутгийн төсвийн орлого 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</a:t>
            </a:r>
            <a:r>
              <a:rPr lang="en-US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оны</a:t>
            </a:r>
            <a:r>
              <a:rPr lang="en-US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10 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дугаар сарын 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байдлаар 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5.4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төгрөг болжээ.</a:t>
            </a:r>
            <a:endParaRPr lang="en-US" sz="2105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6319" y="2101137"/>
            <a:ext cx="5037181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зарлага </a:t>
            </a:r>
            <a:r>
              <a:rPr lang="en-US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74.8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</a:t>
            </a:r>
            <a:r>
              <a:rPr lang="mn-MN" sz="2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болжээ.</a:t>
            </a:r>
            <a:endParaRPr lang="mn-MN" sz="210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2802" y="4014290"/>
            <a:ext cx="8360698" cy="158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Нийт зарлагын 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6.3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цалин хөлс,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НДШ,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en-US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байр ашиглалттай холбоотой зардал,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1.7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урсгал шилжүүлгийн зардал,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1.7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хангамж, бараа материалын зардал,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25.</a:t>
            </a:r>
            <a:r>
              <a:rPr lang="en-US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бусад зардал эзэлж байна.</a:t>
            </a:r>
            <a:endParaRPr lang="en-US" sz="211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9847" y="1050905"/>
            <a:ext cx="2417650" cy="3847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mn-MN" sz="1900" b="1" cap="all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Газар тариалан</a:t>
            </a:r>
            <a:endParaRPr lang="en-US" sz="19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2146300" y="4874328"/>
            <a:ext cx="81534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хэмжээнд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дугаар сарын байдлаар 3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563.5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 үр тариа,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4224.5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 төмс,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2585.4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 хүнсний ногоо хураасан нь өмнөх оны мөн үеийнхтэй харьцуулахад үр тариа 2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тн-оор, төмс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185.4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тн-оор бага байна.Хүнсний ногоо өмнөх оныхоос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46.6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тн-оор их байна.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mn-MN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618072"/>
            <a:ext cx="7479509" cy="275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5300" y="1357982"/>
            <a:ext cx="2156857" cy="1439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2209" y="4854326"/>
            <a:ext cx="2406015" cy="1604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7218" y="3385981"/>
            <a:ext cx="2071847" cy="812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65300" y="539103"/>
            <a:ext cx="2159566" cy="4162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mn-MN" sz="2105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r>
              <a:rPr lang="en-US" sz="2105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1811" y="1626502"/>
            <a:ext cx="6397420" cy="117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нийт үйлдвэрлэл 2020 оны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дугаар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гүйцэтгэлээр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33.1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төгрөгт хүрч, өмнөх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үеийнхээс 6.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(15.9%)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төгрөгөөр буурсан байна.</a:t>
            </a:r>
            <a:endParaRPr lang="en-US" sz="1754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5248" y="3174692"/>
            <a:ext cx="6397420" cy="90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Үүнд: Нүүрсний үйлдвэрлэл өмнөх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оноос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6.5%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буурч,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дулааны эрчим хүч үйлдвэрлэл, усан хангамж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0.9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14.2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өсчээ.</a:t>
            </a:r>
            <a:endParaRPr lang="en-US" sz="1754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8224" y="5153025"/>
            <a:ext cx="6307931" cy="90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борлуулсан бүтээгдэхүүн 2020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сард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33.5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төгрөгт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хүрч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үеийнхээс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2.9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(8.0%)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буурсан байна.</a:t>
            </a:r>
            <a:endParaRPr lang="en-US" sz="1754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3516</TotalTime>
  <Words>657</Words>
  <Application>Microsoft Office PowerPoint</Application>
  <PresentationFormat>Custom</PresentationFormat>
  <Paragraphs>174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Microsoft Yi Baiti</vt:lpstr>
      <vt:lpstr>Tahoma</vt:lpstr>
      <vt:lpstr>Times New Roman</vt:lpstr>
      <vt:lpstr>Office Theme</vt:lpstr>
      <vt:lpstr>Өвөрхангай аймгийн нийгэм, эдийн засгийн байдал  2020 оны  10 дугаар сар</vt:lpstr>
      <vt:lpstr>БҮРТГЭЛТЭЙ АЖИЛГҮЙ ИРГЭД</vt:lpstr>
      <vt:lpstr>НИЙГМИЙН ДААТГАЛ, ХАЛАМЖ</vt:lpstr>
      <vt:lpstr>ЭРҮҮЛ МЭНД</vt:lpstr>
      <vt:lpstr>ГЭМТ ХЭРЭГ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Сэлэнгэ аймгийн нийгэм, эдийн засгийн байдал  2017 оны эхний 5 сард</dc:title>
  <cp:lastModifiedBy>Windows User</cp:lastModifiedBy>
  <cp:revision>333</cp:revision>
  <cp:lastPrinted>2019-04-29T09:15:38Z</cp:lastPrinted>
  <dcterms:created xsi:type="dcterms:W3CDTF">2017-06-13T06:31:41Z</dcterms:created>
  <dcterms:modified xsi:type="dcterms:W3CDTF">2020-11-18T10:45:57Z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2017-06-13T00:00:00Z</vt:filetime>
  </property>
</Properties>
</file>