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2" r:id="rId6"/>
    <p:sldId id="263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86" autoAdjust="0"/>
  </p:normalViewPr>
  <p:slideViewPr>
    <p:cSldViewPr>
      <p:cViewPr varScale="1">
        <p:scale>
          <a:sx n="79" d="100"/>
          <a:sy n="79" d="100"/>
        </p:scale>
        <p:origin x="6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mn-MN" sz="1400" dirty="0"/>
              <a:t>Шинээр</a:t>
            </a:r>
            <a:r>
              <a:rPr lang="mn-MN" sz="1400" baseline="0" dirty="0"/>
              <a:t> төрсөн хүүхэд сүүлийн 5 жилийн </a:t>
            </a:r>
            <a:r>
              <a:rPr lang="en-US" sz="1400" baseline="0" dirty="0"/>
              <a:t>06</a:t>
            </a:r>
            <a:r>
              <a:rPr lang="mn-MN" sz="1400" baseline="0" dirty="0"/>
              <a:t>-р сарын байдлаар </a:t>
            </a:r>
            <a:endParaRPr lang="en-US" sz="1400" dirty="0"/>
          </a:p>
        </c:rich>
      </c:tx>
      <c:layout>
        <c:manualLayout>
          <c:xMode val="edge"/>
          <c:yMode val="edge"/>
          <c:x val="9.2329595164240844E-2"/>
          <c:y val="6.43939585999637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303030303030304E-2"/>
          <c:y val="0.3767839210235992"/>
          <c:w val="0.94444444444444442"/>
          <c:h val="0.46181289422559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нийт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</c:v>
                </c:pt>
                <c:pt idx="1">
                  <c:v>2017 VI</c:v>
                </c:pt>
                <c:pt idx="2">
                  <c:v>2018 VI</c:v>
                </c:pt>
                <c:pt idx="3">
                  <c:v>2019 VI</c:v>
                </c:pt>
                <c:pt idx="4">
                  <c:v>2020 VI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223</c:v>
                </c:pt>
                <c:pt idx="1">
                  <c:v>161</c:v>
                </c:pt>
                <c:pt idx="2">
                  <c:v>239</c:v>
                </c:pt>
                <c:pt idx="3">
                  <c:v>206</c:v>
                </c:pt>
                <c:pt idx="4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A-4D50-9FEA-2BF018C996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эрэгтэй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</c:v>
                </c:pt>
                <c:pt idx="1">
                  <c:v>2017 VI</c:v>
                </c:pt>
                <c:pt idx="2">
                  <c:v>2018 VI</c:v>
                </c:pt>
                <c:pt idx="3">
                  <c:v>2019 VI</c:v>
                </c:pt>
                <c:pt idx="4">
                  <c:v>2020 VI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114</c:v>
                </c:pt>
                <c:pt idx="1">
                  <c:v>84</c:v>
                </c:pt>
                <c:pt idx="2">
                  <c:v>120</c:v>
                </c:pt>
                <c:pt idx="3">
                  <c:v>110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0A-4D50-9FEA-2BF018C996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эмэгтэй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</c:v>
                </c:pt>
                <c:pt idx="1">
                  <c:v>2017 VI</c:v>
                </c:pt>
                <c:pt idx="2">
                  <c:v>2018 VI</c:v>
                </c:pt>
                <c:pt idx="3">
                  <c:v>2019 VI</c:v>
                </c:pt>
                <c:pt idx="4">
                  <c:v>2020 VI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109</c:v>
                </c:pt>
                <c:pt idx="1">
                  <c:v>81</c:v>
                </c:pt>
                <c:pt idx="2">
                  <c:v>119</c:v>
                </c:pt>
                <c:pt idx="3">
                  <c:v>96</c:v>
                </c:pt>
                <c:pt idx="4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0A-4D50-9FEA-2BF018C996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3486848"/>
        <c:axId val="128242432"/>
      </c:barChart>
      <c:catAx>
        <c:axId val="11348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8242432"/>
        <c:crosses val="autoZero"/>
        <c:auto val="1"/>
        <c:lblAlgn val="ctr"/>
        <c:lblOffset val="100"/>
        <c:noMultiLvlLbl val="0"/>
      </c:catAx>
      <c:valAx>
        <c:axId val="128242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4868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177812280507189"/>
          <c:y val="0.22795461344387183"/>
          <c:w val="0.61644356955380575"/>
          <c:h val="6.346667366579386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7978937951708"/>
          <c:y val="4.4096569491924031E-2"/>
          <c:w val="0.66554189260238716"/>
          <c:h val="0.65540176877900835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0813312"/>
        <c:axId val="60814848"/>
      </c:barChart>
      <c:catAx>
        <c:axId val="60813312"/>
        <c:scaling>
          <c:orientation val="minMax"/>
        </c:scaling>
        <c:delete val="0"/>
        <c:axPos val="b"/>
        <c:majorTickMark val="none"/>
        <c:minorTickMark val="none"/>
        <c:tickLblPos val="nextTo"/>
        <c:crossAx val="60814848"/>
        <c:crosses val="autoZero"/>
        <c:auto val="1"/>
        <c:lblAlgn val="ctr"/>
        <c:lblOffset val="100"/>
        <c:noMultiLvlLbl val="0"/>
      </c:catAx>
      <c:valAx>
        <c:axId val="6081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08133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6201224846894138"/>
          <c:y val="0.84210180658893474"/>
          <c:w val="0.67597550306211729"/>
          <c:h val="7.051942207417938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dirty="0"/>
              <a:t>2020</a:t>
            </a:r>
            <a:r>
              <a:rPr lang="mn-MN" baseline="0" dirty="0"/>
              <a:t> оны 0</a:t>
            </a:r>
            <a:r>
              <a:rPr lang="en-US" baseline="0" dirty="0"/>
              <a:t>6</a:t>
            </a:r>
            <a:r>
              <a:rPr lang="mn-MN" baseline="0" dirty="0"/>
              <a:t>- р сард хорогдсон том мал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тэмээ</c:v>
                </c:pt>
                <c:pt idx="1">
                  <c:v>адуу </c:v>
                </c:pt>
                <c:pt idx="2">
                  <c:v>үхэр </c:v>
                </c:pt>
                <c:pt idx="3">
                  <c:v>хонь </c:v>
                </c:pt>
                <c:pt idx="4">
                  <c:v>ямаа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241</c:v>
                </c:pt>
                <c:pt idx="2">
                  <c:v>234</c:v>
                </c:pt>
                <c:pt idx="3">
                  <c:v>3059</c:v>
                </c:pt>
                <c:pt idx="4">
                  <c:v>4728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80-465C-AE37-91433BC4C4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0586240"/>
        <c:axId val="60620800"/>
      </c:barChart>
      <c:catAx>
        <c:axId val="60586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0620800"/>
        <c:crosses val="autoZero"/>
        <c:auto val="1"/>
        <c:lblAlgn val="ctr"/>
        <c:lblOffset val="100"/>
        <c:noMultiLvlLbl val="0"/>
      </c:catAx>
      <c:valAx>
        <c:axId val="60620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5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19026208810294E-2"/>
          <c:y val="5.307545302644362E-2"/>
          <c:w val="0.90308097379118968"/>
          <c:h val="0.6536917218147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 VI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Нийт бүтээгдэхүүн үйлдвэрлэл</c:v>
                </c:pt>
                <c:pt idx="1">
                  <c:v>нийт бүтээгдэхүүн борлуулалт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20596</c:v>
                </c:pt>
                <c:pt idx="1">
                  <c:v>20270.900000000001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02-4CED-840C-7A75B69F1B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 VI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Нийт бүтээгдэхүүн үйлдвэрлэл</c:v>
                </c:pt>
                <c:pt idx="1">
                  <c:v>нийт бүтээгдэхүүн борлуулалт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21912.5</c:v>
                </c:pt>
                <c:pt idx="1">
                  <c:v>23168.2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02-4CED-840C-7A75B69F1B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 VI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Нийт бүтээгдэхүүн үйлдвэрлэл</c:v>
                </c:pt>
                <c:pt idx="1">
                  <c:v>нийт бүтээгдэхүүн борлуулалт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24025.5</c:v>
                </c:pt>
                <c:pt idx="1">
                  <c:v>24477.3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02-4CED-840C-7A75B69F1B0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2019 VI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Нийт бүтээгдэхүүн үйлдвэрлэл</c:v>
                </c:pt>
                <c:pt idx="1">
                  <c:v>нийт бүтээгдэхүүн борлуулалт 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24745.4</c:v>
                </c:pt>
                <c:pt idx="1">
                  <c:v>27326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02-4CED-840C-7A75B69F1B0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2020 VI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Нийт бүтээгдэхүүн үйлдвэрлэл</c:v>
                </c:pt>
                <c:pt idx="1">
                  <c:v>нийт бүтээгдэхүүн борлуулалт 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32775.800000000003</c:v>
                </c:pt>
                <c:pt idx="1">
                  <c:v>28952.9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02-4CED-840C-7A75B69F1B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1027072"/>
        <c:axId val="61028608"/>
      </c:barChart>
      <c:catAx>
        <c:axId val="6102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1028608"/>
        <c:crosses val="autoZero"/>
        <c:auto val="1"/>
        <c:lblAlgn val="ctr"/>
        <c:lblOffset val="100"/>
        <c:noMultiLvlLbl val="0"/>
      </c:catAx>
      <c:valAx>
        <c:axId val="61028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102707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2019 VI</c:v>
                </c:pt>
                <c:pt idx="1">
                  <c:v>2020 VI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8152.1</c:v>
                </c:pt>
                <c:pt idx="1">
                  <c:v>6125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67-4D78-B17F-6853220B6C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2019 VI</c:v>
                </c:pt>
                <c:pt idx="1">
                  <c:v>2020 VI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8101.6</c:v>
                </c:pt>
                <c:pt idx="1">
                  <c:v>10102.299999999999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67-4D78-B17F-6853220B6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7346432"/>
        <c:axId val="67347968"/>
      </c:barChart>
      <c:catAx>
        <c:axId val="673464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67347968"/>
        <c:crosses val="autoZero"/>
        <c:auto val="1"/>
        <c:lblAlgn val="ctr"/>
        <c:lblOffset val="100"/>
        <c:noMultiLvlLbl val="0"/>
      </c:catAx>
      <c:valAx>
        <c:axId val="67347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3464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mn-MN" sz="1200" dirty="0"/>
              <a:t>2020</a:t>
            </a:r>
            <a:r>
              <a:rPr lang="mn-MN" sz="1200" baseline="0" dirty="0"/>
              <a:t> оны 06-р сарын байдлаар төрсөн хүүхдийн хүйсийн харьцаа </a:t>
            </a:r>
            <a:endParaRPr lang="en-US" sz="1200" dirty="0"/>
          </a:p>
        </c:rich>
      </c:tx>
      <c:layout>
        <c:manualLayout>
          <c:xMode val="edge"/>
          <c:yMode val="edge"/>
          <c:x val="0.1074902530387585"/>
          <c:y val="6.72876827896512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917063765087611E-2"/>
          <c:y val="0.43721128608923882"/>
          <c:w val="0.89387797399111524"/>
          <c:h val="0.4973125234345706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Эрэгтэй </c:v>
                </c:pt>
                <c:pt idx="1">
                  <c:v>эмэгтэй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C-4A7E-9C41-797E2A16019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9670973167189054"/>
          <c:y val="0.28131608548931386"/>
          <c:w val="0.61174426012282446"/>
          <c:h val="0.11473753280839893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55275590551182"/>
          <c:y val="0.17718643124154934"/>
          <c:w val="0.8107805774278215"/>
          <c:h val="0.550086296031177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Ажилгүй иргэдийн тоо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2020 VI</c:v>
                </c:pt>
                <c:pt idx="1">
                  <c:v>2019 VI</c:v>
                </c:pt>
                <c:pt idx="2">
                  <c:v>2018 VI</c:v>
                </c:pt>
                <c:pt idx="3">
                  <c:v>2017 VI</c:v>
                </c:pt>
                <c:pt idx="4">
                  <c:v>2016 VI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182</c:v>
                </c:pt>
                <c:pt idx="1">
                  <c:v>292</c:v>
                </c:pt>
                <c:pt idx="2">
                  <c:v>437</c:v>
                </c:pt>
                <c:pt idx="3">
                  <c:v>457</c:v>
                </c:pt>
                <c:pt idx="4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4A-4E39-BA3E-648822F13E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269760"/>
        <c:axId val="49293184"/>
      </c:barChart>
      <c:catAx>
        <c:axId val="49269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9293184"/>
        <c:crosses val="autoZero"/>
        <c:auto val="1"/>
        <c:lblAlgn val="ctr"/>
        <c:lblOffset val="100"/>
        <c:noMultiLvlLbl val="0"/>
      </c:catAx>
      <c:valAx>
        <c:axId val="49293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2697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647112860892388"/>
          <c:y val="9.0909090909090912E-2"/>
          <c:w val="0.42705774278215225"/>
          <c:h val="9.1327845382963499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mn-MN" sz="12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890912073490815"/>
          <c:y val="0.15893438320209971"/>
          <c:w val="0.80289643482064743"/>
          <c:h val="0.7610656167979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Ажил хайгч, ажилгүй иргэд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</c:v>
                </c:pt>
                <c:pt idx="1">
                  <c:v>2017 VI</c:v>
                </c:pt>
                <c:pt idx="2">
                  <c:v>2018 VI</c:v>
                </c:pt>
                <c:pt idx="3">
                  <c:v>2019 VI</c:v>
                </c:pt>
                <c:pt idx="4">
                  <c:v>2020 VI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164</c:v>
                </c:pt>
                <c:pt idx="1">
                  <c:v>298</c:v>
                </c:pt>
                <c:pt idx="2">
                  <c:v>260</c:v>
                </c:pt>
                <c:pt idx="3">
                  <c:v>191</c:v>
                </c:pt>
                <c:pt idx="4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A-4951-B609-53306E7513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378048"/>
        <c:axId val="49380736"/>
      </c:barChart>
      <c:catAx>
        <c:axId val="493780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9380736"/>
        <c:crosses val="autoZero"/>
        <c:auto val="1"/>
        <c:lblAlgn val="ctr"/>
        <c:lblOffset val="100"/>
        <c:noMultiLvlLbl val="0"/>
      </c:catAx>
      <c:valAx>
        <c:axId val="49380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378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500000000000001"/>
          <c:y val="8.3024671916010498E-2"/>
          <c:w val="0.52320620078740154"/>
          <c:h val="7.388608923884514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000" b="0" dirty="0"/>
              <a:t>Ажилд</a:t>
            </a:r>
            <a:r>
              <a:rPr lang="mn-MN" sz="1000" b="0" baseline="0" dirty="0"/>
              <a:t> зуучлагдсан иргэн, сүүлийн 5 жилийн 6-р сард </a:t>
            </a:r>
            <a:endParaRPr lang="en-US" sz="1000" b="0" dirty="0"/>
          </a:p>
        </c:rich>
      </c:tx>
      <c:layout>
        <c:manualLayout>
          <c:xMode val="edge"/>
          <c:yMode val="edge"/>
          <c:x val="0.1302081842042472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551807444523979"/>
          <c:y val="3.1088145231846019E-2"/>
          <c:w val="0.85281525888809351"/>
          <c:h val="0.75961067366579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Ажилд зуучлагдсан иргэн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</c:v>
                </c:pt>
                <c:pt idx="1">
                  <c:v> 2017 VI</c:v>
                </c:pt>
                <c:pt idx="2">
                  <c:v>2018 VI</c:v>
                </c:pt>
                <c:pt idx="3">
                  <c:v>2019 VI</c:v>
                </c:pt>
                <c:pt idx="4">
                  <c:v>2020 VI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17</c:v>
                </c:pt>
                <c:pt idx="2">
                  <c:v>36</c:v>
                </c:pt>
                <c:pt idx="3">
                  <c:v>33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C1-480B-B234-2F214E3387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эрэгтэй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</c:v>
                </c:pt>
                <c:pt idx="1">
                  <c:v> 2017 VI</c:v>
                </c:pt>
                <c:pt idx="2">
                  <c:v>2018 VI</c:v>
                </c:pt>
                <c:pt idx="3">
                  <c:v>2019 VI</c:v>
                </c:pt>
                <c:pt idx="4">
                  <c:v>2020 VI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21</c:v>
                </c:pt>
                <c:pt idx="3">
                  <c:v>21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C1-480B-B234-2F214E3387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эмэгтэй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</c:v>
                </c:pt>
                <c:pt idx="1">
                  <c:v> 2017 VI</c:v>
                </c:pt>
                <c:pt idx="2">
                  <c:v>2018 VI</c:v>
                </c:pt>
                <c:pt idx="3">
                  <c:v>2019 VI</c:v>
                </c:pt>
                <c:pt idx="4">
                  <c:v>2020 VI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11</c:v>
                </c:pt>
                <c:pt idx="2">
                  <c:v>15</c:v>
                </c:pt>
                <c:pt idx="3">
                  <c:v>12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C1-480B-B234-2F214E3387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9408640"/>
        <c:axId val="50610560"/>
      </c:barChart>
      <c:catAx>
        <c:axId val="49408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0610560"/>
        <c:crosses val="autoZero"/>
        <c:auto val="1"/>
        <c:lblAlgn val="ctr"/>
        <c:lblOffset val="100"/>
        <c:noMultiLvlLbl val="0"/>
      </c:catAx>
      <c:valAx>
        <c:axId val="50610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94086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нийт хохирол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</c:v>
                </c:pt>
                <c:pt idx="1">
                  <c:v>2017 V</c:v>
                </c:pt>
                <c:pt idx="2">
                  <c:v>2018 V</c:v>
                </c:pt>
                <c:pt idx="3">
                  <c:v>2019 V</c:v>
                </c:pt>
                <c:pt idx="4">
                  <c:v>2020 V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131</c:v>
                </c:pt>
                <c:pt idx="1">
                  <c:v>157</c:v>
                </c:pt>
                <c:pt idx="2">
                  <c:v>351</c:v>
                </c:pt>
                <c:pt idx="3">
                  <c:v>134</c:v>
                </c:pt>
                <c:pt idx="4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F7-448D-A907-07A3B400CD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нөхөн төлүүлсэн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</c:v>
                </c:pt>
                <c:pt idx="1">
                  <c:v>2017 V</c:v>
                </c:pt>
                <c:pt idx="2">
                  <c:v>2018 V</c:v>
                </c:pt>
                <c:pt idx="3">
                  <c:v>2019 V</c:v>
                </c:pt>
                <c:pt idx="4">
                  <c:v>2020 V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71</c:v>
                </c:pt>
                <c:pt idx="1">
                  <c:v>98</c:v>
                </c:pt>
                <c:pt idx="2">
                  <c:v>179</c:v>
                </c:pt>
                <c:pt idx="3">
                  <c:v>19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F7-448D-A907-07A3B400CD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0757120"/>
        <c:axId val="60758656"/>
      </c:barChart>
      <c:catAx>
        <c:axId val="6075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0758656"/>
        <c:crosses val="autoZero"/>
        <c:auto val="1"/>
        <c:lblAlgn val="ctr"/>
        <c:lblOffset val="100"/>
        <c:noMultiLvlLbl val="0"/>
      </c:catAx>
      <c:valAx>
        <c:axId val="607586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6075712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14814814814814"/>
          <c:y val="0.21938821985487109"/>
          <c:w val="0.72222222222222221"/>
          <c:h val="0.63959819360815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гэмт хэргийн тоо 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</c:v>
                </c:pt>
                <c:pt idx="1">
                  <c:v>2017 VI</c:v>
                </c:pt>
                <c:pt idx="2">
                  <c:v>2018 VI</c:v>
                </c:pt>
                <c:pt idx="3">
                  <c:v>2019 VI</c:v>
                </c:pt>
                <c:pt idx="4">
                  <c:v>2020 VI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114</c:v>
                </c:pt>
                <c:pt idx="1">
                  <c:v>90</c:v>
                </c:pt>
                <c:pt idx="2">
                  <c:v>112</c:v>
                </c:pt>
                <c:pt idx="3">
                  <c:v>88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22-4D2C-885E-2B8B1B7698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0818944"/>
        <c:axId val="60830080"/>
      </c:barChart>
      <c:catAx>
        <c:axId val="60818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0830080"/>
        <c:crosses val="autoZero"/>
        <c:auto val="1"/>
        <c:lblAlgn val="ctr"/>
        <c:lblOffset val="100"/>
        <c:noMultiLvlLbl val="0"/>
      </c:catAx>
      <c:valAx>
        <c:axId val="60830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8189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300913774667055"/>
          <c:y val="8.8235294117647065E-2"/>
          <c:w val="0.37398148148148147"/>
          <c:h val="8.5801682877875554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mn-MN" sz="1200" dirty="0">
                <a:solidFill>
                  <a:srgbClr val="FF0000"/>
                </a:solidFill>
              </a:rPr>
              <a:t>Гэмт</a:t>
            </a:r>
            <a:r>
              <a:rPr lang="mn-MN" sz="1200" baseline="0" dirty="0">
                <a:solidFill>
                  <a:srgbClr val="FF0000"/>
                </a:solidFill>
              </a:rPr>
              <a:t> хэргийн улмаас нас барсан , гэмтсэн хүн, сүүлийн 5 жилийн </a:t>
            </a:r>
            <a:r>
              <a:rPr lang="en-US" sz="1200" baseline="0" dirty="0">
                <a:solidFill>
                  <a:srgbClr val="FF0000"/>
                </a:solidFill>
              </a:rPr>
              <a:t> </a:t>
            </a:r>
            <a:r>
              <a:rPr lang="mn-MN" sz="1200" baseline="0" dirty="0">
                <a:solidFill>
                  <a:srgbClr val="FF0000"/>
                </a:solidFill>
              </a:rPr>
              <a:t>6</a:t>
            </a:r>
            <a:r>
              <a:rPr lang="en-US" sz="1200" baseline="0" dirty="0">
                <a:solidFill>
                  <a:srgbClr val="FF0000"/>
                </a:solidFill>
              </a:rPr>
              <a:t> </a:t>
            </a:r>
            <a:r>
              <a:rPr lang="mn-MN" sz="1200" baseline="0" dirty="0">
                <a:solidFill>
                  <a:srgbClr val="FF0000"/>
                </a:solidFill>
              </a:rPr>
              <a:t>дугаар сард </a:t>
            </a:r>
            <a:endParaRPr lang="en-US" sz="12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2431730608142068"/>
          <c:y val="3.57142857142857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011866867705365"/>
          <c:y val="0.38284617831861928"/>
          <c:w val="0.77087423912436481"/>
          <c:h val="0.617153821681380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Нас барсан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</c:v>
                </c:pt>
                <c:pt idx="1">
                  <c:v>2017 VI</c:v>
                </c:pt>
                <c:pt idx="2">
                  <c:v>2018 VI</c:v>
                </c:pt>
                <c:pt idx="3">
                  <c:v>2019 VI</c:v>
                </c:pt>
                <c:pt idx="4">
                  <c:v>2020 VI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0-4F9D-9F40-FABBEFE828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хохирсон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</c:v>
                </c:pt>
                <c:pt idx="1">
                  <c:v>2017 VI</c:v>
                </c:pt>
                <c:pt idx="2">
                  <c:v>2018 VI</c:v>
                </c:pt>
                <c:pt idx="3">
                  <c:v>2019 VI</c:v>
                </c:pt>
                <c:pt idx="4">
                  <c:v>2020 VI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64</c:v>
                </c:pt>
                <c:pt idx="1">
                  <c:v>66</c:v>
                </c:pt>
                <c:pt idx="2">
                  <c:v>56</c:v>
                </c:pt>
                <c:pt idx="3">
                  <c:v>45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50-4F9D-9F40-FABBEFE828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0872192"/>
        <c:axId val="60873728"/>
      </c:barChart>
      <c:catAx>
        <c:axId val="608721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0873728"/>
        <c:crosses val="autoZero"/>
        <c:auto val="1"/>
        <c:lblAlgn val="ctr"/>
        <c:lblOffset val="100"/>
        <c:noMultiLvlLbl val="0"/>
      </c:catAx>
      <c:valAx>
        <c:axId val="60873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87219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бойжсон төл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</c:v>
                </c:pt>
                <c:pt idx="1">
                  <c:v>2017 VI</c:v>
                </c:pt>
                <c:pt idx="2">
                  <c:v>2018 VI</c:v>
                </c:pt>
                <c:pt idx="3">
                  <c:v>2019 VI</c:v>
                </c:pt>
                <c:pt idx="4">
                  <c:v>2020 VI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148449</c:v>
                </c:pt>
                <c:pt idx="1">
                  <c:v>140271</c:v>
                </c:pt>
                <c:pt idx="2">
                  <c:v>120921</c:v>
                </c:pt>
                <c:pt idx="3">
                  <c:v>154568</c:v>
                </c:pt>
                <c:pt idx="4">
                  <c:v>162017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4-45F3-A9E7-53953BDC4C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0886400"/>
        <c:axId val="60979456"/>
      </c:barChart>
      <c:catAx>
        <c:axId val="608864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79456"/>
        <c:crosses val="autoZero"/>
        <c:auto val="1"/>
        <c:lblAlgn val="ctr"/>
        <c:lblOffset val="100"/>
        <c:noMultiLvlLbl val="0"/>
      </c:catAx>
      <c:valAx>
        <c:axId val="6097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608864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1B9B-4EBE-4CDD-905C-0EF4EDBECFA7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B7C6C-0F79-4306-B814-142606345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3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7C6C-0F79-4306-B814-1426063453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3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7C6C-0F79-4306-B814-1426063453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9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7C6C-0F79-4306-B814-1426063453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image" Target="../media/image15.pn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chart" Target="../charts/chart9.xml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chart" Target="../charts/chart11.xml"/><Relationship Id="rId4" Type="http://schemas.openxmlformats.org/officeDocument/2006/relationships/image" Target="../media/image24.png"/><Relationship Id="rId9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6.pn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824" y="304800"/>
            <a:ext cx="6327776" cy="1112838"/>
          </a:xfrm>
        </p:spPr>
        <p:txBody>
          <a:bodyPr>
            <a:noAutofit/>
          </a:bodyPr>
          <a:lstStyle/>
          <a:p>
            <a:r>
              <a:rPr lang="mn-MN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Говьсүмбэр аймгийн Статистикийн хэлтэс 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099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mn-M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Говьсүмбэр аймгийн нийгэм, эдийн засгийн үзүүлэлтүүд</a:t>
            </a:r>
          </a:p>
          <a:p>
            <a:pPr marL="0" indent="0" algn="ctr">
              <a:buNone/>
            </a:pPr>
            <a:r>
              <a:rPr lang="mn-M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/20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mn-M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mn-M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 сарын байдлаар/</a:t>
            </a:r>
          </a:p>
          <a:p>
            <a:pPr marL="0" indent="0" algn="ctr">
              <a:buNone/>
            </a:pPr>
            <a:endParaRPr lang="mn-MN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mn-MN" sz="1000" dirty="0">
                <a:solidFill>
                  <a:srgbClr val="0070C0"/>
                </a:solidFill>
              </a:rPr>
              <a:t> </a:t>
            </a:r>
            <a:endParaRPr lang="en-US" sz="1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mn-MN" sz="1000" dirty="0">
                <a:solidFill>
                  <a:srgbClr val="0070C0"/>
                </a:solidFill>
              </a:rPr>
              <a:t>            </a:t>
            </a:r>
            <a:r>
              <a:rPr lang="en-US" sz="1000" dirty="0">
                <a:solidFill>
                  <a:srgbClr val="0070C0"/>
                </a:solidFill>
              </a:rPr>
              <a:t>                          </a:t>
            </a:r>
            <a:r>
              <a:rPr lang="mn-MN" sz="1000" dirty="0">
                <a:solidFill>
                  <a:srgbClr val="0070C0"/>
                </a:solidFill>
              </a:rPr>
              <a:t>  Говьсүмбэр аймгийн Нутгийн удирдлагын ордон , 321 тоот               7054322, 70543017</a:t>
            </a:r>
            <a:r>
              <a:rPr lang="en-US" sz="1000" dirty="0">
                <a:solidFill>
                  <a:srgbClr val="0070C0"/>
                </a:solidFill>
              </a:rPr>
              <a:t>             Govisumber.nso.mn       </a:t>
            </a:r>
          </a:p>
          <a:p>
            <a:pPr marL="0" indent="0" algn="ctr">
              <a:buNone/>
            </a:pPr>
            <a:r>
              <a:rPr lang="en-US" sz="1000" dirty="0">
                <a:solidFill>
                  <a:srgbClr val="0070C0"/>
                </a:solidFill>
              </a:rPr>
              <a:t>                                                                        </a:t>
            </a:r>
            <a:r>
              <a:rPr lang="mn-MN" sz="1000" dirty="0">
                <a:solidFill>
                  <a:srgbClr val="0070C0"/>
                </a:solidFill>
              </a:rPr>
              <a:t>Говьсүмбэр аймгийн Статистикийн хэлтэс </a:t>
            </a:r>
            <a:r>
              <a:rPr lang="en-US" sz="1000" dirty="0">
                <a:solidFill>
                  <a:srgbClr val="0070C0"/>
                </a:solidFill>
              </a:rPr>
              <a:t>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9" y="5360469"/>
            <a:ext cx="801689" cy="101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50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1"/>
            <a:ext cx="1028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84470"/>
            <a:ext cx="209550" cy="20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894324"/>
            <a:ext cx="228600" cy="22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883932"/>
            <a:ext cx="265842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94324"/>
            <a:ext cx="219075" cy="17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1374228" y="5870061"/>
            <a:ext cx="7160172" cy="12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71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n-MN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Анхаарал хандуулсанд баярлалаа </a:t>
            </a:r>
            <a:endParaRPr lang="en-U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0999" y="4648200"/>
            <a:ext cx="8143875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81438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81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824" y="304801"/>
            <a:ext cx="6327776" cy="609599"/>
          </a:xfrm>
        </p:spPr>
        <p:txBody>
          <a:bodyPr>
            <a:noAutofit/>
          </a:bodyPr>
          <a:lstStyle/>
          <a:p>
            <a:r>
              <a:rPr lang="mn-MN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Шинээр төрсөн хүүхэд  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620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152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994532902"/>
              </p:ext>
            </p:extLst>
          </p:nvPr>
        </p:nvGraphicFramePr>
        <p:xfrm>
          <a:off x="228600" y="990599"/>
          <a:ext cx="5410200" cy="327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019800" y="1066800"/>
            <a:ext cx="2743200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/>
              <a:t>Эрүүл мэндийн газрын мэдээгээр 20</a:t>
            </a:r>
            <a:r>
              <a:rPr lang="en-US" sz="1200" dirty="0"/>
              <a:t>20</a:t>
            </a:r>
            <a:r>
              <a:rPr lang="mn-MN" sz="1200" dirty="0"/>
              <a:t> оны  </a:t>
            </a:r>
            <a:r>
              <a:rPr lang="en-US" sz="1200" dirty="0"/>
              <a:t>06 </a:t>
            </a:r>
            <a:r>
              <a:rPr lang="mn-MN" sz="1200" dirty="0"/>
              <a:t> дугаар сарын байдлаар  </a:t>
            </a:r>
            <a:r>
              <a:rPr lang="en-US" sz="1200" dirty="0"/>
              <a:t>204</a:t>
            </a:r>
            <a:r>
              <a:rPr lang="mn-MN" sz="1200" dirty="0"/>
              <a:t>  эх амаржиж, </a:t>
            </a:r>
            <a:r>
              <a:rPr lang="en-US" sz="1200" dirty="0"/>
              <a:t>205</a:t>
            </a:r>
            <a:r>
              <a:rPr lang="mn-MN" sz="1200" dirty="0"/>
              <a:t> хүүхэд мэндэлсэн байна. Энэ нь өнгөрсөн оны мөн үетэй харьцуулахад </a:t>
            </a:r>
            <a:r>
              <a:rPr lang="en-US" sz="1200" dirty="0"/>
              <a:t> 1 </a:t>
            </a:r>
            <a:r>
              <a:rPr lang="mn-MN" sz="1200" dirty="0"/>
              <a:t>хүүхэд буюу </a:t>
            </a:r>
            <a:r>
              <a:rPr lang="en-US" sz="1200" dirty="0"/>
              <a:t>0.5</a:t>
            </a:r>
            <a:r>
              <a:rPr lang="mn-MN" sz="1200" dirty="0"/>
              <a:t> хувиар</a:t>
            </a:r>
            <a:r>
              <a:rPr lang="en-US" sz="1200" dirty="0"/>
              <a:t> </a:t>
            </a:r>
            <a:r>
              <a:rPr lang="mn-MN" sz="1200" dirty="0"/>
              <a:t> буурсан байна. </a:t>
            </a:r>
            <a:endParaRPr lang="en-US" sz="12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14259594"/>
              </p:ext>
            </p:extLst>
          </p:nvPr>
        </p:nvGraphicFramePr>
        <p:xfrm>
          <a:off x="6019800" y="2819400"/>
          <a:ext cx="2943225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5145223"/>
            <a:ext cx="1343025" cy="6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818" y="5159632"/>
            <a:ext cx="1295400" cy="60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29400" y="6012962"/>
            <a:ext cx="685799" cy="235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/>
              <a:t>100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371600" y="4343400"/>
            <a:ext cx="37338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/>
              <a:t>Төрсөн хүүхэд, </a:t>
            </a:r>
            <a:r>
              <a:rPr lang="mn-MN" sz="1200" dirty="0"/>
              <a:t>сүүлийн </a:t>
            </a:r>
            <a:r>
              <a:rPr lang="en-US" sz="1200" dirty="0"/>
              <a:t>5</a:t>
            </a:r>
            <a:r>
              <a:rPr lang="mn-MN" sz="1200" dirty="0"/>
              <a:t> жилийн эхний </a:t>
            </a:r>
            <a:r>
              <a:rPr lang="en-US" sz="1200" dirty="0"/>
              <a:t>06</a:t>
            </a:r>
            <a:r>
              <a:rPr lang="mn-MN" sz="1200" dirty="0"/>
              <a:t>-р сарын байдлаар ,хамгийн их,хамгийн бага </a:t>
            </a:r>
            <a:endParaRPr lang="en-US" sz="1200" dirty="0"/>
          </a:p>
        </p:txBody>
      </p:sp>
      <p:sp>
        <p:nvSpPr>
          <p:cNvPr id="12" name="Isosceles Triangle 11"/>
          <p:cNvSpPr/>
          <p:nvPr/>
        </p:nvSpPr>
        <p:spPr>
          <a:xfrm>
            <a:off x="2973324" y="5581650"/>
            <a:ext cx="531876" cy="590550"/>
          </a:xfrm>
          <a:prstGeom prst="triangle">
            <a:avLst>
              <a:gd name="adj" fmla="val 4166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erge 12"/>
          <p:cNvSpPr/>
          <p:nvPr/>
        </p:nvSpPr>
        <p:spPr>
          <a:xfrm>
            <a:off x="2514600" y="5581650"/>
            <a:ext cx="533400" cy="590550"/>
          </a:xfrm>
          <a:prstGeom prst="flowChartMerg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295400" y="558165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4"/>
          </p:cNvCxnSpPr>
          <p:nvPr/>
        </p:nvCxnSpPr>
        <p:spPr>
          <a:xfrm>
            <a:off x="3505200" y="6172200"/>
            <a:ext cx="1143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18369"/>
            <a:ext cx="10858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248400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988533" y="6007187"/>
            <a:ext cx="623888" cy="228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r>
              <a:rPr lang="mn-MN" dirty="0"/>
              <a:t>5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139824" y="5711984"/>
            <a:ext cx="1374776" cy="32336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2017 V-</a:t>
            </a:r>
            <a:r>
              <a:rPr lang="mn-M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161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5711984"/>
            <a:ext cx="1524000" cy="3233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2018 V-2</a:t>
            </a:r>
            <a:r>
              <a:rPr lang="mn-MN" dirty="0">
                <a:solidFill>
                  <a:schemeClr val="accent3">
                    <a:lumMod val="75000"/>
                  </a:schemeClr>
                </a:solidFill>
              </a:rPr>
              <a:t>39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mn-MN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Ажил хайгч иргэд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mn-MN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648200" y="938213"/>
            <a:ext cx="4038600" cy="523398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mn-MN" sz="1600" b="1" dirty="0">
                <a:solidFill>
                  <a:srgbClr val="00B050"/>
                </a:solidFill>
              </a:rPr>
              <a:t>Ажил хайгч ажилгүй иргэд, сүүлийн 5 жилийн  06-р  сарын байдлаар 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748505" y="952629"/>
            <a:ext cx="3733800" cy="521762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mn-MN" sz="1600" b="1" dirty="0">
                <a:solidFill>
                  <a:srgbClr val="00B050"/>
                </a:solidFill>
              </a:rPr>
              <a:t>Бүртгэлтэй ажилгүй иргэд,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mn-MN" sz="1600" b="1" dirty="0">
                <a:solidFill>
                  <a:srgbClr val="00B050"/>
                </a:solidFill>
              </a:rPr>
              <a:t>сүүлийн 5 жилийн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mn-MN" sz="1600" b="1" dirty="0">
                <a:solidFill>
                  <a:srgbClr val="00B050"/>
                </a:solidFill>
              </a:rPr>
              <a:t>06</a:t>
            </a:r>
            <a:r>
              <a:rPr lang="en-US" sz="1600" b="1" dirty="0">
                <a:solidFill>
                  <a:srgbClr val="00B050"/>
                </a:solidFill>
              </a:rPr>
              <a:t>-</a:t>
            </a:r>
            <a:r>
              <a:rPr lang="mn-MN" sz="1600" b="1" dirty="0">
                <a:solidFill>
                  <a:srgbClr val="00B050"/>
                </a:solidFill>
              </a:rPr>
              <a:t>р сарын байдлаар </a:t>
            </a:r>
          </a:p>
          <a:p>
            <a:pPr marL="0" indent="0">
              <a:buNone/>
            </a:pPr>
            <a:endParaRPr lang="en-US" sz="1400" dirty="0">
              <a:solidFill>
                <a:srgbClr val="00B050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309049398"/>
              </p:ext>
            </p:extLst>
          </p:nvPr>
        </p:nvGraphicFramePr>
        <p:xfrm>
          <a:off x="685800" y="1447800"/>
          <a:ext cx="3810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1"/>
            <a:ext cx="13716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575327743"/>
              </p:ext>
            </p:extLst>
          </p:nvPr>
        </p:nvGraphicFramePr>
        <p:xfrm>
          <a:off x="4876800" y="1524000"/>
          <a:ext cx="3657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553200" y="3543300"/>
            <a:ext cx="1645138" cy="22377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600" dirty="0"/>
              <a:t>ажил хайгч ажилгүй иргэдийн тоо </a:t>
            </a:r>
            <a:r>
              <a:rPr lang="en-US" sz="1600" dirty="0"/>
              <a:t>1</a:t>
            </a:r>
            <a:r>
              <a:rPr lang="mn-MN" sz="1600" dirty="0"/>
              <a:t>20 байгаагийн 60</a:t>
            </a:r>
            <a:r>
              <a:rPr lang="en-US" sz="1600" dirty="0"/>
              <a:t> </a:t>
            </a:r>
            <a:r>
              <a:rPr lang="mn-MN" sz="1600" dirty="0"/>
              <a:t>нь эмэгтэйчүүд байна. 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4800600" y="3543300"/>
            <a:ext cx="1676400" cy="22377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200" dirty="0"/>
              <a:t>Ажил хайгч ажилгүй иргэдийг насны бүлгээр нь авч үзвэл 15-24 насны </a:t>
            </a:r>
            <a:r>
              <a:rPr lang="en-US" sz="1200" dirty="0"/>
              <a:t>3</a:t>
            </a:r>
            <a:r>
              <a:rPr lang="mn-MN" sz="1200" dirty="0"/>
              <a:t>6, 25-34 насны 32, 35-44 насны </a:t>
            </a:r>
            <a:r>
              <a:rPr lang="en-US" sz="1200" dirty="0"/>
              <a:t>30</a:t>
            </a:r>
            <a:r>
              <a:rPr lang="mn-MN" sz="1200" dirty="0"/>
              <a:t>,  45-54 насны </a:t>
            </a:r>
            <a:r>
              <a:rPr lang="en-US" sz="1200" dirty="0"/>
              <a:t>2</a:t>
            </a:r>
            <a:r>
              <a:rPr lang="mn-MN" sz="1200" dirty="0"/>
              <a:t>8, 55 түүнээс дээш насны </a:t>
            </a:r>
            <a:r>
              <a:rPr lang="en-US" sz="1200" dirty="0"/>
              <a:t>4</a:t>
            </a:r>
            <a:r>
              <a:rPr lang="mn-MN" sz="1200" dirty="0"/>
              <a:t> иргэн байна. </a:t>
            </a:r>
            <a:endParaRPr lang="en-US" sz="1200" dirty="0"/>
          </a:p>
          <a:p>
            <a:pPr algn="ctr"/>
            <a:endParaRPr lang="en-US" sz="1200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1"/>
            <a:ext cx="8112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957668074"/>
              </p:ext>
            </p:extLst>
          </p:nvPr>
        </p:nvGraphicFramePr>
        <p:xfrm>
          <a:off x="838201" y="3276600"/>
          <a:ext cx="3352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176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999"/>
            <a:ext cx="8229600" cy="609601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mn-M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Гэмт хэрэг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mn-MN" sz="2000" dirty="0">
                <a:solidFill>
                  <a:srgbClr val="FF0000"/>
                </a:solidFill>
              </a:rPr>
              <a:t>Бүртгэгдсэн гэмт хэргийн тоо, </a:t>
            </a:r>
            <a:r>
              <a:rPr lang="mn-MN" sz="1200" dirty="0">
                <a:solidFill>
                  <a:srgbClr val="FF0000"/>
                </a:solidFill>
              </a:rPr>
              <a:t>сүүлийн 5 жилийн  </a:t>
            </a:r>
            <a:r>
              <a:rPr lang="en-US" sz="1200" dirty="0">
                <a:solidFill>
                  <a:srgbClr val="FF0000"/>
                </a:solidFill>
              </a:rPr>
              <a:t>0</a:t>
            </a:r>
            <a:r>
              <a:rPr lang="mn-MN" sz="1200" dirty="0">
                <a:solidFill>
                  <a:srgbClr val="FF0000"/>
                </a:solidFill>
              </a:rPr>
              <a:t>6</a:t>
            </a:r>
            <a:r>
              <a:rPr lang="en-US" sz="1200" dirty="0">
                <a:solidFill>
                  <a:srgbClr val="FF0000"/>
                </a:solidFill>
              </a:rPr>
              <a:t>  </a:t>
            </a:r>
            <a:r>
              <a:rPr lang="mn-MN" sz="1200" dirty="0">
                <a:solidFill>
                  <a:srgbClr val="FF0000"/>
                </a:solidFill>
              </a:rPr>
              <a:t>дугаар сард  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38600" cy="5562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mn-MN" sz="2000" dirty="0">
                <a:solidFill>
                  <a:srgbClr val="FF0000"/>
                </a:solidFill>
              </a:rPr>
              <a:t>Гэмт хэргийн улмаас учирсан хохирол ,</a:t>
            </a:r>
            <a:r>
              <a:rPr lang="mn-MN" sz="1200" dirty="0">
                <a:solidFill>
                  <a:srgbClr val="FF0000"/>
                </a:solidFill>
              </a:rPr>
              <a:t>сүүлийн 5 жилийн  06 дугаар сард, сая төг  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62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62372423"/>
              </p:ext>
            </p:extLst>
          </p:nvPr>
        </p:nvGraphicFramePr>
        <p:xfrm>
          <a:off x="4724400" y="1828800"/>
          <a:ext cx="3429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94743659"/>
              </p:ext>
            </p:extLst>
          </p:nvPr>
        </p:nvGraphicFramePr>
        <p:xfrm>
          <a:off x="381000" y="1600200"/>
          <a:ext cx="4114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583470583"/>
              </p:ext>
            </p:extLst>
          </p:nvPr>
        </p:nvGraphicFramePr>
        <p:xfrm>
          <a:off x="914400" y="3886200"/>
          <a:ext cx="3581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953000" y="4343400"/>
            <a:ext cx="3505200" cy="2209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 </a:t>
            </a:r>
            <a:r>
              <a:rPr lang="mn-M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оны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  <a:r>
              <a:rPr lang="mn-M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mn-M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дугаар сарын байдлаар давхардсан тоогоор 326 хүн эрүүлжүүлэгдсэн нь өмнөх оны мөн үеэс 58 хүнээр буюу 15.1 хувиар буурсан байна</a:t>
            </a:r>
            <a:r>
              <a:rPr lang="mn-MN" dirty="0"/>
              <a:t>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799"/>
            <a:ext cx="13716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51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Бойжсон төл, толгой 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428867" y="1531160"/>
            <a:ext cx="3052310" cy="4525963"/>
          </a:xfrm>
        </p:spPr>
        <p:txBody>
          <a:bodyPr/>
          <a:lstStyle/>
          <a:p>
            <a:endParaRPr lang="mn-MN" dirty="0"/>
          </a:p>
          <a:p>
            <a:endParaRPr lang="mn-MN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24412" y="1662113"/>
            <a:ext cx="3862387" cy="44640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62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381000"/>
            <a:ext cx="100982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62101"/>
            <a:ext cx="10525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4" y="2419351"/>
            <a:ext cx="10525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9" y="5410201"/>
            <a:ext cx="111737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9" y="4495800"/>
            <a:ext cx="1099343" cy="85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4" y="3566576"/>
            <a:ext cx="877992" cy="89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2562419" y="1499246"/>
            <a:ext cx="2066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90925" y="1184921"/>
            <a:ext cx="66675" cy="4911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824413" y="1662113"/>
            <a:ext cx="3709987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/>
              <a:t>Аймгийн хэмжээнд 2020 онд төллөвөл зохих нийт 2</a:t>
            </a:r>
            <a:r>
              <a:rPr lang="en-US" sz="1400" dirty="0"/>
              <a:t>11864 </a:t>
            </a:r>
            <a:r>
              <a:rPr lang="mn-MN" sz="1400" dirty="0"/>
              <a:t> хээлтэгчийн </a:t>
            </a:r>
            <a:r>
              <a:rPr lang="en-US" sz="1400" dirty="0"/>
              <a:t>170483 </a:t>
            </a:r>
            <a:r>
              <a:rPr lang="mn-MN" sz="1400" dirty="0"/>
              <a:t> буюу </a:t>
            </a:r>
            <a:r>
              <a:rPr lang="en-US" sz="1400" dirty="0"/>
              <a:t>80.5</a:t>
            </a:r>
            <a:r>
              <a:rPr lang="mn-MN" sz="1400" dirty="0"/>
              <a:t>  хувь нь төллөсөн  байна. </a:t>
            </a:r>
            <a:r>
              <a:rPr lang="en-US" sz="1400" dirty="0"/>
              <a:t>170819</a:t>
            </a:r>
            <a:r>
              <a:rPr lang="mn-MN" sz="1400" dirty="0"/>
              <a:t> төлөөс </a:t>
            </a:r>
            <a:r>
              <a:rPr lang="en-US" sz="1400" dirty="0"/>
              <a:t>162017 </a:t>
            </a:r>
            <a:r>
              <a:rPr lang="mn-MN" sz="1400" dirty="0"/>
              <a:t>буюу   </a:t>
            </a:r>
            <a:r>
              <a:rPr lang="en-US" sz="1400" dirty="0"/>
              <a:t>94.8 </a:t>
            </a:r>
            <a:r>
              <a:rPr lang="mn-MN" sz="1400" dirty="0"/>
              <a:t>хувь нь бойжиж байна.</a:t>
            </a:r>
            <a:endParaRPr lang="en-US" sz="1400" dirty="0"/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1536370937"/>
              </p:ext>
            </p:extLst>
          </p:nvPr>
        </p:nvGraphicFramePr>
        <p:xfrm>
          <a:off x="5105400" y="3566576"/>
          <a:ext cx="3524428" cy="239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Rectangle 1"/>
          <p:cNvSpPr/>
          <p:nvPr/>
        </p:nvSpPr>
        <p:spPr>
          <a:xfrm>
            <a:off x="2174217" y="1133193"/>
            <a:ext cx="914400" cy="2743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2019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6200" y="1082041"/>
            <a:ext cx="938213" cy="274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2020 VI</a:t>
            </a:r>
          </a:p>
        </p:txBody>
      </p:sp>
      <p:sp>
        <p:nvSpPr>
          <p:cNvPr id="4" name="Rectangle 3"/>
          <p:cNvSpPr/>
          <p:nvPr/>
        </p:nvSpPr>
        <p:spPr>
          <a:xfrm rot="10800000" flipH="1" flipV="1">
            <a:off x="2448167" y="1698627"/>
            <a:ext cx="914399" cy="292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116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6200" y="1698627"/>
            <a:ext cx="840209" cy="2920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153</a:t>
            </a:r>
          </a:p>
        </p:txBody>
      </p:sp>
      <p:sp>
        <p:nvSpPr>
          <p:cNvPr id="9" name="Rectangle 8"/>
          <p:cNvSpPr/>
          <p:nvPr/>
        </p:nvSpPr>
        <p:spPr>
          <a:xfrm>
            <a:off x="3837197" y="4865275"/>
            <a:ext cx="914400" cy="30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83914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60022" y="5696742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68248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37197" y="3810001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4481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0" y="3070226"/>
            <a:ext cx="3429000" cy="4159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/>
              <a:t>Бойжсон төл, сүүлийн 5 жилийн 0</a:t>
            </a:r>
            <a:r>
              <a:rPr lang="en-US" sz="1400" dirty="0"/>
              <a:t>6</a:t>
            </a:r>
            <a:r>
              <a:rPr lang="mn-MN" sz="1400" dirty="0"/>
              <a:t>- р сард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466034" y="3810002"/>
            <a:ext cx="938211" cy="30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3292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66035" y="4893031"/>
            <a:ext cx="938211" cy="30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80990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66033" y="5696742"/>
            <a:ext cx="938213" cy="323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66944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10013" y="2660650"/>
            <a:ext cx="914400" cy="3254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5221</a:t>
            </a:r>
          </a:p>
        </p:txBody>
      </p:sp>
      <p:sp>
        <p:nvSpPr>
          <p:cNvPr id="31" name="Rectangle 30"/>
          <p:cNvSpPr/>
          <p:nvPr/>
        </p:nvSpPr>
        <p:spPr>
          <a:xfrm rot="10800000" flipH="1" flipV="1">
            <a:off x="2362200" y="2693987"/>
            <a:ext cx="914399" cy="292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3226</a:t>
            </a:r>
          </a:p>
        </p:txBody>
      </p:sp>
    </p:spTree>
    <p:extLst>
      <p:ext uri="{BB962C8B-B14F-4D97-AF65-F5344CB8AC3E}">
        <p14:creationId xmlns:p14="http://schemas.microsoft.com/office/powerpoint/2010/main" val="358337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600" dirty="0">
                <a:solidFill>
                  <a:schemeClr val="accent3">
                    <a:lumMod val="75000"/>
                  </a:schemeClr>
                </a:solidFill>
              </a:rPr>
              <a:t>Том малын зүй бус хорогдол  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838200" y="1923257"/>
            <a:ext cx="8229600" cy="3944144"/>
          </a:xfrm>
        </p:spPr>
        <p:txBody>
          <a:bodyPr/>
          <a:lstStyle/>
          <a:p>
            <a:pPr marL="0" indent="0">
              <a:buNone/>
            </a:pPr>
            <a:endParaRPr lang="mn-MN" dirty="0"/>
          </a:p>
          <a:p>
            <a:endParaRPr lang="mn-M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62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7953" y="228600"/>
            <a:ext cx="100982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66800"/>
            <a:ext cx="10001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48992"/>
            <a:ext cx="81756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7769"/>
            <a:ext cx="10969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75966"/>
            <a:ext cx="9636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97769"/>
            <a:ext cx="671512" cy="6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6024799"/>
              </p:ext>
            </p:extLst>
          </p:nvPr>
        </p:nvGraphicFramePr>
        <p:xfrm>
          <a:off x="304800" y="2263427"/>
          <a:ext cx="1401763" cy="3197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22232"/>
              </p:ext>
            </p:extLst>
          </p:nvPr>
        </p:nvGraphicFramePr>
        <p:xfrm>
          <a:off x="452833" y="5036198"/>
          <a:ext cx="5441160" cy="838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06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8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400" dirty="0"/>
                        <a:t>2016</a:t>
                      </a:r>
                      <a:r>
                        <a:rPr lang="en-US" sz="1400" baseline="0" dirty="0"/>
                        <a:t> VI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2017</a:t>
                      </a:r>
                      <a:r>
                        <a:rPr lang="en-US" sz="1400" baseline="0" dirty="0"/>
                        <a:t> VI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2018</a:t>
                      </a:r>
                      <a:r>
                        <a:rPr lang="en-US" sz="1400" baseline="0" dirty="0"/>
                        <a:t> VI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2019 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2020</a:t>
                      </a:r>
                      <a:r>
                        <a:rPr lang="en-US" sz="1400" baseline="0" dirty="0"/>
                        <a:t> VI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666">
                <a:tc>
                  <a:txBody>
                    <a:bodyPr/>
                    <a:lstStyle/>
                    <a:p>
                      <a:r>
                        <a:rPr lang="mn-MN" sz="1200" dirty="0"/>
                        <a:t>НИЙТ</a:t>
                      </a:r>
                      <a:r>
                        <a:rPr lang="mn-MN" sz="1200" baseline="0" dirty="0"/>
                        <a:t> ХОРОГДОЛ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/>
                        <a:t>1</a:t>
                      </a:r>
                      <a:r>
                        <a:rPr lang="en-US" dirty="0"/>
                        <a:t>1399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30591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705600" y="2362200"/>
            <a:ext cx="2286000" cy="3429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400" dirty="0"/>
              <a:t>Аймгийн хэмжээнд төллөх насны 2</a:t>
            </a:r>
            <a:r>
              <a:rPr lang="en-US" sz="1400" dirty="0"/>
              <a:t>11864 </a:t>
            </a:r>
            <a:r>
              <a:rPr lang="mn-MN" sz="1400" dirty="0"/>
              <a:t>хээлтэгч малаас </a:t>
            </a:r>
            <a:r>
              <a:rPr lang="en-US" sz="1400" dirty="0"/>
              <a:t>6</a:t>
            </a:r>
            <a:r>
              <a:rPr lang="mn-MN" sz="1400" dirty="0"/>
              <a:t> сард </a:t>
            </a:r>
            <a:r>
              <a:rPr lang="en-US" sz="1400" dirty="0"/>
              <a:t>170483 </a:t>
            </a:r>
            <a:r>
              <a:rPr lang="mn-MN" sz="1400" dirty="0"/>
              <a:t>хээлтэгч төллөсөн байна. 2020 оны </a:t>
            </a:r>
            <a:r>
              <a:rPr lang="en-US" sz="1400" dirty="0"/>
              <a:t>6-</a:t>
            </a:r>
            <a:r>
              <a:rPr lang="mn-MN" sz="1400" dirty="0"/>
              <a:t>р сарын байдлаар </a:t>
            </a:r>
            <a:r>
              <a:rPr lang="en-US" sz="1400" dirty="0"/>
              <a:t>8263</a:t>
            </a:r>
            <a:r>
              <a:rPr lang="mn-MN" sz="1400" dirty="0"/>
              <a:t> толгой том мал зүй бусаар хорогдсон байна. Өмнөх оны мөн үетэй харьцуулбал том малын хорогдол </a:t>
            </a:r>
            <a:r>
              <a:rPr lang="en-US" sz="1400" dirty="0"/>
              <a:t>2 </a:t>
            </a:r>
            <a:r>
              <a:rPr lang="mn-MN" sz="1400" dirty="0"/>
              <a:t>дахин өссөн байна. Том малын зүй бус хорогдлын  </a:t>
            </a:r>
            <a:r>
              <a:rPr lang="en-US" sz="1400" dirty="0"/>
              <a:t>2084</a:t>
            </a:r>
            <a:r>
              <a:rPr lang="mn-MN" sz="1400" dirty="0"/>
              <a:t> буюу 2</a:t>
            </a:r>
            <a:r>
              <a:rPr lang="en-US" sz="1400" dirty="0"/>
              <a:t>5.2</a:t>
            </a:r>
            <a:r>
              <a:rPr lang="mn-MN" sz="1400" dirty="0"/>
              <a:t> хувь нь хээлтэгч мал байна.</a:t>
            </a:r>
            <a:endParaRPr lang="en-US" sz="14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442385976"/>
              </p:ext>
            </p:extLst>
          </p:nvPr>
        </p:nvGraphicFramePr>
        <p:xfrm>
          <a:off x="452833" y="1923256"/>
          <a:ext cx="6096000" cy="259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5457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27653" y="149143"/>
            <a:ext cx="8229600" cy="838911"/>
          </a:xfrm>
        </p:spPr>
        <p:txBody>
          <a:bodyPr/>
          <a:lstStyle/>
          <a:p>
            <a:r>
              <a:rPr lang="mn-MN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Аж үйлдвэр </a:t>
            </a:r>
            <a:endParaRPr lang="en-U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52401" y="1341437"/>
            <a:ext cx="8915400" cy="4525963"/>
          </a:xfrm>
        </p:spPr>
        <p:txBody>
          <a:bodyPr/>
          <a:lstStyle/>
          <a:p>
            <a:endParaRPr lang="mn-MN" dirty="0"/>
          </a:p>
          <a:p>
            <a:endParaRPr lang="mn-M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574"/>
            <a:ext cx="9906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219200"/>
            <a:ext cx="2286000" cy="135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72" y="847967"/>
            <a:ext cx="2057400" cy="132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10482"/>
            <a:ext cx="2133600" cy="117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0" y="2309909"/>
            <a:ext cx="2667000" cy="11834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/>
              <a:t>Боловсруулах салбарын бүтээгдэхүүн үйлдвэрлэл </a:t>
            </a:r>
            <a:r>
              <a:rPr lang="en-US" sz="1400" dirty="0"/>
              <a:t>33.4</a:t>
            </a:r>
            <a:r>
              <a:rPr lang="mn-MN" sz="1400" dirty="0"/>
              <a:t> сая төгрөг болж, борлуулалт </a:t>
            </a:r>
            <a:r>
              <a:rPr lang="en-US" sz="1400" dirty="0"/>
              <a:t>45.4</a:t>
            </a:r>
            <a:r>
              <a:rPr lang="mn-MN" sz="1400" dirty="0"/>
              <a:t> сая төгрөг болсон байна. </a:t>
            </a:r>
            <a:endParaRPr lang="en-US" sz="1400" dirty="0"/>
          </a:p>
        </p:txBody>
      </p:sp>
      <p:sp>
        <p:nvSpPr>
          <p:cNvPr id="2" name="Rounded Rectangle 1"/>
          <p:cNvSpPr/>
          <p:nvPr/>
        </p:nvSpPr>
        <p:spPr>
          <a:xfrm>
            <a:off x="209550" y="2719826"/>
            <a:ext cx="2628900" cy="14330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200" dirty="0"/>
              <a:t>Шивээ-Овоо ХК  нийт бүтээгдэхүүний 95,</a:t>
            </a:r>
            <a:r>
              <a:rPr lang="en-US" sz="1200" dirty="0"/>
              <a:t>8</a:t>
            </a:r>
            <a:r>
              <a:rPr lang="mn-MN" sz="1200" dirty="0"/>
              <a:t>  хувь буюу </a:t>
            </a:r>
            <a:r>
              <a:rPr lang="en-US" sz="1200" dirty="0"/>
              <a:t>31.2</a:t>
            </a:r>
            <a:r>
              <a:rPr lang="mn-MN" sz="1200" dirty="0"/>
              <a:t>  тэрбум төгрөгийн бүтээгдэхүүн үйлдвэрлэж, нийт борлуулалтын 9</a:t>
            </a:r>
            <a:r>
              <a:rPr lang="en-US" sz="1200" dirty="0"/>
              <a:t>5.4</a:t>
            </a:r>
            <a:r>
              <a:rPr lang="mn-MN" sz="1200" dirty="0"/>
              <a:t> хувь буюу 2</a:t>
            </a:r>
            <a:r>
              <a:rPr lang="en-US" sz="1200" dirty="0"/>
              <a:t>7.6</a:t>
            </a:r>
            <a:r>
              <a:rPr lang="mn-MN" sz="1200" dirty="0"/>
              <a:t> тэрбум төгрөгийн бүтээгдэхүүн борлуулсан байна.</a:t>
            </a:r>
            <a:endParaRPr lang="en-US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6172200" y="1747349"/>
            <a:ext cx="2667000" cy="118343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400" dirty="0"/>
              <a:t>Цахилгаан ,дулаан, эрчим  хүчний үйлдвэрлэл 1.</a:t>
            </a:r>
            <a:r>
              <a:rPr lang="en-US" sz="1400" dirty="0"/>
              <a:t>3</a:t>
            </a:r>
            <a:r>
              <a:rPr lang="mn-MN" sz="1400" dirty="0"/>
              <a:t> тэрбум төгрөг болж, борлуулалт 1.</a:t>
            </a:r>
            <a:r>
              <a:rPr lang="en-US" sz="1400" dirty="0"/>
              <a:t>3</a:t>
            </a:r>
            <a:r>
              <a:rPr lang="mn-MN" sz="1400" dirty="0"/>
              <a:t> тэрбум төгрөг болсон байна. </a:t>
            </a:r>
            <a:endParaRPr lang="en-US" sz="14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40801182"/>
              </p:ext>
            </p:extLst>
          </p:nvPr>
        </p:nvGraphicFramePr>
        <p:xfrm>
          <a:off x="2619472" y="4171952"/>
          <a:ext cx="4733828" cy="2580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3667127"/>
            <a:ext cx="3905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82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09769" y="1341437"/>
            <a:ext cx="8839200" cy="4525963"/>
          </a:xfrm>
        </p:spPr>
        <p:txBody>
          <a:bodyPr/>
          <a:lstStyle/>
          <a:p>
            <a:endParaRPr lang="mn-MN" dirty="0"/>
          </a:p>
          <a:p>
            <a:endParaRPr lang="mn-M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9906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mn-MN" dirty="0"/>
              <a:t>Хэрэглээний үнийн индекс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57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06740"/>
              </p:ext>
            </p:extLst>
          </p:nvPr>
        </p:nvGraphicFramePr>
        <p:xfrm>
          <a:off x="838200" y="1290555"/>
          <a:ext cx="7086600" cy="4019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</a:rPr>
                        <a:t>Бараа  үйлчилгээний бүлэг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2020.06/ 2019.06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2020.06/ 2019.12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2020.06/ 2020.0</a:t>
                      </a:r>
                      <a:r>
                        <a:rPr lang="mn-MN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Ерөнхий индекс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104.8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103.7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101.5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Хүнсний бараа, ундаа, ус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10.4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11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6.2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5.0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Согтууруулах ундаа, тамхи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05.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4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3.3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100.6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Хувцас, бөс бараа, гутал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6.3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100.4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100.7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Орон сууц, ус, цахилгаан, түлш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2.9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1.3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100.7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Гэр ахуйн тавилга, гэр ахуйн бараа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5.8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2.4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0.1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Эм, тариа, эмнэлгийн үйлчилгээ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00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.</a:t>
                      </a: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00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.0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0.</a:t>
                      </a: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Тээвэр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9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3.5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92.7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97.8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Холбооны хэрэгсэл, шуудангийн үйлчилгээ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99.9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.</a:t>
                      </a: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100.</a:t>
                      </a: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Амралт, чөлөөт цаг, соёлын бараа, үйлчилгээ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100.9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0.</a:t>
                      </a: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 10</a:t>
                      </a: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.0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Боловсролын үйлчилгээ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111.6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100.0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   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0.0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Зочид буудал, нийтийн хоол, дотуур байр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11</a:t>
                      </a: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3.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11</a:t>
                      </a: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2.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   109.5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</a:rPr>
                        <a:t>Бусад бараа, үйлчилгээ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104.0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99.8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100.0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09600" y="5486400"/>
            <a:ext cx="8267700" cy="990600"/>
          </a:xfrm>
          <a:prstGeom prst="roundRect">
            <a:avLst>
              <a:gd name="adj" fmla="val 2955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/>
              <a:t>Хэрэглээний үнийн индекс гэдэг нь хэрэглэгчдийн худалдаж авсан бараа</a:t>
            </a:r>
            <a:r>
              <a:rPr lang="mn-MN" sz="1400" dirty="0"/>
              <a:t>, үйлчилгээний нэр төрлөөр </a:t>
            </a:r>
            <a:r>
              <a:rPr lang="mn-MN" sz="1200" dirty="0"/>
              <a:t>өөрчлөлтгүй тогтвортой байхад үнэ дунджаар хэрхэн өөрчлөгдөж буйг хэмждэг үзүүлэлт юм. </a:t>
            </a:r>
          </a:p>
          <a:p>
            <a:pPr algn="ctr"/>
            <a:r>
              <a:rPr lang="mn-MN" sz="1200" dirty="0"/>
              <a:t>Хэрэглээний бараа, үйлчилгээний үнэ аймгийн хэмжээнд 20</a:t>
            </a:r>
            <a:r>
              <a:rPr lang="en-US" sz="1200" dirty="0"/>
              <a:t>20</a:t>
            </a:r>
            <a:r>
              <a:rPr lang="mn-MN" sz="1200" dirty="0"/>
              <a:t> оны </a:t>
            </a:r>
            <a:r>
              <a:rPr lang="en-US" sz="1200" dirty="0"/>
              <a:t>06 </a:t>
            </a:r>
            <a:r>
              <a:rPr lang="mn-MN" sz="1200" dirty="0"/>
              <a:t>дугаар сард өмнөх оны мөн үеэс </a:t>
            </a:r>
            <a:r>
              <a:rPr lang="en-US" sz="1200" dirty="0"/>
              <a:t>4.8</a:t>
            </a:r>
            <a:r>
              <a:rPr lang="mn-MN" sz="1200" dirty="0"/>
              <a:t> хувиар, 201</a:t>
            </a:r>
            <a:r>
              <a:rPr lang="en-US" sz="1200" dirty="0"/>
              <a:t>9</a:t>
            </a:r>
            <a:r>
              <a:rPr lang="mn-MN" sz="1200" dirty="0"/>
              <a:t> оны жилийн эцсээс </a:t>
            </a:r>
            <a:r>
              <a:rPr lang="en-US" sz="1200" dirty="0"/>
              <a:t>3.7 </a:t>
            </a:r>
            <a:r>
              <a:rPr lang="mn-MN" sz="1200" dirty="0"/>
              <a:t>хувиар</a:t>
            </a:r>
            <a:r>
              <a:rPr lang="en-US" sz="1200" dirty="0"/>
              <a:t> </a:t>
            </a:r>
            <a:r>
              <a:rPr lang="mn-MN" sz="1200" dirty="0"/>
              <a:t>өмнөх сараас </a:t>
            </a:r>
            <a:r>
              <a:rPr lang="en-US" sz="1200" dirty="0"/>
              <a:t>1.5</a:t>
            </a:r>
            <a:r>
              <a:rPr lang="mn-MN" sz="1200" dirty="0"/>
              <a:t> хувиар өссөн байна.</a:t>
            </a:r>
          </a:p>
        </p:txBody>
      </p:sp>
    </p:spTree>
    <p:extLst>
      <p:ext uri="{BB962C8B-B14F-4D97-AF65-F5344CB8AC3E}">
        <p14:creationId xmlns:p14="http://schemas.microsoft.com/office/powerpoint/2010/main" val="216419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09769" y="1341437"/>
            <a:ext cx="8296081" cy="4830763"/>
          </a:xfrm>
        </p:spPr>
        <p:txBody>
          <a:bodyPr/>
          <a:lstStyle/>
          <a:p>
            <a:endParaRPr lang="mn-MN" dirty="0"/>
          </a:p>
          <a:p>
            <a:endParaRPr lang="mn-MN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9906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639762"/>
          </a:xfrm>
        </p:spPr>
        <p:txBody>
          <a:bodyPr>
            <a:normAutofit fontScale="90000"/>
          </a:bodyPr>
          <a:lstStyle/>
          <a:p>
            <a:r>
              <a:rPr lang="mn-MN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Төсөв, санхүү 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0858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57200" y="3886200"/>
            <a:ext cx="8338846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400" dirty="0"/>
              <a:t>2020 оны эхний </a:t>
            </a:r>
            <a:r>
              <a:rPr lang="en-US" sz="1400" dirty="0"/>
              <a:t>6</a:t>
            </a:r>
            <a:r>
              <a:rPr lang="mn-MN" sz="1400" dirty="0"/>
              <a:t> сарын байдлаар орон нутгийн төсвийн орлогын төлөвлөгөө </a:t>
            </a:r>
            <a:r>
              <a:rPr lang="en-US" sz="1400" dirty="0"/>
              <a:t>5090.7</a:t>
            </a:r>
            <a:r>
              <a:rPr lang="mn-MN" sz="1400" dirty="0"/>
              <a:t> сая төгрөг, гүйцэтгэлээр </a:t>
            </a:r>
            <a:r>
              <a:rPr lang="en-US" sz="1400" dirty="0"/>
              <a:t>6125.0</a:t>
            </a:r>
            <a:r>
              <a:rPr lang="mn-MN" sz="1400" dirty="0"/>
              <a:t> сая төгрөг болж 12</a:t>
            </a:r>
            <a:r>
              <a:rPr lang="en-US" sz="1400" dirty="0"/>
              <a:t>0.3</a:t>
            </a:r>
            <a:r>
              <a:rPr lang="mn-MN" sz="1400" dirty="0"/>
              <a:t> хувийн биелэлттэй байна. </a:t>
            </a:r>
          </a:p>
          <a:p>
            <a:r>
              <a:rPr lang="mn-MN" sz="1400" dirty="0"/>
              <a:t>Аймгийн төсвийн нийт зарлагын төлөвлөгөө </a:t>
            </a:r>
            <a:r>
              <a:rPr lang="en-US" sz="1400" dirty="0"/>
              <a:t>12594.9</a:t>
            </a:r>
            <a:r>
              <a:rPr lang="mn-MN" sz="1400" dirty="0"/>
              <a:t> сая төгрөг, гүйцэтгэлээр </a:t>
            </a:r>
            <a:r>
              <a:rPr lang="en-US" sz="1400" dirty="0"/>
              <a:t>10102.3</a:t>
            </a:r>
            <a:r>
              <a:rPr lang="mn-MN" sz="1400" dirty="0"/>
              <a:t> сая төгрөг болж   </a:t>
            </a:r>
            <a:r>
              <a:rPr lang="en-US" sz="1400" dirty="0"/>
              <a:t>80.2</a:t>
            </a:r>
            <a:r>
              <a:rPr lang="mn-MN" sz="1400" dirty="0"/>
              <a:t> хувийн гүйцэтгэлтэй байна. 2020 оны </a:t>
            </a:r>
            <a:r>
              <a:rPr lang="en-US" sz="1400" dirty="0"/>
              <a:t>6</a:t>
            </a:r>
            <a:r>
              <a:rPr lang="mn-MN" sz="1400" dirty="0"/>
              <a:t> сарын байдлаар авлагын үлдэгдэл  </a:t>
            </a:r>
            <a:r>
              <a:rPr lang="en-US" sz="1400" dirty="0"/>
              <a:t>69.6</a:t>
            </a:r>
            <a:r>
              <a:rPr lang="mn-MN" sz="1400" dirty="0"/>
              <a:t> сая төгрөг, өглөгийн үлдэгдэл </a:t>
            </a:r>
            <a:r>
              <a:rPr lang="en-US" sz="1400" dirty="0"/>
              <a:t>215.5</a:t>
            </a:r>
            <a:r>
              <a:rPr lang="mn-MN" sz="1400" dirty="0"/>
              <a:t> сая төгрөг байна.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62747537"/>
              </p:ext>
            </p:extLst>
          </p:nvPr>
        </p:nvGraphicFramePr>
        <p:xfrm>
          <a:off x="1533525" y="1524000"/>
          <a:ext cx="60960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0587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789</Words>
  <Application>Microsoft Office PowerPoint</Application>
  <PresentationFormat>On-screen Show (4:3)</PresentationFormat>
  <Paragraphs>133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Говьсүмбэр аймгийн Статистикийн хэлтэс </vt:lpstr>
      <vt:lpstr>Шинээр төрсөн хүүхэд  </vt:lpstr>
      <vt:lpstr>Ажил хайгч иргэд    </vt:lpstr>
      <vt:lpstr>Гэмт хэрэг </vt:lpstr>
      <vt:lpstr>Бойжсон төл, толгой </vt:lpstr>
      <vt:lpstr>Том малын зүй бус хорогдол  </vt:lpstr>
      <vt:lpstr>Аж үйлдвэр </vt:lpstr>
      <vt:lpstr>Хэрэглээний үнийн индекс </vt:lpstr>
      <vt:lpstr>          Төсөв, санхүү </vt:lpstr>
      <vt:lpstr>Анхаарал хандуулсанд баярлалаа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Говьсүмбэр аймгийн хүн ам, нийгмийн зарим үзүүлэлтүүд</dc:title>
  <dc:creator>Munguntsetseg</dc:creator>
  <cp:lastModifiedBy>Otgonbayar_Ya</cp:lastModifiedBy>
  <cp:revision>165</cp:revision>
  <dcterms:created xsi:type="dcterms:W3CDTF">2006-08-16T00:00:00Z</dcterms:created>
  <dcterms:modified xsi:type="dcterms:W3CDTF">2020-07-10T03:32:26Z</dcterms:modified>
</cp:coreProperties>
</file>