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3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86" autoAdjust="0"/>
  </p:normalViewPr>
  <p:slideViewPr>
    <p:cSldViewPr>
      <p:cViewPr varScale="1">
        <p:scale>
          <a:sx n="79" d="100"/>
          <a:sy n="79" d="100"/>
        </p:scale>
        <p:origin x="6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mn-MN" sz="1400" dirty="0"/>
              <a:t>Шинээр</a:t>
            </a:r>
            <a:r>
              <a:rPr lang="mn-MN" sz="1400" baseline="0" dirty="0"/>
              <a:t> төрсөн хүүхэд сүүлийн 5 жилийн </a:t>
            </a:r>
            <a:r>
              <a:rPr lang="en-US" sz="1400" baseline="0" dirty="0"/>
              <a:t>08</a:t>
            </a:r>
            <a:r>
              <a:rPr lang="mn-MN" sz="1400" baseline="0" dirty="0"/>
              <a:t>-р сарын байдлаар </a:t>
            </a:r>
            <a:endParaRPr lang="en-US" sz="1400" dirty="0"/>
          </a:p>
        </c:rich>
      </c:tx>
      <c:layout>
        <c:manualLayout>
          <c:xMode val="edge"/>
          <c:yMode val="edge"/>
          <c:x val="9.2329595164240844E-2"/>
          <c:y val="6.439395859996378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0303030303030304E-2"/>
          <c:y val="0.3767839210235992"/>
          <c:w val="0.94444444444444442"/>
          <c:h val="0.46181289422559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321</c:v>
                </c:pt>
                <c:pt idx="1">
                  <c:v>245</c:v>
                </c:pt>
                <c:pt idx="2">
                  <c:v>319</c:v>
                </c:pt>
                <c:pt idx="3">
                  <c:v>289</c:v>
                </c:pt>
                <c:pt idx="4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A-4D50-9FEA-2BF018C99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175</c:v>
                </c:pt>
                <c:pt idx="1">
                  <c:v>129</c:v>
                </c:pt>
                <c:pt idx="2">
                  <c:v>160</c:v>
                </c:pt>
                <c:pt idx="3">
                  <c:v>144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A-4D50-9FEA-2BF018C996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146</c:v>
                </c:pt>
                <c:pt idx="1">
                  <c:v>116</c:v>
                </c:pt>
                <c:pt idx="2">
                  <c:v>159</c:v>
                </c:pt>
                <c:pt idx="3">
                  <c:v>145</c:v>
                </c:pt>
                <c:pt idx="4">
                  <c:v>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0A-4D50-9FEA-2BF018C99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486848"/>
        <c:axId val="128242432"/>
      </c:barChart>
      <c:catAx>
        <c:axId val="1134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8242432"/>
        <c:crosses val="autoZero"/>
        <c:auto val="1"/>
        <c:lblAlgn val="ctr"/>
        <c:lblOffset val="100"/>
        <c:noMultiLvlLbl val="0"/>
      </c:catAx>
      <c:valAx>
        <c:axId val="1282424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3486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177812280507189"/>
          <c:y val="0.22795461344387183"/>
          <c:w val="0.61644356955380575"/>
          <c:h val="6.346667366579386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7978937951708"/>
          <c:y val="4.4096569491924031E-2"/>
          <c:w val="0.66554189260238716"/>
          <c:h val="0.65540176877900835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13312"/>
        <c:axId val="60814848"/>
      </c:barChart>
      <c:catAx>
        <c:axId val="60813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60814848"/>
        <c:crosses val="autoZero"/>
        <c:auto val="1"/>
        <c:lblAlgn val="ctr"/>
        <c:lblOffset val="100"/>
        <c:noMultiLvlLbl val="0"/>
      </c:catAx>
      <c:valAx>
        <c:axId val="6081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8133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6201224846894138"/>
          <c:y val="0.84210180658893474"/>
          <c:w val="0.67597550306211729"/>
          <c:h val="7.051942207417938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dirty="0"/>
              <a:t>2020</a:t>
            </a:r>
            <a:r>
              <a:rPr lang="mn-MN" baseline="0" dirty="0"/>
              <a:t> оны 0</a:t>
            </a:r>
            <a:r>
              <a:rPr lang="en-US" baseline="0" dirty="0"/>
              <a:t>8</a:t>
            </a:r>
            <a:r>
              <a:rPr lang="mn-MN" baseline="0" dirty="0"/>
              <a:t>- р сард хорогдсон том мал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тэмээ</c:v>
                </c:pt>
                <c:pt idx="1">
                  <c:v>адуу </c:v>
                </c:pt>
                <c:pt idx="2">
                  <c:v>үхэр </c:v>
                </c:pt>
                <c:pt idx="3">
                  <c:v>хонь </c:v>
                </c:pt>
                <c:pt idx="4">
                  <c:v>ямаа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241</c:v>
                </c:pt>
                <c:pt idx="2">
                  <c:v>234</c:v>
                </c:pt>
                <c:pt idx="3">
                  <c:v>3059</c:v>
                </c:pt>
                <c:pt idx="4">
                  <c:v>4728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0-465C-AE37-91433BC4C4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586240"/>
        <c:axId val="60620800"/>
      </c:barChart>
      <c:catAx>
        <c:axId val="60586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60620800"/>
        <c:crosses val="autoZero"/>
        <c:auto val="1"/>
        <c:lblAlgn val="ctr"/>
        <c:lblOffset val="100"/>
        <c:noMultiLvlLbl val="0"/>
      </c:catAx>
      <c:valAx>
        <c:axId val="6062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586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919026208810294E-2"/>
          <c:y val="5.307545302644362E-2"/>
          <c:w val="0.90308097379118968"/>
          <c:h val="0.6536917218147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2016 VIII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27206.3</c:v>
                </c:pt>
                <c:pt idx="1">
                  <c:v>25420.3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02-4CED-840C-7A75B69F1B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 VIII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29582.2</c:v>
                </c:pt>
                <c:pt idx="1">
                  <c:v>30023.200000000001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02-4CED-840C-7A75B69F1B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 VIII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28044.7</c:v>
                </c:pt>
                <c:pt idx="1">
                  <c:v>30902.9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02-4CED-840C-7A75B69F1B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2019 VIII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30197.599999999999</c:v>
                </c:pt>
                <c:pt idx="1">
                  <c:v>34564.699999999997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02-4CED-840C-7A75B69F1B0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2020 VIII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Нийт бүтээгдэхүүн үйлдвэрлэл</c:v>
                </c:pt>
                <c:pt idx="1">
                  <c:v>нийт бүтээгдэхүүн борлуулалт 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36464.1</c:v>
                </c:pt>
                <c:pt idx="1">
                  <c:v>28952.9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2-4CED-840C-7A75B69F1B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27072"/>
        <c:axId val="61028608"/>
      </c:barChart>
      <c:catAx>
        <c:axId val="6102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028608"/>
        <c:crosses val="autoZero"/>
        <c:auto val="1"/>
        <c:lblAlgn val="ctr"/>
        <c:lblOffset val="100"/>
        <c:noMultiLvlLbl val="0"/>
      </c:catAx>
      <c:valAx>
        <c:axId val="610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102707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Төсвийн орлого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VIII</c:v>
                </c:pt>
                <c:pt idx="1">
                  <c:v>2020 VIII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10767.6</c:v>
                </c:pt>
                <c:pt idx="1">
                  <c:v>7515.5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67-4D78-B17F-6853220B6C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Төсвийн зарлага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2019 VIII</c:v>
                </c:pt>
                <c:pt idx="1">
                  <c:v>2020 VIII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10679.1</c:v>
                </c:pt>
                <c:pt idx="1">
                  <c:v>14714.3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7-4D78-B17F-6853220B6C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7346432"/>
        <c:axId val="67347968"/>
      </c:barChart>
      <c:catAx>
        <c:axId val="673464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67347968"/>
        <c:crosses val="autoZero"/>
        <c:auto val="1"/>
        <c:lblAlgn val="ctr"/>
        <c:lblOffset val="100"/>
        <c:noMultiLvlLbl val="0"/>
      </c:catAx>
      <c:valAx>
        <c:axId val="67347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3464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 dirty="0"/>
              <a:t>2020</a:t>
            </a:r>
            <a:r>
              <a:rPr lang="mn-MN" sz="1200" baseline="0" dirty="0"/>
              <a:t> оны 08-р сарын байдлаар төрсөн хүүхдийн хүйсийн харьцаа </a:t>
            </a:r>
            <a:endParaRPr lang="en-US" sz="1200" dirty="0"/>
          </a:p>
        </c:rich>
      </c:tx>
      <c:layout>
        <c:manualLayout>
          <c:xMode val="edge"/>
          <c:yMode val="edge"/>
          <c:x val="0.1074902530387585"/>
          <c:y val="6.72876827896512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917063765087611E-2"/>
          <c:y val="0.43721128608923882"/>
          <c:w val="0.89387797399111524"/>
          <c:h val="0.4973125234345706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Эрэгтэй </c:v>
                </c:pt>
                <c:pt idx="1">
                  <c:v>эмэгтэй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145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EC-4A7E-9C41-797E2A16019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9670973167189054"/>
          <c:y val="0.28131608548931386"/>
          <c:w val="0.61174426012282446"/>
          <c:h val="0.11473753280839893"/>
        </c:manualLayout>
      </c:layout>
      <c:overlay val="0"/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55275590551182"/>
          <c:y val="0.17718643124154934"/>
          <c:w val="0.8107805774278215"/>
          <c:h val="0.550086296031177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Ажилгүй иргэдийн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2020 VIII</c:v>
                </c:pt>
                <c:pt idx="1">
                  <c:v>2019 VIII</c:v>
                </c:pt>
                <c:pt idx="2">
                  <c:v>2018 VIII</c:v>
                </c:pt>
                <c:pt idx="3">
                  <c:v>2017 VIII</c:v>
                </c:pt>
                <c:pt idx="4">
                  <c:v>2016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201</c:v>
                </c:pt>
                <c:pt idx="1">
                  <c:v>272</c:v>
                </c:pt>
                <c:pt idx="2">
                  <c:v>363</c:v>
                </c:pt>
                <c:pt idx="3">
                  <c:v>287</c:v>
                </c:pt>
                <c:pt idx="4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4A-4E39-BA3E-648822F13E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69760"/>
        <c:axId val="49293184"/>
      </c:barChart>
      <c:catAx>
        <c:axId val="49269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293184"/>
        <c:crosses val="autoZero"/>
        <c:auto val="1"/>
        <c:lblAlgn val="ctr"/>
        <c:lblOffset val="100"/>
        <c:noMultiLvlLbl val="0"/>
      </c:catAx>
      <c:valAx>
        <c:axId val="492931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26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8980446194225723"/>
          <c:y val="4.5454545454545456E-2"/>
          <c:w val="0.42705774278215225"/>
          <c:h val="9.1327845382963499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mn-MN" sz="12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5890912073490815"/>
          <c:y val="0.15893438320209971"/>
          <c:w val="0.80289643482064743"/>
          <c:h val="0.69439895013123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 хайгч, ажилгүй иргэд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181</c:v>
                </c:pt>
                <c:pt idx="1">
                  <c:v>186</c:v>
                </c:pt>
                <c:pt idx="2">
                  <c:v>217</c:v>
                </c:pt>
                <c:pt idx="3">
                  <c:v>183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A-4951-B609-53306E7513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378048"/>
        <c:axId val="49380736"/>
      </c:barChart>
      <c:catAx>
        <c:axId val="49378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49380736"/>
        <c:crosses val="autoZero"/>
        <c:auto val="1"/>
        <c:lblAlgn val="ctr"/>
        <c:lblOffset val="100"/>
        <c:noMultiLvlLbl val="0"/>
      </c:catAx>
      <c:valAx>
        <c:axId val="4938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3780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00000000000001"/>
          <c:y val="8.3024671916010498E-2"/>
          <c:w val="0.52320620078740154"/>
          <c:h val="7.388608923884514E-2"/>
        </c:manualLayout>
      </c:layout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000" b="0" dirty="0"/>
              <a:t>Ажилд</a:t>
            </a:r>
            <a:r>
              <a:rPr lang="mn-MN" sz="1000" b="0" baseline="0" dirty="0"/>
              <a:t> зуучлагдсан иргэн, сүүлийн 5 жилийн </a:t>
            </a:r>
            <a:r>
              <a:rPr lang="en-US" sz="1000" b="0" baseline="0" dirty="0"/>
              <a:t>8</a:t>
            </a:r>
            <a:r>
              <a:rPr lang="mn-MN" sz="1000" b="0" baseline="0" dirty="0"/>
              <a:t>-р сард </a:t>
            </a:r>
            <a:endParaRPr lang="en-US" sz="1000" b="0" dirty="0"/>
          </a:p>
        </c:rich>
      </c:tx>
      <c:layout>
        <c:manualLayout>
          <c:xMode val="edge"/>
          <c:yMode val="edge"/>
          <c:x val="0.12263242662848962"/>
          <c:y val="3.070175438596491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551807444523979"/>
          <c:y val="0.17143907998342311"/>
          <c:w val="0.85281525888809351"/>
          <c:h val="0.6192599115899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Ажилд зуучлагдсан иргэн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 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37</c:v>
                </c:pt>
                <c:pt idx="2">
                  <c:v>26</c:v>
                </c:pt>
                <c:pt idx="3">
                  <c:v>20</c:v>
                </c:pt>
                <c:pt idx="4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C1-480B-B234-2F214E3387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эрэгтэй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 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0</c:v>
                </c:pt>
                <c:pt idx="1">
                  <c:v>31</c:v>
                </c:pt>
                <c:pt idx="2">
                  <c:v>15</c:v>
                </c:pt>
                <c:pt idx="3">
                  <c:v>11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C1-480B-B234-2F214E33876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эмэгтэй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 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11</c:v>
                </c:pt>
                <c:pt idx="3">
                  <c:v>9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C1-480B-B234-2F214E3387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9408640"/>
        <c:axId val="50610560"/>
      </c:barChart>
      <c:catAx>
        <c:axId val="4940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0610560"/>
        <c:crosses val="autoZero"/>
        <c:auto val="1"/>
        <c:lblAlgn val="ctr"/>
        <c:lblOffset val="100"/>
        <c:noMultiLvlLbl val="0"/>
      </c:catAx>
      <c:valAx>
        <c:axId val="50610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494086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нийт хохирол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291</c:v>
                </c:pt>
                <c:pt idx="1">
                  <c:v>221</c:v>
                </c:pt>
                <c:pt idx="2">
                  <c:v>425.1</c:v>
                </c:pt>
                <c:pt idx="3">
                  <c:v>178.4</c:v>
                </c:pt>
                <c:pt idx="4">
                  <c:v>234.6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7-448D-A907-07A3B400CD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нөхөн төлүүлсэн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215</c:v>
                </c:pt>
                <c:pt idx="1">
                  <c:v>158</c:v>
                </c:pt>
                <c:pt idx="2">
                  <c:v>222.1</c:v>
                </c:pt>
                <c:pt idx="3">
                  <c:v>66.2</c:v>
                </c:pt>
                <c:pt idx="4">
                  <c:v>103.2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F7-448D-A907-07A3B400CD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757120"/>
        <c:axId val="60758656"/>
      </c:barChart>
      <c:catAx>
        <c:axId val="6075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758656"/>
        <c:crosses val="autoZero"/>
        <c:auto val="1"/>
        <c:lblAlgn val="ctr"/>
        <c:lblOffset val="100"/>
        <c:noMultiLvlLbl val="0"/>
      </c:catAx>
      <c:valAx>
        <c:axId val="6075865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60757120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14814814814814"/>
          <c:y val="0.21938821985487109"/>
          <c:w val="0.72222222222222221"/>
          <c:h val="0.63959819360815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гэмт хэргийн тоо 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140</c:v>
                </c:pt>
                <c:pt idx="1">
                  <c:v>121</c:v>
                </c:pt>
                <c:pt idx="2">
                  <c:v>116</c:v>
                </c:pt>
                <c:pt idx="3">
                  <c:v>105</c:v>
                </c:pt>
                <c:pt idx="4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22-4D2C-885E-2B8B1B7698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60818944"/>
        <c:axId val="60830080"/>
      </c:barChart>
      <c:catAx>
        <c:axId val="60818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830080"/>
        <c:crosses val="autoZero"/>
        <c:auto val="1"/>
        <c:lblAlgn val="ctr"/>
        <c:lblOffset val="100"/>
        <c:noMultiLvlLbl val="0"/>
      </c:catAx>
      <c:valAx>
        <c:axId val="608300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08189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300913774667055"/>
          <c:y val="8.8235294117647065E-2"/>
          <c:w val="0.37398148148148147"/>
          <c:h val="8.580168287787555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mn-MN" sz="1200" dirty="0">
                <a:solidFill>
                  <a:srgbClr val="FF0000"/>
                </a:solidFill>
              </a:rPr>
              <a:t>Гэмт</a:t>
            </a:r>
            <a:r>
              <a:rPr lang="mn-MN" sz="1200" baseline="0" dirty="0">
                <a:solidFill>
                  <a:srgbClr val="FF0000"/>
                </a:solidFill>
              </a:rPr>
              <a:t> хэргийн улмаас нас барсан , гэмтсэн хүн, сүүлийн 5 жилийн </a:t>
            </a:r>
            <a:r>
              <a:rPr lang="en-US" sz="1200" baseline="0" dirty="0">
                <a:solidFill>
                  <a:srgbClr val="FF0000"/>
                </a:solidFill>
              </a:rPr>
              <a:t> 8 </a:t>
            </a:r>
            <a:r>
              <a:rPr lang="mn-MN" sz="1200" baseline="0" dirty="0">
                <a:solidFill>
                  <a:srgbClr val="FF0000"/>
                </a:solidFill>
              </a:rPr>
              <a:t>дугаар сард </a:t>
            </a:r>
            <a:endParaRPr lang="en-US" sz="120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2431730608142068"/>
          <c:y val="3.57142857142857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11866867705365"/>
          <c:y val="0.38284617831861928"/>
          <c:w val="0.77087423912436481"/>
          <c:h val="0.617153821681380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Нас барсан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2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50-4F9D-9F40-FABBEFE828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хохирсон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VIII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91</c:v>
                </c:pt>
                <c:pt idx="1">
                  <c:v>76</c:v>
                </c:pt>
                <c:pt idx="2">
                  <c:v>63</c:v>
                </c:pt>
                <c:pt idx="3">
                  <c:v>54</c:v>
                </c:pt>
                <c:pt idx="4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50-4F9D-9F40-FABBEFE828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0872192"/>
        <c:axId val="60873728"/>
      </c:barChart>
      <c:catAx>
        <c:axId val="60872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0873728"/>
        <c:crosses val="autoZero"/>
        <c:auto val="1"/>
        <c:lblAlgn val="ctr"/>
        <c:lblOffset val="100"/>
        <c:noMultiLvlLbl val="0"/>
      </c:catAx>
      <c:valAx>
        <c:axId val="60873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0872192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бойжсон төл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2016 VIII</c:v>
                </c:pt>
                <c:pt idx="1">
                  <c:v>2017 VIII</c:v>
                </c:pt>
                <c:pt idx="2">
                  <c:v>2018 VIII</c:v>
                </c:pt>
                <c:pt idx="3">
                  <c:v>2019 VIII</c:v>
                </c:pt>
                <c:pt idx="4">
                  <c:v>2020 VII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148449</c:v>
                </c:pt>
                <c:pt idx="1">
                  <c:v>140271</c:v>
                </c:pt>
                <c:pt idx="2">
                  <c:v>120921</c:v>
                </c:pt>
                <c:pt idx="3">
                  <c:v>154568</c:v>
                </c:pt>
                <c:pt idx="4">
                  <c:v>162017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44-45F3-A9E7-53953BDC4C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886400"/>
        <c:axId val="60979456"/>
      </c:barChart>
      <c:catAx>
        <c:axId val="608864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0979456"/>
        <c:crosses val="autoZero"/>
        <c:auto val="1"/>
        <c:lblAlgn val="ctr"/>
        <c:lblOffset val="100"/>
        <c:noMultiLvlLbl val="0"/>
      </c:catAx>
      <c:valAx>
        <c:axId val="609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608864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1B9B-4EBE-4CDD-905C-0EF4EDBECFA7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7C6C-0F79-4306-B814-142606345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38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7C6C-0F79-4306-B814-1426063453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hart" Target="../charts/chart9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chart" Target="../charts/chart11.xml"/><Relationship Id="rId4" Type="http://schemas.openxmlformats.org/officeDocument/2006/relationships/image" Target="../media/image24.png"/><Relationship Id="rId9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6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0"/>
            <a:ext cx="6327776" cy="1112838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Статистикийн хэлтэс 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099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Говьсүмбэр аймгийн нийгэм, эдийн засгийн үзүүлэлтүүд</a:t>
            </a:r>
          </a:p>
          <a:p>
            <a:pPr marL="0" indent="0" algn="ctr">
              <a:buNone/>
            </a:pP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/20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 сарын байдлаар/</a:t>
            </a:r>
          </a:p>
          <a:p>
            <a:pPr marL="0" indent="0" algn="ctr">
              <a:buNone/>
            </a:pPr>
            <a:endParaRPr lang="mn-MN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mn-MN" sz="1000" dirty="0">
                <a:solidFill>
                  <a:srgbClr val="0070C0"/>
                </a:solidFill>
              </a:rPr>
              <a:t> </a:t>
            </a: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mn-MN" sz="1000" dirty="0">
                <a:solidFill>
                  <a:srgbClr val="0070C0"/>
                </a:solidFill>
              </a:rPr>
              <a:t>            </a:t>
            </a:r>
            <a:r>
              <a:rPr lang="en-US" sz="1000" dirty="0">
                <a:solidFill>
                  <a:srgbClr val="0070C0"/>
                </a:solidFill>
              </a:rPr>
              <a:t>                          </a:t>
            </a:r>
            <a:r>
              <a:rPr lang="mn-MN" sz="1000" dirty="0">
                <a:solidFill>
                  <a:srgbClr val="0070C0"/>
                </a:solidFill>
              </a:rPr>
              <a:t>  Говьсүмбэр аймгийн Нутгийн удирдлагын ордон , 321 тоот               7054322, 70543017</a:t>
            </a:r>
            <a:r>
              <a:rPr lang="en-US" sz="1000" dirty="0">
                <a:solidFill>
                  <a:srgbClr val="0070C0"/>
                </a:solidFill>
              </a:rPr>
              <a:t>             Govisumber.nso.mn       </a:t>
            </a:r>
          </a:p>
          <a:p>
            <a:pPr marL="0" indent="0" algn="ctr">
              <a:buNone/>
            </a:pPr>
            <a:r>
              <a:rPr lang="en-US" sz="1000" dirty="0">
                <a:solidFill>
                  <a:srgbClr val="0070C0"/>
                </a:solidFill>
              </a:rPr>
              <a:t>                                                                        </a:t>
            </a:r>
            <a:r>
              <a:rPr lang="mn-MN" sz="1000" dirty="0">
                <a:solidFill>
                  <a:srgbClr val="0070C0"/>
                </a:solidFill>
              </a:rPr>
              <a:t>Говьсүмбэр аймгийн Статистикийн хэлтэс </a:t>
            </a:r>
            <a:r>
              <a:rPr lang="en-US" sz="1000" dirty="0">
                <a:solidFill>
                  <a:srgbClr val="0070C0"/>
                </a:solidFill>
              </a:rPr>
              <a:t>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9" y="5360469"/>
            <a:ext cx="801689" cy="101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50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1"/>
            <a:ext cx="1028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84470"/>
            <a:ext cx="209550" cy="20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894324"/>
            <a:ext cx="228600" cy="22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883932"/>
            <a:ext cx="26584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94324"/>
            <a:ext cx="219075" cy="17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1374228" y="5870061"/>
            <a:ext cx="7160172" cy="1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71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mn-MN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Анхаарал хандуулсанд баярлалаа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0999" y="4648200"/>
            <a:ext cx="8143875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81438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824" y="304801"/>
            <a:ext cx="6327776" cy="609599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Шинээр төрсөн хүүхэд  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7620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152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48164550"/>
              </p:ext>
            </p:extLst>
          </p:nvPr>
        </p:nvGraphicFramePr>
        <p:xfrm>
          <a:off x="228600" y="990599"/>
          <a:ext cx="5410200" cy="327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19800" y="1066800"/>
            <a:ext cx="2743200" cy="1524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/>
              <a:t>Эрүүл мэндийн газрын мэдээгээр 20</a:t>
            </a:r>
            <a:r>
              <a:rPr lang="en-US" sz="1200" dirty="0"/>
              <a:t>20</a:t>
            </a:r>
            <a:r>
              <a:rPr lang="mn-MN" sz="1200" dirty="0"/>
              <a:t> оны  </a:t>
            </a:r>
            <a:r>
              <a:rPr lang="en-US" sz="1200" dirty="0"/>
              <a:t>08 </a:t>
            </a:r>
            <a:r>
              <a:rPr lang="mn-MN" sz="1200" dirty="0"/>
              <a:t> дугаар сарын байдлаар  </a:t>
            </a:r>
            <a:r>
              <a:rPr lang="en-US" sz="1200" dirty="0"/>
              <a:t>294</a:t>
            </a:r>
            <a:r>
              <a:rPr lang="mn-MN" sz="1200" dirty="0"/>
              <a:t>  эх амаржиж, </a:t>
            </a:r>
            <a:r>
              <a:rPr lang="en-US" sz="1200" dirty="0"/>
              <a:t>298</a:t>
            </a:r>
            <a:r>
              <a:rPr lang="mn-MN" sz="1200" dirty="0"/>
              <a:t> хүүхэд мэндэлсэн байна. Энэ нь өнгөрсөн оны мөн үетэй харьцуулахад </a:t>
            </a:r>
            <a:r>
              <a:rPr lang="en-US" sz="1200" dirty="0"/>
              <a:t> </a:t>
            </a:r>
            <a:r>
              <a:rPr lang="mn-MN" sz="1200" dirty="0"/>
              <a:t>төрсөн хүүхдийн тоо ижил байна. </a:t>
            </a:r>
            <a:endParaRPr lang="en-US" sz="12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7629407"/>
              </p:ext>
            </p:extLst>
          </p:nvPr>
        </p:nvGraphicFramePr>
        <p:xfrm>
          <a:off x="6019800" y="2819400"/>
          <a:ext cx="2943225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5145223"/>
            <a:ext cx="1343025" cy="6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818" y="5159632"/>
            <a:ext cx="1295400" cy="60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29400" y="6012962"/>
            <a:ext cx="685799" cy="235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145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4343400"/>
            <a:ext cx="3733800" cy="457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dirty="0"/>
              <a:t>Төрсөн хүүхэд, </a:t>
            </a:r>
            <a:r>
              <a:rPr lang="mn-MN" sz="1200" dirty="0"/>
              <a:t>сүүлийн </a:t>
            </a:r>
            <a:r>
              <a:rPr lang="en-US" sz="1200" dirty="0"/>
              <a:t>5</a:t>
            </a:r>
            <a:r>
              <a:rPr lang="mn-MN" sz="1200" dirty="0"/>
              <a:t> жилийн эхний </a:t>
            </a:r>
            <a:r>
              <a:rPr lang="en-US" sz="1200" dirty="0"/>
              <a:t>0</a:t>
            </a:r>
            <a:r>
              <a:rPr lang="mn-MN" sz="1200" dirty="0"/>
              <a:t>8-р сарын байдлаар ,хамгийн их,хамгийн бага </a:t>
            </a:r>
            <a:endParaRPr lang="en-US" sz="1200" dirty="0"/>
          </a:p>
        </p:txBody>
      </p:sp>
      <p:sp>
        <p:nvSpPr>
          <p:cNvPr id="12" name="Isosceles Triangle 11"/>
          <p:cNvSpPr/>
          <p:nvPr/>
        </p:nvSpPr>
        <p:spPr>
          <a:xfrm>
            <a:off x="2973324" y="5581650"/>
            <a:ext cx="531876" cy="590550"/>
          </a:xfrm>
          <a:prstGeom prst="triangle">
            <a:avLst>
              <a:gd name="adj" fmla="val 416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Merge 12"/>
          <p:cNvSpPr/>
          <p:nvPr/>
        </p:nvSpPr>
        <p:spPr>
          <a:xfrm>
            <a:off x="2514600" y="5581650"/>
            <a:ext cx="533400" cy="590550"/>
          </a:xfrm>
          <a:prstGeom prst="flowChartMer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295400" y="558165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4"/>
          </p:cNvCxnSpPr>
          <p:nvPr/>
        </p:nvCxnSpPr>
        <p:spPr>
          <a:xfrm>
            <a:off x="3505200" y="6172200"/>
            <a:ext cx="1143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18369"/>
            <a:ext cx="108585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248400"/>
            <a:ext cx="990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7988533" y="6007187"/>
            <a:ext cx="623888" cy="228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r>
              <a:rPr lang="mn-MN" dirty="0"/>
              <a:t>53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066801" y="5711984"/>
            <a:ext cx="1447799" cy="32336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2017 VIII-2</a:t>
            </a:r>
            <a:r>
              <a:rPr lang="mn-M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5711984"/>
            <a:ext cx="1524000" cy="32336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201</a:t>
            </a:r>
            <a:r>
              <a:rPr lang="mn-MN" dirty="0">
                <a:solidFill>
                  <a:schemeClr val="accent3">
                    <a:lumMod val="75000"/>
                  </a:schemeClr>
                </a:solidFill>
              </a:rPr>
              <a:t>6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VIII-321</a:t>
            </a:r>
          </a:p>
        </p:txBody>
      </p:sp>
    </p:spTree>
    <p:extLst>
      <p:ext uri="{BB962C8B-B14F-4D97-AF65-F5344CB8AC3E}">
        <p14:creationId xmlns:p14="http://schemas.microsoft.com/office/powerpoint/2010/main" val="9030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Ажил хайгч иргэд</a:t>
            </a:r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mn-MN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938213"/>
            <a:ext cx="4038600" cy="52339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>
                <a:solidFill>
                  <a:srgbClr val="00B050"/>
                </a:solidFill>
              </a:rPr>
              <a:t>Ажил хайгч ажилгүй иргэд, сүүлийн 5 жилийн  0</a:t>
            </a:r>
            <a:r>
              <a:rPr lang="en-US" sz="1600" b="1" dirty="0">
                <a:solidFill>
                  <a:srgbClr val="00B050"/>
                </a:solidFill>
              </a:rPr>
              <a:t>8</a:t>
            </a:r>
            <a:r>
              <a:rPr lang="mn-MN" sz="1600" b="1" dirty="0">
                <a:solidFill>
                  <a:srgbClr val="00B050"/>
                </a:solidFill>
              </a:rPr>
              <a:t>-р  сарын байдлаар 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748505" y="952629"/>
            <a:ext cx="3733800" cy="521762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1600" b="1" dirty="0">
                <a:solidFill>
                  <a:srgbClr val="00B050"/>
                </a:solidFill>
              </a:rPr>
              <a:t>Бүртгэлтэй ажилгүй иргэд,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mn-MN" sz="1600" b="1" dirty="0">
                <a:solidFill>
                  <a:srgbClr val="00B050"/>
                </a:solidFill>
              </a:rPr>
              <a:t>сүүлийн 5 жилийн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mn-MN" sz="1600" b="1" dirty="0">
                <a:solidFill>
                  <a:srgbClr val="00B050"/>
                </a:solidFill>
              </a:rPr>
              <a:t>0</a:t>
            </a:r>
            <a:r>
              <a:rPr lang="en-US" sz="1600" b="1" dirty="0">
                <a:solidFill>
                  <a:srgbClr val="00B050"/>
                </a:solidFill>
              </a:rPr>
              <a:t>8-</a:t>
            </a:r>
            <a:r>
              <a:rPr lang="mn-MN" sz="1600" b="1" dirty="0">
                <a:solidFill>
                  <a:srgbClr val="00B050"/>
                </a:solidFill>
              </a:rPr>
              <a:t>р сарын байдлаар </a:t>
            </a:r>
          </a:p>
          <a:p>
            <a:pPr marL="0" indent="0">
              <a:buNone/>
            </a:pPr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99300808"/>
              </p:ext>
            </p:extLst>
          </p:nvPr>
        </p:nvGraphicFramePr>
        <p:xfrm>
          <a:off x="685800" y="1447800"/>
          <a:ext cx="3810000" cy="1799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1"/>
            <a:ext cx="13716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878828867"/>
              </p:ext>
            </p:extLst>
          </p:nvPr>
        </p:nvGraphicFramePr>
        <p:xfrm>
          <a:off x="4876800" y="1524000"/>
          <a:ext cx="3657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553200" y="3543300"/>
            <a:ext cx="1645138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/>
              <a:t>Ажил хайгч ажилгүй иргэдийн тоо </a:t>
            </a:r>
            <a:r>
              <a:rPr lang="en-US" sz="1600" dirty="0"/>
              <a:t>301</a:t>
            </a:r>
            <a:r>
              <a:rPr lang="mn-MN" sz="1600" dirty="0"/>
              <a:t> байгаагийн </a:t>
            </a:r>
            <a:r>
              <a:rPr lang="en-US" sz="1600" dirty="0"/>
              <a:t>70 </a:t>
            </a:r>
            <a:r>
              <a:rPr lang="mn-MN" sz="1600" dirty="0"/>
              <a:t>нь эмэгтэйчүүд байна. </a:t>
            </a:r>
            <a:endParaRPr lang="en-US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800600" y="3543300"/>
            <a:ext cx="1676400" cy="22377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Ажил хайгч ажилгүй иргэдийг насны бүлгээр нь авч үзвэл 15-24 насны </a:t>
            </a:r>
            <a:r>
              <a:rPr lang="en-US" sz="1200" dirty="0"/>
              <a:t>44</a:t>
            </a:r>
            <a:r>
              <a:rPr lang="mn-MN" sz="1200" dirty="0"/>
              <a:t>, 25-34 насны </a:t>
            </a:r>
            <a:r>
              <a:rPr lang="en-US" sz="1200" dirty="0"/>
              <a:t>38</a:t>
            </a:r>
            <a:r>
              <a:rPr lang="mn-MN" sz="1200" dirty="0"/>
              <a:t>, 35-44 насны </a:t>
            </a:r>
            <a:r>
              <a:rPr lang="en-US" sz="1200" dirty="0"/>
              <a:t>24</a:t>
            </a:r>
            <a:r>
              <a:rPr lang="mn-MN" sz="1200" dirty="0"/>
              <a:t>,  45-54 насны </a:t>
            </a:r>
            <a:r>
              <a:rPr lang="en-US" sz="1200" dirty="0"/>
              <a:t>19</a:t>
            </a:r>
            <a:r>
              <a:rPr lang="mn-MN" sz="1200" dirty="0"/>
              <a:t>, 55 түүнээс дээш насны </a:t>
            </a:r>
            <a:r>
              <a:rPr lang="en-US" sz="1200" dirty="0"/>
              <a:t>5</a:t>
            </a:r>
            <a:r>
              <a:rPr lang="mn-MN" sz="1200" dirty="0"/>
              <a:t> иргэн байна. </a:t>
            </a:r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1"/>
            <a:ext cx="8112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219739419"/>
              </p:ext>
            </p:extLst>
          </p:nvPr>
        </p:nvGraphicFramePr>
        <p:xfrm>
          <a:off x="883920" y="3015444"/>
          <a:ext cx="3352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76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229600" cy="609601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mn-M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Гэмт хэрэг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mn-MN" sz="2000" dirty="0">
                <a:solidFill>
                  <a:srgbClr val="FF0000"/>
                </a:solidFill>
              </a:rPr>
              <a:t>Бүртгэгдсэн гэмт хэргийн тоо, </a:t>
            </a:r>
            <a:r>
              <a:rPr lang="mn-MN" sz="1200" dirty="0">
                <a:solidFill>
                  <a:srgbClr val="FF0000"/>
                </a:solidFill>
              </a:rPr>
              <a:t>сүүлийн 5 жилийн  </a:t>
            </a:r>
            <a:r>
              <a:rPr lang="en-US" sz="1200" dirty="0">
                <a:solidFill>
                  <a:srgbClr val="FF0000"/>
                </a:solidFill>
              </a:rPr>
              <a:t>08  </a:t>
            </a:r>
            <a:r>
              <a:rPr lang="mn-MN" sz="1200" dirty="0">
                <a:solidFill>
                  <a:srgbClr val="FF0000"/>
                </a:solidFill>
              </a:rPr>
              <a:t>дугаар сард  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038600" cy="5562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mn-MN" sz="2000" dirty="0">
                <a:solidFill>
                  <a:srgbClr val="FF0000"/>
                </a:solidFill>
              </a:rPr>
              <a:t>Гэмт хэргийн улмаас учирсан хохирол ,</a:t>
            </a:r>
            <a:r>
              <a:rPr lang="mn-MN" sz="1200" dirty="0">
                <a:solidFill>
                  <a:srgbClr val="FF0000"/>
                </a:solidFill>
              </a:rPr>
              <a:t>сүүлийн 5 жилийн  0</a:t>
            </a:r>
            <a:r>
              <a:rPr lang="en-US" sz="1200" dirty="0">
                <a:solidFill>
                  <a:srgbClr val="FF0000"/>
                </a:solidFill>
              </a:rPr>
              <a:t>8</a:t>
            </a:r>
            <a:r>
              <a:rPr lang="mn-MN" sz="1200" dirty="0">
                <a:solidFill>
                  <a:srgbClr val="FF0000"/>
                </a:solidFill>
              </a:rPr>
              <a:t> дугаар сард, сая төг  </a:t>
            </a:r>
            <a:endParaRPr lang="en-US" sz="1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44074880"/>
              </p:ext>
            </p:extLst>
          </p:nvPr>
        </p:nvGraphicFramePr>
        <p:xfrm>
          <a:off x="4724400" y="1828800"/>
          <a:ext cx="3429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26271924"/>
              </p:ext>
            </p:extLst>
          </p:nvPr>
        </p:nvGraphicFramePr>
        <p:xfrm>
          <a:off x="381000" y="1676400"/>
          <a:ext cx="41148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72017510"/>
              </p:ext>
            </p:extLst>
          </p:nvPr>
        </p:nvGraphicFramePr>
        <p:xfrm>
          <a:off x="694944" y="3771900"/>
          <a:ext cx="35814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953000" y="4343400"/>
            <a:ext cx="3505200" cy="2209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оны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08 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дугаар сарын байдлаар давхардсан тоогоор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474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хүн эрүүлжүүлэгдсэн нь өмнөх оны мөн үеэс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66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хүнээр буюу 1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2.2</a:t>
            </a:r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хувиар буурсан байна</a:t>
            </a:r>
            <a:r>
              <a:rPr lang="mn-MN" dirty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799"/>
            <a:ext cx="1371600" cy="68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1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dirty="0"/>
              <a:t>Бойжсон төл, толгой 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428867" y="1531160"/>
            <a:ext cx="305231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4412" y="1662113"/>
            <a:ext cx="3862387" cy="44640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62101"/>
            <a:ext cx="1052512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4" y="2419351"/>
            <a:ext cx="10525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5410201"/>
            <a:ext cx="111737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39" y="4495800"/>
            <a:ext cx="1099343" cy="854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4" y="3566576"/>
            <a:ext cx="877992" cy="89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562419" y="1499246"/>
            <a:ext cx="2066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90925" y="1184921"/>
            <a:ext cx="66675" cy="4911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824413" y="1662113"/>
            <a:ext cx="3709987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Аймгийн хэмжээнд 2020 онд төллөвөл зохих нийт 2</a:t>
            </a:r>
            <a:r>
              <a:rPr lang="en-US" sz="1400" dirty="0"/>
              <a:t>11864 </a:t>
            </a:r>
            <a:r>
              <a:rPr lang="mn-MN" sz="1400" dirty="0"/>
              <a:t> хээлтэгчийн </a:t>
            </a:r>
            <a:r>
              <a:rPr lang="en-US" sz="1400" dirty="0"/>
              <a:t>170483 </a:t>
            </a:r>
            <a:r>
              <a:rPr lang="mn-MN" sz="1400" dirty="0"/>
              <a:t> буюу </a:t>
            </a:r>
            <a:r>
              <a:rPr lang="en-US" sz="1400" dirty="0"/>
              <a:t>80.5</a:t>
            </a:r>
            <a:r>
              <a:rPr lang="mn-MN" sz="1400" dirty="0"/>
              <a:t>  хувь нь төллөсөн  байна. </a:t>
            </a:r>
            <a:r>
              <a:rPr lang="en-US" sz="1400" dirty="0"/>
              <a:t>170819</a:t>
            </a:r>
            <a:r>
              <a:rPr lang="mn-MN" sz="1400" dirty="0"/>
              <a:t> төлөөс </a:t>
            </a:r>
            <a:r>
              <a:rPr lang="en-US" sz="1400" dirty="0"/>
              <a:t>162017 </a:t>
            </a:r>
            <a:r>
              <a:rPr lang="mn-MN" sz="1400" dirty="0"/>
              <a:t>буюу   </a:t>
            </a:r>
            <a:r>
              <a:rPr lang="en-US" sz="1400" dirty="0"/>
              <a:t>94.8 </a:t>
            </a:r>
            <a:r>
              <a:rPr lang="mn-MN" sz="1400" dirty="0"/>
              <a:t>хувь нь бойжиж байна.</a:t>
            </a:r>
            <a:endParaRPr lang="en-US" sz="1400" dirty="0"/>
          </a:p>
        </p:txBody>
      </p:sp>
      <p:graphicFrame>
        <p:nvGraphicFramePr>
          <p:cNvPr id="30" name="Chart 29"/>
          <p:cNvGraphicFramePr/>
          <p:nvPr>
            <p:extLst>
              <p:ext uri="{D42A27DB-BD31-4B8C-83A1-F6EECF244321}">
                <p14:modId xmlns:p14="http://schemas.microsoft.com/office/powerpoint/2010/main" val="3694640751"/>
              </p:ext>
            </p:extLst>
          </p:nvPr>
        </p:nvGraphicFramePr>
        <p:xfrm>
          <a:off x="5105400" y="3566576"/>
          <a:ext cx="3524428" cy="2398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Rectangle 1"/>
          <p:cNvSpPr/>
          <p:nvPr/>
        </p:nvSpPr>
        <p:spPr>
          <a:xfrm>
            <a:off x="1897856" y="1082041"/>
            <a:ext cx="1254531" cy="4117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2019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VIII</a:t>
            </a:r>
          </a:p>
        </p:txBody>
      </p:sp>
      <p:sp>
        <p:nvSpPr>
          <p:cNvPr id="3" name="Rectangle 2"/>
          <p:cNvSpPr/>
          <p:nvPr/>
        </p:nvSpPr>
        <p:spPr>
          <a:xfrm>
            <a:off x="3886199" y="1082040"/>
            <a:ext cx="1042599" cy="4117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2020 VIII</a:t>
            </a:r>
          </a:p>
        </p:txBody>
      </p:sp>
      <p:sp>
        <p:nvSpPr>
          <p:cNvPr id="4" name="Rectangle 3"/>
          <p:cNvSpPr/>
          <p:nvPr/>
        </p:nvSpPr>
        <p:spPr>
          <a:xfrm rot="10800000" flipH="1" flipV="1">
            <a:off x="2448167" y="1698627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116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1698627"/>
            <a:ext cx="840209" cy="2920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153</a:t>
            </a:r>
          </a:p>
        </p:txBody>
      </p:sp>
      <p:sp>
        <p:nvSpPr>
          <p:cNvPr id="9" name="Rectangle 8"/>
          <p:cNvSpPr/>
          <p:nvPr/>
        </p:nvSpPr>
        <p:spPr>
          <a:xfrm>
            <a:off x="3837197" y="4865275"/>
            <a:ext cx="914400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83914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60022" y="5696742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68248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37197" y="3810001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4481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0" y="3070226"/>
            <a:ext cx="3429000" cy="4159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Бойжсон төл, сүүлийн 5 жилийн 0</a:t>
            </a:r>
            <a:r>
              <a:rPr lang="en-US" sz="1400" dirty="0"/>
              <a:t>8</a:t>
            </a:r>
            <a:r>
              <a:rPr lang="mn-MN" sz="1400" dirty="0"/>
              <a:t>- р сард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2466034" y="3810002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6035" y="4893031"/>
            <a:ext cx="938211" cy="304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80990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66033" y="5696742"/>
            <a:ext cx="938213" cy="323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66944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10013" y="2660650"/>
            <a:ext cx="914400" cy="325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5221</a:t>
            </a:r>
          </a:p>
        </p:txBody>
      </p:sp>
      <p:sp>
        <p:nvSpPr>
          <p:cNvPr id="31" name="Rectangle 30"/>
          <p:cNvSpPr/>
          <p:nvPr/>
        </p:nvSpPr>
        <p:spPr>
          <a:xfrm rot="10800000" flipH="1" flipV="1">
            <a:off x="2362200" y="2693987"/>
            <a:ext cx="914399" cy="2921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3226</a:t>
            </a:r>
          </a:p>
        </p:txBody>
      </p:sp>
    </p:spTree>
    <p:extLst>
      <p:ext uri="{BB962C8B-B14F-4D97-AF65-F5344CB8AC3E}">
        <p14:creationId xmlns:p14="http://schemas.microsoft.com/office/powerpoint/2010/main" val="358337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n-MN" sz="3600" dirty="0">
                <a:solidFill>
                  <a:schemeClr val="accent3">
                    <a:lumMod val="75000"/>
                  </a:schemeClr>
                </a:solidFill>
              </a:rPr>
              <a:t>Том малын зүй бус хорогдол  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838200" y="1923257"/>
            <a:ext cx="8229600" cy="3944144"/>
          </a:xfrm>
        </p:spPr>
        <p:txBody>
          <a:bodyPr/>
          <a:lstStyle/>
          <a:p>
            <a:pPr marL="0" indent="0">
              <a:buNone/>
            </a:pPr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620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7953" y="228600"/>
            <a:ext cx="100982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000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48992"/>
            <a:ext cx="817563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769"/>
            <a:ext cx="1096963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5966"/>
            <a:ext cx="96361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197769"/>
            <a:ext cx="671512" cy="66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6024799"/>
              </p:ext>
            </p:extLst>
          </p:nvPr>
        </p:nvGraphicFramePr>
        <p:xfrm>
          <a:off x="304800" y="2263427"/>
          <a:ext cx="1401763" cy="319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566194"/>
              </p:ext>
            </p:extLst>
          </p:nvPr>
        </p:nvGraphicFramePr>
        <p:xfrm>
          <a:off x="452833" y="5036198"/>
          <a:ext cx="5441160" cy="838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0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6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sz="1400" dirty="0"/>
                        <a:t>2016</a:t>
                      </a:r>
                      <a:r>
                        <a:rPr lang="en-US" sz="1400" baseline="0" dirty="0"/>
                        <a:t> VIII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2017</a:t>
                      </a:r>
                      <a:r>
                        <a:rPr lang="en-US" sz="1400" baseline="0" dirty="0"/>
                        <a:t> VIII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2018</a:t>
                      </a:r>
                      <a:r>
                        <a:rPr lang="en-US" sz="1400" baseline="0" dirty="0"/>
                        <a:t> VIII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2019 VIII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2020</a:t>
                      </a:r>
                      <a:r>
                        <a:rPr lang="en-US" sz="1400" baseline="0" dirty="0"/>
                        <a:t> VIII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666">
                <a:tc>
                  <a:txBody>
                    <a:bodyPr/>
                    <a:lstStyle/>
                    <a:p>
                      <a:r>
                        <a:rPr lang="mn-MN" sz="1200" dirty="0"/>
                        <a:t>НИЙТ</a:t>
                      </a:r>
                      <a:r>
                        <a:rPr lang="mn-MN" sz="1200" baseline="0" dirty="0"/>
                        <a:t> ХОРОГДОЛ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n-MN" dirty="0"/>
                        <a:t>1</a:t>
                      </a:r>
                      <a:r>
                        <a:rPr lang="en-US" dirty="0"/>
                        <a:t>1399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705600" y="2362200"/>
            <a:ext cx="2286000" cy="3429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Аймгийн хэмжээнд төллөх насны 2</a:t>
            </a:r>
            <a:r>
              <a:rPr lang="en-US" sz="1400" dirty="0"/>
              <a:t>11864 </a:t>
            </a:r>
            <a:r>
              <a:rPr lang="mn-MN" sz="1400" dirty="0"/>
              <a:t>хээлтэгч малаас </a:t>
            </a:r>
            <a:r>
              <a:rPr lang="en-US" sz="1400" dirty="0"/>
              <a:t>8</a:t>
            </a:r>
            <a:r>
              <a:rPr lang="mn-MN" sz="1400" dirty="0"/>
              <a:t> сард </a:t>
            </a:r>
            <a:r>
              <a:rPr lang="en-US" sz="1400" dirty="0"/>
              <a:t>170483 </a:t>
            </a:r>
            <a:r>
              <a:rPr lang="mn-MN" sz="1400" dirty="0"/>
              <a:t>хээлтэгч төллөсөн байна. 2020 оны </a:t>
            </a:r>
            <a:r>
              <a:rPr lang="en-US" sz="1400" dirty="0"/>
              <a:t>8-</a:t>
            </a:r>
            <a:r>
              <a:rPr lang="mn-MN" sz="1400" dirty="0"/>
              <a:t>р сарын байдлаар </a:t>
            </a:r>
            <a:r>
              <a:rPr lang="en-US" sz="1400" dirty="0"/>
              <a:t>8263</a:t>
            </a:r>
            <a:r>
              <a:rPr lang="mn-MN" sz="1400" dirty="0"/>
              <a:t> толгой том мал зүй бусаар хорогдсон байна. Өмнөх оны мөн үетэй харьцуулбал том малын хорогдол </a:t>
            </a:r>
            <a:r>
              <a:rPr lang="en-US" sz="1400" dirty="0"/>
              <a:t>2 </a:t>
            </a:r>
            <a:r>
              <a:rPr lang="mn-MN" sz="1400" dirty="0"/>
              <a:t>дахин өссөн байна. Том малын зүй бус хорогдлын  </a:t>
            </a:r>
            <a:r>
              <a:rPr lang="en-US" sz="1400" dirty="0"/>
              <a:t>2084</a:t>
            </a:r>
            <a:r>
              <a:rPr lang="mn-MN" sz="1400" dirty="0"/>
              <a:t> буюу 2</a:t>
            </a:r>
            <a:r>
              <a:rPr lang="en-US" sz="1400" dirty="0"/>
              <a:t>5.2</a:t>
            </a:r>
            <a:r>
              <a:rPr lang="mn-MN" sz="1400" dirty="0"/>
              <a:t> хувь нь хээлтэгч мал байна.</a:t>
            </a:r>
            <a:endParaRPr lang="en-US" sz="14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74546420"/>
              </p:ext>
            </p:extLst>
          </p:nvPr>
        </p:nvGraphicFramePr>
        <p:xfrm>
          <a:off x="452833" y="1923256"/>
          <a:ext cx="6096000" cy="259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5457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27653" y="149143"/>
            <a:ext cx="8229600" cy="838911"/>
          </a:xfrm>
        </p:spPr>
        <p:txBody>
          <a:bodyPr/>
          <a:lstStyle/>
          <a:p>
            <a:r>
              <a:rPr lang="mn-MN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Аж үйлдвэр 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52401" y="1341437"/>
            <a:ext cx="89154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574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19200"/>
            <a:ext cx="2286000" cy="135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72" y="847967"/>
            <a:ext cx="2057400" cy="132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10482"/>
            <a:ext cx="2133600" cy="117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0" y="230990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dirty="0"/>
              <a:t>Боловсруулах салбарын бүтээгдэхүүн үйлдвэрлэл </a:t>
            </a:r>
            <a:r>
              <a:rPr lang="en-US" sz="1400" dirty="0"/>
              <a:t>44.7</a:t>
            </a:r>
            <a:r>
              <a:rPr lang="mn-MN" sz="1400" dirty="0"/>
              <a:t> сая төгрөг болж, борлуулалт </a:t>
            </a:r>
            <a:r>
              <a:rPr lang="en-US" sz="1400" dirty="0"/>
              <a:t>63.0</a:t>
            </a:r>
            <a:r>
              <a:rPr lang="mn-MN" sz="1400" dirty="0"/>
              <a:t> сая төгрөг болсон байна. 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209550" y="2719826"/>
            <a:ext cx="2628900" cy="14330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dirty="0"/>
              <a:t>Шивээ-Овоо ХК  нийт бүтээгдэхүүний 9</a:t>
            </a:r>
            <a:r>
              <a:rPr lang="en-US" sz="1200" dirty="0"/>
              <a:t>6.2</a:t>
            </a:r>
            <a:r>
              <a:rPr lang="mn-MN" sz="1200" dirty="0"/>
              <a:t>  хувь буюу </a:t>
            </a:r>
            <a:r>
              <a:rPr lang="en-US" sz="1200" dirty="0"/>
              <a:t>37.9</a:t>
            </a:r>
            <a:r>
              <a:rPr lang="mn-MN" sz="1200" dirty="0"/>
              <a:t>  тэрбум төгрөгийн бүтээгдэхүүн үйлдвэрлэж, нийт борлуулалтын 9</a:t>
            </a:r>
            <a:r>
              <a:rPr lang="en-US" sz="1200" dirty="0"/>
              <a:t>5.8</a:t>
            </a:r>
            <a:r>
              <a:rPr lang="mn-MN" sz="1200" dirty="0"/>
              <a:t> хувь буюу </a:t>
            </a:r>
            <a:r>
              <a:rPr lang="en-US" sz="1200" dirty="0"/>
              <a:t>34.0</a:t>
            </a:r>
            <a:r>
              <a:rPr lang="mn-MN" sz="1200" dirty="0"/>
              <a:t> тэрбум төгрөгийн бүтээгдэхүүн борлуулсан байна.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6172200" y="1747349"/>
            <a:ext cx="2667000" cy="118343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/>
              <a:t>Цахилгаан ,дулаан, эрчим  хүчний үйлдвэрлэл </a:t>
            </a:r>
            <a:r>
              <a:rPr lang="en-US" sz="1400" dirty="0"/>
              <a:t>1.5</a:t>
            </a:r>
            <a:r>
              <a:rPr lang="mn-MN" sz="1400" dirty="0"/>
              <a:t> тэрбум төгрөг болж, борлуулалт 1.</a:t>
            </a:r>
            <a:r>
              <a:rPr lang="en-US" sz="1400" dirty="0"/>
              <a:t>4</a:t>
            </a:r>
            <a:r>
              <a:rPr lang="mn-MN" sz="1400" dirty="0"/>
              <a:t> тэрбум төгрөг болсон байна. </a:t>
            </a:r>
            <a:endParaRPr lang="en-US" sz="1400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45260718"/>
              </p:ext>
            </p:extLst>
          </p:nvPr>
        </p:nvGraphicFramePr>
        <p:xfrm>
          <a:off x="2619472" y="4171952"/>
          <a:ext cx="4733828" cy="2580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3667127"/>
            <a:ext cx="3905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82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839200" cy="4525963"/>
          </a:xfrm>
        </p:spPr>
        <p:txBody>
          <a:bodyPr/>
          <a:lstStyle/>
          <a:p>
            <a:endParaRPr lang="mn-MN" dirty="0"/>
          </a:p>
          <a:p>
            <a:endParaRPr lang="mn-M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n-MN" dirty="0"/>
              <a:t>Хэрэглээний үнийн индекс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2573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709056"/>
              </p:ext>
            </p:extLst>
          </p:nvPr>
        </p:nvGraphicFramePr>
        <p:xfrm>
          <a:off x="838200" y="1290555"/>
          <a:ext cx="7086600" cy="4019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7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7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Бараа  үйлчилгээний бүлэг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2020.08/ 2019.08/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2020.08/ 2019.12/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2020.08/ 2020.07/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Ерөнхий индекс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Хүнсний бараа, ундаа, ус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Согтууруулах ундаа, тамхи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104.3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Хувцас, бөс бараа, гутал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105.2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99.7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Орон сууц, ус, цахилгаан, түлш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101.5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Гэр ахуйн тавилга, гэр ахуйн бараа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103.6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Эм, тариа, эмнэлгийн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Тээвэр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95.3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Холбооны хэрэгсэл, шуудангийн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Амралт, чөлөөт цаг, соёлын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Боловсролын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1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>
                          <a:effectLst/>
                        </a:rPr>
                        <a:t>Зочид буудал, нийтийн хоол, дотуур байр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115.8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114.8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102.0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24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n-MN" sz="1100" dirty="0">
                          <a:effectLst/>
                        </a:rPr>
                        <a:t>Бусад бараа, үйлчилгээ</a:t>
                      </a:r>
                      <a:endParaRPr lang="en-US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100.6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5486400"/>
            <a:ext cx="8267700" cy="990600"/>
          </a:xfrm>
          <a:prstGeom prst="roundRect">
            <a:avLst>
              <a:gd name="adj" fmla="val 2955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/>
              <a:t>Хэрэглээний үнийн индекс гэдэг нь хэрэглэгчдийн худалдаж авсан бараа</a:t>
            </a:r>
            <a:r>
              <a:rPr lang="mn-MN" sz="1400" dirty="0"/>
              <a:t>, үйлчилгээний нэр төрлөөр </a:t>
            </a:r>
            <a:r>
              <a:rPr lang="mn-MN" sz="1200" dirty="0"/>
              <a:t>өөрчлөлтгүй тогтвортой байхад үнэ дунджаар хэрхэн өөрчлөгдөж буйг хэмждэг үзүүлэлт юм. </a:t>
            </a:r>
          </a:p>
          <a:p>
            <a:pPr algn="ctr"/>
            <a:r>
              <a:rPr lang="mn-MN" sz="1200" dirty="0"/>
              <a:t>Хэрэглээний бараа, үйлчилгээний үнэ аймгийн хэмжээнд 20</a:t>
            </a:r>
            <a:r>
              <a:rPr lang="en-US" sz="1200" dirty="0"/>
              <a:t>20</a:t>
            </a:r>
            <a:r>
              <a:rPr lang="mn-MN" sz="1200" dirty="0"/>
              <a:t> оны </a:t>
            </a:r>
            <a:r>
              <a:rPr lang="en-US" sz="1200" dirty="0"/>
              <a:t>08 </a:t>
            </a:r>
            <a:r>
              <a:rPr lang="mn-MN" sz="1200" dirty="0"/>
              <a:t>дугаар сард өмнөх оны мөн үеэс </a:t>
            </a:r>
            <a:r>
              <a:rPr lang="en-US" sz="1200" dirty="0"/>
              <a:t>4.3</a:t>
            </a:r>
            <a:r>
              <a:rPr lang="mn-MN" sz="1200" dirty="0"/>
              <a:t> хувиар, 201</a:t>
            </a:r>
            <a:r>
              <a:rPr lang="en-US" sz="1200" dirty="0"/>
              <a:t>9</a:t>
            </a:r>
            <a:r>
              <a:rPr lang="mn-MN" sz="1200" dirty="0"/>
              <a:t> оны жилийн эцсээс </a:t>
            </a:r>
            <a:r>
              <a:rPr lang="en-US" sz="1200" dirty="0"/>
              <a:t>3.6 </a:t>
            </a:r>
            <a:r>
              <a:rPr lang="mn-MN" sz="1200" dirty="0"/>
              <a:t>хувиар</a:t>
            </a:r>
            <a:r>
              <a:rPr lang="en-US" sz="1200" dirty="0"/>
              <a:t> </a:t>
            </a:r>
            <a:r>
              <a:rPr lang="mn-MN" sz="1200" dirty="0"/>
              <a:t>өмнөх сартай адил байна.</a:t>
            </a:r>
          </a:p>
        </p:txBody>
      </p:sp>
    </p:spTree>
    <p:extLst>
      <p:ext uri="{BB962C8B-B14F-4D97-AF65-F5344CB8AC3E}">
        <p14:creationId xmlns:p14="http://schemas.microsoft.com/office/powerpoint/2010/main" val="216419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09769" y="1341437"/>
            <a:ext cx="8296081" cy="4830763"/>
          </a:xfrm>
        </p:spPr>
        <p:txBody>
          <a:bodyPr/>
          <a:lstStyle/>
          <a:p>
            <a:endParaRPr lang="mn-MN" dirty="0"/>
          </a:p>
          <a:p>
            <a:endParaRPr lang="mn-M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9906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639762"/>
          </a:xfrm>
        </p:spPr>
        <p:txBody>
          <a:bodyPr>
            <a:normAutofit fontScale="90000"/>
          </a:bodyPr>
          <a:lstStyle/>
          <a:p>
            <a:r>
              <a:rPr lang="mn-MN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Төсөв, санхүү </a:t>
            </a:r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"/>
            <a:ext cx="10858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3886200"/>
            <a:ext cx="8338846" cy="1143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mn-MN" sz="1400" dirty="0"/>
              <a:t>2020 оны эхний 8 сарын байдлаар орон нутгийн төсвийн орлогын төлөвлөгөө 6554</a:t>
            </a:r>
            <a:r>
              <a:rPr lang="en-US" sz="1400" dirty="0"/>
              <a:t>.9</a:t>
            </a:r>
            <a:r>
              <a:rPr lang="mn-MN" sz="1400" dirty="0"/>
              <a:t> сая төгрөг, гүйцэтгэлээр </a:t>
            </a:r>
            <a:r>
              <a:rPr lang="en-US" sz="1400" dirty="0"/>
              <a:t>7515.5</a:t>
            </a:r>
            <a:r>
              <a:rPr lang="mn-MN" sz="1400" dirty="0"/>
              <a:t> сая төгрөг болж 1</a:t>
            </a:r>
            <a:r>
              <a:rPr lang="en-US" sz="1400" dirty="0"/>
              <a:t>14.6</a:t>
            </a:r>
            <a:r>
              <a:rPr lang="mn-MN" sz="1400" dirty="0"/>
              <a:t> хувийн биелэлттэй байна. </a:t>
            </a:r>
          </a:p>
          <a:p>
            <a:r>
              <a:rPr lang="mn-MN" sz="1400" dirty="0"/>
              <a:t>Аймгийн төсвийн нийт зарлагын төлөвлөгөө </a:t>
            </a:r>
            <a:r>
              <a:rPr lang="en-US" sz="1400" dirty="0"/>
              <a:t>14871.7</a:t>
            </a:r>
            <a:r>
              <a:rPr lang="mn-MN" sz="1400" dirty="0"/>
              <a:t> сая төгрөг, гүйцэтгэлээр </a:t>
            </a:r>
            <a:r>
              <a:rPr lang="en-US" sz="1400" dirty="0"/>
              <a:t>14714.3</a:t>
            </a:r>
            <a:r>
              <a:rPr lang="mn-MN" sz="1400" dirty="0"/>
              <a:t> сая төгрөг болж   </a:t>
            </a:r>
            <a:r>
              <a:rPr lang="en-US" sz="1400" dirty="0"/>
              <a:t>99.1</a:t>
            </a:r>
            <a:r>
              <a:rPr lang="mn-MN" sz="1400" dirty="0"/>
              <a:t> хувийн гүйцэтгэлтэй байна. 2020 оны </a:t>
            </a:r>
            <a:r>
              <a:rPr lang="en-US" sz="1400" dirty="0"/>
              <a:t>8</a:t>
            </a:r>
            <a:r>
              <a:rPr lang="mn-MN" sz="1400" dirty="0"/>
              <a:t> сарын байдлаар авлагын үлдэгдэл  </a:t>
            </a:r>
            <a:r>
              <a:rPr lang="en-US" sz="1400" dirty="0"/>
              <a:t>76.9</a:t>
            </a:r>
            <a:r>
              <a:rPr lang="mn-MN" sz="1400" dirty="0"/>
              <a:t> сая төгрөг, өглөгийн үлдэгдэл </a:t>
            </a:r>
            <a:r>
              <a:rPr lang="en-US" sz="1400" dirty="0"/>
              <a:t>222.1</a:t>
            </a:r>
            <a:r>
              <a:rPr lang="mn-MN" sz="1400" dirty="0"/>
              <a:t> сая төгрөг байна.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23798006"/>
              </p:ext>
            </p:extLst>
          </p:nvPr>
        </p:nvGraphicFramePr>
        <p:xfrm>
          <a:off x="1533525" y="1524000"/>
          <a:ext cx="6096000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058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</TotalTime>
  <Words>747</Words>
  <Application>Microsoft Office PowerPoint</Application>
  <PresentationFormat>On-screen Show (4:3)</PresentationFormat>
  <Paragraphs>133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Говьсүмбэр аймгийн Статистикийн хэлтэс </vt:lpstr>
      <vt:lpstr>Шинээр төрсөн хүүхэд  </vt:lpstr>
      <vt:lpstr>Ажил хайгч иргэд    </vt:lpstr>
      <vt:lpstr>Гэмт хэрэг </vt:lpstr>
      <vt:lpstr>Бойжсон төл, толгой </vt:lpstr>
      <vt:lpstr>Том малын зүй бус хорогдол  </vt:lpstr>
      <vt:lpstr>Аж үйлдвэр </vt:lpstr>
      <vt:lpstr>Хэрэглээний үнийн индекс </vt:lpstr>
      <vt:lpstr>          Төсөв, санхүү </vt:lpstr>
      <vt:lpstr>Анхаарал хандуулсанд баярлалаа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Говьсүмбэр аймгийн хүн ам, нийгмийн зарим үзүүлэлтүүд</dc:title>
  <dc:creator>Munguntsetseg</dc:creator>
  <cp:lastModifiedBy>Otgonbayar_Ya</cp:lastModifiedBy>
  <cp:revision>183</cp:revision>
  <dcterms:created xsi:type="dcterms:W3CDTF">2006-08-16T00:00:00Z</dcterms:created>
  <dcterms:modified xsi:type="dcterms:W3CDTF">2020-09-10T08:47:57Z</dcterms:modified>
</cp:coreProperties>
</file>