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6" r:id="rId4"/>
    <p:sldId id="307" r:id="rId5"/>
    <p:sldId id="287" r:id="rId6"/>
    <p:sldId id="288" r:id="rId7"/>
    <p:sldId id="289" r:id="rId8"/>
    <p:sldId id="290" r:id="rId9"/>
    <p:sldId id="291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05" autoAdjust="0"/>
    <p:restoredTop sz="94660"/>
  </p:normalViewPr>
  <p:slideViewPr>
    <p:cSldViewPr>
      <p:cViewPr varScale="1">
        <p:scale>
          <a:sx n="68" d="100"/>
          <a:sy n="68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Sheet1!$J$141</c:f>
              <c:strCache>
                <c:ptCount val="1"/>
                <c:pt idx="0">
                  <c:v>2014.I</c:v>
                </c:pt>
              </c:strCache>
            </c:strRef>
          </c:tx>
          <c:dLbls>
            <c:showVal val="1"/>
          </c:dLbls>
          <c:cat>
            <c:strRef>
              <c:f>Sheet1!$K$140:$L$140</c:f>
              <c:strCache>
                <c:ptCount val="2"/>
                <c:pt idx="0">
                  <c:v>Амаржсан эх</c:v>
                </c:pt>
                <c:pt idx="1">
                  <c:v>Амьд төрсөн хүүхэд</c:v>
                </c:pt>
              </c:strCache>
            </c:strRef>
          </c:cat>
          <c:val>
            <c:numRef>
              <c:f>Sheet1!$K$141:$L$141</c:f>
              <c:numCache>
                <c:formatCode>General</c:formatCode>
                <c:ptCount val="2"/>
                <c:pt idx="0">
                  <c:v>165</c:v>
                </c:pt>
                <c:pt idx="1">
                  <c:v>166</c:v>
                </c:pt>
              </c:numCache>
            </c:numRef>
          </c:val>
        </c:ser>
        <c:ser>
          <c:idx val="1"/>
          <c:order val="1"/>
          <c:tx>
            <c:strRef>
              <c:f>Sheet1!$J$142</c:f>
              <c:strCache>
                <c:ptCount val="1"/>
                <c:pt idx="0">
                  <c:v>2015.I</c:v>
                </c:pt>
              </c:strCache>
            </c:strRef>
          </c:tx>
          <c:dLbls>
            <c:showVal val="1"/>
          </c:dLbls>
          <c:cat>
            <c:strRef>
              <c:f>Sheet1!$K$140:$L$140</c:f>
              <c:strCache>
                <c:ptCount val="2"/>
                <c:pt idx="0">
                  <c:v>Амаржсан эх</c:v>
                </c:pt>
                <c:pt idx="1">
                  <c:v>Амьд төрсөн хүүхэд</c:v>
                </c:pt>
              </c:strCache>
            </c:strRef>
          </c:cat>
          <c:val>
            <c:numRef>
              <c:f>Sheet1!$K$142:$L$142</c:f>
              <c:numCache>
                <c:formatCode>General</c:formatCode>
                <c:ptCount val="2"/>
                <c:pt idx="0">
                  <c:v>212</c:v>
                </c:pt>
                <c:pt idx="1">
                  <c:v>209</c:v>
                </c:pt>
              </c:numCache>
            </c:numRef>
          </c:val>
        </c:ser>
        <c:axId val="81343616"/>
        <c:axId val="81345152"/>
      </c:barChart>
      <c:catAx>
        <c:axId val="81343616"/>
        <c:scaling>
          <c:orientation val="minMax"/>
        </c:scaling>
        <c:axPos val="b"/>
        <c:tickLblPos val="nextTo"/>
        <c:crossAx val="81345152"/>
        <c:crosses val="autoZero"/>
        <c:auto val="1"/>
        <c:lblAlgn val="ctr"/>
        <c:lblOffset val="100"/>
      </c:catAx>
      <c:valAx>
        <c:axId val="81345152"/>
        <c:scaling>
          <c:orientation val="minMax"/>
        </c:scaling>
        <c:axPos val="l"/>
        <c:numFmt formatCode="General" sourceLinked="1"/>
        <c:tickLblPos val="nextTo"/>
        <c:crossAx val="81343616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dLblPos val="outEnd"/>
            <c:showVal val="1"/>
          </c:dLbls>
          <c:cat>
            <c:strRef>
              <c:f>Sheet1!$Q$48:$Q$67</c:f>
              <c:strCache>
                <c:ptCount val="20"/>
                <c:pt idx="0">
                  <c:v>Áóóöàãààí</c:v>
                </c:pt>
                <c:pt idx="1">
                  <c:v>ªëçèéò</c:v>
                </c:pt>
                <c:pt idx="2">
                  <c:v>Ýðäýíýöîãò</c:v>
                </c:pt>
                <c:pt idx="3">
                  <c:v>Áàÿí-Îâîî</c:v>
                </c:pt>
                <c:pt idx="4">
                  <c:v>Õ¿ðýýìàðàë</c:v>
                </c:pt>
                <c:pt idx="5">
                  <c:v>Áàÿíãîâü</c:v>
                </c:pt>
                <c:pt idx="6">
                  <c:v>Áàÿíõîíãîð</c:v>
                </c:pt>
                <c:pt idx="7">
                  <c:v>Ãàëóóò</c:v>
                </c:pt>
                <c:pt idx="8">
                  <c:v>Áàÿíëèã</c:v>
                </c:pt>
                <c:pt idx="9">
                  <c:v>Áºìáºãºð</c:v>
                </c:pt>
                <c:pt idx="10">
                  <c:v>Áààöàãààí</c:v>
                </c:pt>
                <c:pt idx="11">
                  <c:v>Áîãä</c:v>
                </c:pt>
                <c:pt idx="12">
                  <c:v>Æèíñò</c:v>
                </c:pt>
                <c:pt idx="13">
                  <c:v>Áàÿí-ªíäºð</c:v>
                </c:pt>
                <c:pt idx="14">
                  <c:v>Ãóðâàíáóëàã</c:v>
                </c:pt>
                <c:pt idx="15">
                  <c:v>Æàðãàëàíò</c:v>
                </c:pt>
                <c:pt idx="16">
                  <c:v>Çàã</c:v>
                </c:pt>
                <c:pt idx="17">
                  <c:v>Áàÿíáóëàã</c:v>
                </c:pt>
                <c:pt idx="18">
                  <c:v>Øèíýæèíñò</c:v>
                </c:pt>
                <c:pt idx="19">
                  <c:v>Áàÿíöàãààí</c:v>
                </c:pt>
              </c:strCache>
            </c:strRef>
          </c:cat>
          <c:val>
            <c:numRef>
              <c:f>Sheet1!$R$48:$R$67</c:f>
              <c:numCache>
                <c:formatCode>General</c:formatCode>
                <c:ptCount val="20"/>
                <c:pt idx="0">
                  <c:v>1</c:v>
                </c:pt>
                <c:pt idx="2">
                  <c:v>11</c:v>
                </c:pt>
                <c:pt idx="6">
                  <c:v>57</c:v>
                </c:pt>
                <c:pt idx="11">
                  <c:v>16</c:v>
                </c:pt>
                <c:pt idx="15">
                  <c:v>1</c:v>
                </c:pt>
                <c:pt idx="16">
                  <c:v>13</c:v>
                </c:pt>
                <c:pt idx="17">
                  <c:v>87</c:v>
                </c:pt>
              </c:numCache>
            </c:numRef>
          </c:val>
        </c:ser>
        <c:gapWidth val="154"/>
        <c:overlap val="100"/>
        <c:axId val="81665408"/>
        <c:axId val="81683584"/>
      </c:barChart>
      <c:catAx>
        <c:axId val="81665408"/>
        <c:scaling>
          <c:orientation val="minMax"/>
        </c:scaling>
        <c:axPos val="b"/>
        <c:tickLblPos val="nextTo"/>
        <c:crossAx val="81683584"/>
        <c:crosses val="autoZero"/>
        <c:auto val="1"/>
        <c:lblAlgn val="ctr"/>
        <c:lblOffset val="100"/>
      </c:catAx>
      <c:valAx>
        <c:axId val="81683584"/>
        <c:scaling>
          <c:orientation val="minMax"/>
        </c:scaling>
        <c:axPos val="l"/>
        <c:numFmt formatCode="General" sourceLinked="1"/>
        <c:tickLblPos val="nextTo"/>
        <c:crossAx val="81665408"/>
        <c:crosses val="autoZero"/>
        <c:crossBetween val="between"/>
      </c:valAx>
    </c:plotArea>
    <c:plotVisOnly val="1"/>
  </c:chart>
  <c:txPr>
    <a:bodyPr/>
    <a:lstStyle/>
    <a:p>
      <a:pPr>
        <a:defRPr sz="1400">
          <a:latin typeface="Arial Mon" pitchFamily="34" charset="0"/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Sheet1!$K$261:$W$261</c:f>
              <c:strCache>
                <c:ptCount val="13"/>
                <c:pt idx="0">
                  <c:v>Ерөнхий индекс</c:v>
                </c:pt>
                <c:pt idx="1">
                  <c:v>Хүнсний бараа, ундаа ус</c:v>
                </c:pt>
                <c:pt idx="2">
                  <c:v>Согтууруулах ундаа, тамхи</c:v>
                </c:pt>
                <c:pt idx="3">
                  <c:v>Хувцас бөс бараа, гутал</c:v>
                </c:pt>
                <c:pt idx="4">
                  <c:v>Орон сууц, ус, цахилгаан, түлш</c:v>
                </c:pt>
                <c:pt idx="5">
                  <c:v>Гэр ахуйн тавилга, гэр ахуйн бараа</c:v>
                </c:pt>
                <c:pt idx="6">
                  <c:v>Эм, тариа, эмнэлгийн үйлчилгээ</c:v>
                </c:pt>
                <c:pt idx="7">
                  <c:v>Тээвэр</c:v>
                </c:pt>
                <c:pt idx="8">
                  <c:v>Холбооны хэрэгсэл, шуудангийн үйлчилгээ</c:v>
                </c:pt>
                <c:pt idx="9">
                  <c:v>Амралт, чөлөөт цаг, соёлын бараа үйлчилгээ</c:v>
                </c:pt>
                <c:pt idx="10">
                  <c:v>Боловсролын үйлчилгээ</c:v>
                </c:pt>
                <c:pt idx="11">
                  <c:v>Зочид буудал, зоогийн газар, дотуур байр</c:v>
                </c:pt>
                <c:pt idx="12">
                  <c:v>Бусад бараа, үйлчилгээ</c:v>
                </c:pt>
              </c:strCache>
            </c:strRef>
          </c:cat>
          <c:val>
            <c:numRef>
              <c:f>Sheet1!$K$262:$W$262</c:f>
              <c:numCache>
                <c:formatCode>0.0_)</c:formatCode>
                <c:ptCount val="13"/>
              </c:numCache>
            </c:numRef>
          </c:val>
        </c:ser>
        <c:ser>
          <c:idx val="1"/>
          <c:order val="1"/>
          <c:cat>
            <c:strRef>
              <c:f>Sheet1!$K$261:$W$261</c:f>
              <c:strCache>
                <c:ptCount val="13"/>
                <c:pt idx="0">
                  <c:v>Ерөнхий индекс</c:v>
                </c:pt>
                <c:pt idx="1">
                  <c:v>Хүнсний бараа, ундаа ус</c:v>
                </c:pt>
                <c:pt idx="2">
                  <c:v>Согтууруулах ундаа, тамхи</c:v>
                </c:pt>
                <c:pt idx="3">
                  <c:v>Хувцас бөс бараа, гутал</c:v>
                </c:pt>
                <c:pt idx="4">
                  <c:v>Орон сууц, ус, цахилгаан, түлш</c:v>
                </c:pt>
                <c:pt idx="5">
                  <c:v>Гэр ахуйн тавилга, гэр ахуйн бараа</c:v>
                </c:pt>
                <c:pt idx="6">
                  <c:v>Эм, тариа, эмнэлгийн үйлчилгээ</c:v>
                </c:pt>
                <c:pt idx="7">
                  <c:v>Тээвэр</c:v>
                </c:pt>
                <c:pt idx="8">
                  <c:v>Холбооны хэрэгсэл, шуудангийн үйлчилгээ</c:v>
                </c:pt>
                <c:pt idx="9">
                  <c:v>Амралт, чөлөөт цаг, соёлын бараа үйлчилгээ</c:v>
                </c:pt>
                <c:pt idx="10">
                  <c:v>Боловсролын үйлчилгээ</c:v>
                </c:pt>
                <c:pt idx="11">
                  <c:v>Зочид буудал, зоогийн газар, дотуур байр</c:v>
                </c:pt>
                <c:pt idx="12">
                  <c:v>Бусад бараа, үйлчилгээ</c:v>
                </c:pt>
              </c:strCache>
            </c:strRef>
          </c:cat>
          <c:val>
            <c:numRef>
              <c:f>Sheet1!$K$263:$W$263</c:f>
              <c:numCache>
                <c:formatCode>0.0_)</c:formatCode>
                <c:ptCount val="13"/>
              </c:numCache>
            </c:numRef>
          </c:val>
        </c:ser>
        <c:ser>
          <c:idx val="2"/>
          <c:order val="2"/>
          <c:cat>
            <c:strRef>
              <c:f>Sheet1!$K$261:$W$261</c:f>
              <c:strCache>
                <c:ptCount val="13"/>
                <c:pt idx="0">
                  <c:v>Ерөнхий индекс</c:v>
                </c:pt>
                <c:pt idx="1">
                  <c:v>Хүнсний бараа, ундаа ус</c:v>
                </c:pt>
                <c:pt idx="2">
                  <c:v>Согтууруулах ундаа, тамхи</c:v>
                </c:pt>
                <c:pt idx="3">
                  <c:v>Хувцас бөс бараа, гутал</c:v>
                </c:pt>
                <c:pt idx="4">
                  <c:v>Орон сууц, ус, цахилгаан, түлш</c:v>
                </c:pt>
                <c:pt idx="5">
                  <c:v>Гэр ахуйн тавилга, гэр ахуйн бараа</c:v>
                </c:pt>
                <c:pt idx="6">
                  <c:v>Эм, тариа, эмнэлгийн үйлчилгээ</c:v>
                </c:pt>
                <c:pt idx="7">
                  <c:v>Тээвэр</c:v>
                </c:pt>
                <c:pt idx="8">
                  <c:v>Холбооны хэрэгсэл, шуудангийн үйлчилгээ</c:v>
                </c:pt>
                <c:pt idx="9">
                  <c:v>Амралт, чөлөөт цаг, соёлын бараа үйлчилгээ</c:v>
                </c:pt>
                <c:pt idx="10">
                  <c:v>Боловсролын үйлчилгээ</c:v>
                </c:pt>
                <c:pt idx="11">
                  <c:v>Зочид буудал, зоогийн газар, дотуур байр</c:v>
                </c:pt>
                <c:pt idx="12">
                  <c:v>Бусад бараа, үйлчилгээ</c:v>
                </c:pt>
              </c:strCache>
            </c:strRef>
          </c:cat>
          <c:val>
            <c:numRef>
              <c:f>Sheet1!$K$264:$W$264</c:f>
              <c:numCache>
                <c:formatCode>0.0_)</c:formatCode>
                <c:ptCount val="13"/>
              </c:numCache>
            </c:numRef>
          </c:val>
        </c:ser>
        <c:ser>
          <c:idx val="3"/>
          <c:order val="3"/>
          <c:dLbls>
            <c:showVal val="1"/>
          </c:dLbls>
          <c:cat>
            <c:strRef>
              <c:f>Sheet1!$K$261:$W$261</c:f>
              <c:strCache>
                <c:ptCount val="13"/>
                <c:pt idx="0">
                  <c:v>Ерөнхий индекс</c:v>
                </c:pt>
                <c:pt idx="1">
                  <c:v>Хүнсний бараа, ундаа ус</c:v>
                </c:pt>
                <c:pt idx="2">
                  <c:v>Согтууруулах ундаа, тамхи</c:v>
                </c:pt>
                <c:pt idx="3">
                  <c:v>Хувцас бөс бараа, гутал</c:v>
                </c:pt>
                <c:pt idx="4">
                  <c:v>Орон сууц, ус, цахилгаан, түлш</c:v>
                </c:pt>
                <c:pt idx="5">
                  <c:v>Гэр ахуйн тавилга, гэр ахуйн бараа</c:v>
                </c:pt>
                <c:pt idx="6">
                  <c:v>Эм, тариа, эмнэлгийн үйлчилгээ</c:v>
                </c:pt>
                <c:pt idx="7">
                  <c:v>Тээвэр</c:v>
                </c:pt>
                <c:pt idx="8">
                  <c:v>Холбооны хэрэгсэл, шуудангийн үйлчилгээ</c:v>
                </c:pt>
                <c:pt idx="9">
                  <c:v>Амралт, чөлөөт цаг, соёлын бараа үйлчилгээ</c:v>
                </c:pt>
                <c:pt idx="10">
                  <c:v>Боловсролын үйлчилгээ</c:v>
                </c:pt>
                <c:pt idx="11">
                  <c:v>Зочид буудал, зоогийн газар, дотуур байр</c:v>
                </c:pt>
                <c:pt idx="12">
                  <c:v>Бусад бараа, үйлчилгээ</c:v>
                </c:pt>
              </c:strCache>
            </c:strRef>
          </c:cat>
          <c:val>
            <c:numRef>
              <c:f>Sheet1!$K$265:$W$265</c:f>
              <c:numCache>
                <c:formatCode>##########0.0</c:formatCode>
                <c:ptCount val="13"/>
                <c:pt idx="0">
                  <c:v>139.46360670731335</c:v>
                </c:pt>
                <c:pt idx="1">
                  <c:v>131.99090603641437</c:v>
                </c:pt>
                <c:pt idx="2">
                  <c:v>139.35373548909567</c:v>
                </c:pt>
                <c:pt idx="3">
                  <c:v>183.16581724925453</c:v>
                </c:pt>
                <c:pt idx="4">
                  <c:v>113.06111006672855</c:v>
                </c:pt>
                <c:pt idx="5">
                  <c:v>135.04600204481781</c:v>
                </c:pt>
                <c:pt idx="6">
                  <c:v>107.18832125454426</c:v>
                </c:pt>
                <c:pt idx="7">
                  <c:v>124.97117724975686</c:v>
                </c:pt>
                <c:pt idx="8">
                  <c:v>95.754895688401589</c:v>
                </c:pt>
                <c:pt idx="9">
                  <c:v>96.724611882959763</c:v>
                </c:pt>
                <c:pt idx="10">
                  <c:v>170</c:v>
                </c:pt>
                <c:pt idx="11">
                  <c:v>151.29269661238848</c:v>
                </c:pt>
                <c:pt idx="12">
                  <c:v>117.53105591975616</c:v>
                </c:pt>
              </c:numCache>
            </c:numRef>
          </c:val>
        </c:ser>
        <c:shape val="box"/>
        <c:axId val="45695744"/>
        <c:axId val="45698432"/>
        <c:axId val="0"/>
      </c:bar3DChart>
      <c:catAx>
        <c:axId val="45695744"/>
        <c:scaling>
          <c:orientation val="minMax"/>
        </c:scaling>
        <c:axPos val="b"/>
        <c:numFmt formatCode="0.0_)" sourceLinked="1"/>
        <c:tickLblPos val="nextTo"/>
        <c:crossAx val="45698432"/>
        <c:crosses val="autoZero"/>
        <c:auto val="1"/>
        <c:lblAlgn val="ctr"/>
        <c:lblOffset val="100"/>
      </c:catAx>
      <c:valAx>
        <c:axId val="45698432"/>
        <c:scaling>
          <c:orientation val="minMax"/>
        </c:scaling>
        <c:axPos val="l"/>
        <c:numFmt formatCode="0.0_)" sourceLinked="1"/>
        <c:tickLblPos val="nextTo"/>
        <c:crossAx val="45695744"/>
        <c:crosses val="autoZero"/>
        <c:crossBetween val="between"/>
      </c:valAx>
    </c:plotArea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Sheet1!$L$226</c:f>
              <c:strCache>
                <c:ptCount val="1"/>
                <c:pt idx="0">
                  <c:v>2014 оны 01 сарын дундаж үнэ, төг</c:v>
                </c:pt>
              </c:strCache>
            </c:strRef>
          </c:tx>
          <c:dLbls>
            <c:showVal val="1"/>
          </c:dLbls>
          <c:cat>
            <c:strRef>
              <c:f>Sheet1!$K$227:$K$230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Sheet1!$L$227:$L$230</c:f>
              <c:numCache>
                <c:formatCode>General</c:formatCode>
                <c:ptCount val="4"/>
                <c:pt idx="0">
                  <c:v>900</c:v>
                </c:pt>
                <c:pt idx="1">
                  <c:v>6000</c:v>
                </c:pt>
                <c:pt idx="2">
                  <c:v>7500</c:v>
                </c:pt>
                <c:pt idx="3">
                  <c:v>5000</c:v>
                </c:pt>
              </c:numCache>
            </c:numRef>
          </c:val>
        </c:ser>
        <c:ser>
          <c:idx val="1"/>
          <c:order val="1"/>
          <c:tx>
            <c:strRef>
              <c:f>Sheet1!$M$226</c:f>
              <c:strCache>
                <c:ptCount val="1"/>
                <c:pt idx="0">
                  <c:v>2015 оны 01 сарын дундаж үнэ, төг</c:v>
                </c:pt>
              </c:strCache>
            </c:strRef>
          </c:tx>
          <c:dLbls>
            <c:showVal val="1"/>
          </c:dLbls>
          <c:cat>
            <c:strRef>
              <c:f>Sheet1!$K$227:$K$230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Sheet1!$M$227:$M$230</c:f>
              <c:numCache>
                <c:formatCode>General</c:formatCode>
                <c:ptCount val="4"/>
                <c:pt idx="0">
                  <c:v>1000</c:v>
                </c:pt>
                <c:pt idx="1">
                  <c:v>5500</c:v>
                </c:pt>
                <c:pt idx="2">
                  <c:v>6500</c:v>
                </c:pt>
                <c:pt idx="3">
                  <c:v>4000</c:v>
                </c:pt>
              </c:numCache>
            </c:numRef>
          </c:val>
        </c:ser>
        <c:axId val="81749888"/>
        <c:axId val="81751424"/>
      </c:barChart>
      <c:catAx>
        <c:axId val="81749888"/>
        <c:scaling>
          <c:orientation val="minMax"/>
        </c:scaling>
        <c:axPos val="b"/>
        <c:tickLblPos val="nextTo"/>
        <c:crossAx val="81751424"/>
        <c:crosses val="autoZero"/>
        <c:auto val="1"/>
        <c:lblAlgn val="ctr"/>
        <c:lblOffset val="100"/>
      </c:catAx>
      <c:valAx>
        <c:axId val="81751424"/>
        <c:scaling>
          <c:orientation val="minMax"/>
        </c:scaling>
        <c:axPos val="l"/>
        <c:numFmt formatCode="General" sourceLinked="1"/>
        <c:tickLblPos val="nextTo"/>
        <c:crossAx val="8174988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Sheet1!$L$242</c:f>
              <c:strCache>
                <c:ptCount val="1"/>
                <c:pt idx="0">
                  <c:v>2014 оны 01 сарын дундаж үнэ, төг</c:v>
                </c:pt>
              </c:strCache>
            </c:strRef>
          </c:tx>
          <c:dLbls>
            <c:showVal val="1"/>
          </c:dLbls>
          <c:cat>
            <c:strRef>
              <c:f>Sheet1!$K$243:$K$245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Sheet1!$L$243:$L$245</c:f>
              <c:numCache>
                <c:formatCode>General</c:formatCode>
                <c:ptCount val="3"/>
                <c:pt idx="0">
                  <c:v>1680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ser>
          <c:idx val="1"/>
          <c:order val="1"/>
          <c:tx>
            <c:strRef>
              <c:f>Sheet1!$M$242</c:f>
              <c:strCache>
                <c:ptCount val="1"/>
                <c:pt idx="0">
                  <c:v>2015 оны 01 сарын дундаж үнэ, төг</c:v>
                </c:pt>
              </c:strCache>
            </c:strRef>
          </c:tx>
          <c:cat>
            <c:strRef>
              <c:f>Sheet1!$K$243:$K$245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Sheet1!$M$243:$M$245</c:f>
              <c:numCache>
                <c:formatCode>General</c:formatCode>
                <c:ptCount val="3"/>
                <c:pt idx="0">
                  <c:v>1680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axId val="81772544"/>
        <c:axId val="81774080"/>
      </c:barChart>
      <c:catAx>
        <c:axId val="81772544"/>
        <c:scaling>
          <c:orientation val="minMax"/>
        </c:scaling>
        <c:axPos val="b"/>
        <c:tickLblPos val="nextTo"/>
        <c:crossAx val="81774080"/>
        <c:crosses val="autoZero"/>
        <c:auto val="1"/>
        <c:lblAlgn val="ctr"/>
        <c:lblOffset val="100"/>
      </c:catAx>
      <c:valAx>
        <c:axId val="81774080"/>
        <c:scaling>
          <c:orientation val="minMax"/>
        </c:scaling>
        <c:axPos val="l"/>
        <c:numFmt formatCode="General" sourceLinked="1"/>
        <c:tickLblPos val="nextTo"/>
        <c:crossAx val="8177254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9.8571741032371027E-2"/>
          <c:y val="4.2141294838145368E-2"/>
          <c:w val="0.87087270341207434"/>
          <c:h val="0.79822506561679785"/>
        </c:manualLayout>
      </c:layout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Sheet1!$K$97:$K$99</c:f>
              <c:strCache>
                <c:ptCount val="3"/>
                <c:pt idx="0">
                  <c:v>2013.I</c:v>
                </c:pt>
                <c:pt idx="1">
                  <c:v>2014.I</c:v>
                </c:pt>
                <c:pt idx="2">
                  <c:v>2015.I</c:v>
                </c:pt>
              </c:strCache>
            </c:strRef>
          </c:cat>
          <c:val>
            <c:numRef>
              <c:f>Sheet1!$L$97:$L$99</c:f>
              <c:numCache>
                <c:formatCode>General</c:formatCode>
                <c:ptCount val="3"/>
                <c:pt idx="0">
                  <c:v>380.7</c:v>
                </c:pt>
                <c:pt idx="1">
                  <c:v>249.4</c:v>
                </c:pt>
                <c:pt idx="2">
                  <c:v>263.10000000000002</c:v>
                </c:pt>
              </c:numCache>
            </c:numRef>
          </c:val>
        </c:ser>
        <c:axId val="81810944"/>
        <c:axId val="81812480"/>
      </c:barChart>
      <c:catAx>
        <c:axId val="81810944"/>
        <c:scaling>
          <c:orientation val="minMax"/>
        </c:scaling>
        <c:axPos val="b"/>
        <c:tickLblPos val="nextTo"/>
        <c:crossAx val="81812480"/>
        <c:crosses val="autoZero"/>
        <c:auto val="1"/>
        <c:lblAlgn val="ctr"/>
        <c:lblOffset val="100"/>
      </c:catAx>
      <c:valAx>
        <c:axId val="81812480"/>
        <c:scaling>
          <c:orientation val="minMax"/>
        </c:scaling>
        <c:axPos val="l"/>
        <c:numFmt formatCode="General" sourceLinked="1"/>
        <c:tickLblPos val="nextTo"/>
        <c:crossAx val="81810944"/>
        <c:crosses val="autoZero"/>
        <c:crossBetween val="between"/>
      </c:valAx>
    </c:plotArea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892607174103295"/>
          <c:y val="0.20290974044911103"/>
          <c:w val="0.80662948381452571"/>
          <c:h val="0.64994495479731695"/>
        </c:manualLayout>
      </c:layout>
      <c:barChart>
        <c:barDir val="col"/>
        <c:grouping val="clustered"/>
        <c:ser>
          <c:idx val="0"/>
          <c:order val="0"/>
          <c:tx>
            <c:strRef>
              <c:f>Sheet1!$K$109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dLbls>
            <c:showVal val="1"/>
          </c:dLbls>
          <c:cat>
            <c:strRef>
              <c:f>Sheet1!$L$108:$N$108</c:f>
              <c:strCache>
                <c:ptCount val="3"/>
                <c:pt idx="0">
                  <c:v>2013.I</c:v>
                </c:pt>
                <c:pt idx="1">
                  <c:v>2014.I</c:v>
                </c:pt>
                <c:pt idx="2">
                  <c:v>2015.I</c:v>
                </c:pt>
              </c:strCache>
            </c:strRef>
          </c:cat>
          <c:val>
            <c:numRef>
              <c:f>Sheet1!$L$109:$N$109</c:f>
              <c:numCache>
                <c:formatCode>General</c:formatCode>
                <c:ptCount val="3"/>
                <c:pt idx="0">
                  <c:v>65562.899999999994</c:v>
                </c:pt>
                <c:pt idx="1">
                  <c:v>103003.8</c:v>
                </c:pt>
                <c:pt idx="2">
                  <c:v>121624.3</c:v>
                </c:pt>
              </c:numCache>
            </c:numRef>
          </c:val>
        </c:ser>
        <c:ser>
          <c:idx val="1"/>
          <c:order val="1"/>
          <c:tx>
            <c:strRef>
              <c:f>Sheet1!$K$110</c:f>
              <c:strCache>
                <c:ptCount val="1"/>
                <c:pt idx="0">
                  <c:v>Иргэдийн хадгаламж</c:v>
                </c:pt>
              </c:strCache>
            </c:strRef>
          </c:tx>
          <c:dLbls>
            <c:showVal val="1"/>
          </c:dLbls>
          <c:cat>
            <c:strRef>
              <c:f>Sheet1!$L$108:$N$108</c:f>
              <c:strCache>
                <c:ptCount val="3"/>
                <c:pt idx="0">
                  <c:v>2013.I</c:v>
                </c:pt>
                <c:pt idx="1">
                  <c:v>2014.I</c:v>
                </c:pt>
                <c:pt idx="2">
                  <c:v>2015.I</c:v>
                </c:pt>
              </c:strCache>
            </c:strRef>
          </c:cat>
          <c:val>
            <c:numRef>
              <c:f>Sheet1!$L$110:$N$110</c:f>
              <c:numCache>
                <c:formatCode>General</c:formatCode>
                <c:ptCount val="3"/>
                <c:pt idx="0">
                  <c:v>33164.1</c:v>
                </c:pt>
                <c:pt idx="1">
                  <c:v>40245.4</c:v>
                </c:pt>
                <c:pt idx="2">
                  <c:v>41822</c:v>
                </c:pt>
              </c:numCache>
            </c:numRef>
          </c:val>
        </c:ser>
        <c:axId val="124039552"/>
        <c:axId val="124042240"/>
      </c:barChart>
      <c:catAx>
        <c:axId val="124039552"/>
        <c:scaling>
          <c:orientation val="minMax"/>
        </c:scaling>
        <c:axPos val="b"/>
        <c:tickLblPos val="nextTo"/>
        <c:crossAx val="124042240"/>
        <c:crosses val="autoZero"/>
        <c:auto val="1"/>
        <c:lblAlgn val="ctr"/>
        <c:lblOffset val="100"/>
      </c:catAx>
      <c:valAx>
        <c:axId val="124042240"/>
        <c:scaling>
          <c:orientation val="minMax"/>
        </c:scaling>
        <c:axPos val="l"/>
        <c:numFmt formatCode="General" sourceLinked="1"/>
        <c:tickLblPos val="nextTo"/>
        <c:crossAx val="12403955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Sheet1!$K$129</c:f>
              <c:strCache>
                <c:ptCount val="1"/>
                <c:pt idx="0">
                  <c:v>Түгээсэн цэвэр ус мян.м3</c:v>
                </c:pt>
              </c:strCache>
            </c:strRef>
          </c:tx>
          <c:dLbls>
            <c:showVal val="1"/>
          </c:dLbls>
          <c:cat>
            <c:strRef>
              <c:f>Sheet1!$L$128:$N$128</c:f>
              <c:strCache>
                <c:ptCount val="3"/>
                <c:pt idx="0">
                  <c:v>2013.I</c:v>
                </c:pt>
                <c:pt idx="1">
                  <c:v>2014.I</c:v>
                </c:pt>
                <c:pt idx="2">
                  <c:v>2015.I</c:v>
                </c:pt>
              </c:strCache>
            </c:strRef>
          </c:cat>
          <c:val>
            <c:numRef>
              <c:f>Sheet1!$L$129:$N$129</c:f>
              <c:numCache>
                <c:formatCode>General</c:formatCode>
                <c:ptCount val="3"/>
                <c:pt idx="0">
                  <c:v>24.8</c:v>
                </c:pt>
                <c:pt idx="1">
                  <c:v>24.6</c:v>
                </c:pt>
                <c:pt idx="2">
                  <c:v>19.7</c:v>
                </c:pt>
              </c:numCache>
            </c:numRef>
          </c:val>
        </c:ser>
        <c:ser>
          <c:idx val="1"/>
          <c:order val="1"/>
          <c:tx>
            <c:strRef>
              <c:f>Sheet1!$K$130</c:f>
              <c:strCache>
                <c:ptCount val="1"/>
                <c:pt idx="0">
                  <c:v>Чулуун нүүрс мян.тн</c:v>
                </c:pt>
              </c:strCache>
            </c:strRef>
          </c:tx>
          <c:dLbls>
            <c:showVal val="1"/>
          </c:dLbls>
          <c:cat>
            <c:strRef>
              <c:f>Sheet1!$L$128:$N$128</c:f>
              <c:strCache>
                <c:ptCount val="3"/>
                <c:pt idx="0">
                  <c:v>2013.I</c:v>
                </c:pt>
                <c:pt idx="1">
                  <c:v>2014.I</c:v>
                </c:pt>
                <c:pt idx="2">
                  <c:v>2015.I</c:v>
                </c:pt>
              </c:strCache>
            </c:strRef>
          </c:cat>
          <c:val>
            <c:numRef>
              <c:f>Sheet1!$L$130:$N$130</c:f>
              <c:numCache>
                <c:formatCode>General</c:formatCode>
                <c:ptCount val="3"/>
                <c:pt idx="0">
                  <c:v>2.6</c:v>
                </c:pt>
                <c:pt idx="1">
                  <c:v>5.9</c:v>
                </c:pt>
                <c:pt idx="2">
                  <c:v>4.2</c:v>
                </c:pt>
              </c:numCache>
            </c:numRef>
          </c:val>
        </c:ser>
        <c:ser>
          <c:idx val="2"/>
          <c:order val="2"/>
          <c:tx>
            <c:strRef>
              <c:f>Sheet1!$K$131</c:f>
              <c:strCache>
                <c:ptCount val="1"/>
                <c:pt idx="0">
                  <c:v>Дулааны эрчим хүч мян.Гкал</c:v>
                </c:pt>
              </c:strCache>
            </c:strRef>
          </c:tx>
          <c:dLbls>
            <c:showVal val="1"/>
          </c:dLbls>
          <c:cat>
            <c:strRef>
              <c:f>Sheet1!$L$128:$N$128</c:f>
              <c:strCache>
                <c:ptCount val="3"/>
                <c:pt idx="0">
                  <c:v>2013.I</c:v>
                </c:pt>
                <c:pt idx="1">
                  <c:v>2014.I</c:v>
                </c:pt>
                <c:pt idx="2">
                  <c:v>2015.I</c:v>
                </c:pt>
              </c:strCache>
            </c:strRef>
          </c:cat>
          <c:val>
            <c:numRef>
              <c:f>Sheet1!$L$131:$N$131</c:f>
              <c:numCache>
                <c:formatCode>General</c:formatCode>
                <c:ptCount val="3"/>
                <c:pt idx="0">
                  <c:v>18.899999999999999</c:v>
                </c:pt>
                <c:pt idx="1">
                  <c:v>21.9</c:v>
                </c:pt>
                <c:pt idx="2">
                  <c:v>24.8</c:v>
                </c:pt>
              </c:numCache>
            </c:numRef>
          </c:val>
        </c:ser>
        <c:shape val="cylinder"/>
        <c:axId val="81929728"/>
        <c:axId val="81931264"/>
        <c:axId val="0"/>
      </c:bar3DChart>
      <c:catAx>
        <c:axId val="81929728"/>
        <c:scaling>
          <c:orientation val="minMax"/>
        </c:scaling>
        <c:axPos val="b"/>
        <c:tickLblPos val="nextTo"/>
        <c:crossAx val="81931264"/>
        <c:crosses val="autoZero"/>
        <c:auto val="1"/>
        <c:lblAlgn val="ctr"/>
        <c:lblOffset val="100"/>
      </c:catAx>
      <c:valAx>
        <c:axId val="81931264"/>
        <c:scaling>
          <c:orientation val="minMax"/>
        </c:scaling>
        <c:axPos val="l"/>
        <c:numFmt formatCode="General" sourceLinked="1"/>
        <c:tickLblPos val="nextTo"/>
        <c:crossAx val="8192972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Sheet1!$P$120:$P$122</c:f>
              <c:strCache>
                <c:ptCount val="3"/>
                <c:pt idx="0">
                  <c:v>2013.I</c:v>
                </c:pt>
                <c:pt idx="1">
                  <c:v>2014.I</c:v>
                </c:pt>
                <c:pt idx="2">
                  <c:v>2015.I</c:v>
                </c:pt>
              </c:strCache>
            </c:strRef>
          </c:cat>
          <c:val>
            <c:numRef>
              <c:f>Sheet1!$Q$120:$Q$122</c:f>
              <c:numCache>
                <c:formatCode>General</c:formatCode>
                <c:ptCount val="3"/>
                <c:pt idx="0">
                  <c:v>465356.2</c:v>
                </c:pt>
                <c:pt idx="1">
                  <c:v>476289.4</c:v>
                </c:pt>
                <c:pt idx="2">
                  <c:v>463506.6</c:v>
                </c:pt>
              </c:numCache>
            </c:numRef>
          </c:val>
        </c:ser>
        <c:axId val="81951360"/>
        <c:axId val="81965440"/>
      </c:barChart>
      <c:catAx>
        <c:axId val="81951360"/>
        <c:scaling>
          <c:orientation val="minMax"/>
        </c:scaling>
        <c:axPos val="b"/>
        <c:tickLblPos val="nextTo"/>
        <c:crossAx val="81965440"/>
        <c:crosses val="autoZero"/>
        <c:auto val="1"/>
        <c:lblAlgn val="ctr"/>
        <c:lblOffset val="100"/>
      </c:catAx>
      <c:valAx>
        <c:axId val="81965440"/>
        <c:scaling>
          <c:orientation val="minMax"/>
        </c:scaling>
        <c:axPos val="l"/>
        <c:numFmt formatCode="General" sourceLinked="1"/>
        <c:tickLblPos val="nextTo"/>
        <c:crossAx val="81951360"/>
        <c:crosses val="autoZero"/>
        <c:crossBetween val="between"/>
      </c:valAx>
    </c:plotArea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Sheet1!$L$159</c:f>
              <c:strCache>
                <c:ptCount val="1"/>
                <c:pt idx="0">
                  <c:v>1 сар</c:v>
                </c:pt>
              </c:strCache>
            </c:strRef>
          </c:tx>
          <c:dLbls>
            <c:showVal val="1"/>
          </c:dLbls>
          <c:cat>
            <c:strRef>
              <c:f>Sheet1!$K$160:$K$161</c:f>
              <c:strCache>
                <c:ptCount val="2"/>
                <c:pt idx="0">
                  <c:v>2014 он</c:v>
                </c:pt>
                <c:pt idx="1">
                  <c:v>2015 он</c:v>
                </c:pt>
              </c:strCache>
            </c:strRef>
          </c:cat>
          <c:val>
            <c:numRef>
              <c:f>Sheet1!$L$160:$L$161</c:f>
              <c:numCache>
                <c:formatCode>General</c:formatCode>
                <c:ptCount val="2"/>
                <c:pt idx="0">
                  <c:v>24.1</c:v>
                </c:pt>
                <c:pt idx="1">
                  <c:v>19.100000000000001</c:v>
                </c:pt>
              </c:numCache>
            </c:numRef>
          </c:val>
        </c:ser>
        <c:shape val="cylinder"/>
        <c:axId val="81365632"/>
        <c:axId val="81367424"/>
        <c:axId val="0"/>
      </c:bar3DChart>
      <c:catAx>
        <c:axId val="81365632"/>
        <c:scaling>
          <c:orientation val="minMax"/>
        </c:scaling>
        <c:axPos val="b"/>
        <c:tickLblPos val="nextTo"/>
        <c:crossAx val="81367424"/>
        <c:crosses val="autoZero"/>
        <c:auto val="1"/>
        <c:lblAlgn val="ctr"/>
        <c:lblOffset val="100"/>
      </c:catAx>
      <c:valAx>
        <c:axId val="81367424"/>
        <c:scaling>
          <c:orientation val="minMax"/>
        </c:scaling>
        <c:axPos val="l"/>
        <c:numFmt formatCode="General" sourceLinked="1"/>
        <c:tickLblPos val="nextTo"/>
        <c:crossAx val="81365632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mn-MN" dirty="0"/>
              <a:t>Халдварт өвчнөөр өвчлөгчид, 2014, 2015 оны  </a:t>
            </a:r>
            <a:r>
              <a:rPr lang="mn-MN" dirty="0" smtClean="0"/>
              <a:t>0</a:t>
            </a:r>
            <a:r>
              <a:rPr lang="en-US" dirty="0" smtClean="0"/>
              <a:t>1 </a:t>
            </a:r>
            <a:r>
              <a:rPr lang="mn-MN" dirty="0"/>
              <a:t>сарын байдлаар / 10000 хүн амд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Sheet1!$K$168</c:f>
              <c:strCache>
                <c:ptCount val="1"/>
                <c:pt idx="0">
                  <c:v>Халдварт өвчнөөр өвчлөгчид, 2014, 2015 оны  эхний хагас жилийн байдлаар / 10000 хүн амд</c:v>
                </c:pt>
              </c:strCache>
            </c:strRef>
          </c:tx>
          <c:dLbls>
            <c:showVal val="1"/>
          </c:dLbls>
          <c:cat>
            <c:strRef>
              <c:f>Sheet1!$L$167:$M$167</c:f>
              <c:strCache>
                <c:ptCount val="2"/>
                <c:pt idx="0">
                  <c:v>2014 он</c:v>
                </c:pt>
                <c:pt idx="1">
                  <c:v>2015 он</c:v>
                </c:pt>
              </c:strCache>
            </c:strRef>
          </c:cat>
          <c:val>
            <c:numRef>
              <c:f>Sheet1!$L$168:$M$168</c:f>
              <c:numCache>
                <c:formatCode>General</c:formatCode>
                <c:ptCount val="2"/>
                <c:pt idx="0">
                  <c:v>10.200000000000001</c:v>
                </c:pt>
                <c:pt idx="1">
                  <c:v>17.100000000000001</c:v>
                </c:pt>
              </c:numCache>
            </c:numRef>
          </c:val>
        </c:ser>
        <c:shape val="cylinder"/>
        <c:axId val="79302656"/>
        <c:axId val="79304192"/>
        <c:axId val="0"/>
      </c:bar3DChart>
      <c:catAx>
        <c:axId val="79302656"/>
        <c:scaling>
          <c:orientation val="minMax"/>
        </c:scaling>
        <c:axPos val="b"/>
        <c:tickLblPos val="nextTo"/>
        <c:crossAx val="79304192"/>
        <c:crosses val="autoZero"/>
        <c:auto val="1"/>
        <c:lblAlgn val="ctr"/>
        <c:lblOffset val="100"/>
      </c:catAx>
      <c:valAx>
        <c:axId val="79304192"/>
        <c:scaling>
          <c:orientation val="minMax"/>
        </c:scaling>
        <c:axPos val="l"/>
        <c:numFmt formatCode="General" sourceLinked="1"/>
        <c:tickLblPos val="nextTo"/>
        <c:crossAx val="79302656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11265507436570428"/>
          <c:y val="5.6030183727034118E-2"/>
          <c:w val="0.49845603674540739"/>
          <c:h val="0.79822506561679785"/>
        </c:manualLayout>
      </c:layout>
      <c:bar3DChart>
        <c:barDir val="col"/>
        <c:grouping val="clustered"/>
        <c:ser>
          <c:idx val="0"/>
          <c:order val="0"/>
          <c:tx>
            <c:strRef>
              <c:f>Sheet1!$K$189</c:f>
              <c:strCache>
                <c:ptCount val="1"/>
                <c:pt idx="0">
                  <c:v>Бүртгэлтэй ажилгүй иргэн</c:v>
                </c:pt>
              </c:strCache>
            </c:strRef>
          </c:tx>
          <c:dLbls>
            <c:showVal val="1"/>
          </c:dLbls>
          <c:cat>
            <c:strRef>
              <c:f>Sheet1!$L$188:$M$188</c:f>
              <c:strCache>
                <c:ptCount val="2"/>
                <c:pt idx="0">
                  <c:v>2014.I</c:v>
                </c:pt>
                <c:pt idx="1">
                  <c:v>2015.I</c:v>
                </c:pt>
              </c:strCache>
            </c:strRef>
          </c:cat>
          <c:val>
            <c:numRef>
              <c:f>Sheet1!$L$189:$M$189</c:f>
              <c:numCache>
                <c:formatCode>General</c:formatCode>
                <c:ptCount val="2"/>
                <c:pt idx="0">
                  <c:v>1443</c:v>
                </c:pt>
                <c:pt idx="1">
                  <c:v>693</c:v>
                </c:pt>
              </c:numCache>
            </c:numRef>
          </c:val>
        </c:ser>
        <c:ser>
          <c:idx val="1"/>
          <c:order val="1"/>
          <c:tx>
            <c:strRef>
              <c:f>Sheet1!$K$190</c:f>
              <c:strCache>
                <c:ptCount val="1"/>
                <c:pt idx="0">
                  <c:v>зуучлагдаж ажилд орсон</c:v>
                </c:pt>
              </c:strCache>
            </c:strRef>
          </c:tx>
          <c:dLbls>
            <c:showVal val="1"/>
          </c:dLbls>
          <c:cat>
            <c:strRef>
              <c:f>Sheet1!$L$188:$M$188</c:f>
              <c:strCache>
                <c:ptCount val="2"/>
                <c:pt idx="0">
                  <c:v>2014.I</c:v>
                </c:pt>
                <c:pt idx="1">
                  <c:v>2015.I</c:v>
                </c:pt>
              </c:strCache>
            </c:strRef>
          </c:cat>
          <c:val>
            <c:numRef>
              <c:f>Sheet1!$L$190:$M$190</c:f>
              <c:numCache>
                <c:formatCode>General</c:formatCode>
                <c:ptCount val="2"/>
                <c:pt idx="0">
                  <c:v>31</c:v>
                </c:pt>
                <c:pt idx="1">
                  <c:v>17</c:v>
                </c:pt>
              </c:numCache>
            </c:numRef>
          </c:val>
        </c:ser>
        <c:shape val="cylinder"/>
        <c:axId val="79336576"/>
        <c:axId val="79338112"/>
        <c:axId val="0"/>
      </c:bar3DChart>
      <c:catAx>
        <c:axId val="79336576"/>
        <c:scaling>
          <c:orientation val="minMax"/>
        </c:scaling>
        <c:axPos val="b"/>
        <c:tickLblPos val="nextTo"/>
        <c:crossAx val="79338112"/>
        <c:crosses val="autoZero"/>
        <c:auto val="1"/>
        <c:lblAlgn val="ctr"/>
        <c:lblOffset val="100"/>
      </c:catAx>
      <c:valAx>
        <c:axId val="79338112"/>
        <c:scaling>
          <c:orientation val="minMax"/>
        </c:scaling>
        <c:axPos val="l"/>
        <c:numFmt formatCode="General" sourceLinked="1"/>
        <c:tickLblPos val="nextTo"/>
        <c:crossAx val="79336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1227292754637963"/>
          <c:y val="0.14470882570773391"/>
          <c:w val="0.33767348535236097"/>
          <c:h val="0.38411998707079781"/>
        </c:manualLayout>
      </c:layout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tx>
            <c:strRef>
              <c:f>Sheet1!$L$210</c:f>
              <c:strCache>
                <c:ptCount val="1"/>
                <c:pt idx="0">
                  <c:v>2014.01</c:v>
                </c:pt>
              </c:strCache>
            </c:strRef>
          </c:tx>
          <c:dLbls>
            <c:showVal val="1"/>
          </c:dLbls>
          <c:cat>
            <c:strRef>
              <c:f>Sheet1!$K$211:$K$223</c:f>
              <c:strCache>
                <c:ptCount val="13"/>
                <c:pt idx="0">
                  <c:v>Нийтийн аж ахуйн, нийгмийн үйлчилгээ</c:v>
                </c:pt>
                <c:pt idx="1">
                  <c:v>Хөдөө аж ахуй, ан агнуур, ойн аж ахуй</c:v>
                </c:pt>
                <c:pt idx="2">
                  <c:v>Уул уурхай олборлох</c:v>
                </c:pt>
                <c:pt idx="3">
                  <c:v>Боловсруулах үйлдвэр</c:v>
                </c:pt>
                <c:pt idx="4">
                  <c:v>Цахилгаан эрчим хүч, дулаан, усан…</c:v>
                </c:pt>
                <c:pt idx="5">
                  <c:v>Барилгын салбарт</c:v>
                </c:pt>
                <c:pt idx="6">
                  <c:v>Бөөний ба жижиглэнгийн худалдаа</c:v>
                </c:pt>
                <c:pt idx="7">
                  <c:v>Зочид буудал зоогийн газар</c:v>
                </c:pt>
                <c:pt idx="8">
                  <c:v>Тээвэр, тээш хадгалалт, холбоо</c:v>
                </c:pt>
                <c:pt idx="9">
                  <c:v>Санхүүгийн байгууллага</c:v>
                </c:pt>
                <c:pt idx="10">
                  <c:v>Төр захиргаа батлан хамгаалах</c:v>
                </c:pt>
                <c:pt idx="11">
                  <c:v>Боловсрол</c:v>
                </c:pt>
                <c:pt idx="12">
                  <c:v>Эрүүл мэнд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Sheet1!$M$210</c:f>
              <c:strCache>
                <c:ptCount val="1"/>
                <c:pt idx="0">
                  <c:v>2015.01</c:v>
                </c:pt>
              </c:strCache>
            </c:strRef>
          </c:tx>
          <c:dLbls>
            <c:showVal val="1"/>
          </c:dLbls>
          <c:cat>
            <c:strRef>
              <c:f>Sheet1!$K$211:$K$223</c:f>
              <c:strCache>
                <c:ptCount val="13"/>
                <c:pt idx="0">
                  <c:v>Нийтийн аж ахуйн, нийгмийн үйлчилгээ</c:v>
                </c:pt>
                <c:pt idx="1">
                  <c:v>Хөдөө аж ахуй, ан агнуур, ойн аж ахуй</c:v>
                </c:pt>
                <c:pt idx="2">
                  <c:v>Уул уурхай олборлох</c:v>
                </c:pt>
                <c:pt idx="3">
                  <c:v>Боловсруулах үйлдвэр</c:v>
                </c:pt>
                <c:pt idx="4">
                  <c:v>Цахилгаан эрчим хүч, дулаан, усан…</c:v>
                </c:pt>
                <c:pt idx="5">
                  <c:v>Барилгын салбарт</c:v>
                </c:pt>
                <c:pt idx="6">
                  <c:v>Бөөний ба жижиглэнгийн худалдаа</c:v>
                </c:pt>
                <c:pt idx="7">
                  <c:v>Зочид буудал зоогийн газар</c:v>
                </c:pt>
                <c:pt idx="8">
                  <c:v>Тээвэр, тээш хадгалалт, холбоо</c:v>
                </c:pt>
                <c:pt idx="9">
                  <c:v>Санхүүгийн байгууллага</c:v>
                </c:pt>
                <c:pt idx="10">
                  <c:v>Төр захиргаа батлан хамгаалах</c:v>
                </c:pt>
                <c:pt idx="11">
                  <c:v>Боловсрол</c:v>
                </c:pt>
                <c:pt idx="12">
                  <c:v>Эрүүл мэнд</c:v>
                </c:pt>
              </c:strCache>
            </c:strRef>
          </c:cat>
          <c:val>
            <c:numRef>
              <c:f>Sheet1!$L$211:$L$223</c:f>
              <c:numCache>
                <c:formatCode>General</c:formatCode>
                <c:ptCount val="13"/>
                <c:pt idx="0">
                  <c:v>25</c:v>
                </c:pt>
                <c:pt idx="1">
                  <c:v>3</c:v>
                </c:pt>
                <c:pt idx="2">
                  <c:v>0</c:v>
                </c:pt>
                <c:pt idx="3">
                  <c:v>4</c:v>
                </c:pt>
                <c:pt idx="4">
                  <c:v>2</c:v>
                </c:pt>
                <c:pt idx="5">
                  <c:v>22</c:v>
                </c:pt>
                <c:pt idx="6">
                  <c:v>2</c:v>
                </c:pt>
                <c:pt idx="7">
                  <c:v>1</c:v>
                </c:pt>
                <c:pt idx="8">
                  <c:v>150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axId val="80896000"/>
        <c:axId val="80897536"/>
      </c:barChart>
      <c:catAx>
        <c:axId val="80896000"/>
        <c:scaling>
          <c:orientation val="minMax"/>
        </c:scaling>
        <c:axPos val="l"/>
        <c:tickLblPos val="nextTo"/>
        <c:crossAx val="80897536"/>
        <c:crosses val="autoZero"/>
        <c:auto val="1"/>
        <c:lblAlgn val="ctr"/>
        <c:lblOffset val="100"/>
      </c:catAx>
      <c:valAx>
        <c:axId val="80897536"/>
        <c:scaling>
          <c:orientation val="minMax"/>
        </c:scaling>
        <c:axPos val="b"/>
        <c:numFmt formatCode="General" sourceLinked="1"/>
        <c:tickLblPos val="nextTo"/>
        <c:crossAx val="808960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352909011373792"/>
          <c:y val="5.9801326917468867E-2"/>
          <c:w val="0.16924868766404241"/>
          <c:h val="0.30632327209098997"/>
        </c:manualLayout>
      </c:layout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49682174103237253"/>
          <c:y val="5.0925925925925923E-2"/>
          <c:w val="0.43723381452318344"/>
          <c:h val="0.79869969378828021"/>
        </c:manualLayout>
      </c:layout>
      <c:barChart>
        <c:barDir val="bar"/>
        <c:grouping val="clustered"/>
        <c:ser>
          <c:idx val="0"/>
          <c:order val="0"/>
          <c:dLbls>
            <c:dLblPos val="outEnd"/>
            <c:showVal val="1"/>
          </c:dLbls>
          <c:cat>
            <c:strRef>
              <c:f>Sheet1!$K$2:$K$7</c:f>
              <c:strCache>
                <c:ptCount val="6"/>
                <c:pt idx="0">
                  <c:v>Алдар цолтой ахмадуудад үзүүлсэн хөнгөлөлт тусламж</c:v>
                </c:pt>
                <c:pt idx="1">
                  <c:v>Хөгжлийн бэрхшээлтэй иргэнд олгож байгаа хөнгөлөлт, тусламж</c:v>
                </c:pt>
                <c:pt idx="2">
                  <c:v>Ахмад настанд олгож байгаа нэг удаагийн хөнгөлөлт тусламж</c:v>
                </c:pt>
                <c:pt idx="3">
                  <c:v>Нөхцөлт мөнгөн тэтгэмж</c:v>
                </c:pt>
                <c:pt idx="4">
                  <c:v>Алдарт эхийг одонгийн тусламж</c:v>
                </c:pt>
                <c:pt idx="5">
                  <c:v>Халамжийн тэтгэвэр</c:v>
                </c:pt>
              </c:strCache>
            </c:strRef>
          </c:cat>
          <c:val>
            <c:numRef>
              <c:f>Sheet1!$L$2:$L$7</c:f>
              <c:numCache>
                <c:formatCode>General</c:formatCode>
                <c:ptCount val="6"/>
                <c:pt idx="0">
                  <c:v>1200</c:v>
                </c:pt>
                <c:pt idx="1">
                  <c:v>3792.7</c:v>
                </c:pt>
                <c:pt idx="2">
                  <c:v>6089</c:v>
                </c:pt>
                <c:pt idx="3">
                  <c:v>116718.6</c:v>
                </c:pt>
                <c:pt idx="4">
                  <c:v>0</c:v>
                </c:pt>
                <c:pt idx="5">
                  <c:v>178067.5</c:v>
                </c:pt>
              </c:numCache>
            </c:numRef>
          </c:val>
        </c:ser>
        <c:axId val="80934400"/>
        <c:axId val="80935936"/>
      </c:barChart>
      <c:catAx>
        <c:axId val="80934400"/>
        <c:scaling>
          <c:orientation val="minMax"/>
        </c:scaling>
        <c:axPos val="l"/>
        <c:tickLblPos val="nextTo"/>
        <c:crossAx val="80935936"/>
        <c:crosses val="autoZero"/>
        <c:auto val="1"/>
        <c:lblAlgn val="ctr"/>
        <c:lblOffset val="100"/>
      </c:catAx>
      <c:valAx>
        <c:axId val="80935936"/>
        <c:scaling>
          <c:orientation val="minMax"/>
        </c:scaling>
        <c:axPos val="b"/>
        <c:numFmt formatCode="General" sourceLinked="1"/>
        <c:tickLblPos val="nextTo"/>
        <c:crossAx val="80934400"/>
        <c:crosses val="autoZero"/>
        <c:crossBetween val="between"/>
      </c:valAx>
      <c:spPr>
        <a:noFill/>
        <a:ln w="25400">
          <a:noFill/>
        </a:ln>
      </c:spPr>
    </c:plotArea>
    <c:dispBlanksAs val="gap"/>
  </c:chart>
  <c:txPr>
    <a:bodyPr/>
    <a:lstStyle/>
    <a:p>
      <a:pPr>
        <a:defRPr sz="14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Sheet1!$L$27</c:f>
              <c:strCache>
                <c:ptCount val="1"/>
                <c:pt idx="0">
                  <c:v>2014.I</c:v>
                </c:pt>
              </c:strCache>
            </c:strRef>
          </c:tx>
          <c:dLbls>
            <c:showVal val="1"/>
          </c:dLbls>
          <c:cat>
            <c:strRef>
              <c:f>Sheet1!$K$28:$K$30</c:f>
              <c:strCache>
                <c:ptCount val="3"/>
                <c:pt idx="0">
                  <c:v>Гарсан гэмт хэргийн тоо </c:v>
                </c:pt>
                <c:pt idx="1">
                  <c:v>Хэргийн илрүүлэлтийн хувь </c:v>
                </c:pt>
                <c:pt idx="2">
                  <c:v>Эзэнгүй гэмт хэрэг</c:v>
                </c:pt>
              </c:strCache>
            </c:strRef>
          </c:cat>
          <c:val>
            <c:numRef>
              <c:f>Sheet1!$L$28:$L$30</c:f>
              <c:numCache>
                <c:formatCode>General</c:formatCode>
                <c:ptCount val="3"/>
                <c:pt idx="0">
                  <c:v>32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Sheet1!$M$27</c:f>
              <c:strCache>
                <c:ptCount val="1"/>
                <c:pt idx="0">
                  <c:v>2015.I</c:v>
                </c:pt>
              </c:strCache>
            </c:strRef>
          </c:tx>
          <c:dLbls>
            <c:showVal val="1"/>
          </c:dLbls>
          <c:cat>
            <c:strRef>
              <c:f>Sheet1!$K$28:$K$30</c:f>
              <c:strCache>
                <c:ptCount val="3"/>
                <c:pt idx="0">
                  <c:v>Гарсан гэмт хэргийн тоо </c:v>
                </c:pt>
                <c:pt idx="1">
                  <c:v>Хэргийн илрүүлэлтийн хувь </c:v>
                </c:pt>
                <c:pt idx="2">
                  <c:v>Эзэнгүй гэмт хэрэг</c:v>
                </c:pt>
              </c:strCache>
            </c:strRef>
          </c:cat>
          <c:val>
            <c:numRef>
              <c:f>Sheet1!$M$28:$M$30</c:f>
              <c:numCache>
                <c:formatCode>General</c:formatCode>
                <c:ptCount val="3"/>
                <c:pt idx="0">
                  <c:v>37</c:v>
                </c:pt>
                <c:pt idx="1">
                  <c:v>25</c:v>
                </c:pt>
                <c:pt idx="2">
                  <c:v>4</c:v>
                </c:pt>
              </c:numCache>
            </c:numRef>
          </c:val>
        </c:ser>
        <c:axId val="81432576"/>
        <c:axId val="81434112"/>
      </c:barChart>
      <c:catAx>
        <c:axId val="81432576"/>
        <c:scaling>
          <c:orientation val="minMax"/>
        </c:scaling>
        <c:axPos val="b"/>
        <c:tickLblPos val="nextTo"/>
        <c:crossAx val="81434112"/>
        <c:crosses val="autoZero"/>
        <c:auto val="1"/>
        <c:lblAlgn val="ctr"/>
        <c:lblOffset val="100"/>
      </c:catAx>
      <c:valAx>
        <c:axId val="81434112"/>
        <c:scaling>
          <c:orientation val="minMax"/>
        </c:scaling>
        <c:axPos val="l"/>
        <c:numFmt formatCode="General" sourceLinked="1"/>
        <c:tickLblPos val="nextTo"/>
        <c:crossAx val="81432576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Sheet1!$L$49</c:f>
              <c:strCache>
                <c:ptCount val="1"/>
                <c:pt idx="0">
                  <c:v>2014.I</c:v>
                </c:pt>
              </c:strCache>
            </c:strRef>
          </c:tx>
          <c:dLbls>
            <c:showVal val="1"/>
          </c:dLbls>
          <c:cat>
            <c:strRef>
              <c:f>Sheet1!$K$50:$K$53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Sheet1!$L$50:$L$53</c:f>
              <c:numCache>
                <c:formatCode>General</c:formatCode>
                <c:ptCount val="4"/>
                <c:pt idx="0">
                  <c:v>9</c:v>
                </c:pt>
                <c:pt idx="1">
                  <c:v>19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Sheet1!$M$49</c:f>
              <c:strCache>
                <c:ptCount val="1"/>
                <c:pt idx="0">
                  <c:v>2015.I</c:v>
                </c:pt>
              </c:strCache>
            </c:strRef>
          </c:tx>
          <c:dLbls>
            <c:showVal val="1"/>
          </c:dLbls>
          <c:cat>
            <c:strRef>
              <c:f>Sheet1!$K$50:$K$53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Sheet1!$M$50:$M$53</c:f>
              <c:numCache>
                <c:formatCode>General</c:formatCode>
                <c:ptCount val="4"/>
                <c:pt idx="0">
                  <c:v>16</c:v>
                </c:pt>
                <c:pt idx="1">
                  <c:v>19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hape val="cylinder"/>
        <c:axId val="81595392"/>
        <c:axId val="81601280"/>
        <c:axId val="0"/>
      </c:bar3DChart>
      <c:catAx>
        <c:axId val="81595392"/>
        <c:scaling>
          <c:orientation val="minMax"/>
        </c:scaling>
        <c:axPos val="b"/>
        <c:tickLblPos val="nextTo"/>
        <c:crossAx val="81601280"/>
        <c:crosses val="autoZero"/>
        <c:auto val="1"/>
        <c:lblAlgn val="ctr"/>
        <c:lblOffset val="100"/>
      </c:catAx>
      <c:valAx>
        <c:axId val="81601280"/>
        <c:scaling>
          <c:orientation val="minMax"/>
        </c:scaling>
        <c:axPos val="l"/>
        <c:numFmt formatCode="General" sourceLinked="1"/>
        <c:tickLblPos val="nextTo"/>
        <c:crossAx val="8159539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Sheet1!$K$72</c:f>
              <c:strCache>
                <c:ptCount val="1"/>
                <c:pt idx="0">
                  <c:v>Нийт учирсан хохирол, сая төг</c:v>
                </c:pt>
              </c:strCache>
            </c:strRef>
          </c:tx>
          <c:dLbls>
            <c:showVal val="1"/>
          </c:dLbls>
          <c:cat>
            <c:strRef>
              <c:f>Sheet1!$L$71:$M$71</c:f>
              <c:strCache>
                <c:ptCount val="2"/>
                <c:pt idx="0">
                  <c:v>2014.I</c:v>
                </c:pt>
                <c:pt idx="1">
                  <c:v>2015.I</c:v>
                </c:pt>
              </c:strCache>
            </c:strRef>
          </c:cat>
          <c:val>
            <c:numRef>
              <c:f>Sheet1!$L$72:$M$72</c:f>
              <c:numCache>
                <c:formatCode>General</c:formatCode>
                <c:ptCount val="2"/>
                <c:pt idx="0">
                  <c:v>17.899999999999999</c:v>
                </c:pt>
                <c:pt idx="1">
                  <c:v>32.36</c:v>
                </c:pt>
              </c:numCache>
            </c:numRef>
          </c:val>
        </c:ser>
        <c:ser>
          <c:idx val="1"/>
          <c:order val="1"/>
          <c:tx>
            <c:strRef>
              <c:f>Sheet1!$K$73</c:f>
              <c:strCache>
                <c:ptCount val="1"/>
                <c:pt idx="0">
                  <c:v>Нөхөн төлүүлсэн хохирол, сая төг</c:v>
                </c:pt>
              </c:strCache>
            </c:strRef>
          </c:tx>
          <c:dLbls>
            <c:showVal val="1"/>
          </c:dLbls>
          <c:cat>
            <c:strRef>
              <c:f>Sheet1!$L$71:$M$71</c:f>
              <c:strCache>
                <c:ptCount val="2"/>
                <c:pt idx="0">
                  <c:v>2014.I</c:v>
                </c:pt>
                <c:pt idx="1">
                  <c:v>2015.I</c:v>
                </c:pt>
              </c:strCache>
            </c:strRef>
          </c:cat>
          <c:val>
            <c:numRef>
              <c:f>Sheet1!$L$73:$M$73</c:f>
              <c:numCache>
                <c:formatCode>General</c:formatCode>
                <c:ptCount val="2"/>
                <c:pt idx="0">
                  <c:v>0.3000000000000001</c:v>
                </c:pt>
                <c:pt idx="1">
                  <c:v>7.9</c:v>
                </c:pt>
              </c:numCache>
            </c:numRef>
          </c:val>
        </c:ser>
        <c:shape val="cylinder"/>
        <c:axId val="81631488"/>
        <c:axId val="81649664"/>
        <c:axId val="0"/>
      </c:bar3DChart>
      <c:catAx>
        <c:axId val="81631488"/>
        <c:scaling>
          <c:orientation val="minMax"/>
        </c:scaling>
        <c:axPos val="b"/>
        <c:tickLblPos val="nextTo"/>
        <c:crossAx val="81649664"/>
        <c:crosses val="autoZero"/>
        <c:auto val="1"/>
        <c:lblAlgn val="ctr"/>
        <c:lblOffset val="100"/>
      </c:catAx>
      <c:valAx>
        <c:axId val="81649664"/>
        <c:scaling>
          <c:orientation val="minMax"/>
        </c:scaling>
        <c:axPos val="l"/>
        <c:numFmt formatCode="General" sourceLinked="1"/>
        <c:tickLblPos val="nextTo"/>
        <c:crossAx val="8163148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5CEB-C441-4846-A271-AD5C0EB1D8EC}" type="datetimeFigureOut">
              <a:rPr lang="en-US"/>
              <a:pPr>
                <a:defRPr/>
              </a:pPr>
              <a:t>2015-03-31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24B5-F969-4D64-885F-94CB7DC28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BCC4C-C531-4213-B886-9923FF555CBE}" type="datetimeFigureOut">
              <a:rPr lang="en-US"/>
              <a:pPr>
                <a:defRPr/>
              </a:pPr>
              <a:t>2015-03-31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C59B-3F92-4E70-BB19-F4991E2E3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0B161-4BB8-4E0E-BE40-C3849403957E}" type="datetimeFigureOut">
              <a:rPr lang="en-US"/>
              <a:pPr>
                <a:defRPr/>
              </a:pPr>
              <a:t>2015-03-31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B4FA-1002-4738-8D3D-15D9DF635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6028A-F856-47F1-8541-1EB1C70F7BBC}" type="datetimeFigureOut">
              <a:rPr lang="en-US"/>
              <a:pPr>
                <a:defRPr/>
              </a:pPr>
              <a:t>2015-03-31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1560-1179-4C97-9EA7-36044E52D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F8991-51A2-41B8-800E-EF5EA086DA56}" type="datetimeFigureOut">
              <a:rPr lang="en-US"/>
              <a:pPr>
                <a:defRPr/>
              </a:pPr>
              <a:t>2015-03-31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A10B9-943D-442E-95AF-D4F70BD2B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7654-1CFC-495C-B388-0AECC9B1B7F6}" type="datetimeFigureOut">
              <a:rPr lang="en-US"/>
              <a:pPr>
                <a:defRPr/>
              </a:pPr>
              <a:t>2015-03-31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69C2-65C3-4DCE-AF04-528750D9D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25025-8117-4F72-9CB0-5162EDE99619}" type="datetimeFigureOut">
              <a:rPr lang="en-US"/>
              <a:pPr>
                <a:defRPr/>
              </a:pPr>
              <a:t>2015-03-31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6ADA-6201-4BC8-B126-CE477FF02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4389-0D05-429D-A3B6-68DFDBFA38F6}" type="datetimeFigureOut">
              <a:rPr lang="en-US"/>
              <a:pPr>
                <a:defRPr/>
              </a:pPr>
              <a:t>2015-03-31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999F-1151-463D-B4DA-52AFCECA6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1A55-2D58-44AC-9C97-4E45DB540E02}" type="datetimeFigureOut">
              <a:rPr lang="en-US"/>
              <a:pPr>
                <a:defRPr/>
              </a:pPr>
              <a:t>2015-03-31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9F8A-1610-45E1-B93F-AA23F49C0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F6FB1-64E6-400D-86A1-632CF19A19E6}" type="datetimeFigureOut">
              <a:rPr lang="en-US"/>
              <a:pPr>
                <a:defRPr/>
              </a:pPr>
              <a:t>2015-03-31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4CAE-56E6-4580-B0FD-FDB745B4D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C31A5-45A7-4D1D-A02C-2D84F725370F}" type="datetimeFigureOut">
              <a:rPr lang="en-US"/>
              <a:pPr>
                <a:defRPr/>
              </a:pPr>
              <a:t>2015-03-31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9955-E3C0-407B-A8FF-606B04837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6D529C-72C0-41C7-BA99-590E24BC7BD0}" type="datetimeFigureOut">
              <a:rPr lang="en-US"/>
              <a:pPr>
                <a:defRPr/>
              </a:pPr>
              <a:t>2015-03-31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759E6A-A79B-4B22-BA8B-C60D39529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C:\Users\Ganbayar\Desktop\19_Hovd dem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:\2013 bagiin darga surgalt\3_Bayanhongor dem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0325"/>
            <a:ext cx="9144000" cy="673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357290" y="714375"/>
            <a:ext cx="7343798" cy="5286393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mn-MN" sz="3600" b="1" dirty="0" smtClean="0"/>
              <a:t>БАЯНХОНГОР АЙМГИЙН СТАТИСТИКИЙН ХЭЛТЭС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НИЙГЭМ ЭДИЙН </a:t>
            </a:r>
            <a:br>
              <a:rPr lang="mn-MN" sz="3600" b="1" dirty="0" smtClean="0"/>
            </a:br>
            <a:r>
              <a:rPr lang="mn-MN" sz="3600" b="1" dirty="0" smtClean="0"/>
              <a:t>ЗАСГИЙН БАЙДАЛ 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201</a:t>
            </a:r>
            <a:r>
              <a:rPr lang="en-US" sz="3600" b="1" dirty="0" smtClean="0"/>
              <a:t>5</a:t>
            </a:r>
            <a:r>
              <a:rPr lang="mn-MN" sz="3600" b="1" dirty="0" smtClean="0"/>
              <a:t> ОНЫ </a:t>
            </a:r>
            <a:r>
              <a:rPr lang="en-US" sz="3600" b="1" dirty="0" smtClean="0"/>
              <a:t>01</a:t>
            </a:r>
            <a:r>
              <a:rPr lang="mn-MN" sz="3600" b="1" dirty="0" smtClean="0"/>
              <a:t> САР </a:t>
            </a:r>
            <a:br>
              <a:rPr lang="mn-MN" sz="3600" b="1" dirty="0" smtClean="0"/>
            </a:br>
            <a:r>
              <a:rPr lang="mn-MN" sz="3600" b="1" dirty="0" smtClean="0"/>
              <a:t>ХЭВЛЭЛИЙН БАГА ХУРАЛ</a:t>
            </a:r>
            <a:endParaRPr lang="en-US" sz="3600" b="1" dirty="0" smtClean="0"/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1500188" y="714375"/>
            <a:ext cx="7358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500166" y="785794"/>
            <a:ext cx="6929486" cy="92869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mn-MN" sz="3200" b="1" dirty="0" smtClean="0"/>
              <a:t>Том малын зүй бус хорогдол  /тоо толгойгоор/</a:t>
            </a:r>
            <a:endParaRPr lang="en-US" sz="320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500166" y="1928802"/>
          <a:ext cx="7000924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1539" y="2830511"/>
            <a:ext cx="75724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ХЭРЭГЛЭЭНИЙ ҮНЭ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2976" y="857232"/>
            <a:ext cx="7358114" cy="67710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Аймгийн хэрэглээний үнийн индексийн </a:t>
            </a:r>
            <a:r>
              <a:rPr lang="en-US" b="1" dirty="0" smtClean="0"/>
              <a:t>1</a:t>
            </a:r>
            <a:r>
              <a:rPr lang="mn-MN" b="1" dirty="0" smtClean="0"/>
              <a:t> д</a:t>
            </a:r>
            <a:r>
              <a:rPr lang="mn-MN" b="1" dirty="0" smtClean="0"/>
              <a:t>ү</a:t>
            </a:r>
            <a:r>
              <a:rPr lang="mn-MN" b="1" dirty="0" smtClean="0"/>
              <a:t>гээр </a:t>
            </a:r>
            <a:r>
              <a:rPr lang="mn-MN" b="1" dirty="0" smtClean="0"/>
              <a:t>сарын өөрчлөлт</a:t>
            </a:r>
          </a:p>
          <a:p>
            <a:pPr algn="ctr"/>
            <a:r>
              <a:rPr lang="mn-MN" b="1" dirty="0" smtClean="0"/>
              <a:t>/ </a:t>
            </a:r>
            <a:r>
              <a:rPr lang="mn-MN" sz="2000" b="1" dirty="0" smtClean="0"/>
              <a:t>бүлгээр</a:t>
            </a:r>
            <a:r>
              <a:rPr lang="mn-MN" b="1" dirty="0" smtClean="0"/>
              <a:t>, хувиар /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214414" y="1857364"/>
          <a:ext cx="7358114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5852" y="857233"/>
            <a:ext cx="7215238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Гол нэр төрлийн барааны үнэ </a:t>
            </a:r>
            <a:r>
              <a:rPr lang="mn-MN" b="1" i="1" dirty="0" smtClean="0"/>
              <a:t>/өнгөрсөн онтой харьцуулсанаар /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214414" y="1643050"/>
          <a:ext cx="3929090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5357818" y="1643050"/>
          <a:ext cx="3214710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1538" y="2071678"/>
            <a:ext cx="72152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ТАТВАРЫН ОРЛОГО, </a:t>
            </a:r>
          </a:p>
          <a:p>
            <a:pPr algn="ctr"/>
            <a:r>
              <a:rPr lang="mn-MN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БАНКНЫ ҮЗҮҮЛЭЛТ</a:t>
            </a:r>
            <a:endParaRPr lang="en-US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7290" y="928671"/>
            <a:ext cx="6929486" cy="40318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20" b="1" dirty="0" smtClean="0"/>
              <a:t>Төсвийн орлого, </a:t>
            </a:r>
            <a:r>
              <a:rPr lang="mn-MN" sz="2020" b="1" dirty="0" smtClean="0"/>
              <a:t>01 сарын байдлаар/сая төг/</a:t>
            </a:r>
            <a:endParaRPr lang="en-US" sz="202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428728" y="1857364"/>
          <a:ext cx="6858048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14414" y="785794"/>
            <a:ext cx="7215238" cy="857256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400" b="1" dirty="0" smtClean="0"/>
              <a:t>ХАДГАЛАМЖ, ЗЭЭЛИЙН ҮЗҮҮЛЭЛТҮҮД, </a:t>
            </a:r>
            <a:br>
              <a:rPr lang="mn-MN" sz="2400" b="1" dirty="0" smtClean="0"/>
            </a:br>
            <a:r>
              <a:rPr lang="mn-MN" sz="2400" b="1" dirty="0" smtClean="0"/>
              <a:t> 01 САРЫН БАЙДЛААР</a:t>
            </a:r>
            <a:endParaRPr lang="en-US" sz="2400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1214414" y="1857364"/>
          <a:ext cx="7215238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85852" y="1142984"/>
            <a:ext cx="7072362" cy="3357586"/>
          </a:xfrm>
        </p:spPr>
        <p:txBody>
          <a:bodyPr/>
          <a:lstStyle/>
          <a:p>
            <a:r>
              <a:rPr lang="mn-MN" b="1" dirty="0" smtClean="0"/>
              <a:t>АЖ ҮЙЛДВЭРИЙН САЛБАРЫН</a:t>
            </a:r>
            <a:br>
              <a:rPr lang="mn-MN" b="1" dirty="0" smtClean="0"/>
            </a:br>
            <a:r>
              <a:rPr lang="mn-MN" b="1" dirty="0" smtClean="0"/>
              <a:t>ҮЗҮҮЛЭЛТ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642942"/>
          </a:xfrm>
        </p:spPr>
        <p:txBody>
          <a:bodyPr/>
          <a:lstStyle/>
          <a:p>
            <a:r>
              <a:rPr lang="mn-MN" sz="2400" b="1" dirty="0" smtClean="0"/>
              <a:t>Аж үйлдвэрийн салбарын үйлдвэрлэлт /сая.төг/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00100" y="3429001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b="1" dirty="0" smtClean="0"/>
              <a:t>Гол нэр төрлийн бүтээгдэхүүн үйлдвэрлэлт /биет</a:t>
            </a:r>
            <a:r>
              <a:rPr lang="en-US" b="1" dirty="0" smtClean="0"/>
              <a:t>  </a:t>
            </a:r>
            <a:r>
              <a:rPr lang="mn-MN" b="1" dirty="0" smtClean="0"/>
              <a:t>хэмжээ/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142976" y="3857628"/>
          <a:ext cx="7358114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1214414" y="1285860"/>
          <a:ext cx="7358114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Эрүүл мэнд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786190"/>
            <a:ext cx="457222" cy="45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1357258" y="4000504"/>
            <a:ext cx="7429584" cy="1588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3609586" y="2676901"/>
            <a:ext cx="2643983" cy="4775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286380" y="1214422"/>
          <a:ext cx="3500462" cy="785818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441160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Нялхасын эндэгдэл 1000 амьд төрөлтөд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  <a:p>
                      <a:pPr algn="l" fontAlgn="b"/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оны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01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сарын байдлаар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658">
                <a:tc>
                  <a:txBody>
                    <a:bodyPr/>
                    <a:lstStyle/>
                    <a:p>
                      <a:pPr algn="l" fontAlgn="b"/>
                      <a:endParaRPr lang="mn-MN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071538" y="1285860"/>
          <a:ext cx="378621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5143504" y="1714488"/>
          <a:ext cx="3643338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1357290" y="4143380"/>
          <a:ext cx="7429552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071538" y="571480"/>
            <a:ext cx="7615262" cy="84615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800" b="1" dirty="0" smtClean="0"/>
              <a:t>НИЙГМИЙН ҮЗҮҮЛЭЛТҮҮД - хөдөлмөр</a:t>
            </a:r>
            <a:br>
              <a:rPr lang="mn-MN" sz="2800" b="1" dirty="0" smtClean="0"/>
            </a:br>
            <a:r>
              <a:rPr lang="mn-MN" sz="2800" b="1" dirty="0" smtClean="0"/>
              <a:t>эрхлэлт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857224" y="1643051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b="1" dirty="0" smtClean="0"/>
              <a:t>Хөдөлмөрийн хэлтэст бүртгэлтэй ажилгүйчүүд болон,</a:t>
            </a:r>
          </a:p>
          <a:p>
            <a:r>
              <a:rPr lang="mn-MN" b="1" dirty="0" smtClean="0"/>
              <a:t> зуучлагдаж </a:t>
            </a:r>
            <a:r>
              <a:rPr lang="ru-RU" b="1" dirty="0" smtClean="0"/>
              <a:t>ажилд орсон иргэд, </a:t>
            </a:r>
            <a:r>
              <a:rPr lang="mn-MN" b="1" dirty="0" smtClean="0"/>
              <a:t>201</a:t>
            </a:r>
            <a:r>
              <a:rPr lang="en-US" b="1" dirty="0" smtClean="0"/>
              <a:t>4</a:t>
            </a:r>
            <a:r>
              <a:rPr lang="mn-MN" b="1" dirty="0" smtClean="0"/>
              <a:t>, 201</a:t>
            </a:r>
            <a:r>
              <a:rPr lang="en-US" b="1" dirty="0" smtClean="0"/>
              <a:t>5</a:t>
            </a:r>
            <a:r>
              <a:rPr lang="ru-RU" b="1" dirty="0" smtClean="0"/>
              <a:t> эхний </a:t>
            </a:r>
            <a:r>
              <a:rPr lang="en-US" b="1" dirty="0" smtClean="0"/>
              <a:t>01</a:t>
            </a:r>
            <a:r>
              <a:rPr lang="ru-RU" b="1" dirty="0" smtClean="0"/>
              <a:t> сарын байдлаар</a:t>
            </a:r>
            <a:endParaRPr lang="en-US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1214414" y="2428868"/>
          <a:ext cx="7358114" cy="392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4414" y="642918"/>
            <a:ext cx="7286676" cy="92869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400" b="1" dirty="0" smtClean="0"/>
              <a:t>НИЙГМИЙН ҮЗҮҮЛЭЛТҮҮД  -  ШИНЭ</a:t>
            </a:r>
            <a:br>
              <a:rPr lang="mn-MN" sz="2400" b="1" dirty="0" smtClean="0"/>
            </a:br>
            <a:r>
              <a:rPr lang="mn-MN" sz="2400" b="1" dirty="0" smtClean="0"/>
              <a:t>АЖЛЫН БАЙР</a:t>
            </a:r>
            <a:endParaRPr lang="en-US" sz="240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214414" y="1714488"/>
          <a:ext cx="7286676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халамжийн</a:t>
            </a:r>
            <a:r>
              <a:rPr lang="en-US" sz="2000" b="1" dirty="0" smtClean="0"/>
              <a:t> </a:t>
            </a:r>
            <a:r>
              <a:rPr lang="mn-MN" sz="2000" b="1" dirty="0" smtClean="0"/>
              <a:t>үйлчилгээ,</a:t>
            </a:r>
            <a:br>
              <a:rPr lang="mn-MN" sz="2000" b="1" dirty="0" smtClean="0"/>
            </a:br>
            <a:r>
              <a:rPr lang="ru-RU" sz="2000" b="1" dirty="0" smtClean="0"/>
              <a:t> </a:t>
            </a:r>
            <a:r>
              <a:rPr lang="en-US" sz="2000" b="1" dirty="0" smtClean="0"/>
              <a:t>01</a:t>
            </a:r>
            <a:r>
              <a:rPr lang="ru-RU" sz="2000" b="1" dirty="0" smtClean="0"/>
              <a:t> сарын байдлаар мян. төг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42976" y="1643050"/>
          <a:ext cx="7543824" cy="448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- 01</a:t>
            </a:r>
            <a:r>
              <a:rPr lang="mn-MN" sz="2000" b="1" dirty="0" smtClean="0"/>
              <a:t> САРЫН БАЙДЛААР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mn-MN" sz="2000" b="1" dirty="0" smtClean="0"/>
              <a:t>БҮРТГҮҮЛСЭН ГЭМТ ХЭРЭГ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071538" y="1571612"/>
          <a:ext cx="7572428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</a:t>
            </a:r>
            <a:br>
              <a:rPr lang="en-US" sz="2000" b="1" dirty="0" smtClean="0"/>
            </a:br>
            <a:r>
              <a:rPr lang="en-US" sz="2000" b="1" dirty="0" smtClean="0"/>
              <a:t>   </a:t>
            </a:r>
            <a:r>
              <a:rPr lang="mn-MN" sz="2000" b="1" dirty="0" smtClean="0"/>
              <a:t>ГЭМТ</a:t>
            </a:r>
            <a:r>
              <a:rPr lang="en-US" sz="2000" b="1" dirty="0" smtClean="0"/>
              <a:t>  </a:t>
            </a:r>
            <a:r>
              <a:rPr lang="mn-MN" sz="2000" b="1" dirty="0" smtClean="0"/>
              <a:t>ХЭРЭГ, ТӨРЛӨӨР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142976" y="1643050"/>
          <a:ext cx="7500990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ГЭМТ</a:t>
            </a:r>
            <a:br>
              <a:rPr lang="mn-MN" sz="2000" b="1" dirty="0" smtClean="0"/>
            </a:br>
            <a:r>
              <a:rPr lang="mn-MN" sz="2000" b="1" dirty="0" smtClean="0"/>
              <a:t>ХЭРГИЙН УЛМААС УЧИРСАН ХОХИРОЛ, САЯ ТӨГРӨГ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142976" y="1643050"/>
          <a:ext cx="7572428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71604" y="2071678"/>
            <a:ext cx="62865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Хөдөө аж ахуйн</a:t>
            </a:r>
          </a:p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САЛБАРЫН </a:t>
            </a:r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Зарим </a:t>
            </a:r>
          </a:p>
          <a:p>
            <a:pPr algn="ctr"/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үзүүлэлтүүд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1638</TotalTime>
  <Words>169</Words>
  <Application>Microsoft Office PowerPoint</Application>
  <PresentationFormat>On-screen Show (4:3)</PresentationFormat>
  <Paragraphs>28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БАЯНХОНГОР АЙМГИЙН СТАТИСТИКИЙН ХЭЛТЭС  НИЙГЭМ ЭДИЙН  ЗАСГИЙН БАЙДАЛ   2015 ОНЫ 01 САР  ХЭВЛЭЛИЙН БАГА ХУРАЛ</vt:lpstr>
      <vt:lpstr>ХҮН АМ, НИЙГМИЙН ҮЗҮҮЛЭЛТ – Эрүүл мэнд</vt:lpstr>
      <vt:lpstr>НИЙГМИЙН ҮЗҮҮЛЭЛТҮҮД - хөдөлмөр эрхлэлт</vt:lpstr>
      <vt:lpstr>НИЙГМИЙН ҮЗҮҮЛЭЛТҮҮД  -  ШИНЭ АЖЛЫН БАЙР</vt:lpstr>
      <vt:lpstr>НИЙГМИЙН ҮЗҮҮЛЭЛТҮҮД  -  халамжийн үйлчилгээ,  01 сарын байдлаар мян. төг</vt:lpstr>
      <vt:lpstr>НИЙГМИЙН ҮЗҮҮЛЭЛТҮҮД  - 01 САРЫН БАЙДЛААР  БҮРТГҮҮЛСЭН ГЭМТ ХЭРЭГ</vt:lpstr>
      <vt:lpstr>НИЙГМИЙН ҮЗҮҮЛЭЛТҮҮД  -     ГЭМТ  ХЭРЭГ, ТӨРЛӨӨР</vt:lpstr>
      <vt:lpstr>НИЙГМИЙН ҮЗҮҮЛЭЛТҮҮД  -  ГЭМТ ХЭРГИЙН УЛМААС УЧИРСАН ХОХИРОЛ, САЯ ТӨГРӨГ</vt:lpstr>
      <vt:lpstr>Slide 9</vt:lpstr>
      <vt:lpstr>Том малын зүй бус хорогдол  /тоо толгойгоор/</vt:lpstr>
      <vt:lpstr>Slide 11</vt:lpstr>
      <vt:lpstr>Slide 12</vt:lpstr>
      <vt:lpstr>Slide 13</vt:lpstr>
      <vt:lpstr>Slide 14</vt:lpstr>
      <vt:lpstr>Slide 15</vt:lpstr>
      <vt:lpstr>ХАДГАЛАМЖ, ЗЭЭЛИЙН ҮЗҮҮЛЭЛТҮҮД,   01 САРЫН БАЙДЛААР</vt:lpstr>
      <vt:lpstr>АЖ ҮЙЛДВЭРИЙН САЛБАРЫН ҮЗҮҮЛЭЛТ</vt:lpstr>
      <vt:lpstr>Аж үйлдвэрийн салбарын үйлдвэрлэлт /сая.төг/</vt:lpstr>
    </vt:vector>
  </TitlesOfParts>
  <Company>statistik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erdenesyren</dc:creator>
  <cp:lastModifiedBy>User</cp:lastModifiedBy>
  <cp:revision>179</cp:revision>
  <dcterms:created xsi:type="dcterms:W3CDTF">2007-01-14T19:26:04Z</dcterms:created>
  <dcterms:modified xsi:type="dcterms:W3CDTF">2015-03-31T03:08:58Z</dcterms:modified>
</cp:coreProperties>
</file>