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306" r:id="rId12"/>
    <p:sldId id="307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Sheet1!$J$141</c:f>
              <c:strCache>
                <c:ptCount val="1"/>
                <c:pt idx="0">
                  <c:v>2014.IV</c:v>
                </c:pt>
              </c:strCache>
            </c:strRef>
          </c:tx>
          <c:dLbls>
            <c:showVal val="1"/>
          </c:dLbls>
          <c:cat>
            <c:strRef>
              <c:f>Sheet1!$K$140:$L$140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Sheet1!$K$141:$L$141</c:f>
              <c:numCache>
                <c:formatCode>General</c:formatCode>
                <c:ptCount val="2"/>
                <c:pt idx="0">
                  <c:v>716</c:v>
                </c:pt>
                <c:pt idx="1">
                  <c:v>719</c:v>
                </c:pt>
              </c:numCache>
            </c:numRef>
          </c:val>
        </c:ser>
        <c:ser>
          <c:idx val="1"/>
          <c:order val="1"/>
          <c:tx>
            <c:strRef>
              <c:f>Sheet1!$J$142</c:f>
              <c:strCache>
                <c:ptCount val="1"/>
                <c:pt idx="0">
                  <c:v>2015.IV</c:v>
                </c:pt>
              </c:strCache>
            </c:strRef>
          </c:tx>
          <c:dLbls>
            <c:showVal val="1"/>
          </c:dLbls>
          <c:cat>
            <c:strRef>
              <c:f>Sheet1!$K$140:$L$140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Sheet1!$K$142:$L$142</c:f>
              <c:numCache>
                <c:formatCode>General</c:formatCode>
                <c:ptCount val="2"/>
                <c:pt idx="0">
                  <c:v>742</c:v>
                </c:pt>
                <c:pt idx="1">
                  <c:v>739</c:v>
                </c:pt>
              </c:numCache>
            </c:numRef>
          </c:val>
        </c:ser>
        <c:axId val="45663744"/>
        <c:axId val="45665280"/>
      </c:barChart>
      <c:catAx>
        <c:axId val="45663744"/>
        <c:scaling>
          <c:orientation val="minMax"/>
        </c:scaling>
        <c:axPos val="b"/>
        <c:tickLblPos val="nextTo"/>
        <c:crossAx val="45665280"/>
        <c:crosses val="autoZero"/>
        <c:auto val="1"/>
        <c:lblAlgn val="ctr"/>
        <c:lblOffset val="100"/>
      </c:catAx>
      <c:valAx>
        <c:axId val="45665280"/>
        <c:scaling>
          <c:orientation val="minMax"/>
        </c:scaling>
        <c:axPos val="l"/>
        <c:numFmt formatCode="General" sourceLinked="1"/>
        <c:tickLblPos val="nextTo"/>
        <c:crossAx val="4566374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2964521288332146"/>
          <c:y val="1.6161612733823754E-2"/>
          <c:w val="0.74115337728175013"/>
          <c:h val="0.88287984668101616"/>
        </c:manualLayout>
      </c:layout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Sheet1!$Q$71:$Q$90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Sheet1!$R$71:$R$90</c:f>
              <c:numCache>
                <c:formatCode>0.0</c:formatCode>
                <c:ptCount val="20"/>
                <c:pt idx="0">
                  <c:v>33.9</c:v>
                </c:pt>
                <c:pt idx="1">
                  <c:v>91.2</c:v>
                </c:pt>
                <c:pt idx="2">
                  <c:v>35.5</c:v>
                </c:pt>
                <c:pt idx="3">
                  <c:v>50.8</c:v>
                </c:pt>
                <c:pt idx="4">
                  <c:v>41.1</c:v>
                </c:pt>
                <c:pt idx="5">
                  <c:v>71.599999999999994</c:v>
                </c:pt>
                <c:pt idx="6">
                  <c:v>44.8</c:v>
                </c:pt>
                <c:pt idx="7">
                  <c:v>65.599999999999994</c:v>
                </c:pt>
                <c:pt idx="8">
                  <c:v>53.2</c:v>
                </c:pt>
                <c:pt idx="9">
                  <c:v>66.3</c:v>
                </c:pt>
                <c:pt idx="10">
                  <c:v>79.7</c:v>
                </c:pt>
                <c:pt idx="11">
                  <c:v>50.5</c:v>
                </c:pt>
                <c:pt idx="12">
                  <c:v>28.6</c:v>
                </c:pt>
                <c:pt idx="13">
                  <c:v>30.7</c:v>
                </c:pt>
                <c:pt idx="14">
                  <c:v>45.2</c:v>
                </c:pt>
                <c:pt idx="15">
                  <c:v>32.299999999999997</c:v>
                </c:pt>
                <c:pt idx="16">
                  <c:v>64.5</c:v>
                </c:pt>
                <c:pt idx="17">
                  <c:v>49.2</c:v>
                </c:pt>
                <c:pt idx="18">
                  <c:v>43.7</c:v>
                </c:pt>
                <c:pt idx="19">
                  <c:v>45.6</c:v>
                </c:pt>
              </c:numCache>
            </c:numRef>
          </c:val>
        </c:ser>
        <c:axId val="70624768"/>
        <c:axId val="70632576"/>
      </c:barChart>
      <c:catAx>
        <c:axId val="70624768"/>
        <c:scaling>
          <c:orientation val="minMax"/>
        </c:scaling>
        <c:axPos val="l"/>
        <c:tickLblPos val="nextTo"/>
        <c:crossAx val="70632576"/>
        <c:crosses val="autoZero"/>
        <c:auto val="1"/>
        <c:lblAlgn val="ctr"/>
        <c:lblOffset val="100"/>
      </c:catAx>
      <c:valAx>
        <c:axId val="70632576"/>
        <c:scaling>
          <c:orientation val="minMax"/>
        </c:scaling>
        <c:axPos val="b"/>
        <c:numFmt formatCode="0.0" sourceLinked="1"/>
        <c:tickLblPos val="nextTo"/>
        <c:crossAx val="70624768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AGBengaly Mon" pitchFamily="2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Sheet1!$K$261:$W$261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Sheet1!$K$262:$W$262</c:f>
              <c:numCache>
                <c:formatCode>0.0_)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 formatCode="General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cat>
            <c:strRef>
              <c:f>Sheet1!$K$261:$W$261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Sheet1!$K$263:$W$263</c:f>
              <c:numCache>
                <c:formatCode>0.0_)</c:formatCode>
                <c:ptCount val="13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cat>
            <c:strRef>
              <c:f>Sheet1!$K$261:$W$261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Sheet1!$K$264:$W$264</c:f>
              <c:numCache>
                <c:formatCode>0.0_)</c:formatCode>
                <c:ptCount val="13"/>
                <c:pt idx="4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3"/>
          <c:order val="3"/>
          <c:dLbls>
            <c:showVal val="1"/>
          </c:dLbls>
          <c:cat>
            <c:strRef>
              <c:f>Sheet1!$K$261:$W$261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Sheet1!$K$265:$W$265</c:f>
              <c:numCache>
                <c:formatCode>##########0.0</c:formatCode>
                <c:ptCount val="13"/>
                <c:pt idx="0">
                  <c:v>168.23536631900754</c:v>
                </c:pt>
                <c:pt idx="1">
                  <c:v>228.10081830093984</c:v>
                </c:pt>
                <c:pt idx="2">
                  <c:v>223.82406668084397</c:v>
                </c:pt>
                <c:pt idx="3">
                  <c:v>126.76105463691468</c:v>
                </c:pt>
                <c:pt idx="4">
                  <c:v>239.78346022114863</c:v>
                </c:pt>
                <c:pt idx="5">
                  <c:v>126.50177205336774</c:v>
                </c:pt>
                <c:pt idx="6">
                  <c:v>136.36902939359675</c:v>
                </c:pt>
                <c:pt idx="7">
                  <c:v>95.148452215316098</c:v>
                </c:pt>
                <c:pt idx="8">
                  <c:v>81.822152461104963</c:v>
                </c:pt>
                <c:pt idx="9">
                  <c:v>230.00000000000003</c:v>
                </c:pt>
                <c:pt idx="10">
                  <c:v>198.59089567799089</c:v>
                </c:pt>
                <c:pt idx="11">
                  <c:v>138.35059136610113</c:v>
                </c:pt>
                <c:pt idx="12">
                  <c:v>117.53105591975616</c:v>
                </c:pt>
              </c:numCache>
            </c:numRef>
          </c:val>
        </c:ser>
        <c:shape val="box"/>
        <c:axId val="49576576"/>
        <c:axId val="67958272"/>
        <c:axId val="0"/>
      </c:bar3DChart>
      <c:catAx>
        <c:axId val="49576576"/>
        <c:scaling>
          <c:orientation val="minMax"/>
        </c:scaling>
        <c:axPos val="b"/>
        <c:numFmt formatCode="0.0_)" sourceLinked="1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67958272"/>
        <c:crosses val="autoZero"/>
        <c:auto val="1"/>
        <c:lblAlgn val="ctr"/>
        <c:lblOffset val="100"/>
      </c:catAx>
      <c:valAx>
        <c:axId val="67958272"/>
        <c:scaling>
          <c:orientation val="minMax"/>
        </c:scaling>
        <c:axPos val="l"/>
        <c:numFmt formatCode="0.0_)" sourceLinked="1"/>
        <c:tickLblPos val="nextTo"/>
        <c:crossAx val="49576576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AGBengaly Mon" pitchFamily="2" charset="0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Sheet1!$L$242</c:f>
              <c:strCache>
                <c:ptCount val="1"/>
                <c:pt idx="0">
                  <c:v>2014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Sheet1!$L$243:$L$245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Sheet1!$M$242</c:f>
              <c:strCache>
                <c:ptCount val="1"/>
                <c:pt idx="0">
                  <c:v>2015 оны 04 сарын дундаж үнэ, төг</c:v>
                </c:pt>
              </c:strCache>
            </c:strRef>
          </c:tx>
          <c:dLbls>
            <c:dLbl>
              <c:idx val="0"/>
              <c:layout>
                <c:manualLayout>
                  <c:x val="4.6376472886652434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864706073887709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5.7970591108315539E-2"/>
                  <c:y val="0"/>
                </c:manualLayout>
              </c:layout>
              <c:showVal val="1"/>
            </c:dLbl>
            <c:showVal val="1"/>
          </c:dLbls>
          <c:cat>
            <c:strRef>
              <c:f>Sheet1!$K$243:$K$245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Sheet1!$M$243:$M$245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axId val="70634112"/>
        <c:axId val="70635904"/>
      </c:barChart>
      <c:catAx>
        <c:axId val="70634112"/>
        <c:scaling>
          <c:orientation val="minMax"/>
        </c:scaling>
        <c:axPos val="b"/>
        <c:tickLblPos val="nextTo"/>
        <c:crossAx val="70635904"/>
        <c:crosses val="autoZero"/>
        <c:auto val="1"/>
        <c:lblAlgn val="ctr"/>
        <c:lblOffset val="100"/>
      </c:catAx>
      <c:valAx>
        <c:axId val="70635904"/>
        <c:scaling>
          <c:orientation val="minMax"/>
        </c:scaling>
        <c:axPos val="l"/>
        <c:numFmt formatCode="General" sourceLinked="1"/>
        <c:tickLblPos val="nextTo"/>
        <c:crossAx val="7063411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Sheet1!$L$226</c:f>
              <c:strCache>
                <c:ptCount val="1"/>
                <c:pt idx="0">
                  <c:v>2014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Sheet1!$L$227:$L$230</c:f>
              <c:numCache>
                <c:formatCode>General</c:formatCode>
                <c:ptCount val="4"/>
                <c:pt idx="0">
                  <c:v>900</c:v>
                </c:pt>
                <c:pt idx="1">
                  <c:v>7500</c:v>
                </c:pt>
                <c:pt idx="2">
                  <c:v>8500</c:v>
                </c:pt>
                <c:pt idx="3">
                  <c:v>7000</c:v>
                </c:pt>
              </c:numCache>
            </c:numRef>
          </c:val>
        </c:ser>
        <c:ser>
          <c:idx val="1"/>
          <c:order val="1"/>
          <c:tx>
            <c:strRef>
              <c:f>Sheet1!$M$226</c:f>
              <c:strCache>
                <c:ptCount val="1"/>
                <c:pt idx="0">
                  <c:v>2015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Sheet1!$M$227:$M$230</c:f>
              <c:numCache>
                <c:formatCode>General</c:formatCode>
                <c:ptCount val="4"/>
                <c:pt idx="0">
                  <c:v>1000</c:v>
                </c:pt>
                <c:pt idx="1">
                  <c:v>7000</c:v>
                </c:pt>
                <c:pt idx="2">
                  <c:v>8000</c:v>
                </c:pt>
                <c:pt idx="3">
                  <c:v>5500</c:v>
                </c:pt>
              </c:numCache>
            </c:numRef>
          </c:val>
        </c:ser>
        <c:axId val="50310528"/>
        <c:axId val="50322048"/>
      </c:barChart>
      <c:catAx>
        <c:axId val="50310528"/>
        <c:scaling>
          <c:orientation val="minMax"/>
        </c:scaling>
        <c:axPos val="b"/>
        <c:tickLblPos val="nextTo"/>
        <c:crossAx val="50322048"/>
        <c:crosses val="autoZero"/>
        <c:auto val="1"/>
        <c:lblAlgn val="ctr"/>
        <c:lblOffset val="100"/>
      </c:catAx>
      <c:valAx>
        <c:axId val="50322048"/>
        <c:scaling>
          <c:orientation val="minMax"/>
        </c:scaling>
        <c:axPos val="l"/>
        <c:numFmt formatCode="General" sourceLinked="1"/>
        <c:tickLblPos val="nextTo"/>
        <c:crossAx val="503105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8571741032371027E-2"/>
          <c:y val="4.2141294838145445E-2"/>
          <c:w val="0.87087270341207501"/>
          <c:h val="0.79822506561679785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Sheet1!$K$97:$K$99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Sheet1!$L$97:$L$99</c:f>
              <c:numCache>
                <c:formatCode>General</c:formatCode>
                <c:ptCount val="3"/>
                <c:pt idx="0">
                  <c:v>1778.5</c:v>
                </c:pt>
                <c:pt idx="1">
                  <c:v>2104.5</c:v>
                </c:pt>
                <c:pt idx="2">
                  <c:v>2197.6999999999998</c:v>
                </c:pt>
              </c:numCache>
            </c:numRef>
          </c:val>
        </c:ser>
        <c:axId val="45707648"/>
        <c:axId val="46466176"/>
      </c:barChart>
      <c:catAx>
        <c:axId val="45707648"/>
        <c:scaling>
          <c:orientation val="minMax"/>
        </c:scaling>
        <c:axPos val="b"/>
        <c:tickLblPos val="nextTo"/>
        <c:crossAx val="46466176"/>
        <c:crosses val="autoZero"/>
        <c:auto val="1"/>
        <c:lblAlgn val="ctr"/>
        <c:lblOffset val="100"/>
      </c:catAx>
      <c:valAx>
        <c:axId val="46466176"/>
        <c:scaling>
          <c:orientation val="minMax"/>
        </c:scaling>
        <c:axPos val="l"/>
        <c:numFmt formatCode="General" sourceLinked="1"/>
        <c:tickLblPos val="nextTo"/>
        <c:crossAx val="45707648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92607174103309"/>
          <c:y val="0.20290974044911117"/>
          <c:w val="0.80662948381452626"/>
          <c:h val="0.64994495479731695"/>
        </c:manualLayout>
      </c:layout>
      <c:barChart>
        <c:barDir val="col"/>
        <c:grouping val="clustered"/>
        <c:ser>
          <c:idx val="0"/>
          <c:order val="0"/>
          <c:tx>
            <c:strRef>
              <c:f>Sheet1!$K$109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Sheet1!$L$108:$N$108</c:f>
              <c:strCache>
                <c:ptCount val="3"/>
                <c:pt idx="0">
                  <c:v>2013.IV</c:v>
                </c:pt>
                <c:pt idx="1">
                  <c:v>2014.III</c:v>
                </c:pt>
                <c:pt idx="2">
                  <c:v>2015.IV</c:v>
                </c:pt>
              </c:strCache>
            </c:strRef>
          </c:cat>
          <c:val>
            <c:numRef>
              <c:f>Sheet1!$L$109:$N$109</c:f>
              <c:numCache>
                <c:formatCode>General</c:formatCode>
                <c:ptCount val="3"/>
                <c:pt idx="0">
                  <c:v>67947.600000000006</c:v>
                </c:pt>
                <c:pt idx="1">
                  <c:v>106882.6</c:v>
                </c:pt>
                <c:pt idx="2">
                  <c:v>124879.8</c:v>
                </c:pt>
              </c:numCache>
            </c:numRef>
          </c:val>
        </c:ser>
        <c:ser>
          <c:idx val="1"/>
          <c:order val="1"/>
          <c:tx>
            <c:strRef>
              <c:f>Sheet1!$K$110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Sheet1!$L$108:$N$108</c:f>
              <c:strCache>
                <c:ptCount val="3"/>
                <c:pt idx="0">
                  <c:v>2013.IV</c:v>
                </c:pt>
                <c:pt idx="1">
                  <c:v>2014.III</c:v>
                </c:pt>
                <c:pt idx="2">
                  <c:v>2015.IV</c:v>
                </c:pt>
              </c:strCache>
            </c:strRef>
          </c:cat>
          <c:val>
            <c:numRef>
              <c:f>Sheet1!$L$110:$N$110</c:f>
              <c:numCache>
                <c:formatCode>General</c:formatCode>
                <c:ptCount val="3"/>
                <c:pt idx="0">
                  <c:v>31126</c:v>
                </c:pt>
                <c:pt idx="1">
                  <c:v>38078</c:v>
                </c:pt>
                <c:pt idx="2">
                  <c:v>41861.599999999999</c:v>
                </c:pt>
              </c:numCache>
            </c:numRef>
          </c:val>
        </c:ser>
        <c:axId val="48668672"/>
        <c:axId val="48670208"/>
      </c:barChart>
      <c:catAx>
        <c:axId val="48668672"/>
        <c:scaling>
          <c:orientation val="minMax"/>
        </c:scaling>
        <c:axPos val="b"/>
        <c:tickLblPos val="nextTo"/>
        <c:crossAx val="48670208"/>
        <c:crosses val="autoZero"/>
        <c:auto val="1"/>
        <c:lblAlgn val="ctr"/>
        <c:lblOffset val="100"/>
      </c:catAx>
      <c:valAx>
        <c:axId val="48670208"/>
        <c:scaling>
          <c:orientation val="minMax"/>
        </c:scaling>
        <c:axPos val="l"/>
        <c:numFmt formatCode="General" sourceLinked="1"/>
        <c:tickLblPos val="nextTo"/>
        <c:crossAx val="4866867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Sheet1!$L$129:$N$129</c:f>
              <c:numCache>
                <c:formatCode>General</c:formatCode>
                <c:ptCount val="3"/>
                <c:pt idx="0">
                  <c:v>48.8</c:v>
                </c:pt>
                <c:pt idx="1">
                  <c:v>76</c:v>
                </c:pt>
                <c:pt idx="2">
                  <c:v>84.6</c:v>
                </c:pt>
              </c:numCache>
            </c:numRef>
          </c:val>
        </c:ser>
        <c:ser>
          <c:idx val="1"/>
          <c:order val="1"/>
          <c:tx>
            <c:strRef>
              <c:f>Sheet1!$K$130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Sheet1!$L$130:$N$130</c:f>
              <c:numCache>
                <c:formatCode>General</c:formatCode>
                <c:ptCount val="3"/>
                <c:pt idx="0">
                  <c:v>10.5</c:v>
                </c:pt>
                <c:pt idx="1">
                  <c:v>14.7</c:v>
                </c:pt>
                <c:pt idx="2">
                  <c:v>11.5</c:v>
                </c:pt>
              </c:numCache>
            </c:numRef>
          </c:val>
        </c:ser>
        <c:ser>
          <c:idx val="2"/>
          <c:order val="2"/>
          <c:tx>
            <c:strRef>
              <c:f>Sheet1!$K$131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Sheet1!$L$131:$N$131</c:f>
              <c:numCache>
                <c:formatCode>General</c:formatCode>
                <c:ptCount val="3"/>
                <c:pt idx="0">
                  <c:v>101.1</c:v>
                </c:pt>
                <c:pt idx="1">
                  <c:v>110.8</c:v>
                </c:pt>
                <c:pt idx="2">
                  <c:v>105.7</c:v>
                </c:pt>
              </c:numCache>
            </c:numRef>
          </c:val>
        </c:ser>
        <c:shape val="cylinder"/>
        <c:axId val="50270592"/>
        <c:axId val="50308992"/>
        <c:axId val="0"/>
      </c:bar3DChart>
      <c:catAx>
        <c:axId val="50270592"/>
        <c:scaling>
          <c:orientation val="minMax"/>
        </c:scaling>
        <c:axPos val="b"/>
        <c:tickLblPos val="nextTo"/>
        <c:crossAx val="50308992"/>
        <c:crosses val="autoZero"/>
        <c:auto val="1"/>
        <c:lblAlgn val="ctr"/>
        <c:lblOffset val="100"/>
      </c:catAx>
      <c:valAx>
        <c:axId val="50308992"/>
        <c:scaling>
          <c:orientation val="minMax"/>
        </c:scaling>
        <c:axPos val="l"/>
        <c:numFmt formatCode="General" sourceLinked="1"/>
        <c:tickLblPos val="nextTo"/>
        <c:crossAx val="502705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Sheet1!$P$120:$P$122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Sheet1!$Q$120:$Q$122</c:f>
              <c:numCache>
                <c:formatCode>General</c:formatCode>
                <c:ptCount val="3"/>
                <c:pt idx="0">
                  <c:v>1630.1</c:v>
                </c:pt>
                <c:pt idx="1">
                  <c:v>1861.7</c:v>
                </c:pt>
                <c:pt idx="2">
                  <c:v>1813.2</c:v>
                </c:pt>
              </c:numCache>
            </c:numRef>
          </c:val>
        </c:ser>
        <c:axId val="76186368"/>
        <c:axId val="76189056"/>
      </c:barChart>
      <c:catAx>
        <c:axId val="76186368"/>
        <c:scaling>
          <c:orientation val="minMax"/>
        </c:scaling>
        <c:axPos val="b"/>
        <c:tickLblPos val="nextTo"/>
        <c:crossAx val="76189056"/>
        <c:crosses val="autoZero"/>
        <c:auto val="1"/>
        <c:lblAlgn val="ctr"/>
        <c:lblOffset val="100"/>
      </c:catAx>
      <c:valAx>
        <c:axId val="76189056"/>
        <c:scaling>
          <c:orientation val="minMax"/>
        </c:scaling>
        <c:axPos val="l"/>
        <c:numFmt formatCode="General" sourceLinked="1"/>
        <c:tickLblPos val="nextTo"/>
        <c:crossAx val="7618636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1710629921259867E-2"/>
          <c:y val="7.4548702245552642E-2"/>
          <c:w val="0.84284492563429592"/>
          <c:h val="0.79822506561679785"/>
        </c:manualLayout>
      </c:layout>
      <c:lineChart>
        <c:grouping val="standard"/>
        <c:ser>
          <c:idx val="0"/>
          <c:order val="0"/>
          <c:tx>
            <c:strRef>
              <c:f>Sheet1!$K$160</c:f>
              <c:strCache>
                <c:ptCount val="1"/>
                <c:pt idx="0">
                  <c:v>2014 он</c:v>
                </c:pt>
              </c:strCache>
            </c:strRef>
          </c:tx>
          <c:dLbls>
            <c:dLbl>
              <c:idx val="3"/>
              <c:layout>
                <c:manualLayout>
                  <c:x val="-2.4999999999999897E-2"/>
                  <c:y val="-7.407407407407407E-2"/>
                </c:manualLayout>
              </c:layout>
              <c:showVal val="1"/>
            </c:dLbl>
            <c:showVal val="1"/>
          </c:dLbls>
          <c:cat>
            <c:strRef>
              <c:f>Sheet1!$L$159:$O$159</c:f>
              <c:strCache>
                <c:ptCount val="4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</c:strCache>
            </c:strRef>
          </c:cat>
          <c:val>
            <c:numRef>
              <c:f>Sheet1!$L$160:$O$160</c:f>
              <c:numCache>
                <c:formatCode>General</c:formatCode>
                <c:ptCount val="4"/>
                <c:pt idx="0">
                  <c:v>24.1</c:v>
                </c:pt>
                <c:pt idx="1">
                  <c:v>21.8</c:v>
                </c:pt>
                <c:pt idx="2">
                  <c:v>22.4</c:v>
                </c:pt>
                <c:pt idx="3">
                  <c:v>18.2</c:v>
                </c:pt>
              </c:numCache>
            </c:numRef>
          </c:val>
        </c:ser>
        <c:ser>
          <c:idx val="1"/>
          <c:order val="1"/>
          <c:tx>
            <c:strRef>
              <c:f>Sheet1!$K$161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Sheet1!$L$159:$O$159</c:f>
              <c:strCache>
                <c:ptCount val="4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</c:strCache>
            </c:strRef>
          </c:cat>
          <c:val>
            <c:numRef>
              <c:f>Sheet1!$L$161:$O$161</c:f>
              <c:numCache>
                <c:formatCode>General</c:formatCode>
                <c:ptCount val="4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</c:numCache>
            </c:numRef>
          </c:val>
        </c:ser>
        <c:marker val="1"/>
        <c:axId val="45924736"/>
        <c:axId val="45927424"/>
      </c:lineChart>
      <c:catAx>
        <c:axId val="45924736"/>
        <c:scaling>
          <c:orientation val="minMax"/>
        </c:scaling>
        <c:axPos val="b"/>
        <c:tickLblPos val="nextTo"/>
        <c:crossAx val="45927424"/>
        <c:crosses val="autoZero"/>
        <c:auto val="1"/>
        <c:lblAlgn val="ctr"/>
        <c:lblOffset val="100"/>
      </c:catAx>
      <c:valAx>
        <c:axId val="45927424"/>
        <c:scaling>
          <c:orientation val="minMax"/>
        </c:scaling>
        <c:axPos val="l"/>
        <c:numFmt formatCode="General" sourceLinked="1"/>
        <c:tickLblPos val="nextTo"/>
        <c:crossAx val="4592473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/>
              <a:t>Халдварт өвчнөөр өвчлөгчид, 2014, 2015 оны  0</a:t>
            </a:r>
            <a:r>
              <a:rPr lang="en-US"/>
              <a:t>4 </a:t>
            </a:r>
            <a:r>
              <a:rPr lang="mn-MN"/>
              <a:t>сарын байдлаар / 10000 хүн амд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Sheet1!$K$168</c:f>
              <c:strCache>
                <c:ptCount val="1"/>
                <c:pt idx="0">
                  <c:v>Халдварт өвчнөөр өвчлөгчид, 2014, 2015 оны  эхний хагас жилийн байдлаар / 10000 хүн амд</c:v>
                </c:pt>
              </c:strCache>
            </c:strRef>
          </c:tx>
          <c:dLbls>
            <c:showVal val="1"/>
          </c:dLbls>
          <c:cat>
            <c:strRef>
              <c:f>Sheet1!$L$167:$M$167</c:f>
              <c:strCache>
                <c:ptCount val="2"/>
                <c:pt idx="0">
                  <c:v>2014 он</c:v>
                </c:pt>
                <c:pt idx="1">
                  <c:v>2015 он</c:v>
                </c:pt>
              </c:strCache>
            </c:strRef>
          </c:cat>
          <c:val>
            <c:numRef>
              <c:f>Sheet1!$L$168:$M$168</c:f>
              <c:numCache>
                <c:formatCode>General</c:formatCode>
                <c:ptCount val="2"/>
                <c:pt idx="0">
                  <c:v>53.1</c:v>
                </c:pt>
                <c:pt idx="1">
                  <c:v>67.900000000000006</c:v>
                </c:pt>
              </c:numCache>
            </c:numRef>
          </c:val>
        </c:ser>
        <c:shape val="cylinder"/>
        <c:axId val="48037888"/>
        <c:axId val="48087808"/>
        <c:axId val="0"/>
      </c:bar3DChart>
      <c:catAx>
        <c:axId val="48037888"/>
        <c:scaling>
          <c:orientation val="minMax"/>
        </c:scaling>
        <c:axPos val="b"/>
        <c:tickLblPos val="nextTo"/>
        <c:crossAx val="48087808"/>
        <c:crosses val="autoZero"/>
        <c:auto val="1"/>
        <c:lblAlgn val="ctr"/>
        <c:lblOffset val="100"/>
      </c:catAx>
      <c:valAx>
        <c:axId val="48087808"/>
        <c:scaling>
          <c:orientation val="minMax"/>
        </c:scaling>
        <c:axPos val="l"/>
        <c:numFmt formatCode="General" sourceLinked="1"/>
        <c:tickLblPos val="nextTo"/>
        <c:crossAx val="48037888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1265507436570428"/>
          <c:y val="0.20417833187518233"/>
          <c:w val="0.86897144706226792"/>
          <c:h val="0.65007691746864993"/>
        </c:manualLayout>
      </c:layout>
      <c:bar3DChart>
        <c:barDir val="col"/>
        <c:grouping val="clustered"/>
        <c:ser>
          <c:idx val="0"/>
          <c:order val="0"/>
          <c:tx>
            <c:strRef>
              <c:f>Sheet1!$K$189</c:f>
              <c:strCache>
                <c:ptCount val="1"/>
                <c:pt idx="0">
                  <c:v>Бүртгэлтэй ажилгүй иргэн</c:v>
                </c:pt>
              </c:strCache>
            </c:strRef>
          </c:tx>
          <c:dLbls>
            <c:showVal val="1"/>
          </c:dLbls>
          <c:cat>
            <c:strRef>
              <c:f>Sheet1!$L$188:$M$188</c:f>
              <c:strCache>
                <c:ptCount val="2"/>
                <c:pt idx="0">
                  <c:v>2014.IV</c:v>
                </c:pt>
                <c:pt idx="1">
                  <c:v>2015.IV</c:v>
                </c:pt>
              </c:strCache>
            </c:strRef>
          </c:cat>
          <c:val>
            <c:numRef>
              <c:f>Sheet1!$L$189:$M$189</c:f>
              <c:numCache>
                <c:formatCode>General</c:formatCode>
                <c:ptCount val="2"/>
                <c:pt idx="0">
                  <c:v>763</c:v>
                </c:pt>
                <c:pt idx="1">
                  <c:v>559</c:v>
                </c:pt>
              </c:numCache>
            </c:numRef>
          </c:val>
        </c:ser>
        <c:ser>
          <c:idx val="1"/>
          <c:order val="1"/>
          <c:tx>
            <c:strRef>
              <c:f>Sheet1!$K$190</c:f>
              <c:strCache>
                <c:ptCount val="1"/>
                <c:pt idx="0">
                  <c:v>зуучлагдаж ажилд орсон</c:v>
                </c:pt>
              </c:strCache>
            </c:strRef>
          </c:tx>
          <c:dLbls>
            <c:showVal val="1"/>
          </c:dLbls>
          <c:cat>
            <c:strRef>
              <c:f>Sheet1!$L$188:$M$188</c:f>
              <c:strCache>
                <c:ptCount val="2"/>
                <c:pt idx="0">
                  <c:v>2014.IV</c:v>
                </c:pt>
                <c:pt idx="1">
                  <c:v>2015.IV</c:v>
                </c:pt>
              </c:strCache>
            </c:strRef>
          </c:cat>
          <c:val>
            <c:numRef>
              <c:f>Sheet1!$L$190:$M$190</c:f>
              <c:numCache>
                <c:formatCode>General</c:formatCode>
                <c:ptCount val="2"/>
                <c:pt idx="0">
                  <c:v>283</c:v>
                </c:pt>
                <c:pt idx="1">
                  <c:v>41</c:v>
                </c:pt>
              </c:numCache>
            </c:numRef>
          </c:val>
        </c:ser>
        <c:shape val="cylinder"/>
        <c:axId val="44637568"/>
        <c:axId val="44832640"/>
        <c:axId val="0"/>
      </c:bar3DChart>
      <c:catAx>
        <c:axId val="44637568"/>
        <c:scaling>
          <c:orientation val="minMax"/>
        </c:scaling>
        <c:axPos val="b"/>
        <c:tickLblPos val="nextTo"/>
        <c:crossAx val="44832640"/>
        <c:crosses val="autoZero"/>
        <c:auto val="1"/>
        <c:lblAlgn val="ctr"/>
        <c:lblOffset val="100"/>
      </c:catAx>
      <c:valAx>
        <c:axId val="44832640"/>
        <c:scaling>
          <c:orientation val="minMax"/>
        </c:scaling>
        <c:axPos val="l"/>
        <c:numFmt formatCode="General" sourceLinked="1"/>
        <c:tickLblPos val="nextTo"/>
        <c:crossAx val="446375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49682174103237292"/>
          <c:y val="5.0925925925925923E-2"/>
          <c:w val="0.43723381452318316"/>
          <c:h val="0.79869969378828098"/>
        </c:manualLayout>
      </c:layout>
      <c:barChart>
        <c:barDir val="bar"/>
        <c:grouping val="clustered"/>
        <c:ser>
          <c:idx val="0"/>
          <c:order val="0"/>
          <c:dLbls>
            <c:dLblPos val="outEnd"/>
            <c:showVal val="1"/>
          </c:dLbls>
          <c:cat>
            <c:strRef>
              <c:f>Sheet1!$K$2:$K$7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Sheet1!$L$2:$L$7</c:f>
              <c:numCache>
                <c:formatCode>General</c:formatCode>
                <c:ptCount val="6"/>
                <c:pt idx="0">
                  <c:v>9837</c:v>
                </c:pt>
                <c:pt idx="1">
                  <c:v>33823.800000000003</c:v>
                </c:pt>
                <c:pt idx="2">
                  <c:v>94620.4</c:v>
                </c:pt>
                <c:pt idx="3">
                  <c:v>792735.8</c:v>
                </c:pt>
                <c:pt idx="4">
                  <c:v>958347</c:v>
                </c:pt>
                <c:pt idx="5">
                  <c:v>991308.2</c:v>
                </c:pt>
              </c:numCache>
            </c:numRef>
          </c:val>
        </c:ser>
        <c:axId val="73881856"/>
        <c:axId val="73884032"/>
      </c:barChart>
      <c:catAx>
        <c:axId val="73881856"/>
        <c:scaling>
          <c:orientation val="minMax"/>
        </c:scaling>
        <c:axPos val="l"/>
        <c:tickLblPos val="nextTo"/>
        <c:crossAx val="73884032"/>
        <c:crosses val="autoZero"/>
        <c:auto val="1"/>
        <c:lblAlgn val="ctr"/>
        <c:lblOffset val="100"/>
      </c:catAx>
      <c:valAx>
        <c:axId val="73884032"/>
        <c:scaling>
          <c:orientation val="minMax"/>
        </c:scaling>
        <c:axPos val="b"/>
        <c:numFmt formatCode="General" sourceLinked="1"/>
        <c:tickLblPos val="nextTo"/>
        <c:crossAx val="73881856"/>
        <c:crosses val="autoZero"/>
        <c:crossBetween val="between"/>
      </c:valAx>
      <c:spPr>
        <a:noFill/>
        <a:ln w="25400">
          <a:noFill/>
        </a:ln>
      </c:spPr>
    </c:plotArea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9.0043963254593226E-2"/>
          <c:y val="7.4548702245552628E-2"/>
          <c:w val="0.89787401574803161"/>
          <c:h val="0.7417206182560524"/>
        </c:manualLayout>
      </c:layout>
      <c:bar3DChart>
        <c:barDir val="col"/>
        <c:grouping val="clustered"/>
        <c:ser>
          <c:idx val="0"/>
          <c:order val="0"/>
          <c:tx>
            <c:strRef>
              <c:f>Sheet1!$L$49</c:f>
              <c:strCache>
                <c:ptCount val="1"/>
                <c:pt idx="0">
                  <c:v>2013.IV</c:v>
                </c:pt>
              </c:strCache>
            </c:strRef>
          </c:tx>
          <c:cat>
            <c:strRef>
              <c:f>Sheet1!$K$50:$K$53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Sheet1!$L$50:$L$53</c:f>
              <c:numCache>
                <c:formatCode>General</c:formatCode>
                <c:ptCount val="4"/>
                <c:pt idx="0">
                  <c:v>63</c:v>
                </c:pt>
                <c:pt idx="1">
                  <c:v>79</c:v>
                </c:pt>
                <c:pt idx="2">
                  <c:v>15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Sheet1!$M$49</c:f>
              <c:strCache>
                <c:ptCount val="1"/>
                <c:pt idx="0">
                  <c:v>2014.IV</c:v>
                </c:pt>
              </c:strCache>
            </c:strRef>
          </c:tx>
          <c:cat>
            <c:strRef>
              <c:f>Sheet1!$K$50:$K$53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Sheet1!$M$50:$M$53</c:f>
              <c:numCache>
                <c:formatCode>General</c:formatCode>
                <c:ptCount val="4"/>
                <c:pt idx="0">
                  <c:v>68</c:v>
                </c:pt>
                <c:pt idx="1">
                  <c:v>78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Sheet1!$N$49</c:f>
              <c:strCache>
                <c:ptCount val="1"/>
                <c:pt idx="0">
                  <c:v>2015.IV</c:v>
                </c:pt>
              </c:strCache>
            </c:strRef>
          </c:tx>
          <c:cat>
            <c:strRef>
              <c:f>Sheet1!$K$50:$K$53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Sheet1!$N$50:$N$53</c:f>
              <c:numCache>
                <c:formatCode>General</c:formatCode>
                <c:ptCount val="4"/>
                <c:pt idx="0">
                  <c:v>68</c:v>
                </c:pt>
                <c:pt idx="1">
                  <c:v>64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shape val="cylinder"/>
        <c:axId val="71821568"/>
        <c:axId val="71839744"/>
        <c:axId val="0"/>
      </c:bar3DChart>
      <c:catAx>
        <c:axId val="71821568"/>
        <c:scaling>
          <c:orientation val="minMax"/>
        </c:scaling>
        <c:axPos val="b"/>
        <c:tickLblPos val="nextTo"/>
        <c:crossAx val="71839744"/>
        <c:crosses val="autoZero"/>
        <c:auto val="1"/>
        <c:lblAlgn val="ctr"/>
        <c:lblOffset val="100"/>
      </c:catAx>
      <c:valAx>
        <c:axId val="71839744"/>
        <c:scaling>
          <c:orientation val="minMax"/>
        </c:scaling>
        <c:axPos val="l"/>
        <c:numFmt formatCode="General" sourceLinked="1"/>
        <c:tickLblPos val="nextTo"/>
        <c:crossAx val="718215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Sheet1!$L$27</c:f>
              <c:strCache>
                <c:ptCount val="1"/>
                <c:pt idx="0">
                  <c:v>2013.IV</c:v>
                </c:pt>
              </c:strCache>
            </c:strRef>
          </c:tx>
          <c:dLbls>
            <c:showVal val="1"/>
          </c:dLbls>
          <c:cat>
            <c:strRef>
              <c:f>Sheet1!$K$28:$K$30</c:f>
              <c:strCache>
                <c:ptCount val="3"/>
                <c:pt idx="0">
                  <c:v>Гарсан гэмт хэргийн тоо </c:v>
                </c:pt>
                <c:pt idx="1">
                  <c:v>Хэргийн илрүүлэлтийн хувь </c:v>
                </c:pt>
                <c:pt idx="2">
                  <c:v>Эзэнгүй гэмт хэрэг</c:v>
                </c:pt>
              </c:strCache>
            </c:strRef>
          </c:cat>
          <c:val>
            <c:numRef>
              <c:f>Sheet1!$L$28:$L$30</c:f>
              <c:numCache>
                <c:formatCode>General</c:formatCode>
                <c:ptCount val="3"/>
                <c:pt idx="0">
                  <c:v>158</c:v>
                </c:pt>
                <c:pt idx="1">
                  <c:v>50</c:v>
                </c:pt>
                <c:pt idx="2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Sheet1!$M$27</c:f>
              <c:strCache>
                <c:ptCount val="1"/>
                <c:pt idx="0">
                  <c:v>2014.IV</c:v>
                </c:pt>
              </c:strCache>
            </c:strRef>
          </c:tx>
          <c:dLbls>
            <c:showVal val="1"/>
          </c:dLbls>
          <c:cat>
            <c:strRef>
              <c:f>Sheet1!$K$28:$K$30</c:f>
              <c:strCache>
                <c:ptCount val="3"/>
                <c:pt idx="0">
                  <c:v>Гарсан гэмт хэргийн тоо </c:v>
                </c:pt>
                <c:pt idx="1">
                  <c:v>Хэргийн илрүүлэлтийн хувь </c:v>
                </c:pt>
                <c:pt idx="2">
                  <c:v>Эзэнгүй гэмт хэрэг</c:v>
                </c:pt>
              </c:strCache>
            </c:strRef>
          </c:cat>
          <c:val>
            <c:numRef>
              <c:f>Sheet1!$M$28:$M$30</c:f>
              <c:numCache>
                <c:formatCode>General</c:formatCode>
                <c:ptCount val="3"/>
                <c:pt idx="0">
                  <c:v>159</c:v>
                </c:pt>
                <c:pt idx="1">
                  <c:v>60</c:v>
                </c:pt>
                <c:pt idx="2">
                  <c:v>6</c:v>
                </c:pt>
              </c:numCache>
            </c:numRef>
          </c:val>
        </c:ser>
        <c:ser>
          <c:idx val="2"/>
          <c:order val="2"/>
          <c:tx>
            <c:strRef>
              <c:f>Sheet1!$N$27</c:f>
              <c:strCache>
                <c:ptCount val="1"/>
                <c:pt idx="0">
                  <c:v>2015.IV</c:v>
                </c:pt>
              </c:strCache>
            </c:strRef>
          </c:tx>
          <c:dLbls>
            <c:showVal val="1"/>
          </c:dLbls>
          <c:cat>
            <c:strRef>
              <c:f>Sheet1!$K$28:$K$30</c:f>
              <c:strCache>
                <c:ptCount val="3"/>
                <c:pt idx="0">
                  <c:v>Гарсан гэмт хэргийн тоо </c:v>
                </c:pt>
                <c:pt idx="1">
                  <c:v>Хэргийн илрүүлэлтийн хувь </c:v>
                </c:pt>
                <c:pt idx="2">
                  <c:v>Эзэнгүй гэмт хэрэг</c:v>
                </c:pt>
              </c:strCache>
            </c:strRef>
          </c:cat>
          <c:val>
            <c:numRef>
              <c:f>Sheet1!$N$28:$N$30</c:f>
              <c:numCache>
                <c:formatCode>General</c:formatCode>
                <c:ptCount val="3"/>
                <c:pt idx="0">
                  <c:v>140</c:v>
                </c:pt>
                <c:pt idx="1">
                  <c:v>60.9</c:v>
                </c:pt>
                <c:pt idx="2">
                  <c:v>9</c:v>
                </c:pt>
              </c:numCache>
            </c:numRef>
          </c:val>
        </c:ser>
        <c:axId val="45983232"/>
        <c:axId val="48292224"/>
      </c:barChart>
      <c:catAx>
        <c:axId val="45983232"/>
        <c:scaling>
          <c:orientation val="minMax"/>
        </c:scaling>
        <c:axPos val="b"/>
        <c:tickLblPos val="nextTo"/>
        <c:crossAx val="48292224"/>
        <c:crosses val="autoZero"/>
        <c:auto val="1"/>
        <c:lblAlgn val="ctr"/>
        <c:lblOffset val="100"/>
      </c:catAx>
      <c:valAx>
        <c:axId val="48292224"/>
        <c:scaling>
          <c:orientation val="minMax"/>
        </c:scaling>
        <c:axPos val="l"/>
        <c:numFmt formatCode="General" sourceLinked="1"/>
        <c:tickLblPos val="nextTo"/>
        <c:crossAx val="4598323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Sheet1!$L$71:$N$71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Sheet1!$L$72:$N$72</c:f>
              <c:numCache>
                <c:formatCode>General</c:formatCode>
                <c:ptCount val="3"/>
                <c:pt idx="0">
                  <c:v>224.6</c:v>
                </c:pt>
                <c:pt idx="1">
                  <c:v>158.30000000000001</c:v>
                </c:pt>
                <c:pt idx="2">
                  <c:v>180.7</c:v>
                </c:pt>
              </c:numCache>
            </c:numRef>
          </c:val>
        </c:ser>
        <c:ser>
          <c:idx val="1"/>
          <c:order val="1"/>
          <c:tx>
            <c:strRef>
              <c:f>Sheet1!$K$73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Sheet1!$L$71:$N$71</c:f>
              <c:strCache>
                <c:ptCount val="3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</c:strCache>
            </c:strRef>
          </c:cat>
          <c:val>
            <c:numRef>
              <c:f>Sheet1!$L$73:$N$73</c:f>
              <c:numCache>
                <c:formatCode>General</c:formatCode>
                <c:ptCount val="3"/>
                <c:pt idx="0">
                  <c:v>158.9</c:v>
                </c:pt>
                <c:pt idx="1">
                  <c:v>111.7</c:v>
                </c:pt>
                <c:pt idx="2">
                  <c:v>106.5</c:v>
                </c:pt>
              </c:numCache>
            </c:numRef>
          </c:val>
        </c:ser>
        <c:shape val="cone"/>
        <c:axId val="73405952"/>
        <c:axId val="73407488"/>
        <c:axId val="0"/>
      </c:bar3DChart>
      <c:catAx>
        <c:axId val="73405952"/>
        <c:scaling>
          <c:orientation val="minMax"/>
        </c:scaling>
        <c:axPos val="b"/>
        <c:tickLblPos val="nextTo"/>
        <c:crossAx val="73407488"/>
        <c:crosses val="autoZero"/>
        <c:auto val="1"/>
        <c:lblAlgn val="ctr"/>
        <c:lblOffset val="100"/>
      </c:catAx>
      <c:valAx>
        <c:axId val="73407488"/>
        <c:scaling>
          <c:orientation val="minMax"/>
        </c:scaling>
        <c:axPos val="l"/>
        <c:numFmt formatCode="General" sourceLinked="1"/>
        <c:tickLblPos val="nextTo"/>
        <c:crossAx val="7340595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Sheet1!$Y$9:$Y$28</c:f>
              <c:strCache>
                <c:ptCount val="20"/>
                <c:pt idx="0">
                  <c:v>Баянхонгор </c:v>
                </c:pt>
                <c:pt idx="1">
                  <c:v>Баацагаан </c:v>
                </c:pt>
                <c:pt idx="2">
                  <c:v>Баянбулаг </c:v>
                </c:pt>
                <c:pt idx="3">
                  <c:v>Баянговь </c:v>
                </c:pt>
                <c:pt idx="4">
                  <c:v>Баянлиг </c:v>
                </c:pt>
                <c:pt idx="5">
                  <c:v>Баян-Овоо</c:v>
                </c:pt>
                <c:pt idx="6">
                  <c:v>Баян-Өндөр </c:v>
                </c:pt>
                <c:pt idx="7">
                  <c:v>Баянцагаан </c:v>
                </c:pt>
                <c:pt idx="8">
                  <c:v>Богд </c:v>
                </c:pt>
                <c:pt idx="9">
                  <c:v>Бөмбөгөр </c:v>
                </c:pt>
                <c:pt idx="10">
                  <c:v>Бууцагаан </c:v>
                </c:pt>
                <c:pt idx="11">
                  <c:v>Галуут </c:v>
                </c:pt>
                <c:pt idx="12">
                  <c:v>Гурванбулаг </c:v>
                </c:pt>
                <c:pt idx="13">
                  <c:v>Жаргалант </c:v>
                </c:pt>
                <c:pt idx="14">
                  <c:v>Жинст </c:v>
                </c:pt>
                <c:pt idx="15">
                  <c:v>Заг </c:v>
                </c:pt>
                <c:pt idx="16">
                  <c:v>Өлзийт </c:v>
                </c:pt>
                <c:pt idx="17">
                  <c:v>Хүрээмарал </c:v>
                </c:pt>
                <c:pt idx="18">
                  <c:v>Шинэжинст </c:v>
                </c:pt>
                <c:pt idx="19">
                  <c:v>Эрдэнэцогт </c:v>
                </c:pt>
              </c:strCache>
            </c:strRef>
          </c:cat>
          <c:val>
            <c:numRef>
              <c:f>Sheet1!$Z$9:$Z$28</c:f>
              <c:numCache>
                <c:formatCode>General</c:formatCode>
                <c:ptCount val="20"/>
                <c:pt idx="0">
                  <c:v>372</c:v>
                </c:pt>
                <c:pt idx="1">
                  <c:v>800</c:v>
                </c:pt>
                <c:pt idx="2">
                  <c:v>185</c:v>
                </c:pt>
                <c:pt idx="3">
                  <c:v>865</c:v>
                </c:pt>
                <c:pt idx="4">
                  <c:v>158</c:v>
                </c:pt>
                <c:pt idx="5">
                  <c:v>6151</c:v>
                </c:pt>
                <c:pt idx="6">
                  <c:v>166</c:v>
                </c:pt>
                <c:pt idx="7">
                  <c:v>0</c:v>
                </c:pt>
                <c:pt idx="8">
                  <c:v>688</c:v>
                </c:pt>
                <c:pt idx="9">
                  <c:v>105</c:v>
                </c:pt>
                <c:pt idx="10">
                  <c:v>1684</c:v>
                </c:pt>
                <c:pt idx="11">
                  <c:v>375</c:v>
                </c:pt>
                <c:pt idx="12">
                  <c:v>201</c:v>
                </c:pt>
                <c:pt idx="13">
                  <c:v>270</c:v>
                </c:pt>
                <c:pt idx="14">
                  <c:v>212</c:v>
                </c:pt>
                <c:pt idx="15">
                  <c:v>250</c:v>
                </c:pt>
                <c:pt idx="16">
                  <c:v>6029</c:v>
                </c:pt>
                <c:pt idx="17">
                  <c:v>228</c:v>
                </c:pt>
                <c:pt idx="18">
                  <c:v>0</c:v>
                </c:pt>
                <c:pt idx="19">
                  <c:v>855</c:v>
                </c:pt>
              </c:numCache>
            </c:numRef>
          </c:val>
        </c:ser>
        <c:axId val="48739840"/>
        <c:axId val="49127808"/>
      </c:barChart>
      <c:catAx>
        <c:axId val="48739840"/>
        <c:scaling>
          <c:orientation val="minMax"/>
        </c:scaling>
        <c:axPos val="b"/>
        <c:tickLblPos val="nextTo"/>
        <c:crossAx val="49127808"/>
        <c:crosses val="autoZero"/>
        <c:auto val="1"/>
        <c:lblAlgn val="ctr"/>
        <c:lblOffset val="100"/>
      </c:catAx>
      <c:valAx>
        <c:axId val="49127808"/>
        <c:scaling>
          <c:orientation val="minMax"/>
        </c:scaling>
        <c:axPos val="l"/>
        <c:numFmt formatCode="General" sourceLinked="1"/>
        <c:tickLblPos val="nextTo"/>
        <c:crossAx val="48739840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2015-05-21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5</a:t>
            </a:r>
            <a:r>
              <a:rPr lang="mn-MN" sz="3600" b="1" dirty="0" smtClean="0"/>
              <a:t> ОНЫ  </a:t>
            </a:r>
            <a:r>
              <a:rPr lang="en-US" sz="3600" b="1" dirty="0" smtClean="0"/>
              <a:t>04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00100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ТОМ МАЛЫН ЗҮЙ БУС </a:t>
            </a:r>
            <a:r>
              <a:rPr lang="ru-RU" sz="2000" b="1" dirty="0" smtClean="0"/>
              <a:t>ХОРОГДОЛ</a:t>
            </a:r>
            <a:r>
              <a:rPr lang="en-US" sz="2000" b="1" dirty="0" smtClean="0"/>
              <a:t> 2015 </a:t>
            </a:r>
            <a:r>
              <a:rPr lang="mn-MN" sz="2000" b="1" dirty="0" smtClean="0"/>
              <a:t>ОНЫ 04 САР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mn-MN" sz="2000" b="1" dirty="0" smtClean="0"/>
              <a:t>/толгойн тоогоор/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00100" y="1643050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715304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БОЙЖУУЛСАН ТӨЛ, МЯН.ТОЛ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28662" y="1142984"/>
          <a:ext cx="7715304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572428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ТӨЛИЙН ХОРОГДОЛ-2015 ОНЫ </a:t>
            </a:r>
            <a:r>
              <a:rPr lang="mn-MN" sz="2000" b="1" dirty="0" smtClean="0"/>
              <a:t>04 </a:t>
            </a:r>
            <a:r>
              <a:rPr lang="mn-MN" sz="2000" b="1" dirty="0" smtClean="0"/>
              <a:t>САР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097" y="1142984"/>
          <a:ext cx="7500992" cy="5357850"/>
        </p:xfrm>
        <a:graphic>
          <a:graphicData uri="http://schemas.openxmlformats.org/drawingml/2006/table">
            <a:tbl>
              <a:tblPr/>
              <a:tblGrid>
                <a:gridCol w="1453225"/>
                <a:gridCol w="1350472"/>
                <a:gridCol w="939459"/>
                <a:gridCol w="939459"/>
                <a:gridCol w="939459"/>
                <a:gridCol w="939459"/>
                <a:gridCol w="939459"/>
              </a:tblGrid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төл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Ботго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Унага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Тугал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Хурга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Ишиг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1888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1835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1572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2743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1967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1734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1694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1022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4885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663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4216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AGBengaly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787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950">
                <a:tc>
                  <a:txBody>
                    <a:bodyPr/>
                    <a:lstStyle/>
                    <a:p>
                      <a:pPr algn="l" fontAlgn="b"/>
                      <a:r>
                        <a:rPr lang="mn-MN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21800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4870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16505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954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mn-MN" b="1" dirty="0" smtClean="0"/>
              <a:t>0</a:t>
            </a:r>
            <a:r>
              <a:rPr lang="en-US" b="1" dirty="0" smtClean="0"/>
              <a:t>4</a:t>
            </a:r>
            <a:endParaRPr lang="mn-MN" b="1" dirty="0" smtClean="0"/>
          </a:p>
          <a:p>
            <a:pPr algn="ctr"/>
            <a:r>
              <a:rPr lang="mn-MN" b="1" dirty="0" smtClean="0"/>
              <a:t> дугаар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2000240"/>
          <a:ext cx="7358114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5214942" y="1714488"/>
          <a:ext cx="3286149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285853" y="1643050"/>
          <a:ext cx="378621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</a:t>
            </a:r>
            <a:r>
              <a:rPr lang="mn-MN" sz="2020" b="1" dirty="0" smtClean="0"/>
              <a:t>0</a:t>
            </a:r>
            <a:r>
              <a:rPr lang="en-US" sz="2020" b="1" dirty="0" smtClean="0"/>
              <a:t>4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r>
              <a:rPr lang="en-US" sz="2020" b="1" dirty="0" smtClean="0"/>
              <a:t> /</a:t>
            </a:r>
            <a:r>
              <a:rPr lang="mn-MN" sz="2020" b="1" dirty="0" smtClean="0"/>
              <a:t>сая.төг/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357290" y="1857364"/>
          <a:ext cx="700092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mn-MN" sz="2400" b="1" dirty="0" smtClean="0"/>
              <a:t> ЖИЛ БҮРИЙН</a:t>
            </a:r>
            <a:r>
              <a:rPr lang="en-US" sz="2400" b="1" dirty="0" smtClean="0"/>
              <a:t>  </a:t>
            </a:r>
            <a:r>
              <a:rPr lang="en-US" sz="2400" b="1" dirty="0" smtClean="0"/>
              <a:t>4</a:t>
            </a:r>
            <a:r>
              <a:rPr lang="mn-MN" sz="2400" b="1" dirty="0" smtClean="0"/>
              <a:t> </a:t>
            </a:r>
            <a:r>
              <a:rPr lang="mn-MN" sz="2400" b="1" dirty="0" smtClean="0"/>
              <a:t>САРЫН БАЙДЛААР</a:t>
            </a:r>
            <a:r>
              <a:rPr lang="en-US" sz="2400" b="1" dirty="0" smtClean="0"/>
              <a:t>/</a:t>
            </a:r>
            <a:r>
              <a:rPr lang="mn-MN" sz="2400" b="1" dirty="0" smtClean="0"/>
              <a:t>сая.төг/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85852" y="1857364"/>
          <a:ext cx="71438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14942" y="1214422"/>
          <a:ext cx="3500462" cy="1000132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2014, 2015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l" fontAlgn="b"/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071538" y="1285860"/>
          <a:ext cx="378621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5072066" y="1785926"/>
          <a:ext cx="385765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142976" y="4071942"/>
          <a:ext cx="7643866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1071538" y="3786190"/>
          <a:ext cx="7358114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071538" y="1285860"/>
          <a:ext cx="7572428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615262" cy="84615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857224" y="1643051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/>
              <a:t>Хөдөлмөрийн хэлтэст бүртгэлтэй ажилгүйчүүд болон,</a:t>
            </a:r>
          </a:p>
          <a:p>
            <a:r>
              <a:rPr lang="mn-MN" b="1" dirty="0" smtClean="0"/>
              <a:t> зуучлагдаж </a:t>
            </a:r>
            <a:r>
              <a:rPr lang="ru-RU" b="1" dirty="0" smtClean="0"/>
              <a:t>ажилд орсон иргэд, </a:t>
            </a:r>
            <a:r>
              <a:rPr lang="mn-MN" b="1" dirty="0" smtClean="0"/>
              <a:t>201</a:t>
            </a:r>
            <a:r>
              <a:rPr lang="en-US" b="1" dirty="0" smtClean="0"/>
              <a:t>4</a:t>
            </a:r>
            <a:r>
              <a:rPr lang="mn-MN" b="1" dirty="0" smtClean="0"/>
              <a:t>, 201</a:t>
            </a:r>
            <a:r>
              <a:rPr lang="en-US" b="1" dirty="0" smtClean="0"/>
              <a:t>5</a:t>
            </a:r>
            <a:r>
              <a:rPr lang="ru-RU" b="1" dirty="0" smtClean="0"/>
              <a:t> </a:t>
            </a:r>
            <a:r>
              <a:rPr lang="mn-MN" b="1" dirty="0" smtClean="0"/>
              <a:t>оны </a:t>
            </a:r>
            <a:r>
              <a:rPr lang="en-US" b="1" dirty="0" smtClean="0"/>
              <a:t>04</a:t>
            </a:r>
            <a:r>
              <a:rPr lang="ru-RU" b="1" dirty="0" smtClean="0"/>
              <a:t> </a:t>
            </a:r>
            <a:r>
              <a:rPr lang="ru-RU" b="1" dirty="0" smtClean="0"/>
              <a:t>сарын байдлаар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2357430"/>
          <a:ext cx="764386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4</a:t>
            </a:r>
            <a:r>
              <a:rPr lang="ru-RU" sz="2000" b="1" dirty="0" smtClean="0"/>
              <a:t> </a:t>
            </a:r>
            <a:r>
              <a:rPr lang="ru-RU" sz="2000" b="1" dirty="0" smtClean="0"/>
              <a:t>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42976" y="1571612"/>
          <a:ext cx="7543824" cy="4554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/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4</a:t>
            </a:r>
            <a:r>
              <a:rPr lang="mn-MN" sz="2000" b="1" dirty="0" smtClean="0"/>
              <a:t> САРЫН БАЙДЛААР БҮРТГЭГДСЭН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071538" y="157161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64386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071538" y="157161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400948" cy="5715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>ТОМ МАЛЫН ЗҮЙ БУС ХОРОГДОЛ, </a:t>
            </a:r>
            <a:r>
              <a:rPr lang="mn-MN" sz="2400" b="1" dirty="0" smtClean="0"/>
              <a:t>04</a:t>
            </a:r>
            <a:r>
              <a:rPr lang="ru-RU" sz="2400" b="1" dirty="0" smtClean="0"/>
              <a:t> </a:t>
            </a:r>
            <a:r>
              <a:rPr lang="ru-RU" sz="2400" b="1" dirty="0" smtClean="0"/>
              <a:t>САР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85851" y="1357298"/>
          <a:ext cx="7429552" cy="5143536"/>
        </p:xfrm>
        <a:graphic>
          <a:graphicData uri="http://schemas.openxmlformats.org/drawingml/2006/table">
            <a:tbl>
              <a:tblPr/>
              <a:tblGrid>
                <a:gridCol w="1714513"/>
                <a:gridCol w="1785950"/>
                <a:gridCol w="2071702"/>
                <a:gridCol w="1857387"/>
              </a:tblGrid>
              <a:tr h="223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Ñóìûí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íýð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mn-M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Хорогдсон том мал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3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2013.IV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2015.IV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1144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1615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2315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1121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325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1335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865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271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2732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7091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6151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454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3610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483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4138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6738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9301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6029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846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7389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855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Ä¯Í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31422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31228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19594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2985</TotalTime>
  <Words>424</Words>
  <Application>Microsoft Office PowerPoint</Application>
  <PresentationFormat>On-screen Show (4:3)</PresentationFormat>
  <Paragraphs>275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БАЯНХОНГОР АЙМГИЙН СТАТИСТИКИЙН ХЭЛТЭС  НИЙГЭМ ЭДИЙН  ЗАСГИЙН БАЙДАЛ   2015 ОНЫ  04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халамжийн үйлчилгээ, 04 сарын байдлаар мян. төг</vt:lpstr>
      <vt:lpstr>НИЙГМИЙН ҮЗҮҮЛЭЛТҮҮД  -   04 САРЫН БАЙДЛААР БҮРТГЭГДСЭН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8</vt:lpstr>
      <vt:lpstr>ТОМ МАЛЫН ЗҮЙ БУС ХОРОГДОЛ, 04 САР</vt:lpstr>
      <vt:lpstr>ТОМ МАЛЫН ЗҮЙ БУС ХОРОГДОЛ 2015 ОНЫ 04 САР /толгойн тоогоор/</vt:lpstr>
      <vt:lpstr>БОЙЖУУЛСАН ТӨЛ, МЯН.ТОЛ</vt:lpstr>
      <vt:lpstr>ТӨЛИЙН ХОРОГДОЛ-2015 ОНЫ 04 САР</vt:lpstr>
      <vt:lpstr>Slide 13</vt:lpstr>
      <vt:lpstr>Slide 14</vt:lpstr>
      <vt:lpstr>Slide 15</vt:lpstr>
      <vt:lpstr>Slide 16</vt:lpstr>
      <vt:lpstr>Slide 17</vt:lpstr>
      <vt:lpstr>ХАДГАЛАМЖ, ЗЭЭЛИЙН ҮЗҮҮЛЭЛТҮҮД,  ЖИЛ БҮРИЙН  4 САРЫН БАЙДЛААР/сая.төг/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269</cp:revision>
  <dcterms:created xsi:type="dcterms:W3CDTF">2007-01-14T19:26:04Z</dcterms:created>
  <dcterms:modified xsi:type="dcterms:W3CDTF">2015-05-21T06:27:37Z</dcterms:modified>
</cp:coreProperties>
</file>