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89" d="100"/>
          <a:sy n="89" d="100"/>
        </p:scale>
        <p:origin x="-16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'6'!$J$141</c:f>
              <c:strCache>
                <c:ptCount val="1"/>
                <c:pt idx="0">
                  <c:v>2014.VI</c:v>
                </c:pt>
              </c:strCache>
            </c:strRef>
          </c:tx>
          <c:dLbls>
            <c:showVal val="1"/>
          </c:dLbls>
          <c:cat>
            <c:strRef>
              <c:f>'6'!$K$140:$L$140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'6'!$K$141:$L$141</c:f>
              <c:numCache>
                <c:formatCode>General</c:formatCode>
                <c:ptCount val="2"/>
                <c:pt idx="0">
                  <c:v>1072</c:v>
                </c:pt>
                <c:pt idx="1">
                  <c:v>1076</c:v>
                </c:pt>
              </c:numCache>
            </c:numRef>
          </c:val>
        </c:ser>
        <c:ser>
          <c:idx val="1"/>
          <c:order val="1"/>
          <c:tx>
            <c:strRef>
              <c:f>'6'!$J$142</c:f>
              <c:strCache>
                <c:ptCount val="1"/>
                <c:pt idx="0">
                  <c:v>2015.VI</c:v>
                </c:pt>
              </c:strCache>
            </c:strRef>
          </c:tx>
          <c:dLbls>
            <c:showVal val="1"/>
          </c:dLbls>
          <c:cat>
            <c:strRef>
              <c:f>'6'!$K$140:$L$140</c:f>
              <c:strCache>
                <c:ptCount val="2"/>
                <c:pt idx="0">
                  <c:v>Амаржсан эх</c:v>
                </c:pt>
                <c:pt idx="1">
                  <c:v>Амьд төрсөн хүүхэд</c:v>
                </c:pt>
              </c:strCache>
            </c:strRef>
          </c:cat>
          <c:val>
            <c:numRef>
              <c:f>'6'!$K$142:$L$142</c:f>
              <c:numCache>
                <c:formatCode>General</c:formatCode>
                <c:ptCount val="2"/>
                <c:pt idx="0">
                  <c:v>1089</c:v>
                </c:pt>
                <c:pt idx="1">
                  <c:v>1091</c:v>
                </c:pt>
              </c:numCache>
            </c:numRef>
          </c:val>
        </c:ser>
        <c:axId val="53281536"/>
        <c:axId val="53283072"/>
      </c:barChart>
      <c:catAx>
        <c:axId val="53281536"/>
        <c:scaling>
          <c:orientation val="minMax"/>
        </c:scaling>
        <c:axPos val="b"/>
        <c:tickLblPos val="nextTo"/>
        <c:crossAx val="53283072"/>
        <c:crosses val="autoZero"/>
        <c:auto val="1"/>
        <c:lblAlgn val="ctr"/>
        <c:lblOffset val="100"/>
      </c:catAx>
      <c:valAx>
        <c:axId val="53283072"/>
        <c:scaling>
          <c:orientation val="minMax"/>
        </c:scaling>
        <c:axPos val="l"/>
        <c:numFmt formatCode="General" sourceLinked="1"/>
        <c:tickLblPos val="nextTo"/>
        <c:crossAx val="5328153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'6'!$K$97:$K$99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'6'!$L$97:$L$99</c:f>
              <c:numCache>
                <c:formatCode>General</c:formatCode>
                <c:ptCount val="3"/>
                <c:pt idx="0">
                  <c:v>3196.4</c:v>
                </c:pt>
                <c:pt idx="1">
                  <c:v>3853.6</c:v>
                </c:pt>
                <c:pt idx="2">
                  <c:v>3853.5</c:v>
                </c:pt>
              </c:numCache>
            </c:numRef>
          </c:val>
        </c:ser>
        <c:axId val="76849920"/>
        <c:axId val="76851456"/>
      </c:barChart>
      <c:catAx>
        <c:axId val="76849920"/>
        <c:scaling>
          <c:orientation val="minMax"/>
        </c:scaling>
        <c:axPos val="b"/>
        <c:tickLblPos val="nextTo"/>
        <c:crossAx val="76851456"/>
        <c:crosses val="autoZero"/>
        <c:auto val="1"/>
        <c:lblAlgn val="ctr"/>
        <c:lblOffset val="100"/>
      </c:catAx>
      <c:valAx>
        <c:axId val="76851456"/>
        <c:scaling>
          <c:orientation val="minMax"/>
        </c:scaling>
        <c:axPos val="l"/>
        <c:numFmt formatCode="General" sourceLinked="1"/>
        <c:tickLblPos val="nextTo"/>
        <c:crossAx val="76849920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'6'!$K$109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'6'!$L$108:$N$108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'6'!$L$109:$N$109</c:f>
              <c:numCache>
                <c:formatCode>General</c:formatCode>
                <c:ptCount val="3"/>
                <c:pt idx="0">
                  <c:v>71988.399999999994</c:v>
                </c:pt>
                <c:pt idx="1">
                  <c:v>112818.4</c:v>
                </c:pt>
                <c:pt idx="2">
                  <c:v>115508.9</c:v>
                </c:pt>
              </c:numCache>
            </c:numRef>
          </c:val>
        </c:ser>
        <c:ser>
          <c:idx val="1"/>
          <c:order val="1"/>
          <c:tx>
            <c:strRef>
              <c:f>'6'!$K$110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'6'!$L$108:$N$108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'6'!$L$110:$N$110</c:f>
              <c:numCache>
                <c:formatCode>General</c:formatCode>
                <c:ptCount val="3"/>
                <c:pt idx="0">
                  <c:v>40260.1</c:v>
                </c:pt>
                <c:pt idx="1">
                  <c:v>45956.5</c:v>
                </c:pt>
                <c:pt idx="2">
                  <c:v>49624.6</c:v>
                </c:pt>
              </c:numCache>
            </c:numRef>
          </c:val>
        </c:ser>
        <c:axId val="77016448"/>
        <c:axId val="77026432"/>
      </c:barChart>
      <c:catAx>
        <c:axId val="77016448"/>
        <c:scaling>
          <c:orientation val="minMax"/>
        </c:scaling>
        <c:axPos val="b"/>
        <c:tickLblPos val="nextTo"/>
        <c:crossAx val="77026432"/>
        <c:crosses val="autoZero"/>
        <c:auto val="1"/>
        <c:lblAlgn val="ctr"/>
        <c:lblOffset val="100"/>
      </c:catAx>
      <c:valAx>
        <c:axId val="77026432"/>
        <c:scaling>
          <c:orientation val="minMax"/>
        </c:scaling>
        <c:axPos val="l"/>
        <c:numFmt formatCode="General" sourceLinked="1"/>
        <c:tickLblPos val="nextTo"/>
        <c:crossAx val="7701644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'5'!$P$120:$P$122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'5'!$Q$120:$Q$122</c:f>
              <c:numCache>
                <c:formatCode>General</c:formatCode>
                <c:ptCount val="3"/>
                <c:pt idx="0">
                  <c:v>1947</c:v>
                </c:pt>
                <c:pt idx="1">
                  <c:v>2105.9</c:v>
                </c:pt>
                <c:pt idx="2">
                  <c:v>2121.8000000000002</c:v>
                </c:pt>
              </c:numCache>
            </c:numRef>
          </c:val>
        </c:ser>
        <c:axId val="77067008"/>
        <c:axId val="77068544"/>
      </c:barChart>
      <c:catAx>
        <c:axId val="77067008"/>
        <c:scaling>
          <c:orientation val="minMax"/>
        </c:scaling>
        <c:axPos val="b"/>
        <c:tickLblPos val="nextTo"/>
        <c:crossAx val="77068544"/>
        <c:crosses val="autoZero"/>
        <c:auto val="1"/>
        <c:lblAlgn val="ctr"/>
        <c:lblOffset val="100"/>
      </c:catAx>
      <c:valAx>
        <c:axId val="77068544"/>
        <c:scaling>
          <c:orientation val="minMax"/>
        </c:scaling>
        <c:axPos val="l"/>
        <c:numFmt formatCode="General" sourceLinked="1"/>
        <c:tickLblPos val="nextTo"/>
        <c:crossAx val="7706700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'5'!$K$129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'5'!$L$128:$N$128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'5'!$L$129:$N$129</c:f>
              <c:numCache>
                <c:formatCode>General</c:formatCode>
                <c:ptCount val="3"/>
                <c:pt idx="0">
                  <c:v>97.1</c:v>
                </c:pt>
                <c:pt idx="1">
                  <c:v>108.9</c:v>
                </c:pt>
                <c:pt idx="2">
                  <c:v>121.4</c:v>
                </c:pt>
              </c:numCache>
            </c:numRef>
          </c:val>
        </c:ser>
        <c:ser>
          <c:idx val="1"/>
          <c:order val="1"/>
          <c:tx>
            <c:strRef>
              <c:f>'5'!$K$130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'5'!$L$128:$N$128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'5'!$L$130:$N$130</c:f>
              <c:numCache>
                <c:formatCode>General</c:formatCode>
                <c:ptCount val="3"/>
                <c:pt idx="0">
                  <c:v>11.2</c:v>
                </c:pt>
                <c:pt idx="1">
                  <c:v>14.7</c:v>
                </c:pt>
                <c:pt idx="2">
                  <c:v>11.5</c:v>
                </c:pt>
              </c:numCache>
            </c:numRef>
          </c:val>
        </c:ser>
        <c:ser>
          <c:idx val="2"/>
          <c:order val="2"/>
          <c:tx>
            <c:strRef>
              <c:f>'5'!$K$131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'5'!$L$128:$N$128</c:f>
              <c:strCache>
                <c:ptCount val="3"/>
                <c:pt idx="0">
                  <c:v>2013.VI</c:v>
                </c:pt>
                <c:pt idx="1">
                  <c:v>2014.VI</c:v>
                </c:pt>
                <c:pt idx="2">
                  <c:v>2015.VI</c:v>
                </c:pt>
              </c:strCache>
            </c:strRef>
          </c:cat>
          <c:val>
            <c:numRef>
              <c:f>'5'!$L$131:$N$131</c:f>
              <c:numCache>
                <c:formatCode>General</c:formatCode>
                <c:ptCount val="3"/>
                <c:pt idx="0">
                  <c:v>108.1</c:v>
                </c:pt>
                <c:pt idx="1">
                  <c:v>113</c:v>
                </c:pt>
                <c:pt idx="2">
                  <c:v>105.7</c:v>
                </c:pt>
              </c:numCache>
            </c:numRef>
          </c:val>
        </c:ser>
        <c:shape val="cylinder"/>
        <c:axId val="76894592"/>
        <c:axId val="76896128"/>
        <c:axId val="0"/>
      </c:bar3DChart>
      <c:catAx>
        <c:axId val="76894592"/>
        <c:scaling>
          <c:orientation val="minMax"/>
        </c:scaling>
        <c:axPos val="b"/>
        <c:tickLblPos val="nextTo"/>
        <c:crossAx val="76896128"/>
        <c:crosses val="autoZero"/>
        <c:auto val="1"/>
        <c:lblAlgn val="ctr"/>
        <c:lblOffset val="100"/>
      </c:catAx>
      <c:valAx>
        <c:axId val="76896128"/>
        <c:scaling>
          <c:orientation val="minMax"/>
        </c:scaling>
        <c:axPos val="l"/>
        <c:numFmt formatCode="General" sourceLinked="1"/>
        <c:tickLblPos val="nextTo"/>
        <c:crossAx val="768945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0599518810148781E-2"/>
          <c:y val="7.4548702245552642E-2"/>
          <c:w val="0.90951159230096246"/>
          <c:h val="0.79822506561679785"/>
        </c:manualLayout>
      </c:layout>
      <c:lineChart>
        <c:grouping val="standard"/>
        <c:ser>
          <c:idx val="0"/>
          <c:order val="0"/>
          <c:tx>
            <c:strRef>
              <c:f>'6'!$K$160</c:f>
              <c:strCache>
                <c:ptCount val="1"/>
                <c:pt idx="0">
                  <c:v>2014 он</c:v>
                </c:pt>
              </c:strCache>
            </c:strRef>
          </c:tx>
          <c:dLbls>
            <c:showVal val="1"/>
          </c:dLbls>
          <c:cat>
            <c:strRef>
              <c:f>'6'!$L$159:$Q$159</c:f>
              <c:strCache>
                <c:ptCount val="6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</c:strCache>
            </c:strRef>
          </c:cat>
          <c:val>
            <c:numRef>
              <c:f>'6'!$L$160:$Q$160</c:f>
              <c:numCache>
                <c:formatCode>General</c:formatCode>
                <c:ptCount val="6"/>
                <c:pt idx="0">
                  <c:v>24.1</c:v>
                </c:pt>
                <c:pt idx="1">
                  <c:v>21.8</c:v>
                </c:pt>
                <c:pt idx="2">
                  <c:v>22.4</c:v>
                </c:pt>
                <c:pt idx="3">
                  <c:v>18.2</c:v>
                </c:pt>
                <c:pt idx="4">
                  <c:v>16.7</c:v>
                </c:pt>
                <c:pt idx="5">
                  <c:v>19.600000000000001</c:v>
                </c:pt>
              </c:numCache>
            </c:numRef>
          </c:val>
        </c:ser>
        <c:ser>
          <c:idx val="1"/>
          <c:order val="1"/>
          <c:tx>
            <c:strRef>
              <c:f>'6'!$K$161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'6'!$L$159:$Q$159</c:f>
              <c:strCache>
                <c:ptCount val="6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</c:strCache>
            </c:strRef>
          </c:cat>
          <c:val>
            <c:numRef>
              <c:f>'6'!$L$161:$Q$161</c:f>
              <c:numCache>
                <c:formatCode>General</c:formatCode>
                <c:ptCount val="6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  <c:pt idx="4">
                  <c:v>19.5</c:v>
                </c:pt>
                <c:pt idx="5">
                  <c:v>17.399999999999999</c:v>
                </c:pt>
              </c:numCache>
            </c:numRef>
          </c:val>
        </c:ser>
        <c:marker val="1"/>
        <c:axId val="53308416"/>
        <c:axId val="53314304"/>
      </c:lineChart>
      <c:catAx>
        <c:axId val="53308416"/>
        <c:scaling>
          <c:orientation val="minMax"/>
        </c:scaling>
        <c:axPos val="b"/>
        <c:tickLblPos val="nextTo"/>
        <c:crossAx val="53314304"/>
        <c:crosses val="autoZero"/>
        <c:auto val="1"/>
        <c:lblAlgn val="ctr"/>
        <c:lblOffset val="100"/>
      </c:catAx>
      <c:valAx>
        <c:axId val="53314304"/>
        <c:scaling>
          <c:orientation val="minMax"/>
        </c:scaling>
        <c:axPos val="l"/>
        <c:numFmt formatCode="General" sourceLinked="1"/>
        <c:tickLblPos val="nextTo"/>
        <c:crossAx val="5330841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sz="1400" dirty="0"/>
              <a:t>Халдварт өвчнөөр өвчлөгчид, 2014, 2015 оны  эхний хагас жилийн байдлаар / 10000 хүн </a:t>
            </a:r>
            <a:r>
              <a:rPr lang="mn-MN" sz="1400" dirty="0" smtClean="0"/>
              <a:t>амд</a:t>
            </a:r>
            <a:r>
              <a:rPr lang="en-US" sz="1400" dirty="0" smtClean="0"/>
              <a:t>/</a:t>
            </a:r>
            <a:endParaRPr lang="mn-MN" sz="1400" dirty="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'6'!$K$168</c:f>
              <c:strCache>
                <c:ptCount val="1"/>
                <c:pt idx="0">
                  <c:v>Халдварт өвчнөөр өвчлөгчид, 2014, 2015 оны  эхний хагас жилийн байдлаар / 10000 хүн амд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'6'!$L$167:$M$167</c:f>
              <c:strCache>
                <c:ptCount val="2"/>
                <c:pt idx="0">
                  <c:v>2014 он</c:v>
                </c:pt>
                <c:pt idx="1">
                  <c:v>2015 он</c:v>
                </c:pt>
              </c:strCache>
            </c:strRef>
          </c:cat>
          <c:val>
            <c:numRef>
              <c:f>'6'!$L$168:$M$168</c:f>
              <c:numCache>
                <c:formatCode>General</c:formatCode>
                <c:ptCount val="2"/>
                <c:pt idx="0">
                  <c:v>77.5</c:v>
                </c:pt>
                <c:pt idx="1">
                  <c:v>106</c:v>
                </c:pt>
              </c:numCache>
            </c:numRef>
          </c:val>
        </c:ser>
        <c:shape val="cylinder"/>
        <c:axId val="53479296"/>
        <c:axId val="53480832"/>
        <c:axId val="0"/>
      </c:bar3DChart>
      <c:catAx>
        <c:axId val="53479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3480832"/>
        <c:crosses val="autoZero"/>
        <c:auto val="1"/>
        <c:lblAlgn val="ctr"/>
        <c:lblOffset val="100"/>
      </c:catAx>
      <c:valAx>
        <c:axId val="5348083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347929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5759746380144511E-2"/>
          <c:y val="8.8437591134441565E-2"/>
          <c:w val="0.89555125390115176"/>
          <c:h val="0.61023913677457053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'6'!$AH$32:$AH$51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'6'!$AI$32:$AI$51</c:f>
              <c:numCache>
                <c:formatCode>General</c:formatCode>
                <c:ptCount val="20"/>
                <c:pt idx="0">
                  <c:v>1757</c:v>
                </c:pt>
                <c:pt idx="1">
                  <c:v>889</c:v>
                </c:pt>
                <c:pt idx="2">
                  <c:v>265</c:v>
                </c:pt>
                <c:pt idx="3">
                  <c:v>1706</c:v>
                </c:pt>
                <c:pt idx="4">
                  <c:v>937</c:v>
                </c:pt>
                <c:pt idx="5">
                  <c:v>6721</c:v>
                </c:pt>
                <c:pt idx="6">
                  <c:v>260</c:v>
                </c:pt>
                <c:pt idx="7">
                  <c:v>0</c:v>
                </c:pt>
                <c:pt idx="8">
                  <c:v>1211</c:v>
                </c:pt>
                <c:pt idx="9">
                  <c:v>295</c:v>
                </c:pt>
                <c:pt idx="10">
                  <c:v>2234</c:v>
                </c:pt>
                <c:pt idx="11">
                  <c:v>743</c:v>
                </c:pt>
                <c:pt idx="12">
                  <c:v>414</c:v>
                </c:pt>
                <c:pt idx="13">
                  <c:v>309</c:v>
                </c:pt>
                <c:pt idx="14">
                  <c:v>16194</c:v>
                </c:pt>
                <c:pt idx="15">
                  <c:v>517</c:v>
                </c:pt>
                <c:pt idx="16">
                  <c:v>11391</c:v>
                </c:pt>
                <c:pt idx="17">
                  <c:v>2610</c:v>
                </c:pt>
                <c:pt idx="18">
                  <c:v>6</c:v>
                </c:pt>
                <c:pt idx="19">
                  <c:v>3106</c:v>
                </c:pt>
              </c:numCache>
            </c:numRef>
          </c:val>
        </c:ser>
        <c:axId val="76686464"/>
        <c:axId val="76688000"/>
      </c:barChart>
      <c:catAx>
        <c:axId val="76686464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rial Mon" pitchFamily="34" charset="0"/>
              </a:defRPr>
            </a:pPr>
            <a:endParaRPr lang="en-US"/>
          </a:p>
        </c:txPr>
        <c:crossAx val="76688000"/>
        <c:crosses val="autoZero"/>
        <c:auto val="1"/>
        <c:lblAlgn val="ctr"/>
        <c:lblOffset val="100"/>
      </c:catAx>
      <c:valAx>
        <c:axId val="76688000"/>
        <c:scaling>
          <c:orientation val="minMax"/>
        </c:scaling>
        <c:axPos val="l"/>
        <c:numFmt formatCode="General" sourceLinked="1"/>
        <c:tickLblPos val="nextTo"/>
        <c:crossAx val="7668646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2964521288332182"/>
          <c:y val="1.6161612733823754E-2"/>
          <c:w val="0.74115337728175013"/>
          <c:h val="0.88287984668101771"/>
        </c:manualLayout>
      </c:layout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'5'!$Q$71:$Q$90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'5'!$R$71:$R$90</c:f>
              <c:numCache>
                <c:formatCode>0.0</c:formatCode>
                <c:ptCount val="20"/>
                <c:pt idx="0">
                  <c:v>53.9</c:v>
                </c:pt>
                <c:pt idx="1">
                  <c:v>100.9</c:v>
                </c:pt>
                <c:pt idx="2">
                  <c:v>36.1</c:v>
                </c:pt>
                <c:pt idx="3">
                  <c:v>54</c:v>
                </c:pt>
                <c:pt idx="4">
                  <c:v>50.2</c:v>
                </c:pt>
                <c:pt idx="5">
                  <c:v>73.400000000000006</c:v>
                </c:pt>
                <c:pt idx="6">
                  <c:v>46.1</c:v>
                </c:pt>
                <c:pt idx="7">
                  <c:v>68.599999999999994</c:v>
                </c:pt>
                <c:pt idx="8">
                  <c:v>56.8</c:v>
                </c:pt>
                <c:pt idx="9">
                  <c:v>71.2</c:v>
                </c:pt>
                <c:pt idx="10">
                  <c:v>85</c:v>
                </c:pt>
                <c:pt idx="11">
                  <c:v>63.4</c:v>
                </c:pt>
                <c:pt idx="12">
                  <c:v>32.9</c:v>
                </c:pt>
                <c:pt idx="13">
                  <c:v>38.6</c:v>
                </c:pt>
                <c:pt idx="14">
                  <c:v>44.7</c:v>
                </c:pt>
                <c:pt idx="15">
                  <c:v>34.200000000000003</c:v>
                </c:pt>
                <c:pt idx="16">
                  <c:v>71.3</c:v>
                </c:pt>
                <c:pt idx="17">
                  <c:v>53</c:v>
                </c:pt>
                <c:pt idx="18">
                  <c:v>45.6</c:v>
                </c:pt>
                <c:pt idx="19">
                  <c:v>55.6</c:v>
                </c:pt>
              </c:numCache>
            </c:numRef>
          </c:val>
        </c:ser>
        <c:axId val="76712192"/>
        <c:axId val="76722176"/>
      </c:barChart>
      <c:catAx>
        <c:axId val="76712192"/>
        <c:scaling>
          <c:orientation val="minMax"/>
        </c:scaling>
        <c:axPos val="l"/>
        <c:tickLblPos val="nextTo"/>
        <c:crossAx val="76722176"/>
        <c:crosses val="autoZero"/>
        <c:auto val="1"/>
        <c:lblAlgn val="ctr"/>
        <c:lblOffset val="100"/>
      </c:catAx>
      <c:valAx>
        <c:axId val="76722176"/>
        <c:scaling>
          <c:orientation val="minMax"/>
        </c:scaling>
        <c:axPos val="b"/>
        <c:numFmt formatCode="0.0" sourceLinked="1"/>
        <c:tickLblPos val="nextTo"/>
        <c:crossAx val="76712192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AGBengaly Mon" pitchFamily="2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3016185476815394E-2"/>
          <c:y val="0.14886647940937225"/>
          <c:w val="0.88332575323958828"/>
          <c:h val="0.64425473131648081"/>
        </c:manualLayout>
      </c:layout>
      <c:barChart>
        <c:barDir val="col"/>
        <c:grouping val="clustered"/>
        <c:ser>
          <c:idx val="0"/>
          <c:order val="0"/>
          <c:tx>
            <c:strRef>
              <c:f>'6'!$Z$97</c:f>
              <c:strCache>
                <c:ptCount val="1"/>
                <c:pt idx="0">
                  <c:v>2013.VI</c:v>
                </c:pt>
              </c:strCache>
            </c:strRef>
          </c:tx>
          <c:dLbls>
            <c:showVal val="1"/>
          </c:dLbls>
          <c:cat>
            <c:strRef>
              <c:f>'6'!$Y$98:$Y$101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'6'!$Z$98:$Z$101</c:f>
              <c:numCache>
                <c:formatCode>General</c:formatCode>
                <c:ptCount val="4"/>
                <c:pt idx="0">
                  <c:v>4.8</c:v>
                </c:pt>
                <c:pt idx="1">
                  <c:v>199.9</c:v>
                </c:pt>
                <c:pt idx="2">
                  <c:v>149.9</c:v>
                </c:pt>
                <c:pt idx="3">
                  <c:v>180.6</c:v>
                </c:pt>
              </c:numCache>
            </c:numRef>
          </c:val>
        </c:ser>
        <c:ser>
          <c:idx val="1"/>
          <c:order val="1"/>
          <c:tx>
            <c:strRef>
              <c:f>'6'!$AA$97</c:f>
              <c:strCache>
                <c:ptCount val="1"/>
                <c:pt idx="0">
                  <c:v>2014.VI</c:v>
                </c:pt>
              </c:strCache>
            </c:strRef>
          </c:tx>
          <c:dLbls>
            <c:showVal val="1"/>
          </c:dLbls>
          <c:cat>
            <c:strRef>
              <c:f>'6'!$Y$98:$Y$101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'6'!$AA$98:$AA$101</c:f>
              <c:numCache>
                <c:formatCode>General</c:formatCode>
                <c:ptCount val="4"/>
                <c:pt idx="0">
                  <c:v>10.6</c:v>
                </c:pt>
                <c:pt idx="1">
                  <c:v>225.3</c:v>
                </c:pt>
                <c:pt idx="2">
                  <c:v>166.3</c:v>
                </c:pt>
                <c:pt idx="3">
                  <c:v>553.20000000000005</c:v>
                </c:pt>
              </c:numCache>
            </c:numRef>
          </c:val>
        </c:ser>
        <c:ser>
          <c:idx val="2"/>
          <c:order val="2"/>
          <c:tx>
            <c:strRef>
              <c:f>'6'!$AB$97</c:f>
              <c:strCache>
                <c:ptCount val="1"/>
                <c:pt idx="0">
                  <c:v>2015.VI</c:v>
                </c:pt>
              </c:strCache>
            </c:strRef>
          </c:tx>
          <c:dLbls>
            <c:showVal val="1"/>
          </c:dLbls>
          <c:cat>
            <c:strRef>
              <c:f>'6'!$Y$98:$Y$101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'6'!$AB$98:$AB$101</c:f>
              <c:numCache>
                <c:formatCode>General</c:formatCode>
                <c:ptCount val="4"/>
                <c:pt idx="0">
                  <c:v>12</c:v>
                </c:pt>
                <c:pt idx="1">
                  <c:v>244.3</c:v>
                </c:pt>
                <c:pt idx="2">
                  <c:v>168.1</c:v>
                </c:pt>
                <c:pt idx="3">
                  <c:v>561.20000000000005</c:v>
                </c:pt>
              </c:numCache>
            </c:numRef>
          </c:val>
        </c:ser>
        <c:axId val="76756480"/>
        <c:axId val="76758016"/>
      </c:barChart>
      <c:catAx>
        <c:axId val="767564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6758016"/>
        <c:crosses val="autoZero"/>
        <c:auto val="1"/>
        <c:lblAlgn val="ctr"/>
        <c:lblOffset val="100"/>
      </c:catAx>
      <c:valAx>
        <c:axId val="7675801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75648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txPr>
    <a:bodyPr/>
    <a:lstStyle/>
    <a:p>
      <a:pPr>
        <a:defRPr sz="10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'6'!$J$261:$W$261</c:f>
              <c:strCache>
                <c:ptCount val="14"/>
                <c:pt idx="0">
                  <c:v>Åðºíõèé</c:v>
                </c:pt>
                <c:pt idx="1">
                  <c:v>Õ¿íñíèé</c:v>
                </c:pt>
                <c:pt idx="2">
                  <c:v>Ñîãòóóðóóëàõ</c:v>
                </c:pt>
                <c:pt idx="3">
                  <c:v>Õóâöàñ,</c:v>
                </c:pt>
                <c:pt idx="4">
                  <c:v>Îðîí ñóóö, óñ,</c:v>
                </c:pt>
                <c:pt idx="5">
                  <c:v>Ãýð àõóéí</c:v>
                </c:pt>
                <c:pt idx="6">
                  <c:v>Ýì, òàðèà,</c:v>
                </c:pt>
                <c:pt idx="8">
                  <c:v>Õîëáîîíû </c:v>
                </c:pt>
                <c:pt idx="9">
                  <c:v>Àìðàëò,</c:v>
                </c:pt>
                <c:pt idx="10">
                  <c:v>Áîëîâñ-</c:v>
                </c:pt>
                <c:pt idx="11">
                  <c:v>Çî÷èä áóóäàë,</c:v>
                </c:pt>
                <c:pt idx="12">
                  <c:v>Áóñàä</c:v>
                </c:pt>
                <c:pt idx="13">
                  <c:v>Бусад бараа, үйлчилгээ</c:v>
                </c:pt>
              </c:strCache>
            </c:strRef>
          </c:cat>
          <c:val>
            <c:numRef>
              <c:f>'6'!$J$262:$W$262</c:f>
              <c:numCache>
                <c:formatCode>0.0_)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 formatCode="General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cat>
            <c:strRef>
              <c:f>'6'!$J$261:$W$261</c:f>
              <c:strCache>
                <c:ptCount val="14"/>
                <c:pt idx="0">
                  <c:v>Åðºíõèé</c:v>
                </c:pt>
                <c:pt idx="1">
                  <c:v>Õ¿íñíèé</c:v>
                </c:pt>
                <c:pt idx="2">
                  <c:v>Ñîãòóóðóóëàõ</c:v>
                </c:pt>
                <c:pt idx="3">
                  <c:v>Õóâöàñ,</c:v>
                </c:pt>
                <c:pt idx="4">
                  <c:v>Îðîí ñóóö, óñ,</c:v>
                </c:pt>
                <c:pt idx="5">
                  <c:v>Ãýð àõóéí</c:v>
                </c:pt>
                <c:pt idx="6">
                  <c:v>Ýì, òàðèà,</c:v>
                </c:pt>
                <c:pt idx="8">
                  <c:v>Õîëáîîíû </c:v>
                </c:pt>
                <c:pt idx="9">
                  <c:v>Àìðàëò,</c:v>
                </c:pt>
                <c:pt idx="10">
                  <c:v>Áîëîâñ-</c:v>
                </c:pt>
                <c:pt idx="11">
                  <c:v>Çî÷èä áóóäàë,</c:v>
                </c:pt>
                <c:pt idx="12">
                  <c:v>Áóñàä</c:v>
                </c:pt>
                <c:pt idx="13">
                  <c:v>Бусад бараа, үйлчилгээ</c:v>
                </c:pt>
              </c:strCache>
            </c:strRef>
          </c:cat>
          <c:val>
            <c:numRef>
              <c:f>'6'!$J$263:$W$263</c:f>
              <c:numCache>
                <c:formatCode>0.0_)</c:formatCode>
                <c:ptCount val="14"/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cat>
            <c:strRef>
              <c:f>'6'!$J$261:$W$261</c:f>
              <c:strCache>
                <c:ptCount val="14"/>
                <c:pt idx="0">
                  <c:v>Åðºíõèé</c:v>
                </c:pt>
                <c:pt idx="1">
                  <c:v>Õ¿íñíèé</c:v>
                </c:pt>
                <c:pt idx="2">
                  <c:v>Ñîãòóóðóóëàõ</c:v>
                </c:pt>
                <c:pt idx="3">
                  <c:v>Õóâöàñ,</c:v>
                </c:pt>
                <c:pt idx="4">
                  <c:v>Îðîí ñóóö, óñ,</c:v>
                </c:pt>
                <c:pt idx="5">
                  <c:v>Ãýð àõóéí</c:v>
                </c:pt>
                <c:pt idx="6">
                  <c:v>Ýì, òàðèà,</c:v>
                </c:pt>
                <c:pt idx="8">
                  <c:v>Õîëáîîíû </c:v>
                </c:pt>
                <c:pt idx="9">
                  <c:v>Àìðàëò,</c:v>
                </c:pt>
                <c:pt idx="10">
                  <c:v>Áîëîâñ-</c:v>
                </c:pt>
                <c:pt idx="11">
                  <c:v>Çî÷èä áóóäàë,</c:v>
                </c:pt>
                <c:pt idx="12">
                  <c:v>Áóñàä</c:v>
                </c:pt>
                <c:pt idx="13">
                  <c:v>Бусад бараа, үйлчилгээ</c:v>
                </c:pt>
              </c:strCache>
            </c:strRef>
          </c:cat>
          <c:val>
            <c:numRef>
              <c:f>'6'!$J$264:$W$264</c:f>
              <c:numCache>
                <c:formatCode>General</c:formatCode>
                <c:ptCount val="14"/>
                <c:pt idx="5" formatCode="0.0_)">
                  <c:v>0</c:v>
                </c:pt>
                <c:pt idx="8" formatCode="0.0_)">
                  <c:v>0</c:v>
                </c:pt>
                <c:pt idx="9" formatCode="0.0_)">
                  <c:v>0</c:v>
                </c:pt>
              </c:numCache>
            </c:numRef>
          </c:val>
        </c:ser>
        <c:ser>
          <c:idx val="3"/>
          <c:order val="3"/>
          <c:dLbls>
            <c:showVal val="1"/>
          </c:dLbls>
          <c:cat>
            <c:strRef>
              <c:f>'6'!$J$261:$W$261</c:f>
              <c:strCache>
                <c:ptCount val="14"/>
                <c:pt idx="0">
                  <c:v>Åðºíõèé</c:v>
                </c:pt>
                <c:pt idx="1">
                  <c:v>Õ¿íñíèé</c:v>
                </c:pt>
                <c:pt idx="2">
                  <c:v>Ñîãòóóðóóëàõ</c:v>
                </c:pt>
                <c:pt idx="3">
                  <c:v>Õóâöàñ,</c:v>
                </c:pt>
                <c:pt idx="4">
                  <c:v>Îðîí ñóóö, óñ,</c:v>
                </c:pt>
                <c:pt idx="5">
                  <c:v>Ãýð àõóéí</c:v>
                </c:pt>
                <c:pt idx="6">
                  <c:v>Ýì, òàðèà,</c:v>
                </c:pt>
                <c:pt idx="8">
                  <c:v>Õîëáîîíû </c:v>
                </c:pt>
                <c:pt idx="9">
                  <c:v>Àìðàëò,</c:v>
                </c:pt>
                <c:pt idx="10">
                  <c:v>Áîëîâñ-</c:v>
                </c:pt>
                <c:pt idx="11">
                  <c:v>Çî÷èä áóóäàë,</c:v>
                </c:pt>
                <c:pt idx="12">
                  <c:v>Áóñàä</c:v>
                </c:pt>
                <c:pt idx="13">
                  <c:v>Бусад бараа, үйлчилгээ</c:v>
                </c:pt>
              </c:strCache>
            </c:strRef>
          </c:cat>
          <c:val>
            <c:numRef>
              <c:f>'6'!$J$265:$W$265</c:f>
              <c:numCache>
                <c:formatCode>##########0.0</c:formatCode>
                <c:ptCount val="14"/>
                <c:pt idx="0">
                  <c:v>174.03249754407483</c:v>
                </c:pt>
                <c:pt idx="1">
                  <c:v>169.30638306381852</c:v>
                </c:pt>
                <c:pt idx="2">
                  <c:v>231.29328857589252</c:v>
                </c:pt>
                <c:pt idx="3">
                  <c:v>224.7476718142903</c:v>
                </c:pt>
                <c:pt idx="4">
                  <c:v>124.68965270051321</c:v>
                </c:pt>
                <c:pt idx="5">
                  <c:v>242.1377928796519</c:v>
                </c:pt>
                <c:pt idx="6">
                  <c:v>126.5017720533677</c:v>
                </c:pt>
                <c:pt idx="7">
                  <c:v>138.0913423515199</c:v>
                </c:pt>
                <c:pt idx="8">
                  <c:v>92.722678322974048</c:v>
                </c:pt>
                <c:pt idx="9">
                  <c:v>81.822152461104949</c:v>
                </c:pt>
                <c:pt idx="10">
                  <c:v>230.00000000000003</c:v>
                </c:pt>
                <c:pt idx="11">
                  <c:v>198.59089567799089</c:v>
                </c:pt>
                <c:pt idx="12">
                  <c:v>140.74636012223019</c:v>
                </c:pt>
                <c:pt idx="13">
                  <c:v>117.53105591975616</c:v>
                </c:pt>
              </c:numCache>
            </c:numRef>
          </c:val>
        </c:ser>
        <c:shape val="box"/>
        <c:axId val="76797824"/>
        <c:axId val="76799360"/>
        <c:axId val="0"/>
      </c:bar3DChart>
      <c:catAx>
        <c:axId val="76797824"/>
        <c:scaling>
          <c:orientation val="minMax"/>
        </c:scaling>
        <c:axPos val="b"/>
        <c:tickLblPos val="nextTo"/>
        <c:crossAx val="76799360"/>
        <c:crosses val="autoZero"/>
        <c:auto val="1"/>
        <c:lblAlgn val="ctr"/>
        <c:lblOffset val="100"/>
      </c:catAx>
      <c:valAx>
        <c:axId val="76799360"/>
        <c:scaling>
          <c:orientation val="minMax"/>
        </c:scaling>
        <c:axPos val="l"/>
        <c:numFmt formatCode="0.0_)" sourceLinked="1"/>
        <c:tickLblPos val="nextTo"/>
        <c:crossAx val="76797824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AGAvantGarde Mon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0432174103237103"/>
          <c:y val="0.21806722076407128"/>
          <c:w val="0.88805468066491688"/>
          <c:h val="0.57873432487605669"/>
        </c:manualLayout>
      </c:layout>
      <c:bar3DChart>
        <c:barDir val="col"/>
        <c:grouping val="clustered"/>
        <c:ser>
          <c:idx val="0"/>
          <c:order val="0"/>
          <c:tx>
            <c:strRef>
              <c:f>'6'!$L$226</c:f>
              <c:strCache>
                <c:ptCount val="1"/>
                <c:pt idx="0">
                  <c:v>2014 оны 06 сарын дундаж үнэ, төг</c:v>
                </c:pt>
              </c:strCache>
            </c:strRef>
          </c:tx>
          <c:dLbls>
            <c:showVal val="1"/>
          </c:dLbls>
          <c:cat>
            <c:strRef>
              <c:f>'6'!$K$227:$K$230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'6'!$L$227:$L$230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7500</c:v>
                </c:pt>
                <c:pt idx="2">
                  <c:v>8000</c:v>
                </c:pt>
                <c:pt idx="3">
                  <c:v>7000</c:v>
                </c:pt>
              </c:numCache>
            </c:numRef>
          </c:val>
        </c:ser>
        <c:ser>
          <c:idx val="1"/>
          <c:order val="1"/>
          <c:tx>
            <c:strRef>
              <c:f>'6'!$M$226</c:f>
              <c:strCache>
                <c:ptCount val="1"/>
                <c:pt idx="0">
                  <c:v>2015 оны 06 сарын дундаж үнэ, төг</c:v>
                </c:pt>
              </c:strCache>
            </c:strRef>
          </c:tx>
          <c:dLbls>
            <c:dLbl>
              <c:idx val="0"/>
              <c:layout>
                <c:manualLayout>
                  <c:x val="3.1745809553138986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4.7618714329708503E-2"/>
                  <c:y val="2.6143607867290947E-3"/>
                </c:manualLayout>
              </c:layout>
              <c:showVal val="1"/>
            </c:dLbl>
            <c:dLbl>
              <c:idx val="2"/>
              <c:layout>
                <c:manualLayout>
                  <c:x val="4.126955241908066E-2"/>
                  <c:y val="-5.2287215734581876E-3"/>
                </c:manualLayout>
              </c:layout>
              <c:showVal val="1"/>
            </c:dLbl>
            <c:dLbl>
              <c:idx val="3"/>
              <c:layout>
                <c:manualLayout>
                  <c:x val="3.8094971463766794E-2"/>
                  <c:y val="5.2287215734581876E-3"/>
                </c:manualLayout>
              </c:layout>
              <c:showVal val="1"/>
            </c:dLbl>
            <c:showVal val="1"/>
          </c:dLbls>
          <c:cat>
            <c:strRef>
              <c:f>'6'!$K$227:$K$230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'6'!$M$227:$M$230</c:f>
              <c:numCache>
                <c:formatCode>General</c:formatCode>
                <c:ptCount val="4"/>
                <c:pt idx="0">
                  <c:v>1000</c:v>
                </c:pt>
                <c:pt idx="1">
                  <c:v>7000</c:v>
                </c:pt>
                <c:pt idx="2">
                  <c:v>7500</c:v>
                </c:pt>
                <c:pt idx="3">
                  <c:v>6800</c:v>
                </c:pt>
              </c:numCache>
            </c:numRef>
          </c:val>
        </c:ser>
        <c:shape val="box"/>
        <c:axId val="76653312"/>
        <c:axId val="76654848"/>
        <c:axId val="0"/>
      </c:bar3DChart>
      <c:catAx>
        <c:axId val="76653312"/>
        <c:scaling>
          <c:orientation val="minMax"/>
        </c:scaling>
        <c:axPos val="b"/>
        <c:tickLblPos val="nextTo"/>
        <c:crossAx val="76654848"/>
        <c:crosses val="autoZero"/>
        <c:auto val="1"/>
        <c:lblAlgn val="ctr"/>
        <c:lblOffset val="100"/>
      </c:catAx>
      <c:valAx>
        <c:axId val="76654848"/>
        <c:scaling>
          <c:orientation val="minMax"/>
        </c:scaling>
        <c:axPos val="l"/>
        <c:numFmt formatCode="General" sourceLinked="1"/>
        <c:tickLblPos val="nextTo"/>
        <c:crossAx val="7665331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'6'!$L$242</c:f>
              <c:strCache>
                <c:ptCount val="1"/>
                <c:pt idx="0">
                  <c:v>2015 оны 06 сарын дундаж үнэ, төг</c:v>
                </c:pt>
              </c:strCache>
            </c:strRef>
          </c:tx>
          <c:dLbls>
            <c:showVal val="1"/>
          </c:dLbls>
          <c:cat>
            <c:strRef>
              <c:f>'6'!$K$243:$K$245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'6'!$L$243:$L$245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'6'!$M$242</c:f>
              <c:strCache>
                <c:ptCount val="1"/>
                <c:pt idx="0">
                  <c:v>2015 оны 06 сарын дундаж үнэ, төг</c:v>
                </c:pt>
              </c:strCache>
            </c:strRef>
          </c:tx>
          <c:dLbls>
            <c:showVal val="1"/>
          </c:dLbls>
          <c:cat>
            <c:strRef>
              <c:f>'6'!$K$243:$K$245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'6'!$M$243:$M$245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axId val="48826624"/>
        <c:axId val="48840704"/>
      </c:barChart>
      <c:catAx>
        <c:axId val="48826624"/>
        <c:scaling>
          <c:orientation val="minMax"/>
        </c:scaling>
        <c:axPos val="b"/>
        <c:tickLblPos val="nextTo"/>
        <c:crossAx val="48840704"/>
        <c:crosses val="autoZero"/>
        <c:auto val="1"/>
        <c:lblAlgn val="ctr"/>
        <c:lblOffset val="100"/>
      </c:catAx>
      <c:valAx>
        <c:axId val="48840704"/>
        <c:scaling>
          <c:orientation val="minMax"/>
        </c:scaling>
        <c:axPos val="l"/>
        <c:numFmt formatCode="General" sourceLinked="1"/>
        <c:tickLblPos val="nextTo"/>
        <c:crossAx val="4882662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2015-07-07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5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6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6 дугаар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714488"/>
          <a:ext cx="7429552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14414" y="1643050"/>
          <a:ext cx="400052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29256" y="1714488"/>
          <a:ext cx="3071834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6</a:t>
            </a:r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57290" y="1928802"/>
          <a:ext cx="6929486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 6 САРЫН БАЙДЛААР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14414" y="1714488"/>
          <a:ext cx="728667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42976" y="1214422"/>
          <a:ext cx="7429552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142976" y="3786190"/>
          <a:ext cx="7572428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14942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  <a:p>
                      <a:pPr algn="l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6 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1538" y="1214422"/>
          <a:ext cx="3786214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5072066" y="1714488"/>
          <a:ext cx="371477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214414" y="4214818"/>
          <a:ext cx="7572428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85852" y="857232"/>
            <a:ext cx="7400948" cy="571504"/>
          </a:xfrm>
        </p:spPr>
        <p:txBody>
          <a:bodyPr/>
          <a:lstStyle/>
          <a:p>
            <a:r>
              <a:rPr lang="ru-RU" sz="2400" b="1" dirty="0" smtClean="0"/>
              <a:t>ТОМ МАЛЫН ЗҮЙ БУС ХОРОГДОЛ, 6 САР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71542" y="1428738"/>
          <a:ext cx="7643860" cy="5072089"/>
        </p:xfrm>
        <a:graphic>
          <a:graphicData uri="http://schemas.openxmlformats.org/drawingml/2006/table">
            <a:tbl>
              <a:tblPr/>
              <a:tblGrid>
                <a:gridCol w="1480906"/>
                <a:gridCol w="1376194"/>
                <a:gridCol w="957352"/>
                <a:gridCol w="957352"/>
                <a:gridCol w="957352"/>
                <a:gridCol w="957352"/>
                <a:gridCol w="957352"/>
              </a:tblGrid>
              <a:tr h="2305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Ñóìûí íýð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том мал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хээлтэгч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54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2015.VI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2315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6721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17164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1819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4690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4418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16194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12200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6268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11391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2864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2610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15854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2883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Ä¯Í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50759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39320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51565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5613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8031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00100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ТОМ МАЛЫН ЗҮЙ БУС ХОРОГДОЛ</a:t>
            </a:r>
            <a:br>
              <a:rPr lang="ru-RU" sz="2000" b="1" dirty="0" smtClean="0"/>
            </a:br>
            <a:r>
              <a:rPr lang="mn-MN" sz="2000" b="1" dirty="0" smtClean="0"/>
              <a:t>/толгойн тоогоор/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00100" y="1643050"/>
          <a:ext cx="750099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БОЙЖУУЛСАН ТӨЛ, МЯН.ТОЛ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285859"/>
          <a:ext cx="7572427" cy="5000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ТӨЛИЙН ХОРОГДОЛ</a:t>
            </a:r>
            <a:r>
              <a:rPr lang="en-US" sz="2000" b="1" dirty="0" smtClean="0"/>
              <a:t> /2015 </a:t>
            </a:r>
            <a:r>
              <a:rPr lang="mn-MN" sz="2000" b="1" dirty="0" smtClean="0"/>
              <a:t>оны 06 сар/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071540" y="1357290"/>
          <a:ext cx="7643862" cy="5214983"/>
        </p:xfrm>
        <a:graphic>
          <a:graphicData uri="http://schemas.openxmlformats.org/drawingml/2006/table">
            <a:tbl>
              <a:tblPr/>
              <a:tblGrid>
                <a:gridCol w="1480906"/>
                <a:gridCol w="1376196"/>
                <a:gridCol w="957352"/>
                <a:gridCol w="957352"/>
                <a:gridCol w="957352"/>
                <a:gridCol w="957352"/>
                <a:gridCol w="957352"/>
              </a:tblGrid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төл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Ботго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Унага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Тугал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Хурга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Ишиг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1364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48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7425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5678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2424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17316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13917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10416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8472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7772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60933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1133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12253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46353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63184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b="1" dirty="0" smtClean="0"/>
              <a:t>ТАРИАЛСАН ТАЛБАЙ /га/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71538" y="1571612"/>
          <a:ext cx="7358113" cy="4857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456</Words>
  <Application>Microsoft Office PowerPoint</Application>
  <PresentationFormat>On-screen Show (4:3)</PresentationFormat>
  <Paragraphs>342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БАЯНХОНГОР АЙМГИЙН СТАТИСТИКИЙН ХЭЛТЭС  НИЙГЭМ ЭДИЙН  ЗАСГИЙН БАЙДАЛ   2015 ОНЫ ЭХНИЙ 6 САР  ХЭВЛЭЛИЙН БАГА ХУРАЛ</vt:lpstr>
      <vt:lpstr>ХҮН АМ, НИЙГМИЙН ҮЗҮҮЛЭЛТ – Эрүүл мэнд</vt:lpstr>
      <vt:lpstr>Slide 3</vt:lpstr>
      <vt:lpstr>ТОМ МАЛЫН ЗҮЙ БУС ХОРОГДОЛ, 6 САР</vt:lpstr>
      <vt:lpstr>ТОМ МАЛЫН ЗҮЙ БУС ХОРОГДОЛ /толгойн тоогоор/</vt:lpstr>
      <vt:lpstr>БОЙЖУУЛСАН ТӨЛ, МЯН.ТОЛ</vt:lpstr>
      <vt:lpstr>ТӨЛИЙН ХОРОГДОЛ /2015 оны 06 сар/</vt:lpstr>
      <vt:lpstr>ТАРИАЛСАН ТАЛБАЙ /га/</vt:lpstr>
      <vt:lpstr>Slide 9</vt:lpstr>
      <vt:lpstr>Slide 10</vt:lpstr>
      <vt:lpstr>Slide 11</vt:lpstr>
      <vt:lpstr>Slide 12</vt:lpstr>
      <vt:lpstr>Slide 13</vt:lpstr>
      <vt:lpstr>ХАДГАЛАМЖ, ЗЭЭЛИЙН ҮЗҮҮЛЭЛТҮҮД, ЖИЛ БҮРИЙН ЭХНИЙ 6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182</cp:revision>
  <dcterms:created xsi:type="dcterms:W3CDTF">2007-01-14T19:26:04Z</dcterms:created>
  <dcterms:modified xsi:type="dcterms:W3CDTF">2015-07-07T10:12:34Z</dcterms:modified>
</cp:coreProperties>
</file>