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58" r:id="rId4"/>
    <p:sldId id="284" r:id="rId5"/>
    <p:sldId id="281" r:id="rId6"/>
    <p:sldId id="260" r:id="rId7"/>
    <p:sldId id="261" r:id="rId8"/>
    <p:sldId id="262" r:id="rId9"/>
    <p:sldId id="282" r:id="rId10"/>
    <p:sldId id="259" r:id="rId11"/>
    <p:sldId id="263" r:id="rId12"/>
    <p:sldId id="264" r:id="rId13"/>
    <p:sldId id="265" r:id="rId14"/>
    <p:sldId id="266" r:id="rId15"/>
    <p:sldId id="267" r:id="rId16"/>
    <p:sldId id="268" r:id="rId17"/>
    <p:sldId id="269" r:id="rId18"/>
    <p:sldId id="270" r:id="rId19"/>
    <p:sldId id="271" r:id="rId20"/>
    <p:sldId id="272" r:id="rId21"/>
    <p:sldId id="273"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7" autoAdjust="0"/>
    <p:restoredTop sz="94660" autoAdjust="0"/>
  </p:normalViewPr>
  <p:slideViewPr>
    <p:cSldViewPr snapToGrid="0">
      <p:cViewPr varScale="1">
        <p:scale>
          <a:sx n="109" d="100"/>
          <a:sy n="109" d="100"/>
        </p:scale>
        <p:origin x="-78" y="-78"/>
      </p:cViewPr>
      <p:guideLst>
        <p:guide orient="horz" pos="2160"/>
        <p:guide pos="2880"/>
      </p:guideLst>
    </p:cSldViewPr>
  </p:slideViewPr>
  <p:outlineViewPr>
    <p:cViewPr>
      <p:scale>
        <a:sx n="33" d="100"/>
        <a:sy n="33" d="100"/>
      </p:scale>
      <p:origin x="0" y="109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малын тооны өсөлт</a:t>
            </a:r>
            <a:r>
              <a:rPr lang="mn-MN" baseline="0"/>
              <a:t> 5 төрлөөр, хувиар</a:t>
            </a:r>
            <a:endParaRPr lang="en-US"/>
          </a:p>
        </c:rich>
      </c:tx>
      <c:layout/>
    </c:title>
    <c:view3D>
      <c:rAngAx val="1"/>
    </c:view3D>
    <c:plotArea>
      <c:layout/>
      <c:bar3DChart>
        <c:barDir val="col"/>
        <c:grouping val="clustered"/>
        <c:ser>
          <c:idx val="0"/>
          <c:order val="0"/>
          <c:dLbls>
            <c:dLbl>
              <c:idx val="0"/>
              <c:layout>
                <c:manualLayout>
                  <c:x val="-9.2592592592592553E-3"/>
                  <c:y val="-3.9682539682539694E-2"/>
                </c:manualLayout>
              </c:layout>
              <c:showVal val="1"/>
            </c:dLbl>
            <c:dLbl>
              <c:idx val="1"/>
              <c:layout>
                <c:manualLayout>
                  <c:x val="5.5555555555555896E-3"/>
                  <c:y val="-2.525252525252529E-2"/>
                </c:manualLayout>
              </c:layout>
              <c:showVal val="1"/>
            </c:dLbl>
            <c:dLbl>
              <c:idx val="2"/>
              <c:layout>
                <c:manualLayout>
                  <c:x val="1.8518518518518532E-3"/>
                  <c:y val="-4.3290043290043309E-2"/>
                </c:manualLayout>
              </c:layout>
              <c:showVal val="1"/>
            </c:dLbl>
            <c:dLbl>
              <c:idx val="3"/>
              <c:layout>
                <c:manualLayout>
                  <c:x val="0"/>
                  <c:y val="-1.8037518037518047E-2"/>
                </c:manualLayout>
              </c:layout>
              <c:showVal val="1"/>
            </c:dLbl>
            <c:dLbl>
              <c:idx val="4"/>
              <c:layout>
                <c:manualLayout>
                  <c:x val="0"/>
                  <c:y val="-3.9682539682539694E-2"/>
                </c:manualLayout>
              </c:layout>
              <c:showVal val="1"/>
            </c:dLbl>
            <c:showVal val="1"/>
          </c:dLbls>
          <c:cat>
            <c:strRef>
              <c:f>Sheet7!$J$3:$J$7</c:f>
              <c:strCache>
                <c:ptCount val="5"/>
                <c:pt idx="0">
                  <c:v>адуу</c:v>
                </c:pt>
                <c:pt idx="1">
                  <c:v>үхэр</c:v>
                </c:pt>
                <c:pt idx="2">
                  <c:v>тэмээ</c:v>
                </c:pt>
                <c:pt idx="3">
                  <c:v>хонь</c:v>
                </c:pt>
                <c:pt idx="4">
                  <c:v>ямаа</c:v>
                </c:pt>
              </c:strCache>
            </c:strRef>
          </c:cat>
          <c:val>
            <c:numRef>
              <c:f>Sheet7!$K$3:$K$7</c:f>
              <c:numCache>
                <c:formatCode>_(* #,##0.0_);_(* \(#,##0.0\);_(* "-"??_);_(@_)</c:formatCode>
                <c:ptCount val="5"/>
                <c:pt idx="0">
                  <c:v>10.775698290149155</c:v>
                </c:pt>
                <c:pt idx="1">
                  <c:v>14.056926548736985</c:v>
                </c:pt>
                <c:pt idx="2">
                  <c:v>10.006822833750295</c:v>
                </c:pt>
                <c:pt idx="3">
                  <c:v>13.500427251203179</c:v>
                </c:pt>
                <c:pt idx="4">
                  <c:v>7.7908493486157075</c:v>
                </c:pt>
              </c:numCache>
            </c:numRef>
          </c:val>
        </c:ser>
        <c:dLbls>
          <c:showVal val="1"/>
        </c:dLbls>
        <c:shape val="cylinder"/>
        <c:axId val="39694336"/>
        <c:axId val="39695872"/>
        <c:axId val="0"/>
      </c:bar3DChart>
      <c:catAx>
        <c:axId val="39694336"/>
        <c:scaling>
          <c:orientation val="minMax"/>
        </c:scaling>
        <c:axPos val="b"/>
        <c:majorTickMark val="none"/>
        <c:tickLblPos val="nextTo"/>
        <c:crossAx val="39695872"/>
        <c:crosses val="autoZero"/>
        <c:auto val="1"/>
        <c:lblAlgn val="ctr"/>
        <c:lblOffset val="100"/>
      </c:catAx>
      <c:valAx>
        <c:axId val="39695872"/>
        <c:scaling>
          <c:orientation val="minMax"/>
        </c:scaling>
        <c:delete val="1"/>
        <c:axPos val="l"/>
        <c:numFmt formatCode="_(* #,##0.0_);_(* \(#,##0.0\);_(* &quot;-&quot;??_);_(@_)" sourceLinked="1"/>
        <c:tickLblPos val="none"/>
        <c:crossAx val="396943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малын тооны өсөлт</a:t>
            </a:r>
            <a:r>
              <a:rPr lang="mn-MN" baseline="0"/>
              <a:t> 5 төрлөөр, хувиар</a:t>
            </a:r>
            <a:endParaRPr lang="en-US"/>
          </a:p>
        </c:rich>
      </c:tx>
      <c:layout/>
    </c:title>
    <c:view3D>
      <c:rAngAx val="1"/>
    </c:view3D>
    <c:plotArea>
      <c:layout/>
      <c:bar3DChart>
        <c:barDir val="col"/>
        <c:grouping val="clustered"/>
        <c:dLbls>
          <c:showVal val="1"/>
        </c:dLbls>
        <c:shape val="cylinder"/>
        <c:axId val="39809792"/>
        <c:axId val="39811328"/>
        <c:axId val="0"/>
      </c:bar3DChart>
      <c:catAx>
        <c:axId val="39809792"/>
        <c:scaling>
          <c:orientation val="minMax"/>
        </c:scaling>
        <c:axPos val="b"/>
        <c:majorTickMark val="none"/>
        <c:tickLblPos val="nextTo"/>
        <c:crossAx val="39811328"/>
        <c:crosses val="autoZero"/>
        <c:auto val="1"/>
        <c:lblAlgn val="ctr"/>
        <c:lblOffset val="100"/>
      </c:catAx>
      <c:valAx>
        <c:axId val="39811328"/>
        <c:scaling>
          <c:orientation val="minMax"/>
        </c:scaling>
        <c:delete val="1"/>
        <c:axPos val="l"/>
        <c:numFmt formatCode="_(* #,##0.0_);_(* \(#,##0.0\);_(* &quot;-&quot;??_);_(@_)" sourceLinked="1"/>
        <c:tickLblPos val="none"/>
        <c:crossAx val="398097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 2016 </a:t>
            </a:r>
            <a:r>
              <a:rPr lang="mn-MN"/>
              <a:t>оны жилийн эцэст тоологдсон мал 5 төрлөөр</a:t>
            </a:r>
            <a:endParaRPr lang="en-US"/>
          </a:p>
        </c:rich>
      </c:tx>
      <c:layout/>
    </c:title>
    <c:plotArea>
      <c:layout/>
      <c:pieChart>
        <c:varyColors val="1"/>
        <c:ser>
          <c:idx val="0"/>
          <c:order val="0"/>
          <c:explosion val="25"/>
          <c:cat>
            <c:strRef>
              <c:f>grafic!$C$5:$G$5</c:f>
              <c:strCache>
                <c:ptCount val="5"/>
                <c:pt idx="0">
                  <c:v>Адуу</c:v>
                </c:pt>
                <c:pt idx="1">
                  <c:v>Үхэр</c:v>
                </c:pt>
                <c:pt idx="2">
                  <c:v>Тэмээ</c:v>
                </c:pt>
                <c:pt idx="3">
                  <c:v>Хонь</c:v>
                </c:pt>
                <c:pt idx="4">
                  <c:v>Ямаа</c:v>
                </c:pt>
              </c:strCache>
            </c:strRef>
          </c:cat>
          <c:val>
            <c:numRef>
              <c:f>grafic!$C$6:$G$6</c:f>
              <c:numCache>
                <c:formatCode>General</c:formatCode>
                <c:ptCount val="5"/>
                <c:pt idx="0">
                  <c:v>137.04499999999999</c:v>
                </c:pt>
                <c:pt idx="1">
                  <c:v>62.695000000000014</c:v>
                </c:pt>
                <c:pt idx="2">
                  <c:v>33.859000000000002</c:v>
                </c:pt>
                <c:pt idx="3">
                  <c:v>1437.1369999999999</c:v>
                </c:pt>
                <c:pt idx="4">
                  <c:v>1389.1189999999999</c:v>
                </c:pt>
              </c:numCache>
            </c:numRef>
          </c:val>
        </c:ser>
        <c:dLbls>
          <c:showCatName val="1"/>
          <c:showPercent val="1"/>
        </c:dLbls>
        <c:firstSliceAng val="0"/>
      </c:pieChart>
    </c:plotArea>
    <c:plotVisOnly val="1"/>
  </c:chart>
  <c:spPr>
    <a:solidFill>
      <a:schemeClr val="accent6">
        <a:lumMod val="40000"/>
        <a:lumOff val="60000"/>
      </a:schemeClr>
    </a:solidFill>
  </c:spPr>
  <c:txPr>
    <a:bodyPr/>
    <a:lstStyle/>
    <a:p>
      <a:pPr>
        <a:defRPr>
          <a:solidFill>
            <a:sysClr val="windowText" lastClr="000000"/>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mn-MN">
                <a:latin typeface="Arial" pitchFamily="34" charset="0"/>
                <a:cs typeface="Arial" pitchFamily="34" charset="0"/>
              </a:rPr>
              <a:t>Мал</a:t>
            </a:r>
            <a:r>
              <a:rPr lang="mn-MN" baseline="0">
                <a:latin typeface="Arial" pitchFamily="34" charset="0"/>
                <a:cs typeface="Arial" pitchFamily="34" charset="0"/>
              </a:rPr>
              <a:t> сүргийн бүтэц, 2015 онтой харьцуулснаар</a:t>
            </a:r>
            <a:endParaRPr lang="en-US">
              <a:latin typeface="Arial" pitchFamily="34" charset="0"/>
              <a:cs typeface="Arial" pitchFamily="34" charset="0"/>
            </a:endParaRPr>
          </a:p>
        </c:rich>
      </c:tx>
      <c:layout/>
    </c:title>
    <c:view3D>
      <c:rAngAx val="1"/>
    </c:view3D>
    <c:plotArea>
      <c:layout/>
      <c:bar3DChart>
        <c:barDir val="col"/>
        <c:grouping val="clustered"/>
        <c:ser>
          <c:idx val="0"/>
          <c:order val="0"/>
          <c:tx>
            <c:strRef>
              <c:f>Sheet7!$B$19</c:f>
              <c:strCache>
                <c:ptCount val="1"/>
                <c:pt idx="0">
                  <c:v>2015</c:v>
                </c:pt>
              </c:strCache>
            </c:strRef>
          </c:tx>
          <c:cat>
            <c:strRef>
              <c:f>Sheet7!$A$20:$A$24</c:f>
              <c:strCache>
                <c:ptCount val="5"/>
                <c:pt idx="0">
                  <c:v>Адуу</c:v>
                </c:pt>
                <c:pt idx="1">
                  <c:v>Үхэр</c:v>
                </c:pt>
                <c:pt idx="2">
                  <c:v>Тэмээ</c:v>
                </c:pt>
                <c:pt idx="3">
                  <c:v>Хонь</c:v>
                </c:pt>
                <c:pt idx="4">
                  <c:v>Ямаа</c:v>
                </c:pt>
              </c:strCache>
            </c:strRef>
          </c:cat>
          <c:val>
            <c:numRef>
              <c:f>Sheet7!$B$20:$B$24</c:f>
              <c:numCache>
                <c:formatCode>_(* #,##0.0_);_(* \(#,##0.0\);_(* "-"??_);_(@_)</c:formatCode>
                <c:ptCount val="5"/>
                <c:pt idx="0">
                  <c:v>4.5</c:v>
                </c:pt>
                <c:pt idx="1">
                  <c:v>2</c:v>
                </c:pt>
                <c:pt idx="2">
                  <c:v>1.1000000000000001</c:v>
                </c:pt>
                <c:pt idx="3">
                  <c:v>45.8</c:v>
                </c:pt>
                <c:pt idx="4">
                  <c:v>46.6</c:v>
                </c:pt>
              </c:numCache>
            </c:numRef>
          </c:val>
        </c:ser>
        <c:ser>
          <c:idx val="1"/>
          <c:order val="1"/>
          <c:tx>
            <c:strRef>
              <c:f>Sheet7!$C$19</c:f>
              <c:strCache>
                <c:ptCount val="1"/>
                <c:pt idx="0">
                  <c:v>2016</c:v>
                </c:pt>
              </c:strCache>
            </c:strRef>
          </c:tx>
          <c:cat>
            <c:strRef>
              <c:f>Sheet7!$A$20:$A$24</c:f>
              <c:strCache>
                <c:ptCount val="5"/>
                <c:pt idx="0">
                  <c:v>Адуу</c:v>
                </c:pt>
                <c:pt idx="1">
                  <c:v>Үхэр</c:v>
                </c:pt>
                <c:pt idx="2">
                  <c:v>Тэмээ</c:v>
                </c:pt>
                <c:pt idx="3">
                  <c:v>Хонь</c:v>
                </c:pt>
                <c:pt idx="4">
                  <c:v>Ямаа</c:v>
                </c:pt>
              </c:strCache>
            </c:strRef>
          </c:cat>
          <c:val>
            <c:numRef>
              <c:f>Sheet7!$C$20:$C$24</c:f>
              <c:numCache>
                <c:formatCode>_(* #,##0.0_);_(* \(#,##0.0\);_(* "-"??_);_(@_)</c:formatCode>
                <c:ptCount val="5"/>
                <c:pt idx="0">
                  <c:v>4.5</c:v>
                </c:pt>
                <c:pt idx="1">
                  <c:v>2</c:v>
                </c:pt>
                <c:pt idx="2">
                  <c:v>1.1000000000000001</c:v>
                </c:pt>
                <c:pt idx="3">
                  <c:v>47</c:v>
                </c:pt>
                <c:pt idx="4">
                  <c:v>45.4</c:v>
                </c:pt>
              </c:numCache>
            </c:numRef>
          </c:val>
        </c:ser>
        <c:dLbls>
          <c:showVal val="1"/>
        </c:dLbls>
        <c:shape val="box"/>
        <c:axId val="40331520"/>
        <c:axId val="40345600"/>
        <c:axId val="0"/>
      </c:bar3DChart>
      <c:catAx>
        <c:axId val="40331520"/>
        <c:scaling>
          <c:orientation val="minMax"/>
        </c:scaling>
        <c:axPos val="b"/>
        <c:majorTickMark val="none"/>
        <c:tickLblPos val="nextTo"/>
        <c:crossAx val="40345600"/>
        <c:crosses val="autoZero"/>
        <c:auto val="1"/>
        <c:lblAlgn val="ctr"/>
        <c:lblOffset val="100"/>
      </c:catAx>
      <c:valAx>
        <c:axId val="40345600"/>
        <c:scaling>
          <c:orientation val="minMax"/>
        </c:scaling>
        <c:delete val="1"/>
        <c:axPos val="l"/>
        <c:numFmt formatCode="_(* #,##0.0_);_(* \(#,##0.0\);_(* &quot;-&quot;??_);_(@_)" sourceLinked="1"/>
        <c:tickLblPos val="none"/>
        <c:crossAx val="40331520"/>
        <c:crosses val="autoZero"/>
        <c:crossBetween val="between"/>
      </c:valAx>
    </c:plotArea>
    <c:legend>
      <c:legendPos val="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9"/>
  <c:chart>
    <c:title>
      <c:tx>
        <c:rich>
          <a:bodyPr/>
          <a:lstStyle/>
          <a:p>
            <a:pPr algn="ctr">
              <a:defRPr sz="1400">
                <a:latin typeface="Arial" pitchFamily="34" charset="0"/>
                <a:cs typeface="Arial" pitchFamily="34" charset="0"/>
              </a:defRPr>
            </a:pPr>
            <a:r>
              <a:rPr lang="mn-MN" sz="1400">
                <a:latin typeface="Arial" pitchFamily="34" charset="0"/>
                <a:cs typeface="Arial" pitchFamily="34" charset="0"/>
              </a:rPr>
              <a:t>2016</a:t>
            </a:r>
            <a:r>
              <a:rPr lang="mn-MN" sz="1400" baseline="0">
                <a:latin typeface="Arial" pitchFamily="34" charset="0"/>
                <a:cs typeface="Arial" pitchFamily="34" charset="0"/>
              </a:rPr>
              <a:t> оны жилийн эцсийн мал тооллогын дүн, сумдаар</a:t>
            </a:r>
            <a:endParaRPr lang="en-US" sz="1400">
              <a:latin typeface="Arial" pitchFamily="34" charset="0"/>
              <a:cs typeface="Arial" pitchFamily="34" charset="0"/>
            </a:endParaRPr>
          </a:p>
        </c:rich>
      </c:tx>
      <c:layout>
        <c:manualLayout>
          <c:xMode val="edge"/>
          <c:yMode val="edge"/>
          <c:x val="0.11791666666666667"/>
          <c:y val="2.2471905694278708E-2"/>
        </c:manualLayout>
      </c:layout>
    </c:title>
    <c:plotArea>
      <c:layout/>
      <c:barChart>
        <c:barDir val="bar"/>
        <c:grouping val="clustered"/>
        <c:ser>
          <c:idx val="0"/>
          <c:order val="0"/>
          <c:cat>
            <c:strRef>
              <c:f>grafic!$Q$4:$Q$18</c:f>
              <c:strCache>
                <c:ptCount val="15"/>
                <c:pt idx="0">
                  <c:v>Эрдэнэдалай</c:v>
                </c:pt>
                <c:pt idx="1">
                  <c:v>Сайнцагаан</c:v>
                </c:pt>
                <c:pt idx="2">
                  <c:v>Адаацаг</c:v>
                </c:pt>
                <c:pt idx="3">
                  <c:v>Өлзийт</c:v>
                </c:pt>
                <c:pt idx="4">
                  <c:v>Гурвансайхан</c:v>
                </c:pt>
                <c:pt idx="5">
                  <c:v>Хулд</c:v>
                </c:pt>
                <c:pt idx="6">
                  <c:v>Дэрэн</c:v>
                </c:pt>
                <c:pt idx="7">
                  <c:v>Говь-Угтаал</c:v>
                </c:pt>
                <c:pt idx="8">
                  <c:v>Сайхан-Овоо</c:v>
                </c:pt>
                <c:pt idx="9">
                  <c:v>Дэлгэрцогт</c:v>
                </c:pt>
                <c:pt idx="10">
                  <c:v>Дэлгэрхангай</c:v>
                </c:pt>
                <c:pt idx="11">
                  <c:v>Луус</c:v>
                </c:pt>
                <c:pt idx="12">
                  <c:v>Өндөршил</c:v>
                </c:pt>
                <c:pt idx="13">
                  <c:v>Цагаандэлгэр</c:v>
                </c:pt>
                <c:pt idx="14">
                  <c:v>Баянжаргалан</c:v>
                </c:pt>
              </c:strCache>
            </c:strRef>
          </c:cat>
          <c:val>
            <c:numRef>
              <c:f>grafic!$R$4:$R$18</c:f>
              <c:numCache>
                <c:formatCode>General</c:formatCode>
                <c:ptCount val="15"/>
                <c:pt idx="0">
                  <c:v>467978</c:v>
                </c:pt>
                <c:pt idx="1">
                  <c:v>332331</c:v>
                </c:pt>
                <c:pt idx="2">
                  <c:v>241855</c:v>
                </c:pt>
                <c:pt idx="3">
                  <c:v>236713</c:v>
                </c:pt>
                <c:pt idx="4">
                  <c:v>222079</c:v>
                </c:pt>
                <c:pt idx="5">
                  <c:v>221681</c:v>
                </c:pt>
                <c:pt idx="6">
                  <c:v>210313</c:v>
                </c:pt>
                <c:pt idx="7">
                  <c:v>166403</c:v>
                </c:pt>
                <c:pt idx="8">
                  <c:v>156608</c:v>
                </c:pt>
                <c:pt idx="9">
                  <c:v>154594</c:v>
                </c:pt>
                <c:pt idx="10">
                  <c:v>146418</c:v>
                </c:pt>
                <c:pt idx="11">
                  <c:v>143935</c:v>
                </c:pt>
                <c:pt idx="12">
                  <c:v>138264</c:v>
                </c:pt>
                <c:pt idx="13">
                  <c:v>116311</c:v>
                </c:pt>
                <c:pt idx="14">
                  <c:v>104372</c:v>
                </c:pt>
              </c:numCache>
            </c:numRef>
          </c:val>
        </c:ser>
        <c:dLbls>
          <c:showVal val="1"/>
        </c:dLbls>
        <c:overlap val="-25"/>
        <c:axId val="40484864"/>
        <c:axId val="40486400"/>
      </c:barChart>
      <c:catAx>
        <c:axId val="40484864"/>
        <c:scaling>
          <c:orientation val="minMax"/>
        </c:scaling>
        <c:axPos val="l"/>
        <c:majorTickMark val="none"/>
        <c:tickLblPos val="nextTo"/>
        <c:crossAx val="40486400"/>
        <c:crosses val="autoZero"/>
        <c:auto val="1"/>
        <c:lblAlgn val="ctr"/>
        <c:lblOffset val="100"/>
      </c:catAx>
      <c:valAx>
        <c:axId val="40486400"/>
        <c:scaling>
          <c:orientation val="minMax"/>
        </c:scaling>
        <c:delete val="1"/>
        <c:axPos val="b"/>
        <c:numFmt formatCode="General" sourceLinked="1"/>
        <c:tickLblPos val="none"/>
        <c:crossAx val="4048486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Малын тооны</a:t>
            </a:r>
            <a:r>
              <a:rPr lang="mn-MN" sz="1600" baseline="0">
                <a:latin typeface="Arial" pitchFamily="34" charset="0"/>
                <a:cs typeface="Arial" pitchFamily="34" charset="0"/>
              </a:rPr>
              <a:t> өсөлт, сумдаар, хувиар</a:t>
            </a:r>
            <a:endParaRPr lang="en-US" sz="1600">
              <a:latin typeface="Arial" pitchFamily="34" charset="0"/>
              <a:cs typeface="Arial" pitchFamily="34" charset="0"/>
            </a:endParaRPr>
          </a:p>
        </c:rich>
      </c:tx>
      <c:layout/>
    </c:title>
    <c:view3D>
      <c:rAngAx val="1"/>
    </c:view3D>
    <c:plotArea>
      <c:layout/>
      <c:bar3DChart>
        <c:barDir val="bar"/>
        <c:grouping val="clustered"/>
        <c:ser>
          <c:idx val="0"/>
          <c:order val="0"/>
          <c:dLbls>
            <c:dLbl>
              <c:idx val="4"/>
              <c:layout>
                <c:manualLayout>
                  <c:x val="3.0555555555555575E-2"/>
                  <c:y val="-2.7906976744186046E-2"/>
                </c:manualLayout>
              </c:layout>
              <c:showVal val="1"/>
            </c:dLbl>
            <c:showVal val="1"/>
          </c:dLbls>
          <c:cat>
            <c:strRef>
              <c:f>grafic!$B$10:$B$24</c:f>
              <c:strCache>
                <c:ptCount val="15"/>
                <c:pt idx="0">
                  <c:v>Дэлгэрцогт</c:v>
                </c:pt>
                <c:pt idx="1">
                  <c:v>Дэрэн</c:v>
                </c:pt>
                <c:pt idx="2">
                  <c:v>Говь-Угтаал</c:v>
                </c:pt>
                <c:pt idx="3">
                  <c:v>Цагаандэлгэр</c:v>
                </c:pt>
                <c:pt idx="4">
                  <c:v>Баянжаргалан</c:v>
                </c:pt>
                <c:pt idx="5">
                  <c:v>Өндөршил</c:v>
                </c:pt>
                <c:pt idx="6">
                  <c:v>Гурвансайхан</c:v>
                </c:pt>
                <c:pt idx="7">
                  <c:v>Өлзийт</c:v>
                </c:pt>
                <c:pt idx="8">
                  <c:v>Хулд</c:v>
                </c:pt>
                <c:pt idx="9">
                  <c:v>Луус</c:v>
                </c:pt>
                <c:pt idx="10">
                  <c:v>Дэлгэрхангай</c:v>
                </c:pt>
                <c:pt idx="11">
                  <c:v>Сайхан-Овоо</c:v>
                </c:pt>
                <c:pt idx="12">
                  <c:v>Эрдэнэдалай</c:v>
                </c:pt>
                <c:pt idx="13">
                  <c:v>Сайнцагаан</c:v>
                </c:pt>
                <c:pt idx="14">
                  <c:v>Адаацаг</c:v>
                </c:pt>
              </c:strCache>
            </c:strRef>
          </c:cat>
          <c:val>
            <c:numRef>
              <c:f>grafic!$C$10:$C$24</c:f>
              <c:numCache>
                <c:formatCode>0.0</c:formatCode>
                <c:ptCount val="15"/>
                <c:pt idx="0">
                  <c:v>12.871171467163148</c:v>
                </c:pt>
                <c:pt idx="1">
                  <c:v>12.816152686660828</c:v>
                </c:pt>
                <c:pt idx="2">
                  <c:v>1.0192807362618765</c:v>
                </c:pt>
                <c:pt idx="3">
                  <c:v>4.2297317884058714</c:v>
                </c:pt>
                <c:pt idx="4">
                  <c:v>-3.6420875762807299</c:v>
                </c:pt>
                <c:pt idx="5">
                  <c:v>0.55051742820364757</c:v>
                </c:pt>
                <c:pt idx="6">
                  <c:v>7.4033592718514711</c:v>
                </c:pt>
                <c:pt idx="7">
                  <c:v>16.913206466175069</c:v>
                </c:pt>
                <c:pt idx="8">
                  <c:v>16.726430245109626</c:v>
                </c:pt>
                <c:pt idx="9">
                  <c:v>9.427148667654988</c:v>
                </c:pt>
                <c:pt idx="10">
                  <c:v>23.886721889886353</c:v>
                </c:pt>
                <c:pt idx="11">
                  <c:v>19.455991945141527</c:v>
                </c:pt>
                <c:pt idx="12">
                  <c:v>10.863472795714987</c:v>
                </c:pt>
                <c:pt idx="13">
                  <c:v>11.105130485366786</c:v>
                </c:pt>
                <c:pt idx="14">
                  <c:v>11.12872469961172</c:v>
                </c:pt>
              </c:numCache>
            </c:numRef>
          </c:val>
        </c:ser>
        <c:dLbls>
          <c:showVal val="1"/>
        </c:dLbls>
        <c:shape val="box"/>
        <c:axId val="40376192"/>
        <c:axId val="40377728"/>
        <c:axId val="0"/>
      </c:bar3DChart>
      <c:catAx>
        <c:axId val="40376192"/>
        <c:scaling>
          <c:orientation val="minMax"/>
        </c:scaling>
        <c:axPos val="l"/>
        <c:majorTickMark val="none"/>
        <c:tickLblPos val="nextTo"/>
        <c:crossAx val="40377728"/>
        <c:crosses val="autoZero"/>
        <c:auto val="1"/>
        <c:lblAlgn val="ctr"/>
        <c:lblOffset val="100"/>
      </c:catAx>
      <c:valAx>
        <c:axId val="40377728"/>
        <c:scaling>
          <c:orientation val="minMax"/>
        </c:scaling>
        <c:axPos val="b"/>
        <c:numFmt formatCode="0.0" sourceLinked="1"/>
        <c:tickLblPos val="nextTo"/>
        <c:crossAx val="40376192"/>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a:latin typeface="Arial" pitchFamily="34" charset="0"/>
                <a:cs typeface="Arial" pitchFamily="34" charset="0"/>
              </a:rPr>
              <a:t>малчин өрхийн бүлэглэлт, 2015 онтой</a:t>
            </a:r>
            <a:r>
              <a:rPr lang="mn-MN" sz="1400" baseline="0">
                <a:latin typeface="Arial" pitchFamily="34" charset="0"/>
                <a:cs typeface="Arial" pitchFamily="34" charset="0"/>
              </a:rPr>
              <a:t> харьцуулснаар</a:t>
            </a:r>
            <a:endParaRPr lang="en-US" sz="1400">
              <a:latin typeface="Arial" pitchFamily="34" charset="0"/>
              <a:cs typeface="Arial" pitchFamily="34" charset="0"/>
            </a:endParaRPr>
          </a:p>
        </c:rich>
      </c:tx>
    </c:title>
    <c:view3D>
      <c:rAngAx val="1"/>
    </c:view3D>
    <c:plotArea>
      <c:layout/>
      <c:bar3DChart>
        <c:barDir val="col"/>
        <c:grouping val="clustered"/>
        <c:ser>
          <c:idx val="0"/>
          <c:order val="0"/>
          <c:tx>
            <c:strRef>
              <c:f>'buleglelt negtgel'!$C$25</c:f>
              <c:strCache>
                <c:ptCount val="1"/>
                <c:pt idx="0">
                  <c:v>2015</c:v>
                </c:pt>
              </c:strCache>
            </c:strRef>
          </c:tx>
          <c:cat>
            <c:strRef>
              <c:f>'buleglelt negtgel'!$D$24:$K$24</c:f>
              <c:strCache>
                <c:ptCount val="8"/>
                <c:pt idx="0">
                  <c:v>50 õ¿ðòýë ìàëòàé</c:v>
                </c:pt>
                <c:pt idx="1">
                  <c:v>51-100 ìàëòàé</c:v>
                </c:pt>
                <c:pt idx="2">
                  <c:v>101-200 ìàëòàé</c:v>
                </c:pt>
                <c:pt idx="3">
                  <c:v>201-500 ìàëòàé</c:v>
                </c:pt>
                <c:pt idx="4">
                  <c:v>501-999 ìàëòàé</c:v>
                </c:pt>
                <c:pt idx="5">
                  <c:v>1000-1499 малтай</c:v>
                </c:pt>
                <c:pt idx="6">
                  <c:v>1500-2000 малтай</c:v>
                </c:pt>
                <c:pt idx="7">
                  <c:v>2000-аас дээш малтай</c:v>
                </c:pt>
              </c:strCache>
            </c:strRef>
          </c:cat>
          <c:val>
            <c:numRef>
              <c:f>'buleglelt negtgel'!$D$25:$K$25</c:f>
              <c:numCache>
                <c:formatCode>General</c:formatCode>
                <c:ptCount val="8"/>
                <c:pt idx="0">
                  <c:v>355</c:v>
                </c:pt>
                <c:pt idx="1">
                  <c:v>515</c:v>
                </c:pt>
                <c:pt idx="2">
                  <c:v>1176</c:v>
                </c:pt>
                <c:pt idx="3">
                  <c:v>2283</c:v>
                </c:pt>
                <c:pt idx="4">
                  <c:v>1327</c:v>
                </c:pt>
                <c:pt idx="5">
                  <c:v>409</c:v>
                </c:pt>
                <c:pt idx="6">
                  <c:v>79</c:v>
                </c:pt>
                <c:pt idx="7">
                  <c:v>37</c:v>
                </c:pt>
              </c:numCache>
            </c:numRef>
          </c:val>
        </c:ser>
        <c:ser>
          <c:idx val="1"/>
          <c:order val="1"/>
          <c:tx>
            <c:strRef>
              <c:f>'buleglelt negtgel'!$C$26</c:f>
              <c:strCache>
                <c:ptCount val="1"/>
                <c:pt idx="0">
                  <c:v>2016</c:v>
                </c:pt>
              </c:strCache>
            </c:strRef>
          </c:tx>
          <c:dLbls>
            <c:dLbl>
              <c:idx val="0"/>
              <c:layout>
                <c:manualLayout>
                  <c:x val="8.3333333333333367E-3"/>
                  <c:y val="-2.7777777777777821E-2"/>
                </c:manualLayout>
              </c:layout>
              <c:showVal val="1"/>
            </c:dLbl>
            <c:dLbl>
              <c:idx val="1"/>
              <c:layout>
                <c:manualLayout>
                  <c:x val="3.333333333333334E-2"/>
                  <c:y val="0"/>
                </c:manualLayout>
              </c:layout>
              <c:showVal val="1"/>
            </c:dLbl>
            <c:dLbl>
              <c:idx val="2"/>
              <c:layout>
                <c:manualLayout>
                  <c:x val="1.6666666666666725E-2"/>
                  <c:y val="-4.1666666666666664E-2"/>
                </c:manualLayout>
              </c:layout>
              <c:showVal val="1"/>
            </c:dLbl>
            <c:dLbl>
              <c:idx val="3"/>
              <c:layout>
                <c:manualLayout>
                  <c:x val="4.1666666666666664E-2"/>
                  <c:y val="-4.6296296296296328E-3"/>
                </c:manualLayout>
              </c:layout>
              <c:showVal val="1"/>
            </c:dLbl>
            <c:dLbl>
              <c:idx val="4"/>
              <c:layout>
                <c:manualLayout>
                  <c:x val="3.333333333333334E-2"/>
                  <c:y val="-3.2407407407407406E-2"/>
                </c:manualLayout>
              </c:layout>
              <c:showVal val="1"/>
            </c:dLbl>
            <c:dLbl>
              <c:idx val="5"/>
              <c:layout>
                <c:manualLayout>
                  <c:x val="2.5000000000000001E-2"/>
                  <c:y val="-2.7777777777777821E-2"/>
                </c:manualLayout>
              </c:layout>
              <c:showVal val="1"/>
            </c:dLbl>
            <c:dLbl>
              <c:idx val="6"/>
              <c:layout>
                <c:manualLayout>
                  <c:x val="2.5000000000000112E-2"/>
                  <c:y val="-3.2407407407407433E-2"/>
                </c:manualLayout>
              </c:layout>
              <c:showVal val="1"/>
            </c:dLbl>
            <c:dLbl>
              <c:idx val="7"/>
              <c:layout>
                <c:manualLayout>
                  <c:x val="2.7777777777777922E-2"/>
                  <c:y val="-3.2407407407407433E-2"/>
                </c:manualLayout>
              </c:layout>
              <c:showVal val="1"/>
            </c:dLbl>
            <c:showVal val="1"/>
          </c:dLbls>
          <c:cat>
            <c:strRef>
              <c:f>'buleglelt negtgel'!$D$24:$K$24</c:f>
              <c:strCache>
                <c:ptCount val="8"/>
                <c:pt idx="0">
                  <c:v>50 õ¿ðòýë ìàëòàé</c:v>
                </c:pt>
                <c:pt idx="1">
                  <c:v>51-100 ìàëòàé</c:v>
                </c:pt>
                <c:pt idx="2">
                  <c:v>101-200 ìàëòàé</c:v>
                </c:pt>
                <c:pt idx="3">
                  <c:v>201-500 ìàëòàé</c:v>
                </c:pt>
                <c:pt idx="4">
                  <c:v>501-999 ìàëòàé</c:v>
                </c:pt>
                <c:pt idx="5">
                  <c:v>1000-1499 малтай</c:v>
                </c:pt>
                <c:pt idx="6">
                  <c:v>1500-2000 малтай</c:v>
                </c:pt>
                <c:pt idx="7">
                  <c:v>2000-аас дээш малтай</c:v>
                </c:pt>
              </c:strCache>
            </c:strRef>
          </c:cat>
          <c:val>
            <c:numRef>
              <c:f>'buleglelt negtgel'!$D$26:$K$26</c:f>
              <c:numCache>
                <c:formatCode>General</c:formatCode>
                <c:ptCount val="8"/>
                <c:pt idx="0">
                  <c:v>394</c:v>
                </c:pt>
                <c:pt idx="1">
                  <c:v>511</c:v>
                </c:pt>
                <c:pt idx="2">
                  <c:v>1168</c:v>
                </c:pt>
                <c:pt idx="3">
                  <c:v>2414</c:v>
                </c:pt>
                <c:pt idx="4">
                  <c:v>1501</c:v>
                </c:pt>
                <c:pt idx="5">
                  <c:v>461</c:v>
                </c:pt>
                <c:pt idx="6">
                  <c:v>89</c:v>
                </c:pt>
                <c:pt idx="7">
                  <c:v>52</c:v>
                </c:pt>
              </c:numCache>
            </c:numRef>
          </c:val>
        </c:ser>
        <c:dLbls>
          <c:showVal val="1"/>
        </c:dLbls>
        <c:shape val="cylinder"/>
        <c:axId val="40503552"/>
        <c:axId val="40513536"/>
        <c:axId val="0"/>
      </c:bar3DChart>
      <c:catAx>
        <c:axId val="40503552"/>
        <c:scaling>
          <c:orientation val="minMax"/>
        </c:scaling>
        <c:axPos val="b"/>
        <c:majorTickMark val="none"/>
        <c:tickLblPos val="nextTo"/>
        <c:txPr>
          <a:bodyPr/>
          <a:lstStyle/>
          <a:p>
            <a:pPr>
              <a:defRPr>
                <a:latin typeface="Arial Mon" pitchFamily="34" charset="0"/>
              </a:defRPr>
            </a:pPr>
            <a:endParaRPr lang="en-US"/>
          </a:p>
        </c:txPr>
        <c:crossAx val="40513536"/>
        <c:crosses val="autoZero"/>
        <c:auto val="1"/>
        <c:lblAlgn val="ctr"/>
        <c:lblOffset val="100"/>
      </c:catAx>
      <c:valAx>
        <c:axId val="40513536"/>
        <c:scaling>
          <c:orientation val="minMax"/>
        </c:scaling>
        <c:delete val="1"/>
        <c:axPos val="l"/>
        <c:numFmt formatCode="General" sourceLinked="1"/>
        <c:majorTickMark val="none"/>
        <c:tickLblPos val="none"/>
        <c:crossAx val="40503552"/>
        <c:crosses val="autoZero"/>
        <c:crossBetween val="between"/>
      </c:valAx>
    </c:plotArea>
    <c:legend>
      <c:legendPos val="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малчин өрхийн тоо, 2014-2016 он</a:t>
            </a:r>
            <a:endParaRPr lang="en-US"/>
          </a:p>
        </c:rich>
      </c:tx>
    </c:title>
    <c:plotArea>
      <c:layout/>
      <c:lineChart>
        <c:grouping val="stacked"/>
        <c:ser>
          <c:idx val="0"/>
          <c:order val="0"/>
          <c:tx>
            <c:strRef>
              <c:f>'малчин өрх'!$B$2</c:f>
              <c:strCache>
                <c:ptCount val="1"/>
                <c:pt idx="0">
                  <c:v>2014</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өрх'!$B$3:$B$17</c:f>
              <c:numCache>
                <c:formatCode>[$-10409]###\ ###\ ##0</c:formatCode>
                <c:ptCount val="15"/>
                <c:pt idx="0">
                  <c:v>690</c:v>
                </c:pt>
                <c:pt idx="1">
                  <c:v>480</c:v>
                </c:pt>
                <c:pt idx="2">
                  <c:v>198</c:v>
                </c:pt>
                <c:pt idx="3">
                  <c:v>259</c:v>
                </c:pt>
                <c:pt idx="4">
                  <c:v>384</c:v>
                </c:pt>
                <c:pt idx="5">
                  <c:v>326</c:v>
                </c:pt>
                <c:pt idx="6">
                  <c:v>312</c:v>
                </c:pt>
                <c:pt idx="7">
                  <c:v>380</c:v>
                </c:pt>
                <c:pt idx="8">
                  <c:v>300</c:v>
                </c:pt>
                <c:pt idx="9">
                  <c:v>424</c:v>
                </c:pt>
                <c:pt idx="10">
                  <c:v>196</c:v>
                </c:pt>
                <c:pt idx="11">
                  <c:v>321</c:v>
                </c:pt>
                <c:pt idx="12">
                  <c:v>330</c:v>
                </c:pt>
                <c:pt idx="13">
                  <c:v>230</c:v>
                </c:pt>
                <c:pt idx="14">
                  <c:v>1050</c:v>
                </c:pt>
              </c:numCache>
            </c:numRef>
          </c:val>
        </c:ser>
        <c:ser>
          <c:idx val="1"/>
          <c:order val="1"/>
          <c:tx>
            <c:strRef>
              <c:f>'малчин өрх'!$C$2</c:f>
              <c:strCache>
                <c:ptCount val="1"/>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өрх'!$C$3:$C$17</c:f>
              <c:numCache>
                <c:formatCode>General</c:formatCode>
                <c:ptCount val="15"/>
              </c:numCache>
            </c:numRef>
          </c:val>
        </c:ser>
        <c:ser>
          <c:idx val="2"/>
          <c:order val="2"/>
          <c:tx>
            <c:strRef>
              <c:f>'малчин өрх'!$D$2</c:f>
              <c:strCache>
                <c:ptCount val="1"/>
                <c:pt idx="0">
                  <c:v>2015</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өрх'!$D$3:$D$17</c:f>
              <c:numCache>
                <c:formatCode>[$-10409]###\ ###\ ##0</c:formatCode>
                <c:ptCount val="15"/>
                <c:pt idx="0">
                  <c:v>723</c:v>
                </c:pt>
                <c:pt idx="1">
                  <c:v>475</c:v>
                </c:pt>
                <c:pt idx="2">
                  <c:v>191</c:v>
                </c:pt>
                <c:pt idx="3">
                  <c:v>282</c:v>
                </c:pt>
                <c:pt idx="4">
                  <c:v>383</c:v>
                </c:pt>
                <c:pt idx="5">
                  <c:v>321</c:v>
                </c:pt>
                <c:pt idx="6">
                  <c:v>331</c:v>
                </c:pt>
                <c:pt idx="7">
                  <c:v>388</c:v>
                </c:pt>
                <c:pt idx="8">
                  <c:v>319</c:v>
                </c:pt>
                <c:pt idx="9">
                  <c:v>455</c:v>
                </c:pt>
                <c:pt idx="10">
                  <c:v>210</c:v>
                </c:pt>
                <c:pt idx="11">
                  <c:v>357</c:v>
                </c:pt>
                <c:pt idx="12">
                  <c:v>409</c:v>
                </c:pt>
                <c:pt idx="13">
                  <c:v>251</c:v>
                </c:pt>
                <c:pt idx="14">
                  <c:v>1086</c:v>
                </c:pt>
              </c:numCache>
            </c:numRef>
          </c:val>
        </c:ser>
        <c:ser>
          <c:idx val="3"/>
          <c:order val="3"/>
          <c:tx>
            <c:strRef>
              <c:f>'малчин өрх'!$E$2</c:f>
              <c:strCache>
                <c:ptCount val="1"/>
                <c:pt idx="0">
                  <c:v>2016</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өрх'!$E$3:$E$17</c:f>
              <c:numCache>
                <c:formatCode>[$-10409]###\ ###\ ##0</c:formatCode>
                <c:ptCount val="15"/>
                <c:pt idx="0">
                  <c:v>772</c:v>
                </c:pt>
                <c:pt idx="1">
                  <c:v>493</c:v>
                </c:pt>
                <c:pt idx="2">
                  <c:v>197</c:v>
                </c:pt>
                <c:pt idx="3">
                  <c:v>277</c:v>
                </c:pt>
                <c:pt idx="4">
                  <c:v>422</c:v>
                </c:pt>
                <c:pt idx="5">
                  <c:v>347</c:v>
                </c:pt>
                <c:pt idx="6">
                  <c:v>353</c:v>
                </c:pt>
                <c:pt idx="7">
                  <c:v>412</c:v>
                </c:pt>
                <c:pt idx="8">
                  <c:v>335</c:v>
                </c:pt>
                <c:pt idx="9">
                  <c:v>502</c:v>
                </c:pt>
                <c:pt idx="10">
                  <c:v>230</c:v>
                </c:pt>
                <c:pt idx="11">
                  <c:v>390</c:v>
                </c:pt>
                <c:pt idx="12">
                  <c:v>449</c:v>
                </c:pt>
                <c:pt idx="13">
                  <c:v>250</c:v>
                </c:pt>
                <c:pt idx="14">
                  <c:v>1161</c:v>
                </c:pt>
              </c:numCache>
            </c:numRef>
          </c:val>
        </c:ser>
        <c:marker val="1"/>
        <c:axId val="40907904"/>
        <c:axId val="40909440"/>
      </c:lineChart>
      <c:catAx>
        <c:axId val="40907904"/>
        <c:scaling>
          <c:orientation val="minMax"/>
        </c:scaling>
        <c:axPos val="b"/>
        <c:majorTickMark val="none"/>
        <c:tickLblPos val="nextTo"/>
        <c:crossAx val="40909440"/>
        <c:crosses val="autoZero"/>
        <c:auto val="1"/>
        <c:lblAlgn val="ctr"/>
        <c:lblOffset val="100"/>
      </c:catAx>
      <c:valAx>
        <c:axId val="40909440"/>
        <c:scaling>
          <c:orientation val="minMax"/>
        </c:scaling>
        <c:axPos val="l"/>
        <c:majorGridlines/>
        <c:numFmt formatCode="[$-10409]###\ ###\ ##0" sourceLinked="1"/>
        <c:majorTickMark val="none"/>
        <c:tickLblPos val="nextTo"/>
        <c:crossAx val="40907904"/>
        <c:crosses val="autoZero"/>
        <c:crossBetween val="between"/>
      </c:valAx>
    </c:plotArea>
    <c:legend>
      <c:legendPos val="r"/>
      <c:legendEntry>
        <c:idx val="2"/>
        <c:delete val="1"/>
      </c:legendEntry>
    </c:legend>
    <c:plotVisOnly val="1"/>
  </c:chart>
  <c:spPr>
    <a:scene3d>
      <a:camera prst="orthographicFront"/>
      <a:lightRig rig="threePt" dir="t"/>
    </a:scene3d>
    <a:sp3d prstMaterial="plastic">
      <a:bevelT prst="relaxedInset"/>
      <a:bevelB/>
    </a:sp3d>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137.0</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8A1075C-31E7-4C89-B1D0-66434F3BC3AF}" type="presOf" srcId="{EC592E08-09AA-4F12-804B-39D90CE5CE94}" destId="{D1912CF3-2905-4969-A915-32B7AD1E3BBA}"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F3FA84A5-65C9-4B5F-8C6E-583739B1ABDF}"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AFC7A851-CA8F-430F-B9B0-2A197104A7AC}" type="presOf" srcId="{A0E90193-D3B5-4517-92F5-A7D6798999FB}" destId="{6252CB48-6C5F-46E9-943E-6E025E15A46D}" srcOrd="0" destOrd="0" presId="urn:microsoft.com/office/officeart/2005/8/layout/arrow2"/>
    <dgm:cxn modelId="{8198AA7C-C582-4EC7-B197-C897D87ED68C}" type="presParOf" srcId="{6252CB48-6C5F-46E9-943E-6E025E15A46D}" destId="{101DB3A2-F7E0-4FF1-975D-A36B85664807}" srcOrd="0" destOrd="0" presId="urn:microsoft.com/office/officeart/2005/8/layout/arrow2"/>
    <dgm:cxn modelId="{77CB837B-7B9B-4E65-8158-CBCD7C5080B5}" type="presParOf" srcId="{6252CB48-6C5F-46E9-943E-6E025E15A46D}" destId="{E202EDEA-CF2B-40F3-875A-B6E1CE071879}" srcOrd="1" destOrd="0" presId="urn:microsoft.com/office/officeart/2005/8/layout/arrow2"/>
    <dgm:cxn modelId="{10084D47-1494-401B-AC34-157D97707799}" type="presParOf" srcId="{E202EDEA-CF2B-40F3-875A-B6E1CE071879}" destId="{0F4F2D77-C207-4DBD-9225-AEB187478B26}" srcOrd="0" destOrd="0" presId="urn:microsoft.com/office/officeart/2005/8/layout/arrow2"/>
    <dgm:cxn modelId="{63ED1E7A-4C07-4D1D-A08A-EEB7B71C513D}" type="presParOf" srcId="{E202EDEA-CF2B-40F3-875A-B6E1CE071879}" destId="{D1912CF3-2905-4969-A915-32B7AD1E3BBA}" srcOrd="1" destOrd="0" presId="urn:microsoft.com/office/officeart/2005/8/layout/arrow2"/>
    <dgm:cxn modelId="{55DA90C7-1FA9-46D0-948D-117F3CB43ACA}" type="presParOf" srcId="{E202EDEA-CF2B-40F3-875A-B6E1CE071879}" destId="{AE3C55F0-F885-494C-B800-482FFE1F9977}" srcOrd="2" destOrd="0" presId="urn:microsoft.com/office/officeart/2005/8/layout/arrow2"/>
    <dgm:cxn modelId="{174A3941-7800-4B68-A82A-1A264515865F}"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54.9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0B877662-67CF-4D9B-991B-F171F42E7E8E}"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475139A8-6BB3-4CBC-8DE9-6369EA414D62}" type="presOf" srcId="{0DAA601A-C80C-437B-B111-FA120CE45348}" destId="{AD21D87E-9D30-4CBE-AC19-207F985D9D09}" srcOrd="0" destOrd="0" presId="urn:microsoft.com/office/officeart/2005/8/layout/arrow2"/>
    <dgm:cxn modelId="{C6BCA7BC-4282-4441-81B7-3BAAE0186ADE}" type="presOf" srcId="{A0E90193-D3B5-4517-92F5-A7D6798999FB}" destId="{6252CB48-6C5F-46E9-943E-6E025E15A46D}" srcOrd="0" destOrd="0" presId="urn:microsoft.com/office/officeart/2005/8/layout/arrow2"/>
    <dgm:cxn modelId="{96EC15A3-4047-4D8B-9D4F-03C1907C3BDA}" type="presParOf" srcId="{6252CB48-6C5F-46E9-943E-6E025E15A46D}" destId="{101DB3A2-F7E0-4FF1-975D-A36B85664807}" srcOrd="0" destOrd="0" presId="urn:microsoft.com/office/officeart/2005/8/layout/arrow2"/>
    <dgm:cxn modelId="{78B22288-EAD6-4935-AD2E-CC4901CE8207}" type="presParOf" srcId="{6252CB48-6C5F-46E9-943E-6E025E15A46D}" destId="{E202EDEA-CF2B-40F3-875A-B6E1CE071879}" srcOrd="1" destOrd="0" presId="urn:microsoft.com/office/officeart/2005/8/layout/arrow2"/>
    <dgm:cxn modelId="{F7084439-B1F2-4F11-B081-7569954C0677}" type="presParOf" srcId="{E202EDEA-CF2B-40F3-875A-B6E1CE071879}" destId="{0F4F2D77-C207-4DBD-9225-AEB187478B26}" srcOrd="0" destOrd="0" presId="urn:microsoft.com/office/officeart/2005/8/layout/arrow2"/>
    <dgm:cxn modelId="{84D6D092-3ABA-4A13-89CB-2FF70F53AFCC}" type="presParOf" srcId="{E202EDEA-CF2B-40F3-875A-B6E1CE071879}" destId="{D1912CF3-2905-4969-A915-32B7AD1E3BBA}" srcOrd="1" destOrd="0" presId="urn:microsoft.com/office/officeart/2005/8/layout/arrow2"/>
    <dgm:cxn modelId="{7DC2CEAC-59E1-45CC-BED4-1CFA3762596A}" type="presParOf" srcId="{E202EDEA-CF2B-40F3-875A-B6E1CE071879}" destId="{AE3C55F0-F885-494C-B800-482FFE1F9977}" srcOrd="2" destOrd="0" presId="urn:microsoft.com/office/officeart/2005/8/layout/arrow2"/>
    <dgm:cxn modelId="{CD4CDDF3-B690-4742-A559-9524D975FBB2}"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30.8</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D991B125-CA7B-4688-892C-EFABA7B003FB}" type="presOf" srcId="{A0E90193-D3B5-4517-92F5-A7D6798999FB}" destId="{6252CB48-6C5F-46E9-943E-6E025E15A46D}"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A01EEF5D-AD91-4ACC-8146-5E6E3986AA95}" type="presOf" srcId="{0DAA601A-C80C-437B-B111-FA120CE45348}" destId="{AD21D87E-9D30-4CBE-AC19-207F985D9D09}" srcOrd="0" destOrd="0" presId="urn:microsoft.com/office/officeart/2005/8/layout/arrow2"/>
    <dgm:cxn modelId="{66F46D94-FCA8-47C0-BCD6-FF2749D91C8A}" type="presOf" srcId="{EC592E08-09AA-4F12-804B-39D90CE5CE94}" destId="{D1912CF3-2905-4969-A915-32B7AD1E3BBA}" srcOrd="0" destOrd="0" presId="urn:microsoft.com/office/officeart/2005/8/layout/arrow2"/>
    <dgm:cxn modelId="{A3F950DF-729E-444F-9444-DA42FD3985F5}" type="presParOf" srcId="{6252CB48-6C5F-46E9-943E-6E025E15A46D}" destId="{101DB3A2-F7E0-4FF1-975D-A36B85664807}" srcOrd="0" destOrd="0" presId="urn:microsoft.com/office/officeart/2005/8/layout/arrow2"/>
    <dgm:cxn modelId="{D1877376-C126-4C34-A20D-56A3FE586367}" type="presParOf" srcId="{6252CB48-6C5F-46E9-943E-6E025E15A46D}" destId="{E202EDEA-CF2B-40F3-875A-B6E1CE071879}" srcOrd="1" destOrd="0" presId="urn:microsoft.com/office/officeart/2005/8/layout/arrow2"/>
    <dgm:cxn modelId="{79998837-A575-4C12-A2B3-712B3B9C16EE}" type="presParOf" srcId="{E202EDEA-CF2B-40F3-875A-B6E1CE071879}" destId="{0F4F2D77-C207-4DBD-9225-AEB187478B26}" srcOrd="0" destOrd="0" presId="urn:microsoft.com/office/officeart/2005/8/layout/arrow2"/>
    <dgm:cxn modelId="{B95A1AF8-EE82-41FD-985E-E5310713F43B}" type="presParOf" srcId="{E202EDEA-CF2B-40F3-875A-B6E1CE071879}" destId="{D1912CF3-2905-4969-A915-32B7AD1E3BBA}" srcOrd="1" destOrd="0" presId="urn:microsoft.com/office/officeart/2005/8/layout/arrow2"/>
    <dgm:cxn modelId="{031D6EA6-8EAB-4CDC-A48F-09993AD73819}" type="presParOf" srcId="{E202EDEA-CF2B-40F3-875A-B6E1CE071879}" destId="{AE3C55F0-F885-494C-B800-482FFE1F9977}" srcOrd="2" destOrd="0" presId="urn:microsoft.com/office/officeart/2005/8/layout/arrow2"/>
    <dgm:cxn modelId="{C04612E6-3151-4EA1-870F-F941D3888B53}"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1266.2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1437.2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CED155C9-266E-4673-A932-60698E248874}" type="presOf" srcId="{EC592E08-09AA-4F12-804B-39D90CE5CE94}" destId="{D1912CF3-2905-4969-A915-32B7AD1E3BBA}" srcOrd="0" destOrd="0" presId="urn:microsoft.com/office/officeart/2005/8/layout/arrow2"/>
    <dgm:cxn modelId="{0983695B-E21B-423B-BE7D-557769BB42F3}" type="presOf" srcId="{A0E90193-D3B5-4517-92F5-A7D6798999FB}" destId="{6252CB48-6C5F-46E9-943E-6E025E15A46D}" srcOrd="0" destOrd="0" presId="urn:microsoft.com/office/officeart/2005/8/layout/arrow2"/>
    <dgm:cxn modelId="{246B5590-052B-4853-8CA1-973C5AF670AD}"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2AEA3DAA-3E42-4A8C-8B7C-8170A5548B3C}" type="presParOf" srcId="{6252CB48-6C5F-46E9-943E-6E025E15A46D}" destId="{101DB3A2-F7E0-4FF1-975D-A36B85664807}" srcOrd="0" destOrd="0" presId="urn:microsoft.com/office/officeart/2005/8/layout/arrow2"/>
    <dgm:cxn modelId="{894B7181-6588-4D33-8A3F-3FF152F081C8}" type="presParOf" srcId="{6252CB48-6C5F-46E9-943E-6E025E15A46D}" destId="{E202EDEA-CF2B-40F3-875A-B6E1CE071879}" srcOrd="1" destOrd="0" presId="urn:microsoft.com/office/officeart/2005/8/layout/arrow2"/>
    <dgm:cxn modelId="{F2C7770C-B72E-4966-B97B-9D0E91818679}" type="presParOf" srcId="{E202EDEA-CF2B-40F3-875A-B6E1CE071879}" destId="{0F4F2D77-C207-4DBD-9225-AEB187478B26}" srcOrd="0" destOrd="0" presId="urn:microsoft.com/office/officeart/2005/8/layout/arrow2"/>
    <dgm:cxn modelId="{C482AA8A-AF25-4DDA-A3BF-AE0BF7B885C0}" type="presParOf" srcId="{E202EDEA-CF2B-40F3-875A-B6E1CE071879}" destId="{D1912CF3-2905-4969-A915-32B7AD1E3BBA}" srcOrd="1" destOrd="0" presId="urn:microsoft.com/office/officeart/2005/8/layout/arrow2"/>
    <dgm:cxn modelId="{D84DD148-624D-4B5C-B6A3-929F070575BE}" type="presParOf" srcId="{E202EDEA-CF2B-40F3-875A-B6E1CE071879}" destId="{AE3C55F0-F885-494C-B800-482FFE1F9977}" srcOrd="2" destOrd="0" presId="urn:microsoft.com/office/officeart/2005/8/layout/arrow2"/>
    <dgm:cxn modelId="{01F6889D-3122-4594-84C1-F1DBFBEF4ACC}"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1288.7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1389.1</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C649500F-D2B3-41BE-9620-67D2A2550816}" type="presOf" srcId="{0DAA601A-C80C-437B-B111-FA120CE45348}" destId="{AD21D87E-9D30-4CBE-AC19-207F985D9D09}"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68DC088A-E85C-4E26-99DB-19041C6426A8}" type="presOf" srcId="{A0E90193-D3B5-4517-92F5-A7D6798999FB}" destId="{6252CB48-6C5F-46E9-943E-6E025E15A46D}" srcOrd="0" destOrd="0" presId="urn:microsoft.com/office/officeart/2005/8/layout/arrow2"/>
    <dgm:cxn modelId="{999E8A00-50E9-418E-8051-9AC8C30B7CEE}"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70333D20-8078-4CC2-915C-EE94E03FBD79}" type="presParOf" srcId="{6252CB48-6C5F-46E9-943E-6E025E15A46D}" destId="{101DB3A2-F7E0-4FF1-975D-A36B85664807}" srcOrd="0" destOrd="0" presId="urn:microsoft.com/office/officeart/2005/8/layout/arrow2"/>
    <dgm:cxn modelId="{00D0E8CA-30E2-43BA-AB29-283ED22C343F}" type="presParOf" srcId="{6252CB48-6C5F-46E9-943E-6E025E15A46D}" destId="{E202EDEA-CF2B-40F3-875A-B6E1CE071879}" srcOrd="1" destOrd="0" presId="urn:microsoft.com/office/officeart/2005/8/layout/arrow2"/>
    <dgm:cxn modelId="{D986CE4F-3649-48FC-81AD-CED40967BB5C}" type="presParOf" srcId="{E202EDEA-CF2B-40F3-875A-B6E1CE071879}" destId="{0F4F2D77-C207-4DBD-9225-AEB187478B26}" srcOrd="0" destOrd="0" presId="urn:microsoft.com/office/officeart/2005/8/layout/arrow2"/>
    <dgm:cxn modelId="{900E525E-50C5-4045-855F-2C2088D970DD}" type="presParOf" srcId="{E202EDEA-CF2B-40F3-875A-B6E1CE071879}" destId="{D1912CF3-2905-4969-A915-32B7AD1E3BBA}" srcOrd="1" destOrd="0" presId="urn:microsoft.com/office/officeart/2005/8/layout/arrow2"/>
    <dgm:cxn modelId="{07D41F4C-4A85-4E02-997C-1E4BD9B481CC}" type="presParOf" srcId="{E202EDEA-CF2B-40F3-875A-B6E1CE071879}" destId="{AE3C55F0-F885-494C-B800-482FFE1F9977}" srcOrd="2" destOrd="0" presId="urn:microsoft.com/office/officeart/2005/8/layout/arrow2"/>
    <dgm:cxn modelId="{EEFFF986-45F2-4552-8EFC-2E59D196E4E3}"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3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438397" cy="1066799"/>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15009" y="581405"/>
          <a:ext cx="59740" cy="59740"/>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448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123.7</a:t>
          </a:r>
          <a:endParaRPr lang="en-US" sz="1200" b="1" kern="1200" dirty="0">
            <a:solidFill>
              <a:srgbClr val="C00000"/>
            </a:solidFill>
            <a:latin typeface="Arial" pitchFamily="34" charset="0"/>
            <a:cs typeface="Arial" pitchFamily="34" charset="0"/>
          </a:endParaRPr>
        </a:p>
      </dsp:txBody>
      <dsp:txXfrm>
        <a:off x="944880" y="611276"/>
        <a:ext cx="554736" cy="455523"/>
      </dsp:txXfrm>
    </dsp:sp>
    <dsp:sp modelId="{AE3C55F0-F885-494C-B800-482FFE1F9977}">
      <dsp:nvSpPr>
        <dsp:cNvPr id="0" name=""/>
        <dsp:cNvSpPr/>
      </dsp:nvSpPr>
      <dsp:spPr>
        <a:xfrm>
          <a:off x="1424940" y="320040"/>
          <a:ext cx="102412" cy="102412"/>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16684" y="360578"/>
          <a:ext cx="554736"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lvl="0" algn="l" defTabSz="533400">
            <a:lnSpc>
              <a:spcPct val="90000"/>
            </a:lnSpc>
            <a:spcBef>
              <a:spcPct val="0"/>
            </a:spcBef>
            <a:spcAft>
              <a:spcPct val="35000"/>
            </a:spcAft>
          </a:pPr>
          <a:r>
            <a:rPr lang="en-US" sz="1200" b="1" i="0" kern="1200" dirty="0" smtClean="0">
              <a:solidFill>
                <a:srgbClr val="C00000"/>
              </a:solidFill>
              <a:latin typeface="Arial" pitchFamily="34" charset="0"/>
              <a:cs typeface="Arial" pitchFamily="34" charset="0"/>
            </a:rPr>
            <a:t>137.0</a:t>
          </a:r>
          <a:endParaRPr lang="en-US" sz="1200" b="1" i="0" kern="1200" dirty="0">
            <a:solidFill>
              <a:srgbClr val="C00000"/>
            </a:solidFill>
            <a:latin typeface="Arial" pitchFamily="34" charset="0"/>
            <a:cs typeface="Arial" pitchFamily="34" charset="0"/>
          </a:endParaRPr>
        </a:p>
      </dsp:txBody>
      <dsp:txXfrm>
        <a:off x="1516684" y="360578"/>
        <a:ext cx="554736" cy="7062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20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878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22019"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54.9</a:t>
          </a:r>
          <a:endParaRPr lang="en-US" sz="1200" b="1" kern="1200" dirty="0">
            <a:solidFill>
              <a:srgbClr val="C00000"/>
            </a:solidFill>
            <a:latin typeface="Arial" pitchFamily="34" charset="0"/>
            <a:cs typeface="Arial" pitchFamily="34" charset="0"/>
          </a:endParaRPr>
        </a:p>
      </dsp:txBody>
      <dsp:txXfrm>
        <a:off x="922019" y="698601"/>
        <a:ext cx="633984" cy="520598"/>
      </dsp:txXfrm>
    </dsp:sp>
    <dsp:sp modelId="{AE3C55F0-F885-494C-B800-482FFE1F9977}">
      <dsp:nvSpPr>
        <dsp:cNvPr id="0" name=""/>
        <dsp:cNvSpPr/>
      </dsp:nvSpPr>
      <dsp:spPr>
        <a:xfrm>
          <a:off x="14706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24003" y="412089"/>
          <a:ext cx="939393"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62.7</a:t>
          </a:r>
          <a:endParaRPr lang="en-US" sz="1200" b="1" kern="1200" dirty="0">
            <a:solidFill>
              <a:srgbClr val="C00000"/>
            </a:solidFill>
            <a:latin typeface="Arial" pitchFamily="34" charset="0"/>
            <a:cs typeface="Arial" pitchFamily="34" charset="0"/>
          </a:endParaRPr>
        </a:p>
      </dsp:txBody>
      <dsp:txXfrm>
        <a:off x="1524003" y="412089"/>
        <a:ext cx="939393" cy="8071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20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497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883920"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30.8</a:t>
          </a:r>
          <a:endParaRPr lang="en-US" sz="1200" b="1" kern="1200" dirty="0">
            <a:solidFill>
              <a:srgbClr val="C00000"/>
            </a:solidFill>
            <a:latin typeface="Arial" pitchFamily="34" charset="0"/>
            <a:cs typeface="Arial" pitchFamily="34" charset="0"/>
          </a:endParaRPr>
        </a:p>
      </dsp:txBody>
      <dsp:txXfrm>
        <a:off x="883920" y="698601"/>
        <a:ext cx="633984" cy="520598"/>
      </dsp:txXfrm>
    </dsp:sp>
    <dsp:sp modelId="{AE3C55F0-F885-494C-B800-482FFE1F9977}">
      <dsp:nvSpPr>
        <dsp:cNvPr id="0" name=""/>
        <dsp:cNvSpPr/>
      </dsp:nvSpPr>
      <dsp:spPr>
        <a:xfrm>
          <a:off x="14325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00200"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33.9</a:t>
          </a:r>
          <a:endParaRPr lang="en-US" sz="1200" b="1" kern="1200" dirty="0">
            <a:solidFill>
              <a:srgbClr val="C00000"/>
            </a:solidFill>
            <a:latin typeface="Arial" pitchFamily="34" charset="0"/>
            <a:cs typeface="Arial" pitchFamily="34" charset="0"/>
          </a:endParaRPr>
        </a:p>
      </dsp:txBody>
      <dsp:txXfrm>
        <a:off x="1600200" y="412089"/>
        <a:ext cx="633984" cy="8071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971800" cy="11430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96695" y="622935"/>
          <a:ext cx="64008" cy="64008"/>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860570" y="654939"/>
          <a:ext cx="929644" cy="48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17"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1266.2</a:t>
          </a:r>
          <a:endParaRPr lang="en-US" sz="1200" b="1" kern="1200" dirty="0">
            <a:latin typeface="Arial" pitchFamily="34" charset="0"/>
            <a:cs typeface="Arial" pitchFamily="34" charset="0"/>
          </a:endParaRPr>
        </a:p>
      </dsp:txBody>
      <dsp:txXfrm>
        <a:off x="860570" y="654939"/>
        <a:ext cx="929644" cy="488061"/>
      </dsp:txXfrm>
    </dsp:sp>
    <dsp:sp modelId="{AE3C55F0-F885-494C-B800-482FFE1F9977}">
      <dsp:nvSpPr>
        <dsp:cNvPr id="0" name=""/>
        <dsp:cNvSpPr/>
      </dsp:nvSpPr>
      <dsp:spPr>
        <a:xfrm>
          <a:off x="1543050" y="342900"/>
          <a:ext cx="109728" cy="109728"/>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714498" y="380999"/>
          <a:ext cx="923546" cy="7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43"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1437.2</a:t>
          </a:r>
          <a:endParaRPr lang="en-US" sz="1200" b="1" kern="1200" dirty="0">
            <a:solidFill>
              <a:srgbClr val="C00000"/>
            </a:solidFill>
            <a:latin typeface="Arial" pitchFamily="34" charset="0"/>
            <a:cs typeface="Arial" pitchFamily="34" charset="0"/>
          </a:endParaRPr>
        </a:p>
        <a:p>
          <a:pPr lvl="0" algn="l" defTabSz="533400">
            <a:lnSpc>
              <a:spcPct val="90000"/>
            </a:lnSpc>
            <a:spcBef>
              <a:spcPct val="0"/>
            </a:spcBef>
            <a:spcAft>
              <a:spcPct val="35000"/>
            </a:spcAft>
          </a:pPr>
          <a:endParaRPr lang="en-US" sz="1200" b="1" kern="1200" dirty="0">
            <a:solidFill>
              <a:srgbClr val="C00000"/>
            </a:solidFill>
            <a:latin typeface="Arial" pitchFamily="34" charset="0"/>
            <a:cs typeface="Arial" pitchFamily="34" charset="0"/>
          </a:endParaRPr>
        </a:p>
      </dsp:txBody>
      <dsp:txXfrm>
        <a:off x="1714498" y="380999"/>
        <a:ext cx="923546" cy="7566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18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878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22019"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1288.7</a:t>
          </a:r>
          <a:endParaRPr lang="en-US" sz="1200" b="1" kern="1200" dirty="0">
            <a:solidFill>
              <a:srgbClr val="C00000"/>
            </a:solidFill>
            <a:latin typeface="Arial" pitchFamily="34" charset="0"/>
            <a:cs typeface="Arial" pitchFamily="34" charset="0"/>
          </a:endParaRPr>
        </a:p>
      </dsp:txBody>
      <dsp:txXfrm>
        <a:off x="922019" y="698601"/>
        <a:ext cx="633984" cy="520598"/>
      </dsp:txXfrm>
    </dsp:sp>
    <dsp:sp modelId="{AE3C55F0-F885-494C-B800-482FFE1F9977}">
      <dsp:nvSpPr>
        <dsp:cNvPr id="0" name=""/>
        <dsp:cNvSpPr/>
      </dsp:nvSpPr>
      <dsp:spPr>
        <a:xfrm>
          <a:off x="14706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75511"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1389.1</a:t>
          </a:r>
          <a:endParaRPr lang="en-US" sz="1200" b="1" kern="1200" dirty="0">
            <a:solidFill>
              <a:srgbClr val="C00000"/>
            </a:solidFill>
            <a:latin typeface="Arial" pitchFamily="34" charset="0"/>
            <a:cs typeface="Arial" pitchFamily="34" charset="0"/>
          </a:endParaRPr>
        </a:p>
      </dsp:txBody>
      <dsp:txXfrm>
        <a:off x="1575511" y="412089"/>
        <a:ext cx="633984" cy="8071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44061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426843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8452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26851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77EFE-17DE-4EF1-8FBC-75DE02A0EBC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224131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977EFE-17DE-4EF1-8FBC-75DE02A0EBC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107340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977EFE-17DE-4EF1-8FBC-75DE02A0EBC6}" type="datetimeFigureOut">
              <a:rPr lang="en-US" smtClean="0"/>
              <a:pPr/>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123309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977EFE-17DE-4EF1-8FBC-75DE02A0EBC6}" type="datetimeFigureOut">
              <a:rPr lang="en-US" smtClean="0"/>
              <a:pPr/>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123228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77EFE-17DE-4EF1-8FBC-75DE02A0EBC6}" type="datetimeFigureOut">
              <a:rPr lang="en-US" smtClean="0"/>
              <a:pPr/>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38418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77EFE-17DE-4EF1-8FBC-75DE02A0EBC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187382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77EFE-17DE-4EF1-8FBC-75DE02A0EBC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145973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77EFE-17DE-4EF1-8FBC-75DE02A0EBC6}" type="datetimeFigureOut">
              <a:rPr lang="en-US" smtClean="0"/>
              <a:pPr/>
              <a:t>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C2B0A-4868-4F4A-B4FC-DF513CA9D5E5}" type="slidenum">
              <a:rPr lang="en-US" smtClean="0"/>
              <a:pPr/>
              <a:t>‹#›</a:t>
            </a:fld>
            <a:endParaRPr lang="en-US"/>
          </a:p>
        </p:txBody>
      </p:sp>
    </p:spTree>
    <p:extLst>
      <p:ext uri="{BB962C8B-B14F-4D97-AF65-F5344CB8AC3E}">
        <p14:creationId xmlns="" xmlns:p14="http://schemas.microsoft.com/office/powerpoint/2010/main" val="38540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18" Type="http://schemas.openxmlformats.org/officeDocument/2006/relationships/diagramQuickStyle" Target="../diagrams/quickStyle3.xml"/><Relationship Id="rId26" Type="http://schemas.openxmlformats.org/officeDocument/2006/relationships/diagramData" Target="../diagrams/data5.xml"/><Relationship Id="rId3" Type="http://schemas.openxmlformats.org/officeDocument/2006/relationships/image" Target="../media/image3.jpeg"/><Relationship Id="rId21" Type="http://schemas.openxmlformats.org/officeDocument/2006/relationships/diagramData" Target="../diagrams/data4.xml"/><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image" Target="../media/image1.jpeg"/><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24" Type="http://schemas.openxmlformats.org/officeDocument/2006/relationships/diagramColors" Target="../diagrams/colors4.xml"/><Relationship Id="rId32" Type="http://schemas.openxmlformats.org/officeDocument/2006/relationships/image" Target="../media/image7.jpeg"/><Relationship Id="rId5" Type="http://schemas.openxmlformats.org/officeDocument/2006/relationships/diagramLayout" Target="../diagrams/layout1.xml"/><Relationship Id="rId15" Type="http://schemas.openxmlformats.org/officeDocument/2006/relationships/image" Target="../media/image5.jpeg"/><Relationship Id="rId23" Type="http://schemas.openxmlformats.org/officeDocument/2006/relationships/diagramQuickStyle" Target="../diagrams/quickStyle4.xml"/><Relationship Id="rId28" Type="http://schemas.openxmlformats.org/officeDocument/2006/relationships/diagramQuickStyle" Target="../diagrams/quickStyle5.xml"/><Relationship Id="rId10" Type="http://schemas.openxmlformats.org/officeDocument/2006/relationships/diagramData" Target="../diagrams/data2.xml"/><Relationship Id="rId19" Type="http://schemas.openxmlformats.org/officeDocument/2006/relationships/diagramColors" Target="../diagrams/colors3.xml"/><Relationship Id="rId31"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4.jpeg"/><Relationship Id="rId14" Type="http://schemas.microsoft.com/office/2007/relationships/diagramDrawing" Target="../diagrams/drawing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sp>
        <p:nvSpPr>
          <p:cNvPr id="7" name="Title 6"/>
          <p:cNvSpPr>
            <a:spLocks noGrp="1"/>
          </p:cNvSpPr>
          <p:nvPr>
            <p:ph type="title"/>
          </p:nvPr>
        </p:nvSpPr>
        <p:spPr>
          <a:xfrm>
            <a:off x="1240970" y="2076361"/>
            <a:ext cx="7679327" cy="2717708"/>
          </a:xfrm>
        </p:spPr>
        <p:txBody>
          <a:bodyPr>
            <a:normAutofit/>
          </a:bodyPr>
          <a:lstStyle/>
          <a:p>
            <a:pPr algn="ctr"/>
            <a:r>
              <a:rPr lang="mn-MN" sz="4000" b="1" dirty="0" smtClean="0">
                <a:solidFill>
                  <a:schemeClr val="accent1">
                    <a:lumMod val="50000"/>
                  </a:schemeClr>
                </a:solidFill>
                <a:latin typeface="Arial" pitchFamily="34" charset="0"/>
                <a:cs typeface="Arial" pitchFamily="34" charset="0"/>
              </a:rPr>
              <a:t>Дундговь аймгийн 2016 оны жилийн эцсийн мал тооллогын дүн</a:t>
            </a:r>
            <a:endParaRPr lang="en-US" sz="4000" b="1" dirty="0">
              <a:solidFill>
                <a:schemeClr val="accent1">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5" name="Picture 4" descr="aduu.jpg"/>
          <p:cNvPicPr>
            <a:picLocks noChangeAspect="1"/>
          </p:cNvPicPr>
          <p:nvPr/>
        </p:nvPicPr>
        <p:blipFill>
          <a:blip r:embed="rId3" cstate="print"/>
          <a:srcRect t="5294" r="35189" b="18618"/>
          <a:stretch>
            <a:fillRect/>
          </a:stretch>
        </p:blipFill>
        <p:spPr>
          <a:xfrm>
            <a:off x="1175658" y="1528354"/>
            <a:ext cx="7406640" cy="4689566"/>
          </a:xfrm>
          <a:prstGeom prst="rect">
            <a:avLst/>
          </a:prstGeom>
        </p:spPr>
      </p:pic>
      <p:sp>
        <p:nvSpPr>
          <p:cNvPr id="6" name="Title 5"/>
          <p:cNvSpPr>
            <a:spLocks noGrp="1"/>
          </p:cNvSpPr>
          <p:nvPr>
            <p:ph type="title"/>
          </p:nvPr>
        </p:nvSpPr>
        <p:spPr>
          <a:xfrm>
            <a:off x="1436914" y="1058091"/>
            <a:ext cx="7078436" cy="509452"/>
          </a:xfrm>
        </p:spPr>
        <p:txBody>
          <a:bodyPr>
            <a:normAutofit/>
          </a:bodyPr>
          <a:lstStyle/>
          <a:p>
            <a:r>
              <a:rPr lang="mn-MN" sz="1800" b="1" dirty="0" smtClean="0">
                <a:latin typeface="Arial" pitchFamily="34" charset="0"/>
                <a:cs typeface="Arial" pitchFamily="34" charset="0"/>
              </a:rPr>
              <a:t>Адууны тоо, сумаар, мянган толгой</a:t>
            </a:r>
            <a:endParaRPr lang="en-US" sz="1800" b="1"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sp>
        <p:nvSpPr>
          <p:cNvPr id="6"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Үхрийн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7" name="Picture 6" descr="uher.jpg"/>
          <p:cNvPicPr>
            <a:picLocks noChangeAspect="1"/>
          </p:cNvPicPr>
          <p:nvPr/>
        </p:nvPicPr>
        <p:blipFill>
          <a:blip r:embed="rId3" cstate="print"/>
          <a:srcRect l="180" t="5916" r="22980" b="19018"/>
          <a:stretch>
            <a:fillRect/>
          </a:stretch>
        </p:blipFill>
        <p:spPr>
          <a:xfrm>
            <a:off x="1384663" y="1802674"/>
            <a:ext cx="7132320" cy="4389120"/>
          </a:xfrm>
          <a:prstGeom prst="rect">
            <a:avLst/>
          </a:prstGeom>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3" name="Picture 2" descr="temee.jpg"/>
          <p:cNvPicPr>
            <a:picLocks noChangeAspect="1"/>
          </p:cNvPicPr>
          <p:nvPr/>
        </p:nvPicPr>
        <p:blipFill>
          <a:blip r:embed="rId3" cstate="print"/>
          <a:srcRect t="4824" r="23370" b="19291"/>
          <a:stretch>
            <a:fillRect/>
          </a:stretch>
        </p:blipFill>
        <p:spPr>
          <a:xfrm>
            <a:off x="1227909" y="1632857"/>
            <a:ext cx="7406639" cy="4480560"/>
          </a:xfrm>
          <a:prstGeom prst="rect">
            <a:avLst/>
          </a:prstGeom>
        </p:spPr>
      </p:pic>
      <p:sp>
        <p:nvSpPr>
          <p:cNvPr id="5"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Тэмээний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sp>
        <p:nvSpPr>
          <p:cNvPr id="3"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Хонины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Picture 4" descr="honi.jpg"/>
          <p:cNvPicPr>
            <a:picLocks noChangeAspect="1"/>
          </p:cNvPicPr>
          <p:nvPr/>
        </p:nvPicPr>
        <p:blipFill>
          <a:blip r:embed="rId3" cstate="print"/>
          <a:srcRect t="5370" r="23143" b="19019"/>
          <a:stretch>
            <a:fillRect/>
          </a:stretch>
        </p:blipFill>
        <p:spPr>
          <a:xfrm>
            <a:off x="1188720" y="1750422"/>
            <a:ext cx="7210697" cy="4402183"/>
          </a:xfrm>
          <a:prstGeom prst="rect">
            <a:avLst/>
          </a:prstGeom>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sp>
        <p:nvSpPr>
          <p:cNvPr id="3"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Ямааны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Picture 4" descr="yamaa.jpg"/>
          <p:cNvPicPr>
            <a:picLocks noChangeAspect="1"/>
          </p:cNvPicPr>
          <p:nvPr/>
        </p:nvPicPr>
        <p:blipFill>
          <a:blip r:embed="rId3" cstate="print"/>
          <a:srcRect t="5370" r="23000" b="19019"/>
          <a:stretch>
            <a:fillRect/>
          </a:stretch>
        </p:blipFill>
        <p:spPr>
          <a:xfrm>
            <a:off x="1280159" y="1724298"/>
            <a:ext cx="7236823" cy="4402182"/>
          </a:xfrm>
          <a:prstGeom prst="rect">
            <a:avLst/>
          </a:prstGeom>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6" name="Table 5"/>
          <p:cNvGraphicFramePr>
            <a:graphicFrameLocks noGrp="1"/>
          </p:cNvGraphicFramePr>
          <p:nvPr/>
        </p:nvGraphicFramePr>
        <p:xfrm>
          <a:off x="1227909" y="1123401"/>
          <a:ext cx="7106193" cy="4872450"/>
        </p:xfrm>
        <a:graphic>
          <a:graphicData uri="http://schemas.openxmlformats.org/drawingml/2006/table">
            <a:tbl>
              <a:tblPr/>
              <a:tblGrid>
                <a:gridCol w="1505948"/>
                <a:gridCol w="1708672"/>
                <a:gridCol w="1448028"/>
                <a:gridCol w="1585589"/>
                <a:gridCol w="857956"/>
              </a:tblGrid>
              <a:tr h="242843">
                <a:tc gridSpan="5">
                  <a:txBody>
                    <a:bodyPr/>
                    <a:lstStyle/>
                    <a:p>
                      <a:pPr algn="ctr" fontAlgn="b"/>
                      <a:r>
                        <a:rPr lang="ru-RU" sz="1200" b="0" i="0" u="none" strike="noStrike">
                          <a:latin typeface="Arial"/>
                        </a:rPr>
                        <a:t>Хамгийн олон мал тоолуулсан сум, баг</a:t>
                      </a:r>
                    </a:p>
                  </a:txBody>
                  <a:tcPr marL="8449" marR="8449" marT="8449" marB="0" anchor="b">
                    <a:lnL>
                      <a:noFill/>
                    </a:lnL>
                    <a:lnR>
                      <a:noFill/>
                    </a:lnR>
                    <a:lnT>
                      <a:noFill/>
                    </a:lnT>
                    <a:lnB>
                      <a:noFill/>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87">
                <a:tc gridSpan="5">
                  <a:txBody>
                    <a:bodyPr/>
                    <a:lstStyle/>
                    <a:p>
                      <a:pPr algn="ctr" fontAlgn="b"/>
                      <a:r>
                        <a:rPr lang="mn-MN" sz="1100" b="1" i="0" u="none" strike="noStrike">
                          <a:solidFill>
                            <a:srgbClr val="3F3151"/>
                          </a:solidFill>
                          <a:latin typeface="Arial"/>
                        </a:rPr>
                        <a:t>нийт малын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сумын түвшинд</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тоо</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багийн түвшинд</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Нийт мал</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тоо</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Эрдэнэдалай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467,978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Эрдэнэдалай сум</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114,168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l" rtl="0" fontAlgn="ctr"/>
                      <a:r>
                        <a:rPr lang="en-US" sz="900" b="0" i="0" u="none" strike="noStrike">
                          <a:solidFill>
                            <a:srgbClr val="000000"/>
                          </a:solidFill>
                          <a:latin typeface="Arial"/>
                        </a:rPr>
                        <a:t>                         332,331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Эрдэнэдалай сум</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90,063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Адаацаг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241,855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2-р баг, Тэвш</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83,973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Өлзийт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l" rtl="0" fontAlgn="ctr"/>
                      <a:r>
                        <a:rPr lang="en-US" sz="900" b="0" i="0" u="none" strike="noStrike">
                          <a:solidFill>
                            <a:srgbClr val="000000"/>
                          </a:solidFill>
                          <a:latin typeface="Arial"/>
                        </a:rPr>
                        <a:t>                         236,713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4-р баг, Үйзэн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77,210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Гурвансайхан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222,079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3-р баг, Далай</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73,011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629">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r>
              <a:tr h="212487">
                <a:tc gridSpan="5">
                  <a:txBody>
                    <a:bodyPr/>
                    <a:lstStyle/>
                    <a:p>
                      <a:pPr algn="ctr" fontAlgn="b"/>
                      <a:r>
                        <a:rPr lang="mn-MN" sz="1100" b="1" i="0" u="none" strike="noStrike">
                          <a:solidFill>
                            <a:srgbClr val="3F3151"/>
                          </a:solidFill>
                          <a:latin typeface="Arial"/>
                        </a:rPr>
                        <a:t>Адууны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 сумын түвшинд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Эрдэнэдалай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20,123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2-р баг, Тэвш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6,130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16,866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5,479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Адаацаг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13,270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Өндөршил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2-р баг, Талын нар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4,768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Хулд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10,229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Луус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Суварга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3,804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Дэрэн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9,874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3,709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629">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r>
              <a:tr h="212487">
                <a:tc gridSpan="5">
                  <a:txBody>
                    <a:bodyPr/>
                    <a:lstStyle/>
                    <a:p>
                      <a:pPr algn="ctr" fontAlgn="b"/>
                      <a:r>
                        <a:rPr lang="mn-MN" sz="1100" b="1" i="0" u="none" strike="noStrike">
                          <a:solidFill>
                            <a:srgbClr val="3F3151"/>
                          </a:solidFill>
                          <a:latin typeface="Arial"/>
                        </a:rPr>
                        <a:t>Үхрийн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 сумын түвшинд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Эрдэнэдалай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14,973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4,284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Адаацаг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6,920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2,178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338638">
                <a:tc>
                  <a:txBody>
                    <a:bodyPr/>
                    <a:lstStyle/>
                    <a:p>
                      <a:pPr algn="ctr" rtl="0" fontAlgn="ctr"/>
                      <a:r>
                        <a:rPr lang="mn-MN" sz="900" b="0" i="0" u="none" strike="noStrike">
                          <a:solidFill>
                            <a:srgbClr val="000000"/>
                          </a:solidFill>
                          <a:latin typeface="Arial"/>
                        </a:rPr>
                        <a:t> 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6,299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6-р баг, Сангийн далай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2,103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Дэрэн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4,610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3-р баг, Тэнгэлэг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2,079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Дэлгэрцогт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4,244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Дэлгэрцогт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2-р баг, Цахиурт </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latin typeface="Arial"/>
                        </a:rPr>
                        <a:t>         2,014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3" name="Table 2"/>
          <p:cNvGraphicFramePr>
            <a:graphicFrameLocks noGrp="1"/>
          </p:cNvGraphicFramePr>
          <p:nvPr/>
        </p:nvGraphicFramePr>
        <p:xfrm>
          <a:off x="1358538" y="1162592"/>
          <a:ext cx="7001691" cy="5016138"/>
        </p:xfrm>
        <a:graphic>
          <a:graphicData uri="http://schemas.openxmlformats.org/drawingml/2006/table">
            <a:tbl>
              <a:tblPr/>
              <a:tblGrid>
                <a:gridCol w="1483802"/>
                <a:gridCol w="1683544"/>
                <a:gridCol w="1426733"/>
                <a:gridCol w="1562272"/>
                <a:gridCol w="845340"/>
              </a:tblGrid>
              <a:tr h="256143">
                <a:tc gridSpan="5">
                  <a:txBody>
                    <a:bodyPr/>
                    <a:lstStyle/>
                    <a:p>
                      <a:pPr algn="ctr" fontAlgn="b"/>
                      <a:r>
                        <a:rPr lang="ru-RU" sz="1300" b="0" i="0" u="none" strike="noStrike">
                          <a:latin typeface="Arial"/>
                        </a:rPr>
                        <a:t>Хамгийн олон мал тоолуулсан сум, баг</a:t>
                      </a:r>
                    </a:p>
                  </a:txBody>
                  <a:tcPr marL="8647" marR="8647" marT="8647" marB="0" anchor="b">
                    <a:lnL>
                      <a:noFill/>
                    </a:lnL>
                    <a:lnR>
                      <a:noFill/>
                    </a:lnR>
                    <a:lnT>
                      <a:noFill/>
                    </a:lnT>
                    <a:lnB>
                      <a:noFill/>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143">
                <a:tc gridSpan="5">
                  <a:txBody>
                    <a:bodyPr/>
                    <a:lstStyle/>
                    <a:p>
                      <a:pPr algn="ctr" fontAlgn="b"/>
                      <a:r>
                        <a:rPr lang="mn-MN" sz="1100" b="1" i="0" u="none" strike="noStrike">
                          <a:solidFill>
                            <a:srgbClr val="3F3151"/>
                          </a:solidFill>
                          <a:latin typeface="Arial"/>
                        </a:rPr>
                        <a:t>Тэмээний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Өлзийт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10,920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Хулд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2-р баг, Олдох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4,179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5,559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2-р баг, Буянт-2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3,383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Дэлгэрхангай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4,645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5-р баг, Дэрт-2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2,263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Өндөршил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2,054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Дэлгэрхангай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Толь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2,149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Гурвансайхан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1,894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1-р баг, Буянт-1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2,048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780">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r>
              <a:tr h="224126">
                <a:tc gridSpan="5">
                  <a:txBody>
                    <a:bodyPr/>
                    <a:lstStyle/>
                    <a:p>
                      <a:pPr algn="ctr" fontAlgn="b"/>
                      <a:r>
                        <a:rPr lang="mn-MN" sz="1100" b="1" i="0" u="none" strike="noStrike">
                          <a:solidFill>
                            <a:srgbClr val="3F3151"/>
                          </a:solidFill>
                          <a:latin typeface="Arial"/>
                        </a:rPr>
                        <a:t>Хонины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Эрдэнэдалай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222,549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59,060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Сайнцагаан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154,964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46,735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Гурвансайхан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120,211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2-р баг, Тэвш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40,886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Адаацаг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108,021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Өндөршил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Цог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38,091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106,338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4-р баг, Үйзэн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36,565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780">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r>
              <a:tr h="224126">
                <a:tc gridSpan="5">
                  <a:txBody>
                    <a:bodyPr/>
                    <a:lstStyle/>
                    <a:p>
                      <a:pPr algn="ctr" fontAlgn="b"/>
                      <a:r>
                        <a:rPr lang="mn-MN" sz="1100" b="1" i="0" u="none" strike="noStrike">
                          <a:solidFill>
                            <a:srgbClr val="3F3151"/>
                          </a:solidFill>
                          <a:latin typeface="Arial"/>
                        </a:rPr>
                        <a:t>Ямааны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Эрдэнэдалай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208,752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45,143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Сайнцагаан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152,770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37,116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Өлзийт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113,932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4-р баг, Үйзэн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35,642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Адаацаг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112,742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2-р баг, Тэвш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34,895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97,069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2-р баг, Өнгөт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latin typeface="Arial"/>
                        </a:rPr>
                        <a:t>       33,179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3" name="Table 2"/>
          <p:cNvGraphicFramePr>
            <a:graphicFrameLocks noGrp="1"/>
          </p:cNvGraphicFramePr>
          <p:nvPr/>
        </p:nvGraphicFramePr>
        <p:xfrm>
          <a:off x="1254034" y="1280166"/>
          <a:ext cx="7119256" cy="4585062"/>
        </p:xfrm>
        <a:graphic>
          <a:graphicData uri="http://schemas.openxmlformats.org/drawingml/2006/table">
            <a:tbl>
              <a:tblPr/>
              <a:tblGrid>
                <a:gridCol w="393976"/>
                <a:gridCol w="387818"/>
                <a:gridCol w="360118"/>
                <a:gridCol w="360118"/>
                <a:gridCol w="360118"/>
                <a:gridCol w="360118"/>
                <a:gridCol w="360118"/>
                <a:gridCol w="360118"/>
                <a:gridCol w="360118"/>
                <a:gridCol w="455533"/>
                <a:gridCol w="452457"/>
                <a:gridCol w="360118"/>
                <a:gridCol w="360118"/>
                <a:gridCol w="360118"/>
                <a:gridCol w="360118"/>
                <a:gridCol w="360118"/>
                <a:gridCol w="369352"/>
                <a:gridCol w="369352"/>
                <a:gridCol w="369352"/>
              </a:tblGrid>
              <a:tr h="205739">
                <a:tc gridSpan="17">
                  <a:txBody>
                    <a:bodyPr/>
                    <a:lstStyle/>
                    <a:p>
                      <a:pPr algn="ctr" fontAlgn="b"/>
                      <a:r>
                        <a:rPr lang="en-US" sz="1000" b="0" i="0" u="none" strike="noStrike" dirty="0">
                          <a:latin typeface="Arial Mon"/>
                        </a:rPr>
                        <a:t>2016 </a:t>
                      </a:r>
                      <a:r>
                        <a:rPr lang="en-US" sz="1000" b="0" i="0" u="none" strike="noStrike" dirty="0" err="1">
                          <a:latin typeface="Arial Mon"/>
                        </a:rPr>
                        <a:t>îíû</a:t>
                      </a:r>
                      <a:r>
                        <a:rPr lang="en-US" sz="1000" b="0" i="0" u="none" strike="noStrike" dirty="0">
                          <a:latin typeface="Arial Mon"/>
                        </a:rPr>
                        <a:t> </a:t>
                      </a:r>
                      <a:r>
                        <a:rPr lang="en-US" sz="1000" b="0" i="0" u="none" strike="noStrike" dirty="0" err="1">
                          <a:latin typeface="Arial Mon"/>
                        </a:rPr>
                        <a:t>èðãýäèéí</a:t>
                      </a:r>
                      <a:r>
                        <a:rPr lang="en-US" sz="1000" b="0" i="0" u="none" strike="noStrike" dirty="0">
                          <a:latin typeface="Arial Mon"/>
                        </a:rPr>
                        <a:t> </a:t>
                      </a:r>
                      <a:r>
                        <a:rPr lang="en-US" sz="1000" b="0" i="0" u="none" strike="noStrike" dirty="0" err="1">
                          <a:latin typeface="Arial Mon"/>
                        </a:rPr>
                        <a:t>áîëîí</a:t>
                      </a:r>
                      <a:r>
                        <a:rPr lang="en-US" sz="1000" b="0" i="0" u="none" strike="noStrike" dirty="0">
                          <a:latin typeface="Arial Mon"/>
                        </a:rPr>
                        <a:t> </a:t>
                      </a:r>
                      <a:r>
                        <a:rPr lang="en-US" sz="1000" b="0" i="0" u="none" strike="noStrike" dirty="0" err="1">
                          <a:latin typeface="Arial Mon"/>
                        </a:rPr>
                        <a:t>ìàë÷èí</a:t>
                      </a:r>
                      <a:r>
                        <a:rPr lang="en-US" sz="1000" b="0" i="0" u="none" strike="noStrike" dirty="0">
                          <a:latin typeface="Arial Mon"/>
                        </a:rPr>
                        <a:t> º</a:t>
                      </a:r>
                      <a:r>
                        <a:rPr lang="en-US" sz="1000" b="0" i="0" u="none" strike="noStrike" dirty="0" err="1">
                          <a:latin typeface="Arial Mon"/>
                        </a:rPr>
                        <a:t>ðõèéí</a:t>
                      </a:r>
                      <a:r>
                        <a:rPr lang="en-US" sz="1000" b="0" i="0" u="none" strike="noStrike" dirty="0">
                          <a:latin typeface="Arial Mon"/>
                        </a:rPr>
                        <a:t>  </a:t>
                      </a:r>
                      <a:r>
                        <a:rPr lang="en-US" sz="1000" b="0" i="0" u="none" strike="noStrike" dirty="0" err="1">
                          <a:latin typeface="Arial Mon"/>
                        </a:rPr>
                        <a:t>ìàëûí</a:t>
                      </a:r>
                      <a:r>
                        <a:rPr lang="en-US" sz="1000" b="0" i="0" u="none" strike="noStrike" dirty="0">
                          <a:latin typeface="Arial Mon"/>
                        </a:rPr>
                        <a:t> </a:t>
                      </a:r>
                      <a:r>
                        <a:rPr lang="en-US" sz="1000" b="0" i="0" u="none" strike="noStrike" dirty="0" err="1">
                          <a:latin typeface="Arial Mon"/>
                        </a:rPr>
                        <a:t>á¿ëýãëýëò</a:t>
                      </a:r>
                      <a:r>
                        <a:rPr lang="en-US" sz="1000" b="0" i="0" u="none" strike="noStrike" dirty="0">
                          <a:latin typeface="Arial Mon"/>
                        </a:rPr>
                        <a:t>   /º</a:t>
                      </a:r>
                      <a:r>
                        <a:rPr lang="en-US" sz="1000" b="0" i="0" u="none" strike="noStrike" dirty="0" err="1">
                          <a:latin typeface="Arial Mon"/>
                        </a:rPr>
                        <a:t>ðõ</a:t>
                      </a:r>
                      <a:r>
                        <a:rPr lang="en-US" sz="1000" b="0" i="0" u="none" strike="noStrike" dirty="0">
                          <a:latin typeface="Arial Mon"/>
                        </a:rPr>
                        <a:t>ººð /</a:t>
                      </a:r>
                    </a:p>
                  </a:txBody>
                  <a:tcPr marL="8106" marR="8106" marT="81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Calibri"/>
                      </a:endParaRPr>
                    </a:p>
                  </a:txBody>
                  <a:tcPr marL="8106" marR="8106" marT="8106" marB="0" anchor="b">
                    <a:lnL>
                      <a:noFill/>
                    </a:lnL>
                    <a:lnR>
                      <a:noFill/>
                    </a:lnR>
                    <a:lnT>
                      <a:noFill/>
                    </a:lnT>
                    <a:lnB>
                      <a:noFill/>
                    </a:lnB>
                  </a:tcPr>
                </a:tc>
                <a:tc>
                  <a:txBody>
                    <a:bodyPr/>
                    <a:lstStyle/>
                    <a:p>
                      <a:pPr algn="l" fontAlgn="b"/>
                      <a:endParaRPr lang="en-US" sz="900" b="0" i="0" u="none" strike="noStrike">
                        <a:latin typeface="Calibri"/>
                      </a:endParaRPr>
                    </a:p>
                  </a:txBody>
                  <a:tcPr marL="8106" marR="8106" marT="8106" marB="0" anchor="b">
                    <a:lnL>
                      <a:noFill/>
                    </a:lnL>
                    <a:lnR>
                      <a:noFill/>
                    </a:lnR>
                    <a:lnT>
                      <a:noFill/>
                    </a:lnT>
                    <a:lnB>
                      <a:noFill/>
                    </a:lnB>
                  </a:tcPr>
                </a:tc>
              </a:tr>
              <a:tr h="195943">
                <a:tc gridSpan="6">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latin typeface="Calibri"/>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latin typeface="Calibri"/>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r>
              <a:tr h="195943">
                <a:tc rowSpan="2">
                  <a:txBody>
                    <a:bodyPr/>
                    <a:lstStyle/>
                    <a:p>
                      <a:pPr algn="ctr" fontAlgn="ctr"/>
                      <a:r>
                        <a:rPr lang="en-US" sz="900" b="0" i="0" u="none" strike="noStrike">
                          <a:latin typeface="Arial Mon"/>
                        </a:rPr>
                        <a:t>Ñóìä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9">
                  <a:txBody>
                    <a:bodyPr/>
                    <a:lstStyle/>
                    <a:p>
                      <a:pPr algn="ctr" fontAlgn="b"/>
                      <a:r>
                        <a:rPr lang="en-US" sz="900" b="0" i="0" u="none" strike="noStrike">
                          <a:latin typeface="Arial Mon"/>
                        </a:rPr>
                        <a:t>Èðãýäèéí ìàëûí á¿ëýãëýëò</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900" b="0" i="0" u="none" strike="noStrike">
                          <a:latin typeface="Arial Mon"/>
                        </a:rPr>
                        <a:t>Ìàë÷èí ºðõèéí ìàëûí á¿ëýãëýëò</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2349">
                <a:tc vMerge="1">
                  <a:txBody>
                    <a:bodyPr/>
                    <a:lstStyle/>
                    <a:p>
                      <a:endParaRPr lang="en-US"/>
                    </a:p>
                  </a:txBody>
                  <a:tcPr/>
                </a:tc>
                <a:tc>
                  <a:txBody>
                    <a:bodyPr/>
                    <a:lstStyle/>
                    <a:p>
                      <a:pPr algn="ctr" fontAlgn="ctr"/>
                      <a:r>
                        <a:rPr lang="en-US" sz="900" b="0" i="0" u="none" strike="noStrike">
                          <a:latin typeface="Arial Mon"/>
                        </a:rPr>
                        <a:t>Á¿ãä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 õ¿ðòýë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101-200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201-500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501-999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1000-1499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1500-2000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2000-аас дээш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Á¿ãä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 õ¿ðòýë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101-200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201-500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501-999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1000-1499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1500-2000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2000-аас дээш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Сц</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945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117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772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55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295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Ад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599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493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Бж</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268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197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Гу</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380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277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Гс</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485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Дх</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200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Дц</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414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Дн</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456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412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Лс</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389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Өл</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155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Өш</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330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Со</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473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390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Хд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522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Цд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287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Эд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1 315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1161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en-US" sz="700" b="0" i="0" u="none" strike="noStrike">
                          <a:latin typeface="Arial Mon"/>
                        </a:rPr>
                        <a:t>Ä¿í</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7947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813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1565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2635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solidFill>
                            <a:srgbClr val="000000"/>
                          </a:solidFill>
                          <a:latin typeface="Calibri"/>
                        </a:rPr>
                        <a:t>6590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1168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2414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1501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461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89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dirty="0">
                          <a:latin typeface="Arial Mon"/>
                        </a:rPr>
                        <a:t>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3" name="Chart 2"/>
          <p:cNvGraphicFramePr/>
          <p:nvPr/>
        </p:nvGraphicFramePr>
        <p:xfrm>
          <a:off x="1306286" y="1214846"/>
          <a:ext cx="6910251" cy="355309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085850" y="4728121"/>
            <a:ext cx="7886700" cy="1325563"/>
          </a:xfrm>
        </p:spPr>
        <p:txBody>
          <a:bodyPr>
            <a:normAutofit fontScale="90000"/>
          </a:bodyPr>
          <a:lstStyle/>
          <a:p>
            <a:r>
              <a:rPr lang="mn-MN" sz="1600" dirty="0" smtClean="0">
                <a:latin typeface="Arial" pitchFamily="34" charset="0"/>
                <a:cs typeface="Arial" pitchFamily="34" charset="0"/>
              </a:rPr>
              <a:t>Аймгийн хэмжээнд шинээр 71 мянгат малчин төрж нийт малчин өрхийн 7.0 хувийг 1000-1499 малтай өрх, 1.4 хувийг 1500-2000 малтай өрх, 0.8 хувийг 2000-аас дээш малтай өрх эзэлж байна. Үүний дотор 3000-аас дээш малтай өрх аймгийн хэжээнд 8 малчин өрх байна. Харин нийт малчин өрхийн 6.0 хувийг 50 хүртэл малтай, 7.8 хувийг 51-100 малтай өрх, 17.7 хувийг 101-200 малтай өрх, 36.6 хувийг 201-500 малтай өрх, 22.8 хувийг 501-999 малтай малчин өрх эзэлж байна.</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3" name="Picture 2" descr="200.jpg"/>
          <p:cNvPicPr>
            <a:picLocks noChangeAspect="1"/>
          </p:cNvPicPr>
          <p:nvPr/>
        </p:nvPicPr>
        <p:blipFill>
          <a:blip r:embed="rId3" cstate="print"/>
          <a:srcRect t="5916" r="23000" b="19291"/>
          <a:stretch>
            <a:fillRect/>
          </a:stretch>
        </p:blipFill>
        <p:spPr>
          <a:xfrm>
            <a:off x="1254034" y="1345474"/>
            <a:ext cx="7197635" cy="4389120"/>
          </a:xfrm>
          <a:prstGeom prst="rect">
            <a:avLst/>
          </a:prstGeom>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5" name="Picture 4" descr="15782037_1285725351489898_1749261220_n.jpg"/>
          <p:cNvPicPr>
            <a:picLocks noChangeAspect="1"/>
          </p:cNvPicPr>
          <p:nvPr/>
        </p:nvPicPr>
        <p:blipFill>
          <a:blip r:embed="rId3" cstate="print"/>
          <a:stretch>
            <a:fillRect/>
          </a:stretch>
        </p:blipFill>
        <p:spPr>
          <a:xfrm>
            <a:off x="1280159" y="1261517"/>
            <a:ext cx="7550331" cy="3989751"/>
          </a:xfrm>
          <a:prstGeom prst="rect">
            <a:avLst/>
          </a:prstGeom>
        </p:spPr>
      </p:pic>
      <p:sp>
        <p:nvSpPr>
          <p:cNvPr id="6" name="Title 5"/>
          <p:cNvSpPr>
            <a:spLocks noGrp="1"/>
          </p:cNvSpPr>
          <p:nvPr>
            <p:ph type="title"/>
          </p:nvPr>
        </p:nvSpPr>
        <p:spPr>
          <a:xfrm>
            <a:off x="1257300" y="5355771"/>
            <a:ext cx="7729946" cy="849086"/>
          </a:xfrm>
        </p:spPr>
        <p:txBody>
          <a:bodyPr>
            <a:noAutofit/>
          </a:bodyPr>
          <a:lstStyle/>
          <a:p>
            <a:pPr algn="just">
              <a:lnSpc>
                <a:spcPct val="150000"/>
              </a:lnSpc>
            </a:pPr>
            <a:r>
              <a:rPr lang="mn-MN" sz="1800" dirty="0" smtClean="0">
                <a:latin typeface="Arial" pitchFamily="34" charset="0"/>
                <a:cs typeface="Arial" pitchFamily="34" charset="0"/>
              </a:rPr>
              <a:t>Дундговь аймаг 2016 оны жилийн эцсийн мал тооллогоор 3 059 855 толгой мал тоолуулж өмнөх оноос 295 482 толгой буюу 10.7 хувиар өслөө.</a:t>
            </a:r>
            <a:endParaRPr lang="en-US" sz="1800"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3" name="Picture 2" descr="1000.jpg"/>
          <p:cNvPicPr>
            <a:picLocks noChangeAspect="1"/>
          </p:cNvPicPr>
          <p:nvPr/>
        </p:nvPicPr>
        <p:blipFill>
          <a:blip r:embed="rId3" cstate="print"/>
          <a:srcRect t="5370" r="23286" b="19019"/>
          <a:stretch>
            <a:fillRect/>
          </a:stretch>
        </p:blipFill>
        <p:spPr>
          <a:xfrm>
            <a:off x="1201783" y="1240971"/>
            <a:ext cx="7158445" cy="4872446"/>
          </a:xfrm>
          <a:prstGeom prst="rect">
            <a:avLst/>
          </a:prstGeom>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3" name="Chart 2"/>
          <p:cNvGraphicFramePr/>
          <p:nvPr/>
        </p:nvGraphicFramePr>
        <p:xfrm>
          <a:off x="1332411" y="1280161"/>
          <a:ext cx="6492240" cy="35204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085850" y="4858749"/>
            <a:ext cx="7886700" cy="1325563"/>
          </a:xfrm>
        </p:spPr>
        <p:txBody>
          <a:bodyPr>
            <a:normAutofit/>
          </a:bodyPr>
          <a:lstStyle/>
          <a:p>
            <a:r>
              <a:rPr lang="mn-MN" sz="1800" dirty="0" smtClean="0">
                <a:latin typeface="Arial" pitchFamily="34" charset="0"/>
                <a:cs typeface="Arial" pitchFamily="34" charset="0"/>
              </a:rPr>
              <a:t>Малчин өрхийн тоо 2014 оноос 710 өрхөөс харин 2015 оноос 409 өрхөөр өссөн үзүүлэлттэй байна.</a:t>
            </a:r>
            <a:endParaRPr lang="en-US" sz="1800"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7097" y="279219"/>
            <a:ext cx="7667897" cy="634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6691" y="5094514"/>
            <a:ext cx="7504612" cy="1378132"/>
          </a:xfrm>
        </p:spPr>
        <p:txBody>
          <a:bodyPr>
            <a:normAutofit/>
          </a:bodyPr>
          <a:lstStyle/>
          <a:p>
            <a:pPr algn="just"/>
            <a:r>
              <a:rPr lang="mn-MN" sz="1800" dirty="0" smtClean="0">
                <a:latin typeface="Arial" pitchFamily="34" charset="0"/>
                <a:cs typeface="Arial" pitchFamily="34" charset="0"/>
              </a:rPr>
              <a:t>      Малын өсөлтийг төрлөөр нь авч үзвэл адуу 10.7 хувь буюу 13.3 мянга, үхэр 14.1 хувь буюу 7.7 мянга, тэмээ 10.0 хувь буюу 3.1 мянга, хонь 13.5 хувь буюу 170.9 мянга, ямаа 7.8 хувь буюу 100.4 мянган толгойгоор тус тус өссөн байна.</a:t>
            </a:r>
            <a:endParaRPr lang="en-US" sz="1800" dirty="0">
              <a:latin typeface="Arial" pitchFamily="34" charset="0"/>
              <a:cs typeface="Arial" pitchFamily="34" charset="0"/>
            </a:endParaRPr>
          </a:p>
        </p:txBody>
      </p:sp>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7" name="Chart 6"/>
          <p:cNvGraphicFramePr/>
          <p:nvPr/>
        </p:nvGraphicFramePr>
        <p:xfrm>
          <a:off x="1502229" y="1280160"/>
          <a:ext cx="6858000" cy="352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27910" y="313508"/>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8" name="Picture 2" descr="https://encrypted-tbn2.gstatic.com/images?q=tbn:ANd9GcSBnF4o2p1xHNpuys8eVxcYb-Ukv--AyMXxp5wgTQjSi-huLm1o"/>
          <p:cNvPicPr>
            <a:picLocks noChangeAspect="1" noChangeArrowheads="1"/>
          </p:cNvPicPr>
          <p:nvPr/>
        </p:nvPicPr>
        <p:blipFill>
          <a:blip r:embed="rId3" cstate="print"/>
          <a:srcRect b="5598"/>
          <a:stretch>
            <a:fillRect/>
          </a:stretch>
        </p:blipFill>
        <p:spPr bwMode="auto">
          <a:xfrm>
            <a:off x="1199011" y="1199606"/>
            <a:ext cx="1495098" cy="1043453"/>
          </a:xfrm>
          <a:prstGeom prst="rect">
            <a:avLst/>
          </a:prstGeom>
          <a:noFill/>
        </p:spPr>
      </p:pic>
      <p:graphicFrame>
        <p:nvGraphicFramePr>
          <p:cNvPr id="9" name="Diagram 8"/>
          <p:cNvGraphicFramePr/>
          <p:nvPr>
            <p:extLst>
              <p:ext uri="{D42A27DB-BD31-4B8C-83A1-F6EECF244321}">
                <p14:modId xmlns:p14="http://schemas.microsoft.com/office/powerpoint/2010/main" xmlns="" val="3201165756"/>
              </p:ext>
            </p:extLst>
          </p:nvPr>
        </p:nvGraphicFramePr>
        <p:xfrm>
          <a:off x="2932611" y="1293223"/>
          <a:ext cx="27432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345577" y="1149532"/>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11" name="TextBox 10"/>
          <p:cNvSpPr txBox="1"/>
          <p:nvPr/>
        </p:nvSpPr>
        <p:spPr>
          <a:xfrm>
            <a:off x="2987040" y="140425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mn-MN" sz="1200" b="1" dirty="0">
              <a:latin typeface="Arial" pitchFamily="34" charset="0"/>
              <a:cs typeface="Arial" pitchFamily="34" charset="0"/>
            </a:endParaRPr>
          </a:p>
        </p:txBody>
      </p:sp>
      <p:sp>
        <p:nvSpPr>
          <p:cNvPr id="12" name="TextBox 11"/>
          <p:cNvSpPr txBox="1"/>
          <p:nvPr/>
        </p:nvSpPr>
        <p:spPr>
          <a:xfrm>
            <a:off x="5497285" y="1356361"/>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13.3</a:t>
            </a:r>
            <a:r>
              <a:rPr lang="mn-MN" sz="1200" dirty="0" smtClean="0">
                <a:latin typeface="Arial" pitchFamily="34" charset="0"/>
                <a:cs typeface="Arial" pitchFamily="34" charset="0"/>
              </a:rPr>
              <a:t> </a:t>
            </a:r>
            <a:r>
              <a:rPr lang="mn-MN" sz="1200" dirty="0">
                <a:latin typeface="Arial" pitchFamily="34" charset="0"/>
                <a:cs typeface="Arial" pitchFamily="34" charset="0"/>
              </a:rPr>
              <a:t>мянган толгой буюу </a:t>
            </a:r>
            <a:r>
              <a:rPr lang="mn-MN" sz="1200" b="1" dirty="0">
                <a:solidFill>
                  <a:srgbClr val="C00000"/>
                </a:solidFill>
                <a:latin typeface="Arial" pitchFamily="34" charset="0"/>
                <a:cs typeface="Arial" pitchFamily="34" charset="0"/>
              </a:rPr>
              <a:t>10</a:t>
            </a:r>
            <a:r>
              <a:rPr lang="en-US" sz="1200" b="1" dirty="0" smtClean="0">
                <a:solidFill>
                  <a:srgbClr val="C00000"/>
                </a:solidFill>
                <a:latin typeface="Arial" pitchFamily="34" charset="0"/>
                <a:cs typeface="Arial" pitchFamily="34" charset="0"/>
              </a:rPr>
              <a:t>.8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9" cstate="print"/>
          <a:srcRect/>
          <a:stretch>
            <a:fillRect/>
          </a:stretch>
        </p:blipFill>
        <p:spPr bwMode="auto">
          <a:xfrm>
            <a:off x="1212073" y="2221323"/>
            <a:ext cx="1495098" cy="1046569"/>
          </a:xfrm>
          <a:prstGeom prst="rect">
            <a:avLst/>
          </a:prstGeom>
          <a:noFill/>
        </p:spPr>
      </p:pic>
      <p:graphicFrame>
        <p:nvGraphicFramePr>
          <p:cNvPr id="14" name="Diagram 13"/>
          <p:cNvGraphicFramePr/>
          <p:nvPr>
            <p:extLst/>
          </p:nvPr>
        </p:nvGraphicFramePr>
        <p:xfrm>
          <a:off x="2810692" y="2312126"/>
          <a:ext cx="2819400" cy="121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p:cNvSpPr txBox="1"/>
          <p:nvPr/>
        </p:nvSpPr>
        <p:spPr>
          <a:xfrm>
            <a:off x="4400005" y="2140132"/>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16" name="TextBox 15"/>
          <p:cNvSpPr txBox="1"/>
          <p:nvPr/>
        </p:nvSpPr>
        <p:spPr>
          <a:xfrm>
            <a:off x="2884714" y="256249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sp>
        <p:nvSpPr>
          <p:cNvPr id="17" name="TextBox 16"/>
          <p:cNvSpPr txBox="1"/>
          <p:nvPr/>
        </p:nvSpPr>
        <p:spPr>
          <a:xfrm>
            <a:off x="5471160" y="2425338"/>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7.8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14.1</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5" cstate="print"/>
          <a:srcRect/>
          <a:stretch>
            <a:fillRect/>
          </a:stretch>
        </p:blipFill>
        <p:spPr bwMode="auto">
          <a:xfrm>
            <a:off x="1212073" y="3322402"/>
            <a:ext cx="1492535" cy="1046558"/>
          </a:xfrm>
          <a:prstGeom prst="rect">
            <a:avLst/>
          </a:prstGeom>
          <a:noFill/>
        </p:spPr>
      </p:pic>
      <p:graphicFrame>
        <p:nvGraphicFramePr>
          <p:cNvPr id="19" name="Diagram 18"/>
          <p:cNvGraphicFramePr/>
          <p:nvPr>
            <p:extLst/>
          </p:nvPr>
        </p:nvGraphicFramePr>
        <p:xfrm>
          <a:off x="2902132" y="3298371"/>
          <a:ext cx="2743200" cy="1219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0" name="TextBox 19"/>
          <p:cNvSpPr txBox="1"/>
          <p:nvPr/>
        </p:nvSpPr>
        <p:spPr>
          <a:xfrm>
            <a:off x="4386943" y="3180807"/>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1" name="TextBox 20"/>
          <p:cNvSpPr txBox="1"/>
          <p:nvPr/>
        </p:nvSpPr>
        <p:spPr>
          <a:xfrm>
            <a:off x="2989218" y="3522619"/>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sp>
        <p:nvSpPr>
          <p:cNvPr id="22" name="TextBox 21"/>
          <p:cNvSpPr txBox="1"/>
          <p:nvPr/>
        </p:nvSpPr>
        <p:spPr>
          <a:xfrm>
            <a:off x="5715000" y="3337059"/>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3.1 </a:t>
            </a:r>
            <a:r>
              <a:rPr lang="mn-MN" sz="1200" dirty="0">
                <a:latin typeface="Arial" pitchFamily="34" charset="0"/>
                <a:cs typeface="Arial" pitchFamily="34" charset="0"/>
              </a:rPr>
              <a:t>мянган толгой буюу</a:t>
            </a:r>
            <a:r>
              <a:rPr lang="en-US" sz="1200" dirty="0" smtClean="0">
                <a:latin typeface="Arial" pitchFamily="34" charset="0"/>
                <a:cs typeface="Arial" pitchFamily="34" charset="0"/>
              </a:rPr>
              <a:t> </a:t>
            </a:r>
            <a:r>
              <a:rPr lang="en-US" sz="1200" b="1" dirty="0" smtClean="0">
                <a:solidFill>
                  <a:srgbClr val="C00000"/>
                </a:solidFill>
                <a:latin typeface="Arial" pitchFamily="34" charset="0"/>
                <a:cs typeface="Arial" pitchFamily="34" charset="0"/>
              </a:rPr>
              <a:t>10.0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xmlns="" val="46282455"/>
              </p:ext>
            </p:extLst>
          </p:nvPr>
        </p:nvGraphicFramePr>
        <p:xfrm>
          <a:off x="2960914" y="4391297"/>
          <a:ext cx="2971800" cy="11430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4" name="TextBox 23"/>
          <p:cNvSpPr txBox="1"/>
          <p:nvPr/>
        </p:nvSpPr>
        <p:spPr>
          <a:xfrm>
            <a:off x="4504508" y="4325984"/>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5" name="TextBox 24"/>
          <p:cNvSpPr txBox="1"/>
          <p:nvPr/>
        </p:nvSpPr>
        <p:spPr>
          <a:xfrm>
            <a:off x="2989217" y="4656910"/>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graphicFrame>
        <p:nvGraphicFramePr>
          <p:cNvPr id="26" name="Diagram 25"/>
          <p:cNvGraphicFramePr/>
          <p:nvPr>
            <p:extLst/>
          </p:nvPr>
        </p:nvGraphicFramePr>
        <p:xfrm>
          <a:off x="2982686" y="5381897"/>
          <a:ext cx="2819400" cy="12192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7" name="TextBox 26"/>
          <p:cNvSpPr txBox="1"/>
          <p:nvPr/>
        </p:nvSpPr>
        <p:spPr>
          <a:xfrm>
            <a:off x="4778828" y="527521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8" name="TextBox 27"/>
          <p:cNvSpPr txBox="1"/>
          <p:nvPr/>
        </p:nvSpPr>
        <p:spPr>
          <a:xfrm>
            <a:off x="3080657" y="5593081"/>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pic>
        <p:nvPicPr>
          <p:cNvPr id="29" name="irc_mi" descr="http://www.bolod.mn/Upload/news/%D1%8F%D0%BC%D0%B0%D0%B0.jpeg"/>
          <p:cNvPicPr/>
          <p:nvPr/>
        </p:nvPicPr>
        <p:blipFill>
          <a:blip r:embed="rId31" cstate="print"/>
          <a:srcRect/>
          <a:stretch>
            <a:fillRect/>
          </a:stretch>
        </p:blipFill>
        <p:spPr bwMode="auto">
          <a:xfrm>
            <a:off x="1251260" y="5615520"/>
            <a:ext cx="1492535"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32" cstate="print"/>
          <a:srcRect/>
          <a:stretch>
            <a:fillRect/>
          </a:stretch>
        </p:blipFill>
        <p:spPr bwMode="auto">
          <a:xfrm>
            <a:off x="1225136" y="4433716"/>
            <a:ext cx="1492535" cy="995024"/>
          </a:xfrm>
          <a:prstGeom prst="rect">
            <a:avLst/>
          </a:prstGeom>
          <a:noFill/>
        </p:spPr>
      </p:pic>
      <p:sp>
        <p:nvSpPr>
          <p:cNvPr id="31" name="TextBox 30"/>
          <p:cNvSpPr txBox="1"/>
          <p:nvPr/>
        </p:nvSpPr>
        <p:spPr>
          <a:xfrm>
            <a:off x="5865223" y="4465321"/>
            <a:ext cx="35052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171.0</a:t>
            </a:r>
            <a:r>
              <a:rPr lang="en-US" sz="1200" dirty="0" smtClean="0">
                <a:latin typeface="Arial" pitchFamily="34" charset="0"/>
                <a:cs typeface="Arial" pitchFamily="34" charset="0"/>
              </a:rPr>
              <a:t> </a:t>
            </a:r>
            <a:r>
              <a:rPr lang="mn-MN" sz="1200" dirty="0" smtClean="0">
                <a:latin typeface="Arial" pitchFamily="34" charset="0"/>
                <a:cs typeface="Arial" pitchFamily="34" charset="0"/>
              </a:rPr>
              <a:t>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13.5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sp>
        <p:nvSpPr>
          <p:cNvPr id="32" name="TextBox 31"/>
          <p:cNvSpPr txBox="1"/>
          <p:nvPr/>
        </p:nvSpPr>
        <p:spPr>
          <a:xfrm>
            <a:off x="5812972" y="5390607"/>
            <a:ext cx="35052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100.4 </a:t>
            </a:r>
            <a:r>
              <a:rPr lang="mn-MN" sz="1200" dirty="0" smtClean="0">
                <a:latin typeface="Arial" pitchFamily="34" charset="0"/>
                <a:cs typeface="Arial" pitchFamily="34" charset="0"/>
              </a:rPr>
              <a:t>мянган толгой </a:t>
            </a:r>
            <a:r>
              <a:rPr lang="mn-MN" sz="1200" dirty="0">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7.8</a:t>
            </a:r>
            <a:r>
              <a:rPr lang="mn-MN" sz="1200" b="1" dirty="0" smtClean="0">
                <a:latin typeface="Arial" pitchFamily="34" charset="0"/>
                <a:cs typeface="Arial" pitchFamily="34" charset="0"/>
              </a:rPr>
              <a:t> </a:t>
            </a:r>
            <a:r>
              <a:rPr lang="mn-MN" sz="1200" dirty="0">
                <a:latin typeface="Arial" pitchFamily="34" charset="0"/>
                <a:cs typeface="Arial" pitchFamily="34" charset="0"/>
              </a:rPr>
              <a:t>хувиар</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7" name="Chart 6"/>
          <p:cNvGraphicFramePr/>
          <p:nvPr/>
        </p:nvGraphicFramePr>
        <p:xfrm>
          <a:off x="1502229" y="1280160"/>
          <a:ext cx="6858000" cy="352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463040" y="1267097"/>
          <a:ext cx="6492240" cy="3944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2817" y="5094514"/>
            <a:ext cx="7334794" cy="1227909"/>
          </a:xfrm>
        </p:spPr>
        <p:txBody>
          <a:bodyPr>
            <a:normAutofit/>
          </a:bodyPr>
          <a:lstStyle/>
          <a:p>
            <a:pPr algn="just"/>
            <a:r>
              <a:rPr lang="mn-MN" sz="1800" dirty="0" smtClean="0">
                <a:latin typeface="Arial" pitchFamily="34" charset="0"/>
                <a:cs typeface="Arial" pitchFamily="34" charset="0"/>
              </a:rPr>
              <a:t>2016 оны жилийн эцсийн мал тооллогын дүнгээр нийт сүрэгт эзлэх хонины хувь 1.2 пунктээр өсч, ямааны эзлэх хувь 1.2 пунктээр буурсан адуу, үхэр, тэмээ өмнөх оны түвшинд байна.</a:t>
            </a:r>
            <a:endParaRPr lang="en-US" sz="1800" dirty="0">
              <a:latin typeface="Arial" pitchFamily="34" charset="0"/>
              <a:cs typeface="Arial" pitchFamily="34" charset="0"/>
            </a:endParaRPr>
          </a:p>
        </p:txBody>
      </p:sp>
      <p:graphicFrame>
        <p:nvGraphicFramePr>
          <p:cNvPr id="4" name="Chart 3"/>
          <p:cNvGraphicFramePr/>
          <p:nvPr/>
        </p:nvGraphicFramePr>
        <p:xfrm>
          <a:off x="1436915" y="1162594"/>
          <a:ext cx="6897188" cy="363800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5" name="Table 4"/>
          <p:cNvGraphicFramePr>
            <a:graphicFrameLocks noGrp="1"/>
          </p:cNvGraphicFramePr>
          <p:nvPr/>
        </p:nvGraphicFramePr>
        <p:xfrm>
          <a:off x="1423854" y="1201790"/>
          <a:ext cx="6962500" cy="4963878"/>
        </p:xfrm>
        <a:graphic>
          <a:graphicData uri="http://schemas.openxmlformats.org/drawingml/2006/table">
            <a:tbl>
              <a:tblPr/>
              <a:tblGrid>
                <a:gridCol w="1820962"/>
                <a:gridCol w="856923"/>
                <a:gridCol w="856923"/>
                <a:gridCol w="856923"/>
                <a:gridCol w="856923"/>
                <a:gridCol w="856923"/>
                <a:gridCol w="856923"/>
              </a:tblGrid>
              <a:tr h="273600">
                <a:tc gridSpan="7">
                  <a:txBody>
                    <a:bodyPr/>
                    <a:lstStyle/>
                    <a:p>
                      <a:pPr algn="ctr" fontAlgn="b"/>
                      <a:r>
                        <a:rPr lang="ru-RU" sz="1200" b="0" i="0" u="none" strike="noStrike" dirty="0">
                          <a:latin typeface="Arial"/>
                        </a:rPr>
                        <a:t>2016 оны жилийн эцсийн мал тооллогын дүн, сумаар</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571">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r>
              <a:tr h="260571">
                <a:tc>
                  <a:txBody>
                    <a:bodyPr/>
                    <a:lstStyle/>
                    <a:p>
                      <a:pPr algn="ctr" fontAlgn="b"/>
                      <a:r>
                        <a:rPr lang="mn-MN" sz="1000" b="1" i="0" u="none" strike="noStrike" dirty="0">
                          <a:latin typeface="Arial"/>
                        </a:rPr>
                        <a:t>Сум </a:t>
                      </a:r>
                    </a:p>
                  </a:txBody>
                  <a:tcPr marL="9525" marR="9525" marT="9525" marB="0" anchor="ctr">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Нийт мал</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Адуу</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Үхэр</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Тэмээ</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Хонь</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Ямаа</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r>
              <a:tr h="260571">
                <a:tc>
                  <a:txBody>
                    <a:bodyPr/>
                    <a:lstStyle/>
                    <a:p>
                      <a:pPr algn="ctr" rtl="0" fontAlgn="ctr"/>
                      <a:r>
                        <a:rPr lang="mn-MN" sz="1000" b="0" i="0" u="none" strike="noStrike">
                          <a:solidFill>
                            <a:srgbClr val="000000"/>
                          </a:solidFill>
                          <a:latin typeface="Arial"/>
                        </a:rPr>
                        <a:t>Эрдэнэдалай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467978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20123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14973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222549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208752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Сайнцагаан сум </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332331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16866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6299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1432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154964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152770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Өлзийт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236713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7221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1540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10920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103100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113932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Адаацаг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241855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13270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6920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108021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112742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Хулд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221681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10229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2486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5559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106338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97069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Дэрэн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210313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dirty="0">
                          <a:solidFill>
                            <a:srgbClr val="000000"/>
                          </a:solidFill>
                          <a:latin typeface="Arial"/>
                        </a:rPr>
                        <a:t>9874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4610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1458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99572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94799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Гурвансайхан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222079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6310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3408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1894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120211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90256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Дэлгэрхангай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146418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6118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2164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4645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51707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81784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Сайхан-Овоо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156608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6481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2292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1135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65600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81100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Говь-Угтаал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166403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6475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2615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82159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74752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Дэлгэрцогт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154594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5843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4244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586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70902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73019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Луус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143935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8670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3795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526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65461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65483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Өндөршил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138264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7937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2394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2054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72925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52954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Цагаандэлгэр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116311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7421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2548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56075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49660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Баянжаргалан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104372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4207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2407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57553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40047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fontAlgn="b"/>
                      <a:r>
                        <a:rPr lang="mn-MN" sz="1000" b="1" i="0" u="none" strike="noStrike">
                          <a:latin typeface="Arial"/>
                        </a:rPr>
                        <a:t>Нийт </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3059855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137045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62695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33859</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1437137</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dirty="0">
                          <a:latin typeface="Arial"/>
                        </a:rPr>
                        <a:t>1389119</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r>
            </a:tbl>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5" name="Chart 4"/>
          <p:cNvGraphicFramePr/>
          <p:nvPr/>
        </p:nvGraphicFramePr>
        <p:xfrm>
          <a:off x="1463040" y="1123406"/>
          <a:ext cx="6858000" cy="4976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6" name="Chart 5"/>
          <p:cNvGraphicFramePr/>
          <p:nvPr/>
        </p:nvGraphicFramePr>
        <p:xfrm>
          <a:off x="1593669" y="1005839"/>
          <a:ext cx="6035040" cy="5656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9481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1785</Words>
  <Application>Microsoft Office PowerPoint</Application>
  <PresentationFormat>On-screen Show (4:3)</PresentationFormat>
  <Paragraphs>705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Дундговь аймгийн 2016 оны жилийн эцсийн мал тооллогын дүн</vt:lpstr>
      <vt:lpstr>Дундговь аймаг 2016 оны жилийн эцсийн мал тооллогоор 3 059 855 толгой мал тоолуулж өмнөх оноос 295 482 толгой буюу 10.7 хувиар өслөө.</vt:lpstr>
      <vt:lpstr>Slide 3</vt:lpstr>
      <vt:lpstr>Slide 4</vt:lpstr>
      <vt:lpstr>Slide 5</vt:lpstr>
      <vt:lpstr>Slide 6</vt:lpstr>
      <vt:lpstr>Slide 7</vt:lpstr>
      <vt:lpstr>Slide 8</vt:lpstr>
      <vt:lpstr>Slide 9</vt:lpstr>
      <vt:lpstr>Адууны тоо, сумаар, мянган толгой</vt:lpstr>
      <vt:lpstr>Slide 11</vt:lpstr>
      <vt:lpstr>Slide 12</vt:lpstr>
      <vt:lpstr>Slide 13</vt:lpstr>
      <vt:lpstr>Slide 14</vt:lpstr>
      <vt:lpstr>Slide 15</vt:lpstr>
      <vt:lpstr>Slide 16</vt:lpstr>
      <vt:lpstr>Slide 17</vt:lpstr>
      <vt:lpstr>Аймгийн хэмжээнд шинээр 71 мянгат малчин төрж нийт малчин өрхийн 7.0 хувийг 1000-1499 малтай өрх, 1.4 хувийг 1500-2000 малтай өрх, 0.8 хувийг 2000-аас дээш малтай өрх эзэлж байна. Үүний дотор 3000-аас дээш малтай өрх аймгийн хэжээнд 8 малчин өрх байна. Харин нийт малчин өрхийн 6.0 хувийг 50 хүртэл малтай, 7.8 хувийг 51-100 малтай өрх, 17.7 хувийг 101-200 малтай өрх, 36.6 хувийг 201-500 малтай өрх, 22.8 хувийг 501-999 малтай малчин өрх эзэлж байна.</vt:lpstr>
      <vt:lpstr>Slide 19</vt:lpstr>
      <vt:lpstr>Slide 20</vt:lpstr>
      <vt:lpstr>Малчин өрхийн тоо 2014 оноос 710 өрхөөс харин 2015 оноос 409 өрхөөр өссөн үзүүлэлттэй байна.</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Bold-Erdene B</dc:creator>
  <cp:lastModifiedBy>user</cp:lastModifiedBy>
  <cp:revision>39</cp:revision>
  <dcterms:created xsi:type="dcterms:W3CDTF">2016-09-30T05:23:47Z</dcterms:created>
  <dcterms:modified xsi:type="dcterms:W3CDTF">2017-01-03T02:33:15Z</dcterms:modified>
</cp:coreProperties>
</file>