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288" r:id="rId5"/>
    <p:sldId id="289" r:id="rId6"/>
    <p:sldId id="290" r:id="rId7"/>
    <p:sldId id="291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'12'!$K$140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'12'!$J$141:$J$143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'12'!$K$141:$K$143</c:f>
              <c:numCache>
                <c:formatCode>General</c:formatCode>
                <c:ptCount val="3"/>
                <c:pt idx="0">
                  <c:v>2316</c:v>
                </c:pt>
                <c:pt idx="1">
                  <c:v>2174</c:v>
                </c:pt>
                <c:pt idx="2">
                  <c:v>2125</c:v>
                </c:pt>
              </c:numCache>
            </c:numRef>
          </c:val>
        </c:ser>
        <c:ser>
          <c:idx val="1"/>
          <c:order val="1"/>
          <c:tx>
            <c:strRef>
              <c:f>'12'!$L$140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showVal val="1"/>
          </c:dLbls>
          <c:cat>
            <c:strRef>
              <c:f>'12'!$J$141:$J$143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'12'!$L$141:$L$143</c:f>
              <c:numCache>
                <c:formatCode>General</c:formatCode>
                <c:ptCount val="3"/>
                <c:pt idx="0">
                  <c:v>2324</c:v>
                </c:pt>
                <c:pt idx="1">
                  <c:v>2183</c:v>
                </c:pt>
                <c:pt idx="2">
                  <c:v>2133</c:v>
                </c:pt>
              </c:numCache>
            </c:numRef>
          </c:val>
        </c:ser>
        <c:axId val="70100096"/>
        <c:axId val="70101632"/>
      </c:barChart>
      <c:catAx>
        <c:axId val="70100096"/>
        <c:scaling>
          <c:orientation val="minMax"/>
        </c:scaling>
        <c:axPos val="b"/>
        <c:tickLblPos val="nextTo"/>
        <c:crossAx val="70101632"/>
        <c:crosses val="autoZero"/>
        <c:auto val="1"/>
        <c:lblAlgn val="ctr"/>
        <c:lblOffset val="100"/>
      </c:catAx>
      <c:valAx>
        <c:axId val="70101632"/>
        <c:scaling>
          <c:orientation val="minMax"/>
        </c:scaling>
        <c:axPos val="l"/>
        <c:numFmt formatCode="General" sourceLinked="1"/>
        <c:tickLblPos val="nextTo"/>
        <c:crossAx val="7010009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'12'!$L$226</c:f>
              <c:strCache>
                <c:ptCount val="1"/>
                <c:pt idx="0">
                  <c:v>2014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'12'!$L$227:$L$230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4500</c:v>
                </c:pt>
                <c:pt idx="2">
                  <c:v>6500</c:v>
                </c:pt>
                <c:pt idx="3">
                  <c:v>3700</c:v>
                </c:pt>
              </c:numCache>
            </c:numRef>
          </c:val>
        </c:ser>
        <c:ser>
          <c:idx val="1"/>
          <c:order val="1"/>
          <c:tx>
            <c:strRef>
              <c:f>'12'!$M$226</c:f>
              <c:strCache>
                <c:ptCount val="1"/>
                <c:pt idx="0">
                  <c:v>2015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'12'!$M$227:$M$230</c:f>
              <c:numCache>
                <c:formatCode>General</c:formatCode>
                <c:ptCount val="4"/>
                <c:pt idx="0">
                  <c:v>1300</c:v>
                </c:pt>
                <c:pt idx="1">
                  <c:v>3500</c:v>
                </c:pt>
                <c:pt idx="2">
                  <c:v>5000</c:v>
                </c:pt>
                <c:pt idx="3">
                  <c:v>2800</c:v>
                </c:pt>
              </c:numCache>
            </c:numRef>
          </c:val>
        </c:ser>
        <c:shape val="cylinder"/>
        <c:axId val="50419200"/>
        <c:axId val="51209728"/>
        <c:axId val="0"/>
      </c:bar3DChart>
      <c:catAx>
        <c:axId val="50419200"/>
        <c:scaling>
          <c:orientation val="minMax"/>
        </c:scaling>
        <c:axPos val="b"/>
        <c:tickLblPos val="nextTo"/>
        <c:crossAx val="51209728"/>
        <c:crosses val="autoZero"/>
        <c:auto val="1"/>
        <c:lblAlgn val="ctr"/>
        <c:lblOffset val="100"/>
      </c:catAx>
      <c:valAx>
        <c:axId val="51209728"/>
        <c:scaling>
          <c:orientation val="minMax"/>
        </c:scaling>
        <c:axPos val="l"/>
        <c:numFmt formatCode="General" sourceLinked="1"/>
        <c:tickLblPos val="nextTo"/>
        <c:crossAx val="5041920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2098840769903757"/>
          <c:y val="5.1400554097404488E-2"/>
          <c:w val="0.87265179352580957"/>
          <c:h val="0.79822506561679785"/>
        </c:manualLayout>
      </c:layout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'12'!$K$82:$K$84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'12'!$L$82:$L$84</c:f>
              <c:numCache>
                <c:formatCode>General</c:formatCode>
                <c:ptCount val="3"/>
                <c:pt idx="0">
                  <c:v>6932.8</c:v>
                </c:pt>
                <c:pt idx="1">
                  <c:v>7743.1</c:v>
                </c:pt>
                <c:pt idx="2">
                  <c:v>8314.9</c:v>
                </c:pt>
              </c:numCache>
            </c:numRef>
          </c:val>
        </c:ser>
        <c:shape val="box"/>
        <c:axId val="65032192"/>
        <c:axId val="65612416"/>
        <c:axId val="0"/>
      </c:bar3DChart>
      <c:catAx>
        <c:axId val="65032192"/>
        <c:scaling>
          <c:orientation val="minMax"/>
        </c:scaling>
        <c:axPos val="b"/>
        <c:tickLblPos val="nextTo"/>
        <c:crossAx val="65612416"/>
        <c:crosses val="autoZero"/>
        <c:auto val="1"/>
        <c:lblAlgn val="ctr"/>
        <c:lblOffset val="100"/>
      </c:catAx>
      <c:valAx>
        <c:axId val="65612416"/>
        <c:scaling>
          <c:orientation val="minMax"/>
        </c:scaling>
        <c:axPos val="l"/>
        <c:numFmt formatCode="General" sourceLinked="1"/>
        <c:tickLblPos val="nextTo"/>
        <c:crossAx val="65032192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cat>
            <c:strRef>
              <c:f>'12'!$L$108:$N$108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'12'!$L$109:$N$109</c:f>
              <c:numCache>
                <c:formatCode>General</c:formatCode>
                <c:ptCount val="3"/>
                <c:pt idx="0">
                  <c:v>97043.6</c:v>
                </c:pt>
                <c:pt idx="1">
                  <c:v>125508.2</c:v>
                </c:pt>
                <c:pt idx="2">
                  <c:v>114456.3</c:v>
                </c:pt>
              </c:numCache>
            </c:numRef>
          </c:val>
        </c:ser>
        <c:ser>
          <c:idx val="1"/>
          <c:order val="1"/>
          <c:tx>
            <c:strRef>
              <c:f>'12'!$K$110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cat>
            <c:strRef>
              <c:f>'12'!$L$108:$N$108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'12'!$L$110:$N$110</c:f>
              <c:numCache>
                <c:formatCode>General</c:formatCode>
                <c:ptCount val="3"/>
                <c:pt idx="0">
                  <c:v>40185.599999999999</c:v>
                </c:pt>
                <c:pt idx="1">
                  <c:v>47916.2</c:v>
                </c:pt>
                <c:pt idx="2">
                  <c:v>48766.2</c:v>
                </c:pt>
              </c:numCache>
            </c:numRef>
          </c:val>
        </c:ser>
        <c:shape val="cylinder"/>
        <c:axId val="75793920"/>
        <c:axId val="75795456"/>
        <c:axId val="0"/>
      </c:bar3DChart>
      <c:catAx>
        <c:axId val="75793920"/>
        <c:scaling>
          <c:orientation val="minMax"/>
        </c:scaling>
        <c:axPos val="b"/>
        <c:tickLblPos val="nextTo"/>
        <c:crossAx val="75795456"/>
        <c:crosses val="autoZero"/>
        <c:auto val="1"/>
        <c:lblAlgn val="ctr"/>
        <c:lblOffset val="100"/>
      </c:catAx>
      <c:valAx>
        <c:axId val="75795456"/>
        <c:scaling>
          <c:orientation val="minMax"/>
        </c:scaling>
        <c:axPos val="l"/>
        <c:numFmt formatCode="General" sourceLinked="1"/>
        <c:tickLblPos val="nextTo"/>
        <c:crossAx val="7579392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'12'!$L$128:$N$128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'12'!$L$129:$N$129</c:f>
              <c:numCache>
                <c:formatCode>General</c:formatCode>
                <c:ptCount val="3"/>
                <c:pt idx="0">
                  <c:v>223.6</c:v>
                </c:pt>
                <c:pt idx="1">
                  <c:v>270.7</c:v>
                </c:pt>
                <c:pt idx="2">
                  <c:v>277.10000000000002</c:v>
                </c:pt>
              </c:numCache>
            </c:numRef>
          </c:val>
        </c:ser>
        <c:ser>
          <c:idx val="1"/>
          <c:order val="1"/>
          <c:tx>
            <c:strRef>
              <c:f>'12'!$K$130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'12'!$L$128:$N$128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'12'!$L$130:$N$130</c:f>
              <c:numCache>
                <c:formatCode>General</c:formatCode>
                <c:ptCount val="3"/>
                <c:pt idx="0">
                  <c:v>31.1</c:v>
                </c:pt>
                <c:pt idx="1">
                  <c:v>40.800000000000011</c:v>
                </c:pt>
                <c:pt idx="2">
                  <c:v>40.1</c:v>
                </c:pt>
              </c:numCache>
            </c:numRef>
          </c:val>
        </c:ser>
        <c:ser>
          <c:idx val="2"/>
          <c:order val="2"/>
          <c:tx>
            <c:strRef>
              <c:f>'12'!$K$131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'12'!$L$128:$N$128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'12'!$L$131:$N$131</c:f>
              <c:numCache>
                <c:formatCode>General</c:formatCode>
                <c:ptCount val="3"/>
                <c:pt idx="0">
                  <c:v>193.5</c:v>
                </c:pt>
                <c:pt idx="1">
                  <c:v>207.7</c:v>
                </c:pt>
                <c:pt idx="2">
                  <c:v>192</c:v>
                </c:pt>
              </c:numCache>
            </c:numRef>
          </c:val>
        </c:ser>
        <c:shape val="cylinder"/>
        <c:axId val="75657600"/>
        <c:axId val="75659136"/>
        <c:axId val="0"/>
      </c:bar3DChart>
      <c:catAx>
        <c:axId val="75657600"/>
        <c:scaling>
          <c:orientation val="minMax"/>
        </c:scaling>
        <c:axPos val="b"/>
        <c:tickLblPos val="nextTo"/>
        <c:crossAx val="75659136"/>
        <c:crosses val="autoZero"/>
        <c:auto val="1"/>
        <c:lblAlgn val="ctr"/>
        <c:lblOffset val="100"/>
      </c:catAx>
      <c:valAx>
        <c:axId val="75659136"/>
        <c:scaling>
          <c:orientation val="minMax"/>
        </c:scaling>
        <c:axPos val="l"/>
        <c:numFmt formatCode="General" sourceLinked="1"/>
        <c:tickLblPos val="nextTo"/>
        <c:crossAx val="7565760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'12'!$P$120:$P$122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'12'!$Q$120:$Q$122</c:f>
              <c:numCache>
                <c:formatCode>General</c:formatCode>
                <c:ptCount val="3"/>
                <c:pt idx="0">
                  <c:v>4067.3</c:v>
                </c:pt>
                <c:pt idx="1">
                  <c:v>4991.6000000000004</c:v>
                </c:pt>
                <c:pt idx="2">
                  <c:v>4971.1000000000004</c:v>
                </c:pt>
              </c:numCache>
            </c:numRef>
          </c:val>
        </c:ser>
        <c:shape val="cone"/>
        <c:axId val="75683712"/>
        <c:axId val="75685248"/>
        <c:axId val="0"/>
      </c:bar3DChart>
      <c:catAx>
        <c:axId val="75683712"/>
        <c:scaling>
          <c:orientation val="minMax"/>
        </c:scaling>
        <c:axPos val="b"/>
        <c:tickLblPos val="nextTo"/>
        <c:crossAx val="75685248"/>
        <c:crosses val="autoZero"/>
        <c:auto val="1"/>
        <c:lblAlgn val="ctr"/>
        <c:lblOffset val="100"/>
      </c:catAx>
      <c:valAx>
        <c:axId val="75685248"/>
        <c:scaling>
          <c:orientation val="minMax"/>
        </c:scaling>
        <c:axPos val="l"/>
        <c:numFmt formatCode="General" sourceLinked="1"/>
        <c:tickLblPos val="nextTo"/>
        <c:crossAx val="7568371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'12'!$K$160</c:f>
              <c:strCache>
                <c:ptCount val="1"/>
                <c:pt idx="0">
                  <c:v>2014 он</c:v>
                </c:pt>
              </c:strCache>
            </c:strRef>
          </c:tx>
          <c:dLbls>
            <c:showVal val="1"/>
          </c:dLbls>
          <c:cat>
            <c:strRef>
              <c:f>'12'!$L$159:$W$159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'12'!$L$160:$W$160</c:f>
              <c:numCache>
                <c:formatCode>General</c:formatCode>
                <c:ptCount val="12"/>
                <c:pt idx="0">
                  <c:v>24.1</c:v>
                </c:pt>
                <c:pt idx="1">
                  <c:v>21.8</c:v>
                </c:pt>
                <c:pt idx="2">
                  <c:v>22.4</c:v>
                </c:pt>
                <c:pt idx="3">
                  <c:v>18.2</c:v>
                </c:pt>
                <c:pt idx="4">
                  <c:v>16.7</c:v>
                </c:pt>
                <c:pt idx="5">
                  <c:v>19.600000000000001</c:v>
                </c:pt>
                <c:pt idx="6">
                  <c:v>17.5</c:v>
                </c:pt>
                <c:pt idx="7">
                  <c:v>17.2</c:v>
                </c:pt>
                <c:pt idx="8">
                  <c:v>15.8</c:v>
                </c:pt>
                <c:pt idx="9">
                  <c:v>14.9</c:v>
                </c:pt>
                <c:pt idx="10">
                  <c:v>14.8</c:v>
                </c:pt>
                <c:pt idx="11">
                  <c:v>15.2</c:v>
                </c:pt>
              </c:numCache>
            </c:numRef>
          </c:val>
        </c:ser>
        <c:ser>
          <c:idx val="1"/>
          <c:order val="1"/>
          <c:tx>
            <c:strRef>
              <c:f>'12'!$K$161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cat>
            <c:strRef>
              <c:f>'12'!$L$159:$W$159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'12'!$L$161:$W$161</c:f>
              <c:numCache>
                <c:formatCode>General</c:formatCode>
                <c:ptCount val="12"/>
                <c:pt idx="0">
                  <c:v>19.100000000000001</c:v>
                </c:pt>
                <c:pt idx="1">
                  <c:v>23.4</c:v>
                </c:pt>
                <c:pt idx="2">
                  <c:v>24.3</c:v>
                </c:pt>
                <c:pt idx="3">
                  <c:v>17.600000000000001</c:v>
                </c:pt>
                <c:pt idx="4">
                  <c:v>19.5</c:v>
                </c:pt>
                <c:pt idx="5">
                  <c:v>17.399999999999999</c:v>
                </c:pt>
                <c:pt idx="6">
                  <c:v>15</c:v>
                </c:pt>
                <c:pt idx="7">
                  <c:v>14.6</c:v>
                </c:pt>
                <c:pt idx="8">
                  <c:v>16.3</c:v>
                </c:pt>
                <c:pt idx="9">
                  <c:v>15.7</c:v>
                </c:pt>
                <c:pt idx="10">
                  <c:v>14.8</c:v>
                </c:pt>
                <c:pt idx="11">
                  <c:v>14.1</c:v>
                </c:pt>
              </c:numCache>
            </c:numRef>
          </c:val>
        </c:ser>
        <c:marker val="1"/>
        <c:axId val="71318912"/>
        <c:axId val="71324800"/>
      </c:lineChart>
      <c:catAx>
        <c:axId val="71318912"/>
        <c:scaling>
          <c:orientation val="minMax"/>
        </c:scaling>
        <c:axPos val="b"/>
        <c:tickLblPos val="nextTo"/>
        <c:crossAx val="71324800"/>
        <c:crosses val="autoZero"/>
        <c:auto val="1"/>
        <c:lblAlgn val="ctr"/>
        <c:lblOffset val="100"/>
      </c:catAx>
      <c:valAx>
        <c:axId val="71324800"/>
        <c:scaling>
          <c:orientation val="minMax"/>
        </c:scaling>
        <c:axPos val="l"/>
        <c:numFmt formatCode="General" sourceLinked="1"/>
        <c:tickLblPos val="nextTo"/>
        <c:crossAx val="7131891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'12'!$K$168</c:f>
              <c:strCache>
                <c:ptCount val="1"/>
                <c:pt idx="0">
                  <c:v>Халдварт өвчнөөр өвчлөгчид, 2013.2014, 2015 оны  12 сарын байдлаар / 10000 хүн амд/</c:v>
                </c:pt>
              </c:strCache>
            </c:strRef>
          </c:tx>
          <c:dLbls>
            <c:showVal val="1"/>
          </c:dLbls>
          <c:cat>
            <c:strRef>
              <c:f>'12'!$L$167:$N$167</c:f>
              <c:strCache>
                <c:ptCount val="3"/>
                <c:pt idx="0">
                  <c:v>2013</c:v>
                </c:pt>
                <c:pt idx="1">
                  <c:v>2014 он</c:v>
                </c:pt>
                <c:pt idx="2">
                  <c:v>2015 он</c:v>
                </c:pt>
              </c:strCache>
            </c:strRef>
          </c:cat>
          <c:val>
            <c:numRef>
              <c:f>'12'!$L$168:$N$168</c:f>
              <c:numCache>
                <c:formatCode>General</c:formatCode>
                <c:ptCount val="3"/>
                <c:pt idx="0">
                  <c:v>131.19999999999999</c:v>
                </c:pt>
                <c:pt idx="1">
                  <c:v>136.19999999999999</c:v>
                </c:pt>
                <c:pt idx="2">
                  <c:v>179.2</c:v>
                </c:pt>
              </c:numCache>
            </c:numRef>
          </c:val>
        </c:ser>
        <c:axId val="71361280"/>
        <c:axId val="71362816"/>
      </c:barChart>
      <c:catAx>
        <c:axId val="71361280"/>
        <c:scaling>
          <c:orientation val="minMax"/>
        </c:scaling>
        <c:axPos val="b"/>
        <c:tickLblPos val="nextTo"/>
        <c:crossAx val="71362816"/>
        <c:crosses val="autoZero"/>
        <c:auto val="1"/>
        <c:lblAlgn val="ctr"/>
        <c:lblOffset val="100"/>
      </c:catAx>
      <c:valAx>
        <c:axId val="71362816"/>
        <c:scaling>
          <c:orientation val="minMax"/>
        </c:scaling>
        <c:axPos val="l"/>
        <c:numFmt formatCode="General" sourceLinked="1"/>
        <c:tickLblPos val="nextTo"/>
        <c:crossAx val="71361280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'12'!$K$2:$K$7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'12'!$L$2:$L$7</c:f>
              <c:numCache>
                <c:formatCode>General</c:formatCode>
                <c:ptCount val="6"/>
                <c:pt idx="0">
                  <c:v>33232</c:v>
                </c:pt>
                <c:pt idx="1">
                  <c:v>124656.7</c:v>
                </c:pt>
                <c:pt idx="2">
                  <c:v>539798.1</c:v>
                </c:pt>
                <c:pt idx="3">
                  <c:v>2474308.7000000002</c:v>
                </c:pt>
                <c:pt idx="4">
                  <c:v>1001900</c:v>
                </c:pt>
                <c:pt idx="5">
                  <c:v>2997567.5</c:v>
                </c:pt>
              </c:numCache>
            </c:numRef>
          </c:val>
        </c:ser>
        <c:axId val="51466624"/>
        <c:axId val="51468160"/>
      </c:barChart>
      <c:catAx>
        <c:axId val="51466624"/>
        <c:scaling>
          <c:orientation val="minMax"/>
        </c:scaling>
        <c:axPos val="l"/>
        <c:tickLblPos val="nextTo"/>
        <c:crossAx val="51468160"/>
        <c:crosses val="autoZero"/>
        <c:auto val="1"/>
        <c:lblAlgn val="ctr"/>
        <c:lblOffset val="100"/>
      </c:catAx>
      <c:valAx>
        <c:axId val="51468160"/>
        <c:scaling>
          <c:orientation val="minMax"/>
        </c:scaling>
        <c:axPos val="b"/>
        <c:numFmt formatCode="General" sourceLinked="1"/>
        <c:tickLblPos val="nextTo"/>
        <c:crossAx val="51466624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'12'!$K$28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'12'!$L$27:$N$27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'12'!$L$28:$N$28</c:f>
              <c:numCache>
                <c:formatCode>General</c:formatCode>
                <c:ptCount val="3"/>
                <c:pt idx="0">
                  <c:v>431</c:v>
                </c:pt>
                <c:pt idx="1">
                  <c:v>430</c:v>
                </c:pt>
                <c:pt idx="2">
                  <c:v>360</c:v>
                </c:pt>
              </c:numCache>
            </c:numRef>
          </c:val>
        </c:ser>
        <c:ser>
          <c:idx val="1"/>
          <c:order val="1"/>
          <c:tx>
            <c:strRef>
              <c:f>'12'!$K$29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'12'!$L$27:$N$27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'12'!$L$29:$N$29</c:f>
              <c:numCache>
                <c:formatCode>General</c:formatCode>
                <c:ptCount val="3"/>
                <c:pt idx="0">
                  <c:v>70.099999999999994</c:v>
                </c:pt>
                <c:pt idx="1">
                  <c:v>71.099999999999994</c:v>
                </c:pt>
                <c:pt idx="2">
                  <c:v>71.3</c:v>
                </c:pt>
              </c:numCache>
            </c:numRef>
          </c:val>
        </c:ser>
        <c:ser>
          <c:idx val="2"/>
          <c:order val="2"/>
          <c:tx>
            <c:strRef>
              <c:f>'12'!$K$30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'12'!$L$27:$N$27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'12'!$L$30:$N$30</c:f>
              <c:numCache>
                <c:formatCode>General</c:formatCode>
                <c:ptCount val="3"/>
                <c:pt idx="0">
                  <c:v>40</c:v>
                </c:pt>
                <c:pt idx="1">
                  <c:v>17</c:v>
                </c:pt>
                <c:pt idx="2">
                  <c:v>25</c:v>
                </c:pt>
              </c:numCache>
            </c:numRef>
          </c:val>
        </c:ser>
        <c:axId val="75436032"/>
        <c:axId val="75437568"/>
      </c:barChart>
      <c:catAx>
        <c:axId val="75436032"/>
        <c:scaling>
          <c:orientation val="minMax"/>
        </c:scaling>
        <c:axPos val="b"/>
        <c:tickLblPos val="nextTo"/>
        <c:crossAx val="75437568"/>
        <c:crosses val="autoZero"/>
        <c:auto val="1"/>
        <c:lblAlgn val="ctr"/>
        <c:lblOffset val="100"/>
      </c:catAx>
      <c:valAx>
        <c:axId val="75437568"/>
        <c:scaling>
          <c:orientation val="minMax"/>
        </c:scaling>
        <c:axPos val="l"/>
        <c:numFmt formatCode="General" sourceLinked="1"/>
        <c:tickLblPos val="nextTo"/>
        <c:crossAx val="7543603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'12'!$L$49</c:f>
              <c:strCache>
                <c:ptCount val="1"/>
                <c:pt idx="0">
                  <c:v>2013.XII</c:v>
                </c:pt>
              </c:strCache>
            </c:strRef>
          </c:tx>
          <c:dLbls>
            <c:showVal val="1"/>
          </c:dLbls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'12'!$L$50:$L$53</c:f>
              <c:numCache>
                <c:formatCode>General</c:formatCode>
                <c:ptCount val="4"/>
                <c:pt idx="0">
                  <c:v>167</c:v>
                </c:pt>
                <c:pt idx="1">
                  <c:v>221</c:v>
                </c:pt>
                <c:pt idx="2">
                  <c:v>32</c:v>
                </c:pt>
                <c:pt idx="3">
                  <c:v>11</c:v>
                </c:pt>
              </c:numCache>
            </c:numRef>
          </c:val>
        </c:ser>
        <c:ser>
          <c:idx val="1"/>
          <c:order val="1"/>
          <c:tx>
            <c:strRef>
              <c:f>'12'!$M$49</c:f>
              <c:strCache>
                <c:ptCount val="1"/>
                <c:pt idx="0">
                  <c:v>2014.XII</c:v>
                </c:pt>
              </c:strCache>
            </c:strRef>
          </c:tx>
          <c:dLbls>
            <c:showVal val="1"/>
          </c:dLbls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'12'!$M$50:$M$53</c:f>
              <c:numCache>
                <c:formatCode>General</c:formatCode>
                <c:ptCount val="4"/>
                <c:pt idx="0">
                  <c:v>185</c:v>
                </c:pt>
                <c:pt idx="1">
                  <c:v>207</c:v>
                </c:pt>
                <c:pt idx="2">
                  <c:v>28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'12'!$N$49</c:f>
              <c:strCache>
                <c:ptCount val="1"/>
                <c:pt idx="0">
                  <c:v>2015.XII</c:v>
                </c:pt>
              </c:strCache>
            </c:strRef>
          </c:tx>
          <c:dLbls>
            <c:showVal val="1"/>
          </c:dLbls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'12'!$N$50:$N$53</c:f>
              <c:numCache>
                <c:formatCode>General</c:formatCode>
                <c:ptCount val="4"/>
                <c:pt idx="0">
                  <c:v>169</c:v>
                </c:pt>
                <c:pt idx="1">
                  <c:v>158</c:v>
                </c:pt>
                <c:pt idx="2">
                  <c:v>29</c:v>
                </c:pt>
                <c:pt idx="3">
                  <c:v>4</c:v>
                </c:pt>
              </c:numCache>
            </c:numRef>
          </c:val>
        </c:ser>
        <c:shape val="cone"/>
        <c:axId val="75489664"/>
        <c:axId val="75491200"/>
        <c:axId val="0"/>
      </c:bar3DChart>
      <c:catAx>
        <c:axId val="75489664"/>
        <c:scaling>
          <c:orientation val="minMax"/>
        </c:scaling>
        <c:axPos val="b"/>
        <c:tickLblPos val="nextTo"/>
        <c:crossAx val="75491200"/>
        <c:crosses val="autoZero"/>
        <c:auto val="1"/>
        <c:lblAlgn val="ctr"/>
        <c:lblOffset val="100"/>
      </c:catAx>
      <c:valAx>
        <c:axId val="75491200"/>
        <c:scaling>
          <c:orientation val="minMax"/>
        </c:scaling>
        <c:axPos val="l"/>
        <c:numFmt formatCode="General" sourceLinked="1"/>
        <c:tickLblPos val="nextTo"/>
        <c:crossAx val="7548966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8.4682852143482229E-2"/>
          <c:y val="7.4548702245552642E-2"/>
          <c:w val="0.89591579177602743"/>
          <c:h val="0.79822506561679785"/>
        </c:manualLayout>
      </c:layout>
      <c:bar3DChart>
        <c:barDir val="col"/>
        <c:grouping val="clustered"/>
        <c:ser>
          <c:idx val="0"/>
          <c:order val="0"/>
          <c:tx>
            <c:strRef>
              <c:f>'12'!$K$72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'12'!$L$71:$N$71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'12'!$L$72:$N$72</c:f>
              <c:numCache>
                <c:formatCode>General</c:formatCode>
                <c:ptCount val="3"/>
                <c:pt idx="0">
                  <c:v>594.5</c:v>
                </c:pt>
                <c:pt idx="1">
                  <c:v>682.9</c:v>
                </c:pt>
                <c:pt idx="2">
                  <c:v>496.2</c:v>
                </c:pt>
              </c:numCache>
            </c:numRef>
          </c:val>
        </c:ser>
        <c:ser>
          <c:idx val="1"/>
          <c:order val="1"/>
          <c:tx>
            <c:strRef>
              <c:f>'12'!$K$73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'12'!$L$71:$N$71</c:f>
              <c:strCache>
                <c:ptCount val="3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</c:strCache>
            </c:strRef>
          </c:cat>
          <c:val>
            <c:numRef>
              <c:f>'12'!$L$73:$N$73</c:f>
              <c:numCache>
                <c:formatCode>General</c:formatCode>
                <c:ptCount val="3"/>
                <c:pt idx="0">
                  <c:v>425</c:v>
                </c:pt>
                <c:pt idx="1">
                  <c:v>440.4</c:v>
                </c:pt>
                <c:pt idx="2">
                  <c:v>344.5</c:v>
                </c:pt>
              </c:numCache>
            </c:numRef>
          </c:val>
        </c:ser>
        <c:shape val="pyramid"/>
        <c:axId val="75529600"/>
        <c:axId val="75539584"/>
        <c:axId val="0"/>
      </c:bar3DChart>
      <c:catAx>
        <c:axId val="75529600"/>
        <c:scaling>
          <c:orientation val="minMax"/>
        </c:scaling>
        <c:axPos val="b"/>
        <c:tickLblPos val="nextTo"/>
        <c:crossAx val="75539584"/>
        <c:crosses val="autoZero"/>
        <c:auto val="1"/>
        <c:lblAlgn val="ctr"/>
        <c:lblOffset val="100"/>
      </c:catAx>
      <c:valAx>
        <c:axId val="75539584"/>
        <c:scaling>
          <c:orientation val="minMax"/>
        </c:scaling>
        <c:axPos val="l"/>
        <c:numFmt formatCode="General" sourceLinked="1"/>
        <c:tickLblPos val="nextTo"/>
        <c:crossAx val="7552960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'12'!$K$262:$W$262</c:f>
              <c:strCache>
                <c:ptCount val="13"/>
                <c:pt idx="0">
                  <c:v>Åðºíõèé индекс</c:v>
                </c:pt>
                <c:pt idx="1">
                  <c:v>Õ¿íñíèé бараа, ундаа ус</c:v>
                </c:pt>
                <c:pt idx="2">
                  <c:v>Ñîãòóóðóóëàõ ундаа, тамхи</c:v>
                </c:pt>
                <c:pt idx="3">
                  <c:v>Õóâöàñ, бөс бараа</c:v>
                </c:pt>
                <c:pt idx="4">
                  <c:v>Îðîí ñóóö, óñ, түлш</c:v>
                </c:pt>
                <c:pt idx="5">
                  <c:v>Ãýð àõóéí бараа</c:v>
                </c:pt>
                <c:pt idx="6">
                  <c:v>Ýì, òàðèà, эмнэлгийн үйлчилгээ</c:v>
                </c:pt>
                <c:pt idx="7">
                  <c:v>Тээвэр</c:v>
                </c:pt>
                <c:pt idx="8">
                  <c:v>Õîëáîî</c:v>
                </c:pt>
                <c:pt idx="9">
                  <c:v>Àìðàëò, чөлөөт цаг</c:v>
                </c:pt>
                <c:pt idx="10">
                  <c:v>Áîëîâñрол</c:v>
                </c:pt>
                <c:pt idx="11">
                  <c:v>Çî÷èä áóóäàë, зоогийн газар</c:v>
                </c:pt>
                <c:pt idx="12">
                  <c:v>Áóñàä</c:v>
                </c:pt>
              </c:strCache>
            </c:strRef>
          </c:cat>
          <c:val>
            <c:numRef>
              <c:f>'12'!$K$263:$W$263</c:f>
              <c:numCache>
                <c:formatCode>##########0.0</c:formatCode>
                <c:ptCount val="13"/>
                <c:pt idx="0">
                  <c:v>174.4</c:v>
                </c:pt>
                <c:pt idx="1">
                  <c:v>147.9</c:v>
                </c:pt>
                <c:pt idx="2">
                  <c:v>229.37822515624345</c:v>
                </c:pt>
                <c:pt idx="3">
                  <c:v>234.4</c:v>
                </c:pt>
                <c:pt idx="4">
                  <c:v>139.5</c:v>
                </c:pt>
                <c:pt idx="5">
                  <c:v>258.39999999999998</c:v>
                </c:pt>
                <c:pt idx="6">
                  <c:v>124.07364394749973</c:v>
                </c:pt>
                <c:pt idx="7">
                  <c:v>138.09549058206153</c:v>
                </c:pt>
                <c:pt idx="8">
                  <c:v>92.722678322974119</c:v>
                </c:pt>
                <c:pt idx="9">
                  <c:v>81.822152461104963</c:v>
                </c:pt>
                <c:pt idx="10">
                  <c:v>240.00000000000006</c:v>
                </c:pt>
                <c:pt idx="11">
                  <c:v>198.59089567799089</c:v>
                </c:pt>
                <c:pt idx="12">
                  <c:v>150.9</c:v>
                </c:pt>
              </c:numCache>
            </c:numRef>
          </c:val>
        </c:ser>
        <c:axId val="50408448"/>
        <c:axId val="51489408"/>
      </c:barChart>
      <c:catAx>
        <c:axId val="50408448"/>
        <c:scaling>
          <c:orientation val="minMax"/>
        </c:scaling>
        <c:axPos val="b"/>
        <c:tickLblPos val="nextTo"/>
        <c:crossAx val="51489408"/>
        <c:crosses val="autoZero"/>
        <c:auto val="1"/>
        <c:lblAlgn val="ctr"/>
        <c:lblOffset val="100"/>
      </c:catAx>
      <c:valAx>
        <c:axId val="51489408"/>
        <c:scaling>
          <c:orientation val="minMax"/>
        </c:scaling>
        <c:axPos val="l"/>
        <c:numFmt formatCode="##########0.0" sourceLinked="1"/>
        <c:tickLblPos val="nextTo"/>
        <c:crossAx val="50408448"/>
        <c:crosses val="autoZero"/>
        <c:crossBetween val="between"/>
      </c:valAx>
    </c:plotArea>
    <c:plotVisOnly val="1"/>
  </c:chart>
  <c:txPr>
    <a:bodyPr/>
    <a:lstStyle/>
    <a:p>
      <a:pPr>
        <a:defRPr>
          <a:latin typeface="AGBengaly Mon" pitchFamily="2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'12'!$L$242</c:f>
              <c:strCache>
                <c:ptCount val="1"/>
                <c:pt idx="0">
                  <c:v>2014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'12'!$L$243:$L$245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'12'!$M$242</c:f>
              <c:strCache>
                <c:ptCount val="1"/>
                <c:pt idx="0">
                  <c:v>2015 оны 12 сарын дундаж үнэ, төг</c:v>
                </c:pt>
              </c:strCache>
            </c:strRef>
          </c:tx>
          <c:dLbls>
            <c:dLbl>
              <c:idx val="0"/>
              <c:layout>
                <c:manualLayout>
                  <c:x val="2.7350235922704365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3.0769015413042406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5.1281692355070678E-2"/>
                  <c:y val="0"/>
                </c:manualLayout>
              </c:layout>
              <c:showVal val="1"/>
            </c:dLbl>
            <c:showVal val="1"/>
          </c:dLbls>
          <c:cat>
            <c:strRef>
              <c:f>'12'!$K$243:$K$245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'12'!$M$243:$M$245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hape val="cylinder"/>
        <c:axId val="75739520"/>
        <c:axId val="75741056"/>
        <c:axId val="0"/>
      </c:bar3DChart>
      <c:catAx>
        <c:axId val="75739520"/>
        <c:scaling>
          <c:orientation val="minMax"/>
        </c:scaling>
        <c:axPos val="b"/>
        <c:tickLblPos val="nextTo"/>
        <c:crossAx val="75741056"/>
        <c:crosses val="autoZero"/>
        <c:auto val="1"/>
        <c:lblAlgn val="ctr"/>
        <c:lblOffset val="100"/>
      </c:catAx>
      <c:valAx>
        <c:axId val="75741056"/>
        <c:scaling>
          <c:orientation val="minMax"/>
        </c:scaling>
        <c:axPos val="l"/>
        <c:numFmt formatCode="General" sourceLinked="1"/>
        <c:tickLblPos val="nextTo"/>
        <c:crossAx val="7573952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5</a:t>
            </a:r>
            <a:r>
              <a:rPr lang="mn-MN" sz="3600" b="1" dirty="0" smtClean="0"/>
              <a:t> ОНЫ ЭХНИЙ </a:t>
            </a:r>
            <a:r>
              <a:rPr lang="en-US" sz="3600" b="1" dirty="0" smtClean="0"/>
              <a:t>12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en-US" b="1" dirty="0" smtClean="0"/>
              <a:t>1</a:t>
            </a:r>
            <a:r>
              <a:rPr lang="mn-MN" b="1" dirty="0" smtClean="0"/>
              <a:t>2 </a:t>
            </a:r>
            <a:r>
              <a:rPr lang="mn-MN" b="1" dirty="0" smtClean="0"/>
              <a:t>дүгээр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714488"/>
          <a:ext cx="735811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214414" y="1714488"/>
          <a:ext cx="3714776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929190" y="1643050"/>
          <a:ext cx="357190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</a:t>
            </a:r>
            <a:r>
              <a:rPr lang="en-US" sz="2020" b="1" dirty="0" smtClean="0"/>
              <a:t>1</a:t>
            </a:r>
            <a:r>
              <a:rPr lang="mn-MN" sz="2020" b="1" dirty="0" smtClean="0"/>
              <a:t>2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endParaRPr lang="en-US" sz="202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57290" y="1857364"/>
          <a:ext cx="6929486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</a:t>
            </a:r>
            <a:r>
              <a:rPr lang="en-US" sz="2400" b="1" dirty="0" smtClean="0"/>
              <a:t> </a:t>
            </a:r>
            <a:r>
              <a:rPr lang="mn-MN" sz="2400" b="1" dirty="0" smtClean="0"/>
              <a:t> </a:t>
            </a:r>
            <a:r>
              <a:rPr lang="en-US" sz="2400" b="1" dirty="0" smtClean="0"/>
              <a:t>12</a:t>
            </a:r>
            <a:r>
              <a:rPr lang="mn-MN" sz="2400" b="1" dirty="0" smtClean="0"/>
              <a:t> САРЫН БАЙДЛААР</a:t>
            </a:r>
            <a:endParaRPr lang="en-US" sz="24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14414" y="1857364"/>
          <a:ext cx="721523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142976" y="3857628"/>
          <a:ext cx="7500990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142976" y="1214422"/>
          <a:ext cx="7429552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071538" y="1285860"/>
          <a:ext cx="378621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072066" y="1785926"/>
          <a:ext cx="3714776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/>
          <p:cNvGraphicFramePr/>
          <p:nvPr/>
        </p:nvGraphicFramePr>
        <p:xfrm>
          <a:off x="1214414" y="4143380"/>
          <a:ext cx="7572428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эхний </a:t>
            </a:r>
            <a:r>
              <a:rPr lang="en-US" sz="2000" b="1" dirty="0" smtClean="0"/>
              <a:t>12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71538" y="1600200"/>
          <a:ext cx="7615262" cy="4543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ЭХНИЙ</a:t>
            </a:r>
            <a:br>
              <a:rPr lang="mn-MN" sz="2000" b="1" dirty="0" smtClean="0"/>
            </a:br>
            <a:r>
              <a:rPr lang="en-US" sz="2000" b="1" dirty="0" smtClean="0"/>
              <a:t>12</a:t>
            </a:r>
            <a:r>
              <a:rPr lang="mn-MN" sz="2000" b="1" dirty="0" smtClean="0"/>
              <a:t> САРЫН БАЙДЛААР 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643050"/>
          <a:ext cx="764386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643866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63184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b="1" dirty="0" smtClean="0"/>
              <a:t>Малын тоо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00168" y="1605284"/>
          <a:ext cx="6929483" cy="4752674"/>
        </p:xfrm>
        <a:graphic>
          <a:graphicData uri="http://schemas.openxmlformats.org/drawingml/2006/table">
            <a:tbl>
              <a:tblPr/>
              <a:tblGrid>
                <a:gridCol w="1465577"/>
                <a:gridCol w="910651"/>
                <a:gridCol w="910651"/>
                <a:gridCol w="910651"/>
                <a:gridCol w="910651"/>
                <a:gridCol w="910651"/>
                <a:gridCol w="910651"/>
              </a:tblGrid>
              <a:tr h="206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жилийн эцсийн мал тооллогын 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Тэмээ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Адуу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Үхэр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Хонь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Ямаа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149286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192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6 420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18 862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47 904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75 908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313931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2 627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8 160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6 337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61 061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235 746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100240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3 632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5 436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52 167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39 000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181774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3 227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3 389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955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22 489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151 714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207677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18 355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3 683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1 179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30 564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153 896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224868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339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7 526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6 089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107 027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103 887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154744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3 935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1 452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22 652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126 411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214591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1 485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3 930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50 244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157 566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213316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4 804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6 378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5 822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37 605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158 707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220589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8 188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4 515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52 248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155 368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263415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1 907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9 545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6 089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62 548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183 326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224416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14 451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26 431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97 465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85 989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120855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9 050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12 369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61 442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37 939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127508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8 684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23 929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52 003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42 885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188481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1 977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5 443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1 938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38 074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141 049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126606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199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7 777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8 349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55 879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54 402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265224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350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14 851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13 753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84 894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151 376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171507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450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8 026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5 458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74 702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82 871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150351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4 232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1 437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155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15 824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128 703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152488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9 316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39 693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55 773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47 706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638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3771867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44496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141338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189019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1082565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2314449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2719</TotalTime>
  <Words>483</Words>
  <Application>Microsoft Office PowerPoint</Application>
  <PresentationFormat>On-screen Show (4:3)</PresentationFormat>
  <Paragraphs>183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БАЯНХОНГОР АЙМГИЙН СТАТИСТИКИЙН ХЭЛТЭС  НИЙГЭМ ЭДИЙН  ЗАСГИЙН БАЙДАЛ   2015 ОНЫ ЭХНИЙ 12 САР  ХЭВЛЭЛИЙН БАГА ХУРАЛ</vt:lpstr>
      <vt:lpstr>ХҮН АМ, НИЙГМИЙН ҮЗҮҮЛЭЛТ – Эрүүл мэнд</vt:lpstr>
      <vt:lpstr>НИЙГМИЙН ҮЗҮҮЛЭЛТҮҮД  -  халамжийн үйлчилгээ, эхний 12 сарын байдлаар мян. төг</vt:lpstr>
      <vt:lpstr>НИЙГМИЙН ҮЗҮҮЛЭЛТҮҮД  -  ЭХНИЙ 12 САРЫН БАЙДЛААР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7</vt:lpstr>
      <vt:lpstr>Малын тоо</vt:lpstr>
      <vt:lpstr>Slide 9</vt:lpstr>
      <vt:lpstr>Slide 10</vt:lpstr>
      <vt:lpstr>Slide 11</vt:lpstr>
      <vt:lpstr>Slide 12</vt:lpstr>
      <vt:lpstr>Slide 13</vt:lpstr>
      <vt:lpstr>ХАДГАЛАМЖ, ЗЭЭЛИЙН ҮЗҮҮЛЭЛТҮҮД, ЖИЛ БҮРИЙН ЭХНИЙ  12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263</cp:revision>
  <dcterms:created xsi:type="dcterms:W3CDTF">2007-01-14T19:26:04Z</dcterms:created>
  <dcterms:modified xsi:type="dcterms:W3CDTF">2016-01-13T08:56:47Z</dcterms:modified>
</cp:coreProperties>
</file>