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7" r:id="rId4"/>
    <p:sldId id="288" r:id="rId5"/>
    <p:sldId id="289" r:id="rId6"/>
    <p:sldId id="290" r:id="rId7"/>
    <p:sldId id="291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05" autoAdjust="0"/>
    <p:restoredTop sz="94660"/>
  </p:normalViewPr>
  <p:slideViewPr>
    <p:cSldViewPr>
      <p:cViewPr varScale="1">
        <p:scale>
          <a:sx n="102" d="100"/>
          <a:sy n="102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'2'!$K$140</c:f>
              <c:strCache>
                <c:ptCount val="1"/>
                <c:pt idx="0">
                  <c:v>Амаржсан эх</c:v>
                </c:pt>
              </c:strCache>
            </c:strRef>
          </c:tx>
          <c:dLbls>
            <c:showVal val="1"/>
          </c:dLbls>
          <c:cat>
            <c:strRef>
              <c:f>'2'!$J$141:$J$143</c:f>
              <c:strCache>
                <c:ptCount val="3"/>
                <c:pt idx="0">
                  <c:v>2014.II</c:v>
                </c:pt>
                <c:pt idx="1">
                  <c:v>2015.II</c:v>
                </c:pt>
                <c:pt idx="2">
                  <c:v>2016.II</c:v>
                </c:pt>
              </c:strCache>
            </c:strRef>
          </c:cat>
          <c:val>
            <c:numRef>
              <c:f>'2'!$K$141:$K$143</c:f>
              <c:numCache>
                <c:formatCode>General</c:formatCode>
                <c:ptCount val="3"/>
                <c:pt idx="0">
                  <c:v>364</c:v>
                </c:pt>
                <c:pt idx="1">
                  <c:v>344</c:v>
                </c:pt>
                <c:pt idx="2">
                  <c:v>302</c:v>
                </c:pt>
              </c:numCache>
            </c:numRef>
          </c:val>
        </c:ser>
        <c:ser>
          <c:idx val="1"/>
          <c:order val="1"/>
          <c:tx>
            <c:strRef>
              <c:f>'2'!$L$140</c:f>
              <c:strCache>
                <c:ptCount val="1"/>
                <c:pt idx="0">
                  <c:v>Амьд төрсөн хүүхэд</c:v>
                </c:pt>
              </c:strCache>
            </c:strRef>
          </c:tx>
          <c:dLbls>
            <c:showVal val="1"/>
          </c:dLbls>
          <c:cat>
            <c:strRef>
              <c:f>'2'!$J$141:$J$143</c:f>
              <c:strCache>
                <c:ptCount val="3"/>
                <c:pt idx="0">
                  <c:v>2014.II</c:v>
                </c:pt>
                <c:pt idx="1">
                  <c:v>2015.II</c:v>
                </c:pt>
                <c:pt idx="2">
                  <c:v>2016.II</c:v>
                </c:pt>
              </c:strCache>
            </c:strRef>
          </c:cat>
          <c:val>
            <c:numRef>
              <c:f>'2'!$L$141:$L$143</c:f>
              <c:numCache>
                <c:formatCode>General</c:formatCode>
                <c:ptCount val="3"/>
                <c:pt idx="0">
                  <c:v>367</c:v>
                </c:pt>
                <c:pt idx="1">
                  <c:v>342</c:v>
                </c:pt>
                <c:pt idx="2">
                  <c:v>303</c:v>
                </c:pt>
              </c:numCache>
            </c:numRef>
          </c:val>
        </c:ser>
        <c:axId val="76452992"/>
        <c:axId val="76454528"/>
      </c:barChart>
      <c:catAx>
        <c:axId val="76452992"/>
        <c:scaling>
          <c:orientation val="minMax"/>
        </c:scaling>
        <c:axPos val="b"/>
        <c:tickLblPos val="nextTo"/>
        <c:crossAx val="76454528"/>
        <c:crosses val="autoZero"/>
        <c:auto val="1"/>
        <c:lblAlgn val="ctr"/>
        <c:lblOffset val="100"/>
      </c:catAx>
      <c:valAx>
        <c:axId val="76454528"/>
        <c:scaling>
          <c:orientation val="minMax"/>
        </c:scaling>
        <c:axPos val="l"/>
        <c:numFmt formatCode="General" sourceLinked="1"/>
        <c:tickLblPos val="nextTo"/>
        <c:crossAx val="76452992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'2'!$L$226</c:f>
              <c:strCache>
                <c:ptCount val="1"/>
                <c:pt idx="0">
                  <c:v>2015 оны 02 сарын дундаж үнэ, төг</c:v>
                </c:pt>
              </c:strCache>
            </c:strRef>
          </c:tx>
          <c:dLbls>
            <c:showVal val="1"/>
          </c:dLbls>
          <c:cat>
            <c:strRef>
              <c:f>'2'!$K$227:$K$230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'2'!$L$227:$L$230</c:f>
              <c:numCache>
                <c:formatCode>General</c:formatCode>
                <c:ptCount val="4"/>
                <c:pt idx="0">
                  <c:v>1000</c:v>
                </c:pt>
                <c:pt idx="1">
                  <c:v>5500</c:v>
                </c:pt>
                <c:pt idx="2">
                  <c:v>6500</c:v>
                </c:pt>
                <c:pt idx="3">
                  <c:v>4000</c:v>
                </c:pt>
              </c:numCache>
            </c:numRef>
          </c:val>
        </c:ser>
        <c:ser>
          <c:idx val="1"/>
          <c:order val="1"/>
          <c:tx>
            <c:strRef>
              <c:f>'2'!$M$226</c:f>
              <c:strCache>
                <c:ptCount val="1"/>
                <c:pt idx="0">
                  <c:v>2016 оны 02 сарын дундаж үнэ, төг</c:v>
                </c:pt>
              </c:strCache>
            </c:strRef>
          </c:tx>
          <c:dLbls>
            <c:showVal val="1"/>
          </c:dLbls>
          <c:cat>
            <c:strRef>
              <c:f>'2'!$K$227:$K$230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'2'!$M$227:$M$230</c:f>
              <c:numCache>
                <c:formatCode>General</c:formatCode>
                <c:ptCount val="4"/>
                <c:pt idx="0">
                  <c:v>1300</c:v>
                </c:pt>
                <c:pt idx="1">
                  <c:v>5000</c:v>
                </c:pt>
                <c:pt idx="2">
                  <c:v>5500</c:v>
                </c:pt>
                <c:pt idx="3">
                  <c:v>3800</c:v>
                </c:pt>
              </c:numCache>
            </c:numRef>
          </c:val>
        </c:ser>
        <c:axId val="80878208"/>
        <c:axId val="80900480"/>
      </c:barChart>
      <c:catAx>
        <c:axId val="80878208"/>
        <c:scaling>
          <c:orientation val="minMax"/>
        </c:scaling>
        <c:axPos val="b"/>
        <c:tickLblPos val="nextTo"/>
        <c:crossAx val="80900480"/>
        <c:crosses val="autoZero"/>
        <c:auto val="1"/>
        <c:lblAlgn val="ctr"/>
        <c:lblOffset val="100"/>
      </c:catAx>
      <c:valAx>
        <c:axId val="80900480"/>
        <c:scaling>
          <c:orientation val="minMax"/>
        </c:scaling>
        <c:axPos val="l"/>
        <c:numFmt formatCode="General" sourceLinked="1"/>
        <c:tickLblPos val="nextTo"/>
        <c:crossAx val="80878208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'2'!$L$242</c:f>
              <c:strCache>
                <c:ptCount val="1"/>
                <c:pt idx="0">
                  <c:v>2015 оны 02 сарын дундаж үнэ, төг</c:v>
                </c:pt>
              </c:strCache>
            </c:strRef>
          </c:tx>
          <c:dLbls>
            <c:showVal val="1"/>
          </c:dLbls>
          <c:cat>
            <c:strRef>
              <c:f>'2'!$K$243:$K$245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'2'!$L$243:$L$245</c:f>
              <c:numCache>
                <c:formatCode>General</c:formatCode>
                <c:ptCount val="3"/>
                <c:pt idx="0">
                  <c:v>1620</c:v>
                </c:pt>
                <c:pt idx="1">
                  <c:v>1810</c:v>
                </c:pt>
                <c:pt idx="2">
                  <c:v>1890</c:v>
                </c:pt>
              </c:numCache>
            </c:numRef>
          </c:val>
        </c:ser>
        <c:ser>
          <c:idx val="1"/>
          <c:order val="1"/>
          <c:tx>
            <c:strRef>
              <c:f>'2'!$M$242</c:f>
              <c:strCache>
                <c:ptCount val="1"/>
                <c:pt idx="0">
                  <c:v>2016 оны 02 сарын дундаж үнэ, төг</c:v>
                </c:pt>
              </c:strCache>
            </c:strRef>
          </c:tx>
          <c:dLbls>
            <c:showVal val="1"/>
          </c:dLbls>
          <c:cat>
            <c:strRef>
              <c:f>'2'!$K$243:$K$245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'2'!$M$243:$M$245</c:f>
              <c:numCache>
                <c:formatCode>General</c:formatCode>
                <c:ptCount val="3"/>
                <c:pt idx="0">
                  <c:v>1540</c:v>
                </c:pt>
                <c:pt idx="1">
                  <c:v>1666</c:v>
                </c:pt>
                <c:pt idx="2">
                  <c:v>1730</c:v>
                </c:pt>
              </c:numCache>
            </c:numRef>
          </c:val>
        </c:ser>
        <c:axId val="80917632"/>
        <c:axId val="80919168"/>
      </c:barChart>
      <c:catAx>
        <c:axId val="80917632"/>
        <c:scaling>
          <c:orientation val="minMax"/>
        </c:scaling>
        <c:axPos val="b"/>
        <c:tickLblPos val="nextTo"/>
        <c:crossAx val="80919168"/>
        <c:crosses val="autoZero"/>
        <c:auto val="1"/>
        <c:lblAlgn val="ctr"/>
        <c:lblOffset val="100"/>
      </c:catAx>
      <c:valAx>
        <c:axId val="80919168"/>
        <c:scaling>
          <c:orientation val="minMax"/>
        </c:scaling>
        <c:axPos val="l"/>
        <c:numFmt formatCode="General" sourceLinked="1"/>
        <c:tickLblPos val="nextTo"/>
        <c:crossAx val="80917632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>
        <c:manualLayout>
          <c:layoutTarget val="inner"/>
          <c:xMode val="edge"/>
          <c:yMode val="edge"/>
          <c:x val="0.10690507436570429"/>
          <c:y val="5.6030183727034118E-2"/>
          <c:w val="0.87087270341207379"/>
          <c:h val="0.79822506561679785"/>
        </c:manualLayout>
      </c:layout>
      <c:bar3D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'2'!$K$97:$K$100</c:f>
              <c:strCache>
                <c:ptCount val="4"/>
                <c:pt idx="0">
                  <c:v>2013.II</c:v>
                </c:pt>
                <c:pt idx="1">
                  <c:v>2014.II</c:v>
                </c:pt>
                <c:pt idx="2">
                  <c:v>2015.II</c:v>
                </c:pt>
                <c:pt idx="3">
                  <c:v>2016.II</c:v>
                </c:pt>
              </c:strCache>
            </c:strRef>
          </c:cat>
          <c:val>
            <c:numRef>
              <c:f>'2'!$L$97:$L$100</c:f>
              <c:numCache>
                <c:formatCode>General</c:formatCode>
                <c:ptCount val="4"/>
                <c:pt idx="0">
                  <c:v>829.1</c:v>
                </c:pt>
                <c:pt idx="1">
                  <c:v>808.5</c:v>
                </c:pt>
                <c:pt idx="2">
                  <c:v>925.5</c:v>
                </c:pt>
                <c:pt idx="3">
                  <c:v>867.7</c:v>
                </c:pt>
              </c:numCache>
            </c:numRef>
          </c:val>
        </c:ser>
        <c:shape val="cylinder"/>
        <c:axId val="134040576"/>
        <c:axId val="134820224"/>
        <c:axId val="0"/>
      </c:bar3DChart>
      <c:catAx>
        <c:axId val="134040576"/>
        <c:scaling>
          <c:orientation val="minMax"/>
        </c:scaling>
        <c:axPos val="b"/>
        <c:tickLblPos val="nextTo"/>
        <c:crossAx val="134820224"/>
        <c:crosses val="autoZero"/>
        <c:auto val="1"/>
        <c:lblAlgn val="ctr"/>
        <c:lblOffset val="100"/>
      </c:catAx>
      <c:valAx>
        <c:axId val="134820224"/>
        <c:scaling>
          <c:orientation val="minMax"/>
        </c:scaling>
        <c:axPos val="l"/>
        <c:numFmt formatCode="General" sourceLinked="1"/>
        <c:tickLblPos val="nextTo"/>
        <c:crossAx val="134040576"/>
        <c:crosses val="autoZero"/>
        <c:crossBetween val="between"/>
      </c:valAx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'2'!$K$109</c:f>
              <c:strCache>
                <c:ptCount val="1"/>
                <c:pt idx="0">
                  <c:v>Зээлийн өрийн үлдэгдэл</c:v>
                </c:pt>
              </c:strCache>
            </c:strRef>
          </c:tx>
          <c:dLbls>
            <c:showVal val="1"/>
          </c:dLbls>
          <c:cat>
            <c:strRef>
              <c:f>'2'!$L$108:$O$108</c:f>
              <c:strCache>
                <c:ptCount val="4"/>
                <c:pt idx="0">
                  <c:v>2013.II</c:v>
                </c:pt>
                <c:pt idx="1">
                  <c:v>2014.II</c:v>
                </c:pt>
                <c:pt idx="2">
                  <c:v>2015.II</c:v>
                </c:pt>
                <c:pt idx="3">
                  <c:v>2016.II</c:v>
                </c:pt>
              </c:strCache>
            </c:strRef>
          </c:cat>
          <c:val>
            <c:numRef>
              <c:f>'2'!$L$109:$O$109</c:f>
              <c:numCache>
                <c:formatCode>General</c:formatCode>
                <c:ptCount val="4"/>
                <c:pt idx="0">
                  <c:v>67947.600000000006</c:v>
                </c:pt>
                <c:pt idx="1">
                  <c:v>103407</c:v>
                </c:pt>
                <c:pt idx="2">
                  <c:v>122614.39999999999</c:v>
                </c:pt>
                <c:pt idx="3">
                  <c:v>115489.4</c:v>
                </c:pt>
              </c:numCache>
            </c:numRef>
          </c:val>
        </c:ser>
        <c:ser>
          <c:idx val="1"/>
          <c:order val="1"/>
          <c:tx>
            <c:strRef>
              <c:f>'2'!$K$110</c:f>
              <c:strCache>
                <c:ptCount val="1"/>
                <c:pt idx="0">
                  <c:v>Иргэдийн хадгаламж</c:v>
                </c:pt>
              </c:strCache>
            </c:strRef>
          </c:tx>
          <c:dLbls>
            <c:showVal val="1"/>
          </c:dLbls>
          <c:cat>
            <c:strRef>
              <c:f>'2'!$L$108:$O$108</c:f>
              <c:strCache>
                <c:ptCount val="4"/>
                <c:pt idx="0">
                  <c:v>2013.II</c:v>
                </c:pt>
                <c:pt idx="1">
                  <c:v>2014.II</c:v>
                </c:pt>
                <c:pt idx="2">
                  <c:v>2015.II</c:v>
                </c:pt>
                <c:pt idx="3">
                  <c:v>2016.II</c:v>
                </c:pt>
              </c:strCache>
            </c:strRef>
          </c:cat>
          <c:val>
            <c:numRef>
              <c:f>'2'!$L$110:$O$110</c:f>
              <c:numCache>
                <c:formatCode>General</c:formatCode>
                <c:ptCount val="4"/>
                <c:pt idx="0">
                  <c:v>31126</c:v>
                </c:pt>
                <c:pt idx="1">
                  <c:v>39424.800000000003</c:v>
                </c:pt>
                <c:pt idx="2">
                  <c:v>45561.4</c:v>
                </c:pt>
                <c:pt idx="3">
                  <c:v>48684.9</c:v>
                </c:pt>
              </c:numCache>
            </c:numRef>
          </c:val>
        </c:ser>
        <c:shape val="box"/>
        <c:axId val="80869632"/>
        <c:axId val="80744448"/>
        <c:axId val="0"/>
      </c:bar3DChart>
      <c:catAx>
        <c:axId val="80869632"/>
        <c:scaling>
          <c:orientation val="minMax"/>
        </c:scaling>
        <c:axPos val="b"/>
        <c:tickLblPos val="nextTo"/>
        <c:crossAx val="80744448"/>
        <c:crosses val="autoZero"/>
        <c:auto val="1"/>
        <c:lblAlgn val="ctr"/>
        <c:lblOffset val="100"/>
      </c:catAx>
      <c:valAx>
        <c:axId val="80744448"/>
        <c:scaling>
          <c:orientation val="minMax"/>
        </c:scaling>
        <c:axPos val="l"/>
        <c:numFmt formatCode="General" sourceLinked="1"/>
        <c:tickLblPos val="nextTo"/>
        <c:crossAx val="80869632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'2'!$P$120:$P$123</c:f>
              <c:strCache>
                <c:ptCount val="4"/>
                <c:pt idx="0">
                  <c:v>2013.II</c:v>
                </c:pt>
                <c:pt idx="1">
                  <c:v>2014.II</c:v>
                </c:pt>
                <c:pt idx="2">
                  <c:v>2015.II</c:v>
                </c:pt>
                <c:pt idx="3">
                  <c:v>2016.II</c:v>
                </c:pt>
              </c:strCache>
            </c:strRef>
          </c:cat>
          <c:val>
            <c:numRef>
              <c:f>'2'!$Q$120:$Q$123</c:f>
              <c:numCache>
                <c:formatCode>General</c:formatCode>
                <c:ptCount val="4"/>
                <c:pt idx="0">
                  <c:v>874518</c:v>
                </c:pt>
                <c:pt idx="1">
                  <c:v>914376.3</c:v>
                </c:pt>
                <c:pt idx="2">
                  <c:v>915246.3</c:v>
                </c:pt>
                <c:pt idx="3">
                  <c:v>1174838</c:v>
                </c:pt>
              </c:numCache>
            </c:numRef>
          </c:val>
        </c:ser>
        <c:axId val="80797056"/>
        <c:axId val="80938112"/>
      </c:barChart>
      <c:catAx>
        <c:axId val="80797056"/>
        <c:scaling>
          <c:orientation val="minMax"/>
        </c:scaling>
        <c:axPos val="b"/>
        <c:tickLblPos val="nextTo"/>
        <c:crossAx val="80938112"/>
        <c:crosses val="autoZero"/>
        <c:auto val="1"/>
        <c:lblAlgn val="ctr"/>
        <c:lblOffset val="100"/>
      </c:catAx>
      <c:valAx>
        <c:axId val="80938112"/>
        <c:scaling>
          <c:orientation val="minMax"/>
        </c:scaling>
        <c:axPos val="l"/>
        <c:numFmt formatCode="General" sourceLinked="1"/>
        <c:tickLblPos val="nextTo"/>
        <c:crossAx val="80797056"/>
        <c:crosses val="autoZero"/>
        <c:crossBetween val="between"/>
      </c:valAx>
    </c:plotArea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'2'!$K$129</c:f>
              <c:strCache>
                <c:ptCount val="1"/>
                <c:pt idx="0">
                  <c:v>Түгээсэн цэвэр ус мян.м3</c:v>
                </c:pt>
              </c:strCache>
            </c:strRef>
          </c:tx>
          <c:dLbls>
            <c:showVal val="1"/>
          </c:dLbls>
          <c:cat>
            <c:strRef>
              <c:f>'2'!$L$128:$O$128</c:f>
              <c:strCache>
                <c:ptCount val="4"/>
                <c:pt idx="0">
                  <c:v>2013.II</c:v>
                </c:pt>
                <c:pt idx="1">
                  <c:v>2014.II</c:v>
                </c:pt>
                <c:pt idx="2">
                  <c:v>2015.II</c:v>
                </c:pt>
                <c:pt idx="3">
                  <c:v>2016.II</c:v>
                </c:pt>
              </c:strCache>
            </c:strRef>
          </c:cat>
          <c:val>
            <c:numRef>
              <c:f>'2'!$L$129:$O$129</c:f>
              <c:numCache>
                <c:formatCode>General</c:formatCode>
                <c:ptCount val="4"/>
                <c:pt idx="0">
                  <c:v>29.3</c:v>
                </c:pt>
                <c:pt idx="1">
                  <c:v>48</c:v>
                </c:pt>
                <c:pt idx="2">
                  <c:v>39.4</c:v>
                </c:pt>
                <c:pt idx="3">
                  <c:v>26.6</c:v>
                </c:pt>
              </c:numCache>
            </c:numRef>
          </c:val>
        </c:ser>
        <c:ser>
          <c:idx val="1"/>
          <c:order val="1"/>
          <c:tx>
            <c:strRef>
              <c:f>'2'!$K$130</c:f>
              <c:strCache>
                <c:ptCount val="1"/>
                <c:pt idx="0">
                  <c:v>Чулуун нүүрс мян.тн</c:v>
                </c:pt>
              </c:strCache>
            </c:strRef>
          </c:tx>
          <c:dLbls>
            <c:showVal val="1"/>
          </c:dLbls>
          <c:cat>
            <c:strRef>
              <c:f>'2'!$L$128:$O$128</c:f>
              <c:strCache>
                <c:ptCount val="4"/>
                <c:pt idx="0">
                  <c:v>2013.II</c:v>
                </c:pt>
                <c:pt idx="1">
                  <c:v>2014.II</c:v>
                </c:pt>
                <c:pt idx="2">
                  <c:v>2015.II</c:v>
                </c:pt>
                <c:pt idx="3">
                  <c:v>2016.II</c:v>
                </c:pt>
              </c:strCache>
            </c:strRef>
          </c:cat>
          <c:val>
            <c:numRef>
              <c:f>'2'!$L$130:$O$130</c:f>
              <c:numCache>
                <c:formatCode>General</c:formatCode>
                <c:ptCount val="4"/>
                <c:pt idx="0">
                  <c:v>6.5</c:v>
                </c:pt>
                <c:pt idx="1">
                  <c:v>10.6</c:v>
                </c:pt>
                <c:pt idx="2">
                  <c:v>8.8000000000000007</c:v>
                </c:pt>
                <c:pt idx="3">
                  <c:v>6.3</c:v>
                </c:pt>
              </c:numCache>
            </c:numRef>
          </c:val>
        </c:ser>
        <c:ser>
          <c:idx val="2"/>
          <c:order val="2"/>
          <c:tx>
            <c:strRef>
              <c:f>'2'!$K$131</c:f>
              <c:strCache>
                <c:ptCount val="1"/>
                <c:pt idx="0">
                  <c:v>Дулааны эрчим хүч мян.Гкал</c:v>
                </c:pt>
              </c:strCache>
            </c:strRef>
          </c:tx>
          <c:dLbls>
            <c:showVal val="1"/>
          </c:dLbls>
          <c:cat>
            <c:strRef>
              <c:f>'2'!$L$128:$O$128</c:f>
              <c:strCache>
                <c:ptCount val="4"/>
                <c:pt idx="0">
                  <c:v>2013.II</c:v>
                </c:pt>
                <c:pt idx="1">
                  <c:v>2014.II</c:v>
                </c:pt>
                <c:pt idx="2">
                  <c:v>2015.II</c:v>
                </c:pt>
                <c:pt idx="3">
                  <c:v>2016.II</c:v>
                </c:pt>
              </c:strCache>
            </c:strRef>
          </c:cat>
          <c:val>
            <c:numRef>
              <c:f>'2'!$L$131:$O$131</c:f>
              <c:numCache>
                <c:formatCode>General</c:formatCode>
                <c:ptCount val="4"/>
                <c:pt idx="0">
                  <c:v>52.8</c:v>
                </c:pt>
                <c:pt idx="1">
                  <c:v>46.3</c:v>
                </c:pt>
                <c:pt idx="2">
                  <c:v>52.2</c:v>
                </c:pt>
                <c:pt idx="3">
                  <c:v>28.4</c:v>
                </c:pt>
              </c:numCache>
            </c:numRef>
          </c:val>
        </c:ser>
        <c:shape val="cylinder"/>
        <c:axId val="130175744"/>
        <c:axId val="130177280"/>
        <c:axId val="0"/>
      </c:bar3DChart>
      <c:catAx>
        <c:axId val="130175744"/>
        <c:scaling>
          <c:orientation val="minMax"/>
        </c:scaling>
        <c:axPos val="b"/>
        <c:tickLblPos val="nextTo"/>
        <c:crossAx val="130177280"/>
        <c:crosses val="autoZero"/>
        <c:auto val="1"/>
        <c:lblAlgn val="ctr"/>
        <c:lblOffset val="100"/>
      </c:catAx>
      <c:valAx>
        <c:axId val="130177280"/>
        <c:scaling>
          <c:orientation val="minMax"/>
        </c:scaling>
        <c:axPos val="l"/>
        <c:numFmt formatCode="General" sourceLinked="1"/>
        <c:tickLblPos val="nextTo"/>
        <c:crossAx val="130175744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'2'!$L$159</c:f>
              <c:strCache>
                <c:ptCount val="1"/>
                <c:pt idx="0">
                  <c:v>1 сар</c:v>
                </c:pt>
              </c:strCache>
            </c:strRef>
          </c:tx>
          <c:dLbls>
            <c:showVal val="1"/>
          </c:dLbls>
          <c:cat>
            <c:strRef>
              <c:f>'2'!$K$160:$K$162</c:f>
              <c:strCache>
                <c:ptCount val="3"/>
                <c:pt idx="0">
                  <c:v>2014 он</c:v>
                </c:pt>
                <c:pt idx="1">
                  <c:v>2015 он</c:v>
                </c:pt>
                <c:pt idx="2">
                  <c:v>2016 он</c:v>
                </c:pt>
              </c:strCache>
            </c:strRef>
          </c:cat>
          <c:val>
            <c:numRef>
              <c:f>'2'!$L$160:$L$162</c:f>
              <c:numCache>
                <c:formatCode>General</c:formatCode>
                <c:ptCount val="3"/>
                <c:pt idx="0">
                  <c:v>24.1</c:v>
                </c:pt>
                <c:pt idx="1">
                  <c:v>19.100000000000001</c:v>
                </c:pt>
                <c:pt idx="2">
                  <c:v>37.700000000000003</c:v>
                </c:pt>
              </c:numCache>
            </c:numRef>
          </c:val>
        </c:ser>
        <c:ser>
          <c:idx val="1"/>
          <c:order val="1"/>
          <c:tx>
            <c:strRef>
              <c:f>'2'!$M$159</c:f>
              <c:strCache>
                <c:ptCount val="1"/>
                <c:pt idx="0">
                  <c:v>2 сар</c:v>
                </c:pt>
              </c:strCache>
            </c:strRef>
          </c:tx>
          <c:dLbls>
            <c:showVal val="1"/>
          </c:dLbls>
          <c:cat>
            <c:strRef>
              <c:f>'2'!$K$160:$K$162</c:f>
              <c:strCache>
                <c:ptCount val="3"/>
                <c:pt idx="0">
                  <c:v>2014 он</c:v>
                </c:pt>
                <c:pt idx="1">
                  <c:v>2015 он</c:v>
                </c:pt>
                <c:pt idx="2">
                  <c:v>2016 он</c:v>
                </c:pt>
              </c:strCache>
            </c:strRef>
          </c:cat>
          <c:val>
            <c:numRef>
              <c:f>'2'!$M$160:$M$162</c:f>
              <c:numCache>
                <c:formatCode>General</c:formatCode>
                <c:ptCount val="3"/>
                <c:pt idx="0">
                  <c:v>21.8</c:v>
                </c:pt>
                <c:pt idx="1">
                  <c:v>23.3</c:v>
                </c:pt>
                <c:pt idx="2">
                  <c:v>33</c:v>
                </c:pt>
              </c:numCache>
            </c:numRef>
          </c:val>
        </c:ser>
        <c:marker val="1"/>
        <c:axId val="76471680"/>
        <c:axId val="80356480"/>
      </c:lineChart>
      <c:catAx>
        <c:axId val="76471680"/>
        <c:scaling>
          <c:orientation val="minMax"/>
        </c:scaling>
        <c:axPos val="b"/>
        <c:tickLblPos val="nextTo"/>
        <c:crossAx val="80356480"/>
        <c:crosses val="autoZero"/>
        <c:auto val="1"/>
        <c:lblAlgn val="ctr"/>
        <c:lblOffset val="100"/>
      </c:catAx>
      <c:valAx>
        <c:axId val="80356480"/>
        <c:scaling>
          <c:orientation val="minMax"/>
        </c:scaling>
        <c:axPos val="l"/>
        <c:numFmt formatCode="General" sourceLinked="1"/>
        <c:tickLblPos val="nextTo"/>
        <c:crossAx val="76471680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mn-MN" dirty="0"/>
              <a:t>Халдварт өвчнөөр өвчлөгчид, 2014, 2015, 2016 оны  эхний </a:t>
            </a:r>
            <a:r>
              <a:rPr lang="mn-MN" dirty="0" smtClean="0"/>
              <a:t>0</a:t>
            </a:r>
            <a:r>
              <a:rPr lang="en-US" dirty="0" smtClean="0"/>
              <a:t>2</a:t>
            </a:r>
            <a:r>
              <a:rPr lang="mn-MN" dirty="0" smtClean="0"/>
              <a:t> </a:t>
            </a:r>
            <a:r>
              <a:rPr lang="mn-MN" dirty="0"/>
              <a:t>сарын байдлаар / 10000 хүн амд/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'2'!$K$168</c:f>
              <c:strCache>
                <c:ptCount val="1"/>
                <c:pt idx="0">
                  <c:v>Халдварт өвчнөөр өвчлөгчид, 2014, 2015, 2016 оны  эхний 01 сарын байдлаар / 10000 хүн амд/</c:v>
                </c:pt>
              </c:strCache>
            </c:strRef>
          </c:tx>
          <c:dLbls>
            <c:showVal val="1"/>
          </c:dLbls>
          <c:cat>
            <c:strRef>
              <c:f>'2'!$L$167:$N$167</c:f>
              <c:strCache>
                <c:ptCount val="3"/>
                <c:pt idx="0">
                  <c:v>2014 он</c:v>
                </c:pt>
                <c:pt idx="1">
                  <c:v>2015 он</c:v>
                </c:pt>
                <c:pt idx="2">
                  <c:v>2016 он</c:v>
                </c:pt>
              </c:strCache>
            </c:strRef>
          </c:cat>
          <c:val>
            <c:numRef>
              <c:f>'2'!$L$168:$N$168</c:f>
              <c:numCache>
                <c:formatCode>General</c:formatCode>
                <c:ptCount val="3"/>
                <c:pt idx="0">
                  <c:v>10.200000000000001</c:v>
                </c:pt>
                <c:pt idx="1">
                  <c:v>29.6</c:v>
                </c:pt>
                <c:pt idx="2">
                  <c:v>50.2</c:v>
                </c:pt>
              </c:numCache>
            </c:numRef>
          </c:val>
        </c:ser>
        <c:shape val="cone"/>
        <c:axId val="80385152"/>
        <c:axId val="80386688"/>
        <c:axId val="0"/>
      </c:bar3DChart>
      <c:catAx>
        <c:axId val="80385152"/>
        <c:scaling>
          <c:orientation val="minMax"/>
        </c:scaling>
        <c:axPos val="b"/>
        <c:tickLblPos val="nextTo"/>
        <c:crossAx val="80386688"/>
        <c:crosses val="autoZero"/>
        <c:auto val="1"/>
        <c:lblAlgn val="ctr"/>
        <c:lblOffset val="100"/>
      </c:catAx>
      <c:valAx>
        <c:axId val="80386688"/>
        <c:scaling>
          <c:orientation val="minMax"/>
        </c:scaling>
        <c:axPos val="l"/>
        <c:numFmt formatCode="General" sourceLinked="1"/>
        <c:tickLblPos val="nextTo"/>
        <c:crossAx val="80385152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'2'!$K$2:$K$7</c:f>
              <c:strCache>
                <c:ptCount val="6"/>
                <c:pt idx="0">
                  <c:v>Алдар цолтой ахмадуудад үзүүлсэн хөнгөлөлт тусламж</c:v>
                </c:pt>
                <c:pt idx="1">
                  <c:v>Хөгжлийн бэрхшээлтэй иргэнд олгож байгаа хөнгөлөлт, тусламж</c:v>
                </c:pt>
                <c:pt idx="2">
                  <c:v>Ахмад настанд олгож байгаа нэг удаагийн хөнгөлөлт тусламж</c:v>
                </c:pt>
                <c:pt idx="3">
                  <c:v>Нөхцөлт мөнгөн тэтгэмж</c:v>
                </c:pt>
                <c:pt idx="4">
                  <c:v>Алдарт эхийн одонгийн тусламж</c:v>
                </c:pt>
                <c:pt idx="5">
                  <c:v>Халамжийн тэтгэвэр</c:v>
                </c:pt>
              </c:strCache>
            </c:strRef>
          </c:cat>
          <c:val>
            <c:numRef>
              <c:f>'2'!$L$2:$L$7</c:f>
              <c:numCache>
                <c:formatCode>General</c:formatCode>
                <c:ptCount val="6"/>
                <c:pt idx="0">
                  <c:v>4600</c:v>
                </c:pt>
                <c:pt idx="1">
                  <c:v>7850.9</c:v>
                </c:pt>
                <c:pt idx="2">
                  <c:v>7419.8</c:v>
                </c:pt>
                <c:pt idx="3">
                  <c:v>357670.40000000002</c:v>
                </c:pt>
                <c:pt idx="4">
                  <c:v>5.7</c:v>
                </c:pt>
                <c:pt idx="5">
                  <c:v>477653.8</c:v>
                </c:pt>
              </c:numCache>
            </c:numRef>
          </c:val>
        </c:ser>
        <c:axId val="80412032"/>
        <c:axId val="80426112"/>
      </c:barChart>
      <c:catAx>
        <c:axId val="80412032"/>
        <c:scaling>
          <c:orientation val="minMax"/>
        </c:scaling>
        <c:axPos val="l"/>
        <c:tickLblPos val="nextTo"/>
        <c:crossAx val="80426112"/>
        <c:crosses val="autoZero"/>
        <c:auto val="1"/>
        <c:lblAlgn val="ctr"/>
        <c:lblOffset val="100"/>
      </c:catAx>
      <c:valAx>
        <c:axId val="80426112"/>
        <c:scaling>
          <c:orientation val="minMax"/>
        </c:scaling>
        <c:axPos val="b"/>
        <c:numFmt formatCode="General" sourceLinked="1"/>
        <c:tickLblPos val="nextTo"/>
        <c:crossAx val="80412032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'2'!$K$28</c:f>
              <c:strCache>
                <c:ptCount val="1"/>
                <c:pt idx="0">
                  <c:v>Гарсан гэмт хэргийн тоо </c:v>
                </c:pt>
              </c:strCache>
            </c:strRef>
          </c:tx>
          <c:dLbls>
            <c:showVal val="1"/>
          </c:dLbls>
          <c:cat>
            <c:strRef>
              <c:f>'2'!$L$27:$N$27</c:f>
              <c:strCache>
                <c:ptCount val="3"/>
                <c:pt idx="0">
                  <c:v>2014.II</c:v>
                </c:pt>
                <c:pt idx="1">
                  <c:v>2015.II</c:v>
                </c:pt>
                <c:pt idx="2">
                  <c:v>2016.II</c:v>
                </c:pt>
              </c:strCache>
            </c:strRef>
          </c:cat>
          <c:val>
            <c:numRef>
              <c:f>'2'!$L$28:$N$28</c:f>
              <c:numCache>
                <c:formatCode>General</c:formatCode>
                <c:ptCount val="3"/>
                <c:pt idx="0">
                  <c:v>70</c:v>
                </c:pt>
                <c:pt idx="1">
                  <c:v>84</c:v>
                </c:pt>
                <c:pt idx="2">
                  <c:v>63</c:v>
                </c:pt>
              </c:numCache>
            </c:numRef>
          </c:val>
        </c:ser>
        <c:ser>
          <c:idx val="1"/>
          <c:order val="1"/>
          <c:tx>
            <c:strRef>
              <c:f>'2'!$K$29</c:f>
              <c:strCache>
                <c:ptCount val="1"/>
                <c:pt idx="0">
                  <c:v>Хэргийн илрүүлэлтийн хувь </c:v>
                </c:pt>
              </c:strCache>
            </c:strRef>
          </c:tx>
          <c:dLbls>
            <c:showVal val="1"/>
          </c:dLbls>
          <c:cat>
            <c:strRef>
              <c:f>'2'!$L$27:$N$27</c:f>
              <c:strCache>
                <c:ptCount val="3"/>
                <c:pt idx="0">
                  <c:v>2014.II</c:v>
                </c:pt>
                <c:pt idx="1">
                  <c:v>2015.II</c:v>
                </c:pt>
                <c:pt idx="2">
                  <c:v>2016.II</c:v>
                </c:pt>
              </c:strCache>
            </c:strRef>
          </c:cat>
          <c:val>
            <c:numRef>
              <c:f>'2'!$L$29:$N$29</c:f>
              <c:numCache>
                <c:formatCode>General</c:formatCode>
                <c:ptCount val="3"/>
                <c:pt idx="0">
                  <c:v>50</c:v>
                </c:pt>
                <c:pt idx="1">
                  <c:v>30</c:v>
                </c:pt>
                <c:pt idx="2">
                  <c:v>39.1</c:v>
                </c:pt>
              </c:numCache>
            </c:numRef>
          </c:val>
        </c:ser>
        <c:ser>
          <c:idx val="2"/>
          <c:order val="2"/>
          <c:tx>
            <c:strRef>
              <c:f>'2'!$K$30</c:f>
              <c:strCache>
                <c:ptCount val="1"/>
                <c:pt idx="0">
                  <c:v>Эзэнгүй гэмт хэрэг</c:v>
                </c:pt>
              </c:strCache>
            </c:strRef>
          </c:tx>
          <c:dLbls>
            <c:showVal val="1"/>
          </c:dLbls>
          <c:cat>
            <c:strRef>
              <c:f>'2'!$L$27:$N$27</c:f>
              <c:strCache>
                <c:ptCount val="3"/>
                <c:pt idx="0">
                  <c:v>2014.II</c:v>
                </c:pt>
                <c:pt idx="1">
                  <c:v>2015.II</c:v>
                </c:pt>
                <c:pt idx="2">
                  <c:v>2016.II</c:v>
                </c:pt>
              </c:strCache>
            </c:strRef>
          </c:cat>
          <c:val>
            <c:numRef>
              <c:f>'2'!$L$30:$N$30</c:f>
              <c:numCache>
                <c:formatCode>General</c:formatCode>
                <c:ptCount val="3"/>
                <c:pt idx="0">
                  <c:v>3</c:v>
                </c:pt>
                <c:pt idx="1">
                  <c:v>7</c:v>
                </c:pt>
                <c:pt idx="2">
                  <c:v>14</c:v>
                </c:pt>
              </c:numCache>
            </c:numRef>
          </c:val>
        </c:ser>
        <c:shape val="cone"/>
        <c:axId val="80474880"/>
        <c:axId val="80476416"/>
        <c:axId val="0"/>
      </c:bar3DChart>
      <c:catAx>
        <c:axId val="80474880"/>
        <c:scaling>
          <c:orientation val="minMax"/>
        </c:scaling>
        <c:axPos val="b"/>
        <c:tickLblPos val="nextTo"/>
        <c:crossAx val="80476416"/>
        <c:crosses val="autoZero"/>
        <c:auto val="1"/>
        <c:lblAlgn val="ctr"/>
        <c:lblOffset val="100"/>
      </c:catAx>
      <c:valAx>
        <c:axId val="80476416"/>
        <c:scaling>
          <c:orientation val="minMax"/>
        </c:scaling>
        <c:axPos val="l"/>
        <c:numFmt formatCode="General" sourceLinked="1"/>
        <c:tickLblPos val="nextTo"/>
        <c:crossAx val="80474880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>
        <c:manualLayout>
          <c:layoutTarget val="inner"/>
          <c:xMode val="edge"/>
          <c:yMode val="edge"/>
          <c:x val="7.3377296587926522E-2"/>
          <c:y val="6.065981335666374E-2"/>
          <c:w val="0.92431846019247599"/>
          <c:h val="0.74172061825605218"/>
        </c:manualLayout>
      </c:layout>
      <c:bar3DChart>
        <c:barDir val="col"/>
        <c:grouping val="clustered"/>
        <c:ser>
          <c:idx val="0"/>
          <c:order val="0"/>
          <c:tx>
            <c:strRef>
              <c:f>'2'!$L$49</c:f>
              <c:strCache>
                <c:ptCount val="1"/>
                <c:pt idx="0">
                  <c:v>2014.II</c:v>
                </c:pt>
              </c:strCache>
            </c:strRef>
          </c:tx>
          <c:dLbls>
            <c:showVal val="1"/>
          </c:dLbls>
          <c:cat>
            <c:strRef>
              <c:f>'2'!$K$50:$K$53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'2'!$L$50:$L$53</c:f>
              <c:numCache>
                <c:formatCode>General</c:formatCode>
                <c:ptCount val="4"/>
                <c:pt idx="0">
                  <c:v>28</c:v>
                </c:pt>
                <c:pt idx="1">
                  <c:v>36</c:v>
                </c:pt>
                <c:pt idx="2">
                  <c:v>4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tx>
            <c:strRef>
              <c:f>'2'!$M$49</c:f>
              <c:strCache>
                <c:ptCount val="1"/>
                <c:pt idx="0">
                  <c:v>2015.II</c:v>
                </c:pt>
              </c:strCache>
            </c:strRef>
          </c:tx>
          <c:dLbls>
            <c:showVal val="1"/>
          </c:dLbls>
          <c:cat>
            <c:strRef>
              <c:f>'2'!$K$50:$K$53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'2'!$M$50:$M$53</c:f>
              <c:numCache>
                <c:formatCode>General</c:formatCode>
                <c:ptCount val="4"/>
                <c:pt idx="0">
                  <c:v>39</c:v>
                </c:pt>
                <c:pt idx="1">
                  <c:v>38</c:v>
                </c:pt>
                <c:pt idx="2">
                  <c:v>4</c:v>
                </c:pt>
                <c:pt idx="3">
                  <c:v>3</c:v>
                </c:pt>
              </c:numCache>
            </c:numRef>
          </c:val>
        </c:ser>
        <c:ser>
          <c:idx val="2"/>
          <c:order val="2"/>
          <c:tx>
            <c:strRef>
              <c:f>'2'!$N$49</c:f>
              <c:strCache>
                <c:ptCount val="1"/>
                <c:pt idx="0">
                  <c:v>2016.II</c:v>
                </c:pt>
              </c:strCache>
            </c:strRef>
          </c:tx>
          <c:dLbls>
            <c:showVal val="1"/>
          </c:dLbls>
          <c:cat>
            <c:strRef>
              <c:f>'2'!$K$50:$K$53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'2'!$N$50:$N$53</c:f>
              <c:numCache>
                <c:formatCode>General</c:formatCode>
                <c:ptCount val="4"/>
                <c:pt idx="0">
                  <c:v>35</c:v>
                </c:pt>
                <c:pt idx="1">
                  <c:v>24</c:v>
                </c:pt>
                <c:pt idx="2">
                  <c:v>1</c:v>
                </c:pt>
                <c:pt idx="3">
                  <c:v>3</c:v>
                </c:pt>
              </c:numCache>
            </c:numRef>
          </c:val>
        </c:ser>
        <c:shape val="cylinder"/>
        <c:axId val="80520320"/>
        <c:axId val="80521856"/>
        <c:axId val="0"/>
      </c:bar3DChart>
      <c:catAx>
        <c:axId val="80520320"/>
        <c:scaling>
          <c:orientation val="minMax"/>
        </c:scaling>
        <c:axPos val="b"/>
        <c:tickLblPos val="nextTo"/>
        <c:crossAx val="80521856"/>
        <c:crosses val="autoZero"/>
        <c:auto val="1"/>
        <c:lblAlgn val="ctr"/>
        <c:lblOffset val="100"/>
      </c:catAx>
      <c:valAx>
        <c:axId val="80521856"/>
        <c:scaling>
          <c:orientation val="minMax"/>
        </c:scaling>
        <c:axPos val="l"/>
        <c:numFmt formatCode="General" sourceLinked="1"/>
        <c:tickLblPos val="nextTo"/>
        <c:crossAx val="80520320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'2'!$K$72</c:f>
              <c:strCache>
                <c:ptCount val="1"/>
                <c:pt idx="0">
                  <c:v>Нийт учирсан хохирол, сая төг</c:v>
                </c:pt>
              </c:strCache>
            </c:strRef>
          </c:tx>
          <c:dLbls>
            <c:showVal val="1"/>
          </c:dLbls>
          <c:cat>
            <c:strRef>
              <c:f>'2'!$L$71:$N$71</c:f>
              <c:strCache>
                <c:ptCount val="3"/>
                <c:pt idx="0">
                  <c:v>2014.II</c:v>
                </c:pt>
                <c:pt idx="1">
                  <c:v>2015.II</c:v>
                </c:pt>
                <c:pt idx="2">
                  <c:v>2016.II</c:v>
                </c:pt>
              </c:strCache>
            </c:strRef>
          </c:cat>
          <c:val>
            <c:numRef>
              <c:f>'2'!$L$72:$N$72</c:f>
              <c:numCache>
                <c:formatCode>General</c:formatCode>
                <c:ptCount val="3"/>
                <c:pt idx="0">
                  <c:v>67.099999999999994</c:v>
                </c:pt>
                <c:pt idx="1">
                  <c:v>81.900000000000006</c:v>
                </c:pt>
                <c:pt idx="2">
                  <c:v>72.5</c:v>
                </c:pt>
              </c:numCache>
            </c:numRef>
          </c:val>
        </c:ser>
        <c:ser>
          <c:idx val="1"/>
          <c:order val="1"/>
          <c:tx>
            <c:strRef>
              <c:f>'2'!$K$73</c:f>
              <c:strCache>
                <c:ptCount val="1"/>
                <c:pt idx="0">
                  <c:v>Нөхөн төлүүлсэн хохирол, сая төг</c:v>
                </c:pt>
              </c:strCache>
            </c:strRef>
          </c:tx>
          <c:dLbls>
            <c:showVal val="1"/>
          </c:dLbls>
          <c:cat>
            <c:strRef>
              <c:f>'2'!$L$71:$N$71</c:f>
              <c:strCache>
                <c:ptCount val="3"/>
                <c:pt idx="0">
                  <c:v>2014.II</c:v>
                </c:pt>
                <c:pt idx="1">
                  <c:v>2015.II</c:v>
                </c:pt>
                <c:pt idx="2">
                  <c:v>2016.II</c:v>
                </c:pt>
              </c:strCache>
            </c:strRef>
          </c:cat>
          <c:val>
            <c:numRef>
              <c:f>'2'!$L$73:$N$73</c:f>
              <c:numCache>
                <c:formatCode>General</c:formatCode>
                <c:ptCount val="3"/>
                <c:pt idx="0">
                  <c:v>38.6</c:v>
                </c:pt>
                <c:pt idx="1">
                  <c:v>37.700000000000003</c:v>
                </c:pt>
                <c:pt idx="2">
                  <c:v>45.6</c:v>
                </c:pt>
              </c:numCache>
            </c:numRef>
          </c:val>
        </c:ser>
        <c:shape val="pyramid"/>
        <c:axId val="80712064"/>
        <c:axId val="80713600"/>
        <c:axId val="0"/>
      </c:bar3DChart>
      <c:catAx>
        <c:axId val="80712064"/>
        <c:scaling>
          <c:orientation val="minMax"/>
        </c:scaling>
        <c:axPos val="b"/>
        <c:tickLblPos val="nextTo"/>
        <c:crossAx val="80713600"/>
        <c:crosses val="autoZero"/>
        <c:auto val="1"/>
        <c:lblAlgn val="ctr"/>
        <c:lblOffset val="100"/>
      </c:catAx>
      <c:valAx>
        <c:axId val="80713600"/>
        <c:scaling>
          <c:orientation val="minMax"/>
        </c:scaling>
        <c:axPos val="l"/>
        <c:numFmt formatCode="General" sourceLinked="1"/>
        <c:tickLblPos val="nextTo"/>
        <c:crossAx val="80712064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'2'!$Y$9:$Y$28</c:f>
              <c:strCache>
                <c:ptCount val="20"/>
                <c:pt idx="0">
                  <c:v>Баянхонгор </c:v>
                </c:pt>
                <c:pt idx="1">
                  <c:v>Баацагаан </c:v>
                </c:pt>
                <c:pt idx="2">
                  <c:v>Баянбулаг </c:v>
                </c:pt>
                <c:pt idx="3">
                  <c:v>Баянговь </c:v>
                </c:pt>
                <c:pt idx="4">
                  <c:v>Баянлиг </c:v>
                </c:pt>
                <c:pt idx="5">
                  <c:v>Баян-Овоо</c:v>
                </c:pt>
                <c:pt idx="6">
                  <c:v>Баян-Өндөр </c:v>
                </c:pt>
                <c:pt idx="7">
                  <c:v>Баянцагаан </c:v>
                </c:pt>
                <c:pt idx="8">
                  <c:v>Богд </c:v>
                </c:pt>
                <c:pt idx="9">
                  <c:v>Бөмбөгөр </c:v>
                </c:pt>
                <c:pt idx="10">
                  <c:v>Бууцагаан </c:v>
                </c:pt>
                <c:pt idx="11">
                  <c:v>Галуут </c:v>
                </c:pt>
                <c:pt idx="12">
                  <c:v>Гурванбулаг </c:v>
                </c:pt>
                <c:pt idx="13">
                  <c:v>Жаргалант </c:v>
                </c:pt>
                <c:pt idx="14">
                  <c:v>Жинст </c:v>
                </c:pt>
                <c:pt idx="15">
                  <c:v>Заг </c:v>
                </c:pt>
                <c:pt idx="16">
                  <c:v>Өлзийт </c:v>
                </c:pt>
                <c:pt idx="17">
                  <c:v>Хүрээмарал </c:v>
                </c:pt>
                <c:pt idx="18">
                  <c:v>Шинэжинст </c:v>
                </c:pt>
                <c:pt idx="19">
                  <c:v>Эрдэнэцогт </c:v>
                </c:pt>
              </c:strCache>
            </c:strRef>
          </c:cat>
          <c:val>
            <c:numRef>
              <c:f>'2'!$Z$9:$Z$28</c:f>
              <c:numCache>
                <c:formatCode>General</c:formatCode>
                <c:ptCount val="20"/>
                <c:pt idx="0">
                  <c:v>210</c:v>
                </c:pt>
                <c:pt idx="1">
                  <c:v>1034</c:v>
                </c:pt>
                <c:pt idx="2">
                  <c:v>461</c:v>
                </c:pt>
                <c:pt idx="3">
                  <c:v>714</c:v>
                </c:pt>
                <c:pt idx="4">
                  <c:v>759</c:v>
                </c:pt>
                <c:pt idx="5">
                  <c:v>863</c:v>
                </c:pt>
                <c:pt idx="6">
                  <c:v>62</c:v>
                </c:pt>
                <c:pt idx="7">
                  <c:v>0</c:v>
                </c:pt>
                <c:pt idx="8">
                  <c:v>280</c:v>
                </c:pt>
                <c:pt idx="9">
                  <c:v>345</c:v>
                </c:pt>
                <c:pt idx="10">
                  <c:v>5173</c:v>
                </c:pt>
                <c:pt idx="11">
                  <c:v>2350</c:v>
                </c:pt>
                <c:pt idx="12">
                  <c:v>295</c:v>
                </c:pt>
                <c:pt idx="13">
                  <c:v>970</c:v>
                </c:pt>
                <c:pt idx="14">
                  <c:v>1207</c:v>
                </c:pt>
                <c:pt idx="15">
                  <c:v>288</c:v>
                </c:pt>
                <c:pt idx="16">
                  <c:v>9508</c:v>
                </c:pt>
                <c:pt idx="17">
                  <c:v>15284</c:v>
                </c:pt>
                <c:pt idx="18">
                  <c:v>0</c:v>
                </c:pt>
                <c:pt idx="19">
                  <c:v>698</c:v>
                </c:pt>
              </c:numCache>
            </c:numRef>
          </c:val>
        </c:ser>
        <c:axId val="45425792"/>
        <c:axId val="45457408"/>
      </c:barChart>
      <c:catAx>
        <c:axId val="45425792"/>
        <c:scaling>
          <c:orientation val="minMax"/>
        </c:scaling>
        <c:axPos val="b"/>
        <c:tickLblPos val="nextTo"/>
        <c:crossAx val="45457408"/>
        <c:crosses val="autoZero"/>
        <c:auto val="1"/>
        <c:lblAlgn val="ctr"/>
        <c:lblOffset val="100"/>
      </c:catAx>
      <c:valAx>
        <c:axId val="45457408"/>
        <c:scaling>
          <c:orientation val="minMax"/>
        </c:scaling>
        <c:axPos val="l"/>
        <c:numFmt formatCode="General" sourceLinked="1"/>
        <c:tickLblPos val="nextTo"/>
        <c:crossAx val="45425792"/>
        <c:crosses val="autoZero"/>
        <c:crossBetween val="between"/>
      </c:valAx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'2'!$K$261:$V$261</c:f>
              <c:strCache>
                <c:ptCount val="12"/>
                <c:pt idx="0">
                  <c:v>Õ¿íñíèé бараа, ундаа ус</c:v>
                </c:pt>
                <c:pt idx="1">
                  <c:v>Ñîãòóóðóóëàõ ундаа, тамхи</c:v>
                </c:pt>
                <c:pt idx="2">
                  <c:v>Õóâöàñ, бөс бараа</c:v>
                </c:pt>
                <c:pt idx="3">
                  <c:v>Îðîí ñóóö, óñ, түлш</c:v>
                </c:pt>
                <c:pt idx="4">
                  <c:v>Ãýð àõóéí бараа</c:v>
                </c:pt>
                <c:pt idx="5">
                  <c:v>Ýì, òàðèà, эмнэлгийн үйлчилгээ</c:v>
                </c:pt>
                <c:pt idx="6">
                  <c:v>Тээвэр</c:v>
                </c:pt>
                <c:pt idx="7">
                  <c:v>Õîëáîî</c:v>
                </c:pt>
                <c:pt idx="8">
                  <c:v>Àìðàëò, чөлөөт цаг</c:v>
                </c:pt>
                <c:pt idx="9">
                  <c:v>Áîëîâñрол</c:v>
                </c:pt>
                <c:pt idx="10">
                  <c:v>Çî÷èä áóóäàë, зоогийн газар</c:v>
                </c:pt>
                <c:pt idx="11">
                  <c:v>Áóñàä</c:v>
                </c:pt>
              </c:strCache>
            </c:strRef>
          </c:cat>
          <c:val>
            <c:numRef>
              <c:f>'2'!$K$262:$V$262</c:f>
              <c:numCache>
                <c:formatCode>##########0.0</c:formatCode>
                <c:ptCount val="12"/>
                <c:pt idx="0">
                  <c:v>147.9</c:v>
                </c:pt>
                <c:pt idx="1">
                  <c:v>229.37822515624345</c:v>
                </c:pt>
                <c:pt idx="2">
                  <c:v>234.4</c:v>
                </c:pt>
                <c:pt idx="3">
                  <c:v>139.5</c:v>
                </c:pt>
                <c:pt idx="4">
                  <c:v>258.39999999999998</c:v>
                </c:pt>
                <c:pt idx="5">
                  <c:v>124.07364394749973</c:v>
                </c:pt>
                <c:pt idx="6">
                  <c:v>138.09549058206153</c:v>
                </c:pt>
                <c:pt idx="7">
                  <c:v>92.722678322974119</c:v>
                </c:pt>
                <c:pt idx="8">
                  <c:v>81.822152461104963</c:v>
                </c:pt>
                <c:pt idx="9">
                  <c:v>240.00000000000006</c:v>
                </c:pt>
                <c:pt idx="10">
                  <c:v>198.59089567799089</c:v>
                </c:pt>
                <c:pt idx="11">
                  <c:v>150.9</c:v>
                </c:pt>
              </c:numCache>
            </c:numRef>
          </c:val>
        </c:ser>
        <c:axId val="45847680"/>
        <c:axId val="45849216"/>
      </c:barChart>
      <c:catAx>
        <c:axId val="45847680"/>
        <c:scaling>
          <c:orientation val="minMax"/>
        </c:scaling>
        <c:axPos val="b"/>
        <c:tickLblPos val="nextTo"/>
        <c:txPr>
          <a:bodyPr/>
          <a:lstStyle/>
          <a:p>
            <a:pPr>
              <a:defRPr baseline="0">
                <a:latin typeface="Arial Mon" pitchFamily="34" charset="0"/>
              </a:defRPr>
            </a:pPr>
            <a:endParaRPr lang="en-US"/>
          </a:p>
        </c:txPr>
        <c:crossAx val="45849216"/>
        <c:crosses val="autoZero"/>
        <c:auto val="1"/>
        <c:lblAlgn val="ctr"/>
        <c:lblOffset val="100"/>
      </c:catAx>
      <c:valAx>
        <c:axId val="45849216"/>
        <c:scaling>
          <c:orientation val="minMax"/>
        </c:scaling>
        <c:axPos val="l"/>
        <c:numFmt formatCode="##########0.0" sourceLinked="1"/>
        <c:tickLblPos val="nextTo"/>
        <c:crossAx val="45847680"/>
        <c:crosses val="autoZero"/>
        <c:crossBetween val="between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75CEB-C441-4846-A271-AD5C0EB1D8EC}" type="datetimeFigureOut">
              <a:rPr lang="en-US"/>
              <a:pPr>
                <a:defRPr/>
              </a:pPr>
              <a:t>2016-03-22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724B5-F969-4D64-885F-94CB7DC28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BCC4C-C531-4213-B886-9923FF555CBE}" type="datetimeFigureOut">
              <a:rPr lang="en-US"/>
              <a:pPr>
                <a:defRPr/>
              </a:pPr>
              <a:t>2016-03-22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3C59B-3F92-4E70-BB19-F4991E2E3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0B161-4BB8-4E0E-BE40-C3849403957E}" type="datetimeFigureOut">
              <a:rPr lang="en-US"/>
              <a:pPr>
                <a:defRPr/>
              </a:pPr>
              <a:t>2016-03-22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9B4FA-1002-4738-8D3D-15D9DF635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6028A-F856-47F1-8541-1EB1C70F7BBC}" type="datetimeFigureOut">
              <a:rPr lang="en-US"/>
              <a:pPr>
                <a:defRPr/>
              </a:pPr>
              <a:t>2016-03-22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61560-1179-4C97-9EA7-36044E52D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F8991-51A2-41B8-800E-EF5EA086DA56}" type="datetimeFigureOut">
              <a:rPr lang="en-US"/>
              <a:pPr>
                <a:defRPr/>
              </a:pPr>
              <a:t>2016-03-22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A10B9-943D-442E-95AF-D4F70BD2B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B7654-1CFC-495C-B388-0AECC9B1B7F6}" type="datetimeFigureOut">
              <a:rPr lang="en-US"/>
              <a:pPr>
                <a:defRPr/>
              </a:pPr>
              <a:t>2016-03-22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969C2-65C3-4DCE-AF04-528750D9D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25025-8117-4F72-9CB0-5162EDE99619}" type="datetimeFigureOut">
              <a:rPr lang="en-US"/>
              <a:pPr>
                <a:defRPr/>
              </a:pPr>
              <a:t>2016-03-22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56ADA-6201-4BC8-B126-CE477FF02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D4389-0D05-429D-A3B6-68DFDBFA38F6}" type="datetimeFigureOut">
              <a:rPr lang="en-US"/>
              <a:pPr>
                <a:defRPr/>
              </a:pPr>
              <a:t>2016-03-22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5999F-1151-463D-B4DA-52AFCECA6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B1A55-2D58-44AC-9C97-4E45DB540E02}" type="datetimeFigureOut">
              <a:rPr lang="en-US"/>
              <a:pPr>
                <a:defRPr/>
              </a:pPr>
              <a:t>2016-03-22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69F8A-1610-45E1-B93F-AA23F49C0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F6FB1-64E6-400D-86A1-632CF19A19E6}" type="datetimeFigureOut">
              <a:rPr lang="en-US"/>
              <a:pPr>
                <a:defRPr/>
              </a:pPr>
              <a:t>2016-03-22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4CAE-56E6-4580-B0FD-FDB745B4D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C31A5-45A7-4D1D-A02C-2D84F725370F}" type="datetimeFigureOut">
              <a:rPr lang="en-US"/>
              <a:pPr>
                <a:defRPr/>
              </a:pPr>
              <a:t>2016-03-22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89955-E3C0-407B-A8FF-606B04837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6D529C-72C0-41C7-BA99-590E24BC7BD0}" type="datetimeFigureOut">
              <a:rPr lang="en-US"/>
              <a:pPr>
                <a:defRPr/>
              </a:pPr>
              <a:t>2016-03-22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759E6A-A79B-4B22-BA8B-C60D39529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C:\Users\Ganbayar\Desktop\19_Hovd dem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D:\2013 bagiin darga surgalt\3_Bayanhongor dem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0325"/>
            <a:ext cx="9144000" cy="673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357290" y="714375"/>
            <a:ext cx="7343798" cy="528639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mn-MN" sz="3600" b="1" dirty="0" smtClean="0"/>
              <a:t>БАЯНХОНГОР АЙМГИЙН СТАТИСТИКИЙН ХЭЛТЭС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НИЙГЭМ, </a:t>
            </a:r>
            <a:r>
              <a:rPr lang="mn-MN" sz="3600" b="1" dirty="0" smtClean="0"/>
              <a:t>ЭДИЙН </a:t>
            </a:r>
            <a:br>
              <a:rPr lang="mn-MN" sz="3600" b="1" dirty="0" smtClean="0"/>
            </a:br>
            <a:r>
              <a:rPr lang="mn-MN" sz="3600" b="1" dirty="0" smtClean="0"/>
              <a:t>ЗАСГИЙН БАЙДАЛ 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201</a:t>
            </a:r>
            <a:r>
              <a:rPr lang="en-US" sz="3600" b="1" dirty="0" smtClean="0"/>
              <a:t>6</a:t>
            </a:r>
            <a:r>
              <a:rPr lang="mn-MN" sz="3600" b="1" dirty="0" smtClean="0"/>
              <a:t> ОНЫ ЭХНИЙ </a:t>
            </a:r>
            <a:r>
              <a:rPr lang="en-US" sz="3600" b="1" dirty="0" smtClean="0"/>
              <a:t>02</a:t>
            </a:r>
            <a:r>
              <a:rPr lang="mn-MN" sz="3600" b="1" dirty="0" smtClean="0"/>
              <a:t> САР </a:t>
            </a:r>
            <a:br>
              <a:rPr lang="mn-MN" sz="3600" b="1" dirty="0" smtClean="0"/>
            </a:br>
            <a:r>
              <a:rPr lang="mn-MN" sz="3600" b="1" dirty="0" smtClean="0"/>
              <a:t>ХЭВЛЭЛИЙН БАГА ХУРАЛ</a:t>
            </a:r>
            <a:endParaRPr lang="en-US" sz="3600" b="1" dirty="0" smtClean="0"/>
          </a:p>
        </p:txBody>
      </p:sp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1500188" y="714375"/>
            <a:ext cx="7358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2976" y="857232"/>
            <a:ext cx="7358114" cy="6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Аймгийн хэрэглээний үнийн индексийн </a:t>
            </a:r>
            <a:r>
              <a:rPr lang="mn-MN" b="1" dirty="0" smtClean="0"/>
              <a:t>0</a:t>
            </a:r>
            <a:r>
              <a:rPr lang="mn-MN" b="1" dirty="0" smtClean="0"/>
              <a:t>2 </a:t>
            </a:r>
            <a:r>
              <a:rPr lang="mn-MN" b="1" dirty="0" smtClean="0"/>
              <a:t>дүгээр сарын өөрчлөлт</a:t>
            </a:r>
          </a:p>
          <a:p>
            <a:pPr algn="ctr"/>
            <a:r>
              <a:rPr lang="mn-MN" b="1" dirty="0" smtClean="0"/>
              <a:t>/ </a:t>
            </a:r>
            <a:r>
              <a:rPr lang="mn-MN" sz="2000" b="1" dirty="0" smtClean="0"/>
              <a:t>бүлгээр</a:t>
            </a:r>
            <a:r>
              <a:rPr lang="mn-MN" b="1" dirty="0" smtClean="0"/>
              <a:t>, хувиар /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142976" y="1714488"/>
          <a:ext cx="7358114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5852" y="857233"/>
            <a:ext cx="7215238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Гол нэр төрлийн барааны үнэ </a:t>
            </a:r>
            <a:r>
              <a:rPr lang="mn-MN" b="1" i="1" dirty="0" smtClean="0"/>
              <a:t>/өнгөрсөн онтой харьцуулсанаар /</a:t>
            </a:r>
            <a:endParaRPr lang="en-US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5143504" y="1714488"/>
          <a:ext cx="3357586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1285852" y="1785926"/>
          <a:ext cx="3714776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1538" y="2071678"/>
            <a:ext cx="721523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ТАТВАРЫН ОРЛОГО, </a:t>
            </a:r>
          </a:p>
          <a:p>
            <a:pPr algn="ctr"/>
            <a:r>
              <a:rPr lang="mn-MN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БАНКНЫ ҮЗҮҮЛЭЛТ</a:t>
            </a:r>
            <a:endParaRPr lang="en-US" sz="4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57290" y="928671"/>
            <a:ext cx="6929486" cy="714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20" b="1" dirty="0" smtClean="0"/>
              <a:t>Төсвийн орлого, жил бүрийн эхний </a:t>
            </a:r>
            <a:r>
              <a:rPr lang="en-US" sz="2020" b="1" dirty="0" smtClean="0"/>
              <a:t>0</a:t>
            </a:r>
            <a:r>
              <a:rPr lang="mn-MN" sz="2020" b="1" dirty="0" smtClean="0"/>
              <a:t>2</a:t>
            </a:r>
            <a:endParaRPr lang="ru-RU" sz="2020" b="1" dirty="0" smtClean="0"/>
          </a:p>
          <a:p>
            <a:pPr algn="ctr"/>
            <a:r>
              <a:rPr lang="mn-MN" sz="2020" b="1" dirty="0" smtClean="0"/>
              <a:t>сарын </a:t>
            </a:r>
            <a:r>
              <a:rPr lang="mn-MN" sz="2020" b="1" dirty="0" smtClean="0"/>
              <a:t>байдлаар</a:t>
            </a:r>
            <a:r>
              <a:rPr lang="en-US" sz="2020" b="1" dirty="0" smtClean="0"/>
              <a:t> /</a:t>
            </a:r>
            <a:r>
              <a:rPr lang="mn-MN" sz="2020" b="1" dirty="0" smtClean="0"/>
              <a:t>сая,төг/</a:t>
            </a:r>
            <a:endParaRPr lang="en-US" sz="202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357290" y="1785926"/>
          <a:ext cx="6929486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14414" y="785794"/>
            <a:ext cx="7215238" cy="8572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400" b="1" dirty="0" smtClean="0"/>
              <a:t>ХАДГАЛАМЖ, ЗЭЭЛИЙН ҮЗҮҮЛЭЛТҮҮД, ЖИЛ БҮРИЙН</a:t>
            </a:r>
            <a:br>
              <a:rPr lang="mn-MN" sz="2400" b="1" dirty="0" smtClean="0"/>
            </a:br>
            <a:r>
              <a:rPr lang="mn-MN" sz="2400" b="1" dirty="0" smtClean="0"/>
              <a:t>ЭХНИЙ</a:t>
            </a:r>
            <a:r>
              <a:rPr lang="en-US" sz="2400" b="1" dirty="0" smtClean="0"/>
              <a:t> </a:t>
            </a:r>
            <a:r>
              <a:rPr lang="mn-MN" sz="2400" b="1" dirty="0" smtClean="0"/>
              <a:t> </a:t>
            </a:r>
            <a:r>
              <a:rPr lang="en-US" sz="2400" b="1" dirty="0" smtClean="0"/>
              <a:t>02</a:t>
            </a:r>
            <a:r>
              <a:rPr lang="mn-MN" sz="2400" b="1" dirty="0" smtClean="0"/>
              <a:t> САРЫН БАЙДЛААР</a:t>
            </a:r>
            <a:endParaRPr lang="en-US" sz="24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214414" y="1857364"/>
          <a:ext cx="7286676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85852" y="1142984"/>
            <a:ext cx="7072362" cy="3357586"/>
          </a:xfrm>
        </p:spPr>
        <p:txBody>
          <a:bodyPr/>
          <a:lstStyle/>
          <a:p>
            <a:r>
              <a:rPr lang="mn-MN" b="1" dirty="0" smtClean="0"/>
              <a:t>АЖ ҮЙЛДВЭРИЙН САЛБАРЫН</a:t>
            </a:r>
            <a:br>
              <a:rPr lang="mn-MN" b="1" dirty="0" smtClean="0"/>
            </a:br>
            <a:r>
              <a:rPr lang="mn-MN" b="1" dirty="0" smtClean="0"/>
              <a:t>ҮЗҮҮЛЭЛТ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642942"/>
          </a:xfrm>
        </p:spPr>
        <p:txBody>
          <a:bodyPr/>
          <a:lstStyle/>
          <a:p>
            <a:r>
              <a:rPr lang="mn-MN" sz="2400" b="1" dirty="0" smtClean="0"/>
              <a:t>Аж үйлдвэрийн салбарын үйлдвэрлэлт /сая.төг/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571604" y="3429001"/>
            <a:ext cx="73581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b="1" dirty="0" smtClean="0"/>
              <a:t>Гол нэр төрлийн бүтээгдэхүүн үйлдвэрлэлт /биет</a:t>
            </a:r>
            <a:r>
              <a:rPr lang="en-US" b="1" dirty="0" smtClean="0"/>
              <a:t>  </a:t>
            </a:r>
            <a:r>
              <a:rPr lang="mn-MN" b="1" dirty="0" smtClean="0"/>
              <a:t>хэмжээ/</a:t>
            </a:r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1214414" y="1285860"/>
          <a:ext cx="7500990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1142976" y="3786190"/>
          <a:ext cx="7429552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 – Эрүүл мэнд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786190"/>
            <a:ext cx="457222" cy="457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1357258" y="4000504"/>
            <a:ext cx="7429584" cy="1588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3609586" y="2676901"/>
            <a:ext cx="2643983" cy="4775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286380" y="1214422"/>
          <a:ext cx="3500462" cy="500066"/>
        </p:xfrm>
        <a:graphic>
          <a:graphicData uri="http://schemas.openxmlformats.org/drawingml/2006/table">
            <a:tbl>
              <a:tblPr/>
              <a:tblGrid>
                <a:gridCol w="3500462"/>
              </a:tblGrid>
              <a:tr h="500066"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Нялхасын эндэгдэл 1000 амьд төрөлтөд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 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5,2016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оны эхний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02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сарын байдлаар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1071538" y="1285860"/>
          <a:ext cx="378621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5072066" y="1857364"/>
          <a:ext cx="3786214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1285852" y="4214818"/>
          <a:ext cx="7500990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халамжийн</a:t>
            </a:r>
            <a:r>
              <a:rPr lang="en-US" sz="2000" b="1" dirty="0" smtClean="0"/>
              <a:t> </a:t>
            </a:r>
            <a:r>
              <a:rPr lang="mn-MN" sz="2000" b="1" dirty="0" smtClean="0"/>
              <a:t>үйлчилгээ,</a:t>
            </a:r>
            <a:br>
              <a:rPr lang="mn-MN" sz="2000" b="1" dirty="0" smtClean="0"/>
            </a:br>
            <a:r>
              <a:rPr lang="ru-RU" sz="2000" b="1" dirty="0" smtClean="0"/>
              <a:t>эхний </a:t>
            </a:r>
            <a:r>
              <a:rPr lang="en-US" sz="2000" b="1" dirty="0" smtClean="0"/>
              <a:t>02</a:t>
            </a:r>
            <a:r>
              <a:rPr lang="ru-RU" sz="2000" b="1" dirty="0" smtClean="0"/>
              <a:t> сарын байдлаар мян. төг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071538" y="1600200"/>
          <a:ext cx="764386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ЭХНИЙ</a:t>
            </a:r>
            <a:br>
              <a:rPr lang="mn-MN" sz="2000" b="1" dirty="0" smtClean="0"/>
            </a:br>
            <a:r>
              <a:rPr lang="en-US" sz="2000" b="1" dirty="0" smtClean="0"/>
              <a:t>02</a:t>
            </a:r>
            <a:r>
              <a:rPr lang="mn-MN" sz="2000" b="1" dirty="0" smtClean="0"/>
              <a:t> САРЫН БАЙДЛААР БҮРТГҮҮЛСЭН ГЭМТ ХЭРЭГ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071538" y="1571612"/>
          <a:ext cx="7643866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</a:t>
            </a:r>
            <a:br>
              <a:rPr lang="en-US" sz="2000" b="1" dirty="0" smtClean="0"/>
            </a:br>
            <a:r>
              <a:rPr lang="en-US" sz="2000" b="1" dirty="0" smtClean="0"/>
              <a:t>   </a:t>
            </a:r>
            <a:r>
              <a:rPr lang="mn-MN" sz="2000" b="1" dirty="0" smtClean="0"/>
              <a:t>ГЭМТ</a:t>
            </a:r>
            <a:r>
              <a:rPr lang="en-US" sz="2000" b="1" dirty="0" smtClean="0"/>
              <a:t>  </a:t>
            </a:r>
            <a:r>
              <a:rPr lang="mn-MN" sz="2000" b="1" dirty="0" smtClean="0"/>
              <a:t>ХЭРЭГ, ТӨРЛӨӨР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071538" y="1571612"/>
          <a:ext cx="7643866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ГЭМТ</a:t>
            </a:r>
            <a:br>
              <a:rPr lang="mn-MN" sz="2000" b="1" dirty="0" smtClean="0"/>
            </a:br>
            <a:r>
              <a:rPr lang="mn-MN" sz="2000" b="1" dirty="0" smtClean="0"/>
              <a:t>ХЭРГИЙН УЛМААС УЧИРСАН ХОХИРОЛ, САЯ ТӨГРӨГ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142976" y="1643050"/>
          <a:ext cx="7572428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71604" y="2071678"/>
            <a:ext cx="628654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Хөдөө аж ахуйн</a:t>
            </a:r>
          </a:p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САЛБАРЫН </a:t>
            </a:r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Зарим </a:t>
            </a:r>
          </a:p>
          <a:p>
            <a:pPr algn="ctr"/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үзүүлэлтүүд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500166" y="785794"/>
            <a:ext cx="6929486" cy="8572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800" b="1" dirty="0" smtClean="0"/>
              <a:t>Том малын зүй бус хорогдлын мэдээ /2016.02 сар/</a:t>
            </a:r>
            <a:endParaRPr lang="en-US" sz="28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357290" y="1857364"/>
          <a:ext cx="7000924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1539" y="2830511"/>
            <a:ext cx="757242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ХЭРЭГЛЭЭНИЙ ҮНЭ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2953</TotalTime>
  <Words>150</Words>
  <Application>Microsoft Office PowerPoint</Application>
  <PresentationFormat>On-screen Show (4:3)</PresentationFormat>
  <Paragraphs>24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БАЯНХОНГОР АЙМГИЙН СТАТИСТИКИЙН ХЭЛТЭС  НИЙГЭМ, ЭДИЙН  ЗАСГИЙН БАЙДАЛ   2016 ОНЫ ЭХНИЙ 02 САР  ХЭВЛЭЛИЙН БАГА ХУРАЛ</vt:lpstr>
      <vt:lpstr>ХҮН АМ, НИЙГМИЙН ҮЗҮҮЛЭЛТ – Эрүүл мэнд</vt:lpstr>
      <vt:lpstr>НИЙГМИЙН ҮЗҮҮЛЭЛТҮҮД  -  халамжийн үйлчилгээ, эхний 02 сарын байдлаар мян. төг</vt:lpstr>
      <vt:lpstr>НИЙГМИЙН ҮЗҮҮЛЭЛТҮҮД  -  ЭХНИЙ 02 САРЫН БАЙДЛААР БҮРТГҮҮЛСЭН ГЭМТ ХЭРЭГ</vt:lpstr>
      <vt:lpstr>НИЙГМИЙН ҮЗҮҮЛЭЛТҮҮД  -     ГЭМТ  ХЭРЭГ, ТӨРЛӨӨР</vt:lpstr>
      <vt:lpstr>НИЙГМИЙН ҮЗҮҮЛЭЛТҮҮД  -  ГЭМТ ХЭРГИЙН УЛМААС УЧИРСАН ХОХИРОЛ, САЯ ТӨГРӨГ</vt:lpstr>
      <vt:lpstr>Slide 7</vt:lpstr>
      <vt:lpstr>Том малын зүй бус хорогдлын мэдээ /2016.02 сар/</vt:lpstr>
      <vt:lpstr>Slide 9</vt:lpstr>
      <vt:lpstr>Slide 10</vt:lpstr>
      <vt:lpstr>Slide 11</vt:lpstr>
      <vt:lpstr>Slide 12</vt:lpstr>
      <vt:lpstr>Slide 13</vt:lpstr>
      <vt:lpstr>ХАДГАЛАМЖ, ЗЭЭЛИЙН ҮЗҮҮЛЭЛТҮҮД, ЖИЛ БҮРИЙН ЭХНИЙ  02 САРЫН БАЙДЛААР</vt:lpstr>
      <vt:lpstr>АЖ ҮЙЛДВЭРИЙН САЛБАРЫН ҮЗҮҮЛЭЛТ</vt:lpstr>
      <vt:lpstr>Аж үйлдвэрийн салбарын үйлдвэрлэлт /сая.төг/</vt:lpstr>
    </vt:vector>
  </TitlesOfParts>
  <Company>statistik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erdenesyren</dc:creator>
  <cp:lastModifiedBy>User</cp:lastModifiedBy>
  <cp:revision>286</cp:revision>
  <dcterms:created xsi:type="dcterms:W3CDTF">2007-01-14T19:26:04Z</dcterms:created>
  <dcterms:modified xsi:type="dcterms:W3CDTF">2016-03-22T03:05:12Z</dcterms:modified>
</cp:coreProperties>
</file>