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7" r:id="rId4"/>
    <p:sldId id="288" r:id="rId5"/>
    <p:sldId id="289" r:id="rId6"/>
    <p:sldId id="290" r:id="rId7"/>
    <p:sldId id="291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05" autoAdjust="0"/>
    <p:restoredTop sz="94660"/>
  </p:normalViewPr>
  <p:slideViewPr>
    <p:cSldViewPr>
      <p:cViewPr varScale="1">
        <p:scale>
          <a:sx n="102" d="100"/>
          <a:sy n="102" d="100"/>
        </p:scale>
        <p:origin x="-12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ocuments\My%20Received%20Files\lablah%20nom%20sanal\sariin%20taniltsuulga%20beltge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'10'!$K$140</c:f>
              <c:strCache>
                <c:ptCount val="1"/>
                <c:pt idx="0">
                  <c:v>Амаржсан эх</c:v>
                </c:pt>
              </c:strCache>
            </c:strRef>
          </c:tx>
          <c:dLbls>
            <c:showVal val="1"/>
          </c:dLbls>
          <c:cat>
            <c:strRef>
              <c:f>'10'!$J$141:$J$144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'10'!$K$141:$K$144</c:f>
              <c:numCache>
                <c:formatCode>General</c:formatCode>
                <c:ptCount val="4"/>
                <c:pt idx="0">
                  <c:v>1978</c:v>
                </c:pt>
                <c:pt idx="1">
                  <c:v>1867</c:v>
                </c:pt>
                <c:pt idx="2">
                  <c:v>1773</c:v>
                </c:pt>
                <c:pt idx="3">
                  <c:v>1669</c:v>
                </c:pt>
              </c:numCache>
            </c:numRef>
          </c:val>
        </c:ser>
        <c:ser>
          <c:idx val="1"/>
          <c:order val="1"/>
          <c:tx>
            <c:strRef>
              <c:f>'10'!$L$140</c:f>
              <c:strCache>
                <c:ptCount val="1"/>
                <c:pt idx="0">
                  <c:v>Амьд төрсөн хүүхэд</c:v>
                </c:pt>
              </c:strCache>
            </c:strRef>
          </c:tx>
          <c:dLbls>
            <c:dLbl>
              <c:idx val="0"/>
              <c:layout>
                <c:manualLayout>
                  <c:x val="2.0125645301612639E-2"/>
                  <c:y val="1.8713319315534559E-2"/>
                </c:manualLayout>
              </c:layout>
              <c:showVal val="1"/>
            </c:dLbl>
            <c:dLbl>
              <c:idx val="1"/>
              <c:layout>
                <c:manualLayout>
                  <c:x val="3.6897016386289838E-2"/>
                  <c:y val="-4.6783298288836398E-3"/>
                </c:manualLayout>
              </c:layout>
              <c:showVal val="1"/>
            </c:dLbl>
            <c:dLbl>
              <c:idx val="2"/>
              <c:layout>
                <c:manualLayout>
                  <c:x val="2.0125645301612639E-2"/>
                  <c:y val="4.6783298288836398E-3"/>
                </c:manualLayout>
              </c:layout>
              <c:showVal val="1"/>
            </c:dLbl>
            <c:dLbl>
              <c:idx val="3"/>
              <c:layout>
                <c:manualLayout>
                  <c:x val="2.0125645301612639E-2"/>
                  <c:y val="4.6783298288836398E-3"/>
                </c:manualLayout>
              </c:layout>
              <c:showVal val="1"/>
            </c:dLbl>
            <c:showVal val="1"/>
          </c:dLbls>
          <c:cat>
            <c:strRef>
              <c:f>'10'!$J$141:$J$144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'10'!$L$141:$L$144</c:f>
              <c:numCache>
                <c:formatCode>General</c:formatCode>
                <c:ptCount val="4"/>
                <c:pt idx="0">
                  <c:v>1983</c:v>
                </c:pt>
                <c:pt idx="1">
                  <c:v>1875</c:v>
                </c:pt>
                <c:pt idx="2">
                  <c:v>1780</c:v>
                </c:pt>
                <c:pt idx="3">
                  <c:v>1673</c:v>
                </c:pt>
              </c:numCache>
            </c:numRef>
          </c:val>
        </c:ser>
        <c:axId val="42244352"/>
        <c:axId val="42746624"/>
      </c:barChart>
      <c:catAx>
        <c:axId val="42244352"/>
        <c:scaling>
          <c:orientation val="minMax"/>
        </c:scaling>
        <c:axPos val="b"/>
        <c:tickLblPos val="nextTo"/>
        <c:crossAx val="42746624"/>
        <c:crosses val="autoZero"/>
        <c:auto val="1"/>
        <c:lblAlgn val="ctr"/>
        <c:lblOffset val="100"/>
      </c:catAx>
      <c:valAx>
        <c:axId val="42746624"/>
        <c:scaling>
          <c:orientation val="minMax"/>
        </c:scaling>
        <c:axPos val="l"/>
        <c:numFmt formatCode="General" sourceLinked="1"/>
        <c:tickLblPos val="nextTo"/>
        <c:crossAx val="4224435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'10'!$L$242</c:f>
              <c:strCache>
                <c:ptCount val="1"/>
                <c:pt idx="0">
                  <c:v>2015 оны 10 сарын дундаж үнэ, төг</c:v>
                </c:pt>
              </c:strCache>
            </c:strRef>
          </c:tx>
          <c:dLbls>
            <c:showVal val="1"/>
          </c:dLbls>
          <c:cat>
            <c:strRef>
              <c:f>'10'!$K$243:$K$245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'10'!$L$243:$L$245</c:f>
              <c:numCache>
                <c:formatCode>General</c:formatCode>
                <c:ptCount val="3"/>
                <c:pt idx="0">
                  <c:v>1620</c:v>
                </c:pt>
                <c:pt idx="1">
                  <c:v>1810</c:v>
                </c:pt>
                <c:pt idx="2">
                  <c:v>1890</c:v>
                </c:pt>
              </c:numCache>
            </c:numRef>
          </c:val>
        </c:ser>
        <c:ser>
          <c:idx val="1"/>
          <c:order val="1"/>
          <c:tx>
            <c:strRef>
              <c:f>'10'!$M$242</c:f>
              <c:strCache>
                <c:ptCount val="1"/>
                <c:pt idx="0">
                  <c:v>2016 оны 10 сарын дундаж үнэ, төг</c:v>
                </c:pt>
              </c:strCache>
            </c:strRef>
          </c:tx>
          <c:dLbls>
            <c:showVal val="1"/>
          </c:dLbls>
          <c:cat>
            <c:strRef>
              <c:f>'10'!$K$243:$K$245</c:f>
              <c:strCache>
                <c:ptCount val="3"/>
                <c:pt idx="0">
                  <c:v>Шатахуун АИ80</c:v>
                </c:pt>
                <c:pt idx="1">
                  <c:v>Шатахуун АИ92</c:v>
                </c:pt>
                <c:pt idx="2">
                  <c:v>Дизелийн түлш</c:v>
                </c:pt>
              </c:strCache>
            </c:strRef>
          </c:cat>
          <c:val>
            <c:numRef>
              <c:f>'10'!$M$243:$M$245</c:f>
              <c:numCache>
                <c:formatCode>General</c:formatCode>
                <c:ptCount val="3"/>
                <c:pt idx="0">
                  <c:v>1500</c:v>
                </c:pt>
                <c:pt idx="1">
                  <c:v>1600</c:v>
                </c:pt>
                <c:pt idx="2">
                  <c:v>1700</c:v>
                </c:pt>
              </c:numCache>
            </c:numRef>
          </c:val>
        </c:ser>
        <c:shape val="cylinder"/>
        <c:axId val="45981696"/>
        <c:axId val="45983232"/>
        <c:axId val="0"/>
      </c:bar3DChart>
      <c:catAx>
        <c:axId val="45981696"/>
        <c:scaling>
          <c:orientation val="minMax"/>
        </c:scaling>
        <c:axPos val="b"/>
        <c:tickLblPos val="nextTo"/>
        <c:crossAx val="45983232"/>
        <c:crosses val="autoZero"/>
        <c:auto val="1"/>
        <c:lblAlgn val="ctr"/>
        <c:lblOffset val="100"/>
      </c:catAx>
      <c:valAx>
        <c:axId val="45983232"/>
        <c:scaling>
          <c:orientation val="minMax"/>
        </c:scaling>
        <c:axPos val="l"/>
        <c:numFmt formatCode="General" sourceLinked="1"/>
        <c:tickLblPos val="nextTo"/>
        <c:crossAx val="45981696"/>
        <c:crosses val="autoZero"/>
        <c:crossBetween val="between"/>
      </c:valAx>
    </c:plotArea>
    <c:legend>
      <c:legendPos val="t"/>
    </c:legend>
    <c:plotVisOnly val="1"/>
  </c:chart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'10'!$L$226</c:f>
              <c:strCache>
                <c:ptCount val="1"/>
                <c:pt idx="0">
                  <c:v>2015 оны 10 сарын дундаж үнэ, төг</c:v>
                </c:pt>
              </c:strCache>
            </c:strRef>
          </c:tx>
          <c:dLbls>
            <c:dLbl>
              <c:idx val="1"/>
              <c:layout>
                <c:manualLayout>
                  <c:x val="-4.977742937932194E-2"/>
                  <c:y val="1.5686164720374561E-2"/>
                </c:manualLayout>
              </c:layout>
              <c:showVal val="1"/>
            </c:dLbl>
            <c:dLbl>
              <c:idx val="2"/>
              <c:layout>
                <c:manualLayout>
                  <c:x val="-6.0444021389176573E-2"/>
                  <c:y val="7.8430823601872788E-3"/>
                </c:manualLayout>
              </c:layout>
              <c:showVal val="1"/>
            </c:dLbl>
            <c:showVal val="1"/>
          </c:dLbls>
          <c:cat>
            <c:strRef>
              <c:f>'10'!$K$227:$K$230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'10'!$L$227:$L$230</c:f>
              <c:numCache>
                <c:formatCode>General</c:formatCode>
                <c:ptCount val="4"/>
                <c:pt idx="0">
                  <c:v>1300</c:v>
                </c:pt>
                <c:pt idx="1">
                  <c:v>3500</c:v>
                </c:pt>
                <c:pt idx="2">
                  <c:v>5000</c:v>
                </c:pt>
                <c:pt idx="3">
                  <c:v>2800</c:v>
                </c:pt>
              </c:numCache>
            </c:numRef>
          </c:val>
        </c:ser>
        <c:ser>
          <c:idx val="1"/>
          <c:order val="1"/>
          <c:tx>
            <c:strRef>
              <c:f>'10'!$M$226</c:f>
              <c:strCache>
                <c:ptCount val="1"/>
                <c:pt idx="0">
                  <c:v>2016 оны 10 сарын дундаж үнэ, төг</c:v>
                </c:pt>
              </c:strCache>
            </c:strRef>
          </c:tx>
          <c:dLbls>
            <c:dLbl>
              <c:idx val="0"/>
              <c:layout>
                <c:manualLayout>
                  <c:x val="3.911083736946723E-2"/>
                  <c:y val="-5.2287215734581867E-3"/>
                </c:manualLayout>
              </c:layout>
              <c:showVal val="1"/>
            </c:dLbl>
            <c:showVal val="1"/>
          </c:dLbls>
          <c:cat>
            <c:strRef>
              <c:f>'10'!$K$227:$K$230</c:f>
              <c:strCache>
                <c:ptCount val="4"/>
                <c:pt idx="0">
                  <c:v>1-р зэргийн гурил, кг</c:v>
                </c:pt>
                <c:pt idx="1">
                  <c:v>Хонины мах, кг</c:v>
                </c:pt>
                <c:pt idx="2">
                  <c:v>Үхрийн мах, кг</c:v>
                </c:pt>
                <c:pt idx="3">
                  <c:v>Ямааны  мах, кг</c:v>
                </c:pt>
              </c:strCache>
            </c:strRef>
          </c:cat>
          <c:val>
            <c:numRef>
              <c:f>'10'!$M$227:$M$230</c:f>
              <c:numCache>
                <c:formatCode>General</c:formatCode>
                <c:ptCount val="4"/>
                <c:pt idx="0">
                  <c:v>1200</c:v>
                </c:pt>
                <c:pt idx="1">
                  <c:v>3500</c:v>
                </c:pt>
                <c:pt idx="2">
                  <c:v>5000</c:v>
                </c:pt>
                <c:pt idx="3">
                  <c:v>3200</c:v>
                </c:pt>
              </c:numCache>
            </c:numRef>
          </c:val>
        </c:ser>
        <c:shape val="cylinder"/>
        <c:axId val="46021248"/>
        <c:axId val="46039424"/>
        <c:axId val="0"/>
      </c:bar3DChart>
      <c:catAx>
        <c:axId val="46021248"/>
        <c:scaling>
          <c:orientation val="minMax"/>
        </c:scaling>
        <c:axPos val="b"/>
        <c:tickLblPos val="nextTo"/>
        <c:crossAx val="46039424"/>
        <c:crosses val="autoZero"/>
        <c:auto val="1"/>
        <c:lblAlgn val="ctr"/>
        <c:lblOffset val="100"/>
      </c:catAx>
      <c:valAx>
        <c:axId val="46039424"/>
        <c:scaling>
          <c:orientation val="minMax"/>
        </c:scaling>
        <c:axPos val="l"/>
        <c:numFmt formatCode="General" sourceLinked="1"/>
        <c:tickLblPos val="nextTo"/>
        <c:crossAx val="46021248"/>
        <c:crosses val="autoZero"/>
        <c:crossBetween val="between"/>
      </c:valAx>
    </c:plotArea>
    <c:legend>
      <c:legendPos val="t"/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0154396325459318"/>
          <c:y val="2.8252405949256338E-2"/>
          <c:w val="0.85678937007874678"/>
          <c:h val="0.84452136191309424"/>
        </c:manualLayout>
      </c:layout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'10'!$K$82:$K$86</c:f>
              <c:strCache>
                <c:ptCount val="5"/>
                <c:pt idx="0">
                  <c:v>2012.X</c:v>
                </c:pt>
                <c:pt idx="1">
                  <c:v>2013.X</c:v>
                </c:pt>
                <c:pt idx="2">
                  <c:v>2014.X</c:v>
                </c:pt>
                <c:pt idx="3">
                  <c:v>2015.X</c:v>
                </c:pt>
                <c:pt idx="4">
                  <c:v>2016.X</c:v>
                </c:pt>
              </c:strCache>
            </c:strRef>
          </c:cat>
          <c:val>
            <c:numRef>
              <c:f>'10'!$L$82:$L$86</c:f>
              <c:numCache>
                <c:formatCode>General</c:formatCode>
                <c:ptCount val="5"/>
                <c:pt idx="0">
                  <c:v>4819.9000000000005</c:v>
                </c:pt>
                <c:pt idx="1">
                  <c:v>5302.5</c:v>
                </c:pt>
                <c:pt idx="2">
                  <c:v>6015.1</c:v>
                </c:pt>
                <c:pt idx="3">
                  <c:v>7493.4</c:v>
                </c:pt>
                <c:pt idx="4">
                  <c:v>7471.6</c:v>
                </c:pt>
              </c:numCache>
            </c:numRef>
          </c:val>
        </c:ser>
        <c:axId val="46048768"/>
        <c:axId val="46050304"/>
      </c:barChart>
      <c:catAx>
        <c:axId val="46048768"/>
        <c:scaling>
          <c:orientation val="minMax"/>
        </c:scaling>
        <c:axPos val="b"/>
        <c:tickLblPos val="nextTo"/>
        <c:crossAx val="46050304"/>
        <c:crosses val="autoZero"/>
        <c:auto val="1"/>
        <c:lblAlgn val="ctr"/>
        <c:lblOffset val="100"/>
      </c:catAx>
      <c:valAx>
        <c:axId val="46050304"/>
        <c:scaling>
          <c:orientation val="minMax"/>
        </c:scaling>
        <c:axPos val="l"/>
        <c:numFmt formatCode="General" sourceLinked="1"/>
        <c:tickLblPos val="nextTo"/>
        <c:crossAx val="46048768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'10'!$K$109</c:f>
              <c:strCache>
                <c:ptCount val="1"/>
                <c:pt idx="0">
                  <c:v>Зээлийн өрийн үлдэгдэл</c:v>
                </c:pt>
              </c:strCache>
            </c:strRef>
          </c:tx>
          <c:cat>
            <c:strRef>
              <c:f>'10'!$L$108:$M$108</c:f>
              <c:strCache>
                <c:ptCount val="2"/>
                <c:pt idx="0">
                  <c:v>2014.X</c:v>
                </c:pt>
                <c:pt idx="1">
                  <c:v>2015.X</c:v>
                </c:pt>
              </c:strCache>
            </c:strRef>
          </c:cat>
          <c:val>
            <c:numRef>
              <c:f>'10'!$L$109:$M$109</c:f>
              <c:numCache>
                <c:formatCode>General</c:formatCode>
                <c:ptCount val="2"/>
                <c:pt idx="0">
                  <c:v>123064.6</c:v>
                </c:pt>
                <c:pt idx="1">
                  <c:v>119960.1</c:v>
                </c:pt>
              </c:numCache>
            </c:numRef>
          </c:val>
        </c:ser>
        <c:ser>
          <c:idx val="1"/>
          <c:order val="1"/>
          <c:tx>
            <c:strRef>
              <c:f>'10'!$K$110</c:f>
              <c:strCache>
                <c:ptCount val="1"/>
                <c:pt idx="0">
                  <c:v>Иргэдийн хадгаламж</c:v>
                </c:pt>
              </c:strCache>
            </c:strRef>
          </c:tx>
          <c:cat>
            <c:strRef>
              <c:f>'10'!$L$108:$M$108</c:f>
              <c:strCache>
                <c:ptCount val="2"/>
                <c:pt idx="0">
                  <c:v>2014.X</c:v>
                </c:pt>
                <c:pt idx="1">
                  <c:v>2015.X</c:v>
                </c:pt>
              </c:strCache>
            </c:strRef>
          </c:cat>
          <c:val>
            <c:numRef>
              <c:f>'10'!$L$110:$M$110</c:f>
              <c:numCache>
                <c:formatCode>General</c:formatCode>
                <c:ptCount val="2"/>
                <c:pt idx="0">
                  <c:v>42124.800000000003</c:v>
                </c:pt>
                <c:pt idx="1">
                  <c:v>47389.4</c:v>
                </c:pt>
              </c:numCache>
            </c:numRef>
          </c:val>
        </c:ser>
        <c:shape val="cylinder"/>
        <c:axId val="46067712"/>
        <c:axId val="46069248"/>
        <c:axId val="0"/>
      </c:bar3DChart>
      <c:catAx>
        <c:axId val="46067712"/>
        <c:scaling>
          <c:orientation val="minMax"/>
        </c:scaling>
        <c:axPos val="b"/>
        <c:tickLblPos val="nextTo"/>
        <c:crossAx val="46069248"/>
        <c:crosses val="autoZero"/>
        <c:auto val="1"/>
        <c:lblAlgn val="ctr"/>
        <c:lblOffset val="100"/>
      </c:catAx>
      <c:valAx>
        <c:axId val="46069248"/>
        <c:scaling>
          <c:orientation val="minMax"/>
        </c:scaling>
        <c:axPos val="l"/>
        <c:numFmt formatCode="General" sourceLinked="1"/>
        <c:tickLblPos val="nextTo"/>
        <c:crossAx val="46067712"/>
        <c:crosses val="autoZero"/>
        <c:crossBetween val="between"/>
      </c:valAx>
    </c:plotArea>
    <c:legend>
      <c:legendPos val="t"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'10'!$P$120:$P$123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'10'!$Q$120:$Q$123</c:f>
              <c:numCache>
                <c:formatCode>General</c:formatCode>
                <c:ptCount val="4"/>
                <c:pt idx="0">
                  <c:v>2937.2</c:v>
                </c:pt>
                <c:pt idx="1">
                  <c:v>3415.8</c:v>
                </c:pt>
                <c:pt idx="2">
                  <c:v>3441.6</c:v>
                </c:pt>
                <c:pt idx="3">
                  <c:v>3406.3</c:v>
                </c:pt>
              </c:numCache>
            </c:numRef>
          </c:val>
        </c:ser>
        <c:shape val="cone"/>
        <c:axId val="46704128"/>
        <c:axId val="46705664"/>
        <c:axId val="0"/>
      </c:bar3DChart>
      <c:catAx>
        <c:axId val="46704128"/>
        <c:scaling>
          <c:orientation val="minMax"/>
        </c:scaling>
        <c:axPos val="b"/>
        <c:tickLblPos val="nextTo"/>
        <c:crossAx val="46705664"/>
        <c:crosses val="autoZero"/>
        <c:auto val="1"/>
        <c:lblAlgn val="ctr"/>
        <c:lblOffset val="100"/>
      </c:catAx>
      <c:valAx>
        <c:axId val="46705664"/>
        <c:scaling>
          <c:orientation val="minMax"/>
        </c:scaling>
        <c:axPos val="l"/>
        <c:numFmt formatCode="General" sourceLinked="1"/>
        <c:tickLblPos val="nextTo"/>
        <c:crossAx val="46704128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'10'!$K$129</c:f>
              <c:strCache>
                <c:ptCount val="1"/>
                <c:pt idx="0">
                  <c:v>Түгээсэн цэвэр ус мян.м3</c:v>
                </c:pt>
              </c:strCache>
            </c:strRef>
          </c:tx>
          <c:dLbls>
            <c:showVal val="1"/>
          </c:dLbls>
          <c:cat>
            <c:strRef>
              <c:f>'10'!$L$128:$O$128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'10'!$L$129:$O$129</c:f>
              <c:numCache>
                <c:formatCode>General</c:formatCode>
                <c:ptCount val="4"/>
                <c:pt idx="0">
                  <c:v>223.6</c:v>
                </c:pt>
                <c:pt idx="1">
                  <c:v>163.19999999999999</c:v>
                </c:pt>
                <c:pt idx="2">
                  <c:v>234.7</c:v>
                </c:pt>
                <c:pt idx="3">
                  <c:v>150.80000000000001</c:v>
                </c:pt>
              </c:numCache>
            </c:numRef>
          </c:val>
        </c:ser>
        <c:ser>
          <c:idx val="1"/>
          <c:order val="1"/>
          <c:tx>
            <c:strRef>
              <c:f>'10'!$K$130</c:f>
              <c:strCache>
                <c:ptCount val="1"/>
                <c:pt idx="0">
                  <c:v>Чулуун нүүрс мян.тн</c:v>
                </c:pt>
              </c:strCache>
            </c:strRef>
          </c:tx>
          <c:dLbls>
            <c:showVal val="1"/>
          </c:dLbls>
          <c:cat>
            <c:strRef>
              <c:f>'10'!$L$128:$O$128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'10'!$L$130:$O$130</c:f>
              <c:numCache>
                <c:formatCode>General</c:formatCode>
                <c:ptCount val="4"/>
                <c:pt idx="0">
                  <c:v>18.100000000000001</c:v>
                </c:pt>
                <c:pt idx="1">
                  <c:v>21.3</c:v>
                </c:pt>
                <c:pt idx="2">
                  <c:v>20.3</c:v>
                </c:pt>
                <c:pt idx="3">
                  <c:v>30.3</c:v>
                </c:pt>
              </c:numCache>
            </c:numRef>
          </c:val>
        </c:ser>
        <c:ser>
          <c:idx val="2"/>
          <c:order val="2"/>
          <c:tx>
            <c:strRef>
              <c:f>'10'!$K$131</c:f>
              <c:strCache>
                <c:ptCount val="1"/>
                <c:pt idx="0">
                  <c:v>Дулааны эрчим хүч мян.Гкал</c:v>
                </c:pt>
              </c:strCache>
            </c:strRef>
          </c:tx>
          <c:dLbls>
            <c:showVal val="1"/>
          </c:dLbls>
          <c:cat>
            <c:strRef>
              <c:f>'10'!$L$128:$O$128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'10'!$L$131:$O$131</c:f>
              <c:numCache>
                <c:formatCode>General</c:formatCode>
                <c:ptCount val="4"/>
                <c:pt idx="0">
                  <c:v>137.19999999999999</c:v>
                </c:pt>
                <c:pt idx="1">
                  <c:v>133.69999999999999</c:v>
                </c:pt>
                <c:pt idx="2">
                  <c:v>133.5</c:v>
                </c:pt>
                <c:pt idx="3">
                  <c:v>163.9</c:v>
                </c:pt>
              </c:numCache>
            </c:numRef>
          </c:val>
        </c:ser>
        <c:shape val="cylinder"/>
        <c:axId val="80826368"/>
        <c:axId val="80827904"/>
        <c:axId val="0"/>
      </c:bar3DChart>
      <c:catAx>
        <c:axId val="80826368"/>
        <c:scaling>
          <c:orientation val="minMax"/>
        </c:scaling>
        <c:axPos val="b"/>
        <c:tickLblPos val="nextTo"/>
        <c:crossAx val="80827904"/>
        <c:crosses val="autoZero"/>
        <c:auto val="1"/>
        <c:lblAlgn val="ctr"/>
        <c:lblOffset val="100"/>
      </c:catAx>
      <c:valAx>
        <c:axId val="80827904"/>
        <c:scaling>
          <c:orientation val="minMax"/>
        </c:scaling>
        <c:axPos val="l"/>
        <c:numFmt formatCode="General" sourceLinked="1"/>
        <c:tickLblPos val="nextTo"/>
        <c:crossAx val="80826368"/>
        <c:crosses val="autoZero"/>
        <c:crossBetween val="between"/>
      </c:valAx>
    </c:plotArea>
    <c:legend>
      <c:legendPos val="t"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mn-MN" dirty="0"/>
              <a:t>Халдварт өвчнөөр өвчлөгчид, 2013,2014, </a:t>
            </a:r>
            <a:r>
              <a:rPr lang="mn-MN" dirty="0" smtClean="0"/>
              <a:t>2015</a:t>
            </a:r>
            <a:r>
              <a:rPr lang="en-US" dirty="0" smtClean="0"/>
              <a:t>,2016</a:t>
            </a:r>
            <a:r>
              <a:rPr lang="mn-MN" dirty="0" smtClean="0"/>
              <a:t> </a:t>
            </a:r>
            <a:r>
              <a:rPr lang="mn-MN" dirty="0"/>
              <a:t>оны  10 сарын байдлаар / 10000 хүн амд/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'10'!$K$168</c:f>
              <c:strCache>
                <c:ptCount val="1"/>
                <c:pt idx="0">
                  <c:v>Халдварт өвчнөөр өвчлөгчид, 2013,2014, 2015 оны  10 сарын байдлаар / 10000 хүн амд/</c:v>
                </c:pt>
              </c:strCache>
            </c:strRef>
          </c:tx>
          <c:dLbls>
            <c:showVal val="1"/>
          </c:dLbls>
          <c:cat>
            <c:strRef>
              <c:f>'10'!$L$167:$O$167</c:f>
              <c:strCache>
                <c:ptCount val="4"/>
                <c:pt idx="0">
                  <c:v>2013 он</c:v>
                </c:pt>
                <c:pt idx="1">
                  <c:v>2014 он</c:v>
                </c:pt>
                <c:pt idx="2">
                  <c:v>2015 он</c:v>
                </c:pt>
                <c:pt idx="3">
                  <c:v>2016 он</c:v>
                </c:pt>
              </c:strCache>
            </c:strRef>
          </c:cat>
          <c:val>
            <c:numRef>
              <c:f>'10'!$L$168:$O$168</c:f>
              <c:numCache>
                <c:formatCode>General</c:formatCode>
                <c:ptCount val="4"/>
                <c:pt idx="0">
                  <c:v>103.8</c:v>
                </c:pt>
                <c:pt idx="1">
                  <c:v>114.5</c:v>
                </c:pt>
                <c:pt idx="2">
                  <c:v>151.80000000000001</c:v>
                </c:pt>
                <c:pt idx="3">
                  <c:v>241.6</c:v>
                </c:pt>
              </c:numCache>
            </c:numRef>
          </c:val>
        </c:ser>
        <c:axId val="45123840"/>
        <c:axId val="45216896"/>
      </c:barChart>
      <c:catAx>
        <c:axId val="45123840"/>
        <c:scaling>
          <c:orientation val="minMax"/>
        </c:scaling>
        <c:axPos val="b"/>
        <c:tickLblPos val="nextTo"/>
        <c:crossAx val="45216896"/>
        <c:crosses val="autoZero"/>
        <c:auto val="1"/>
        <c:lblAlgn val="ctr"/>
        <c:lblOffset val="100"/>
      </c:catAx>
      <c:valAx>
        <c:axId val="45216896"/>
        <c:scaling>
          <c:orientation val="minMax"/>
        </c:scaling>
        <c:axPos val="l"/>
        <c:numFmt formatCode="General" sourceLinked="1"/>
        <c:tickLblPos val="nextTo"/>
        <c:crossAx val="45123840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'10'!$K$160</c:f>
              <c:strCache>
                <c:ptCount val="1"/>
                <c:pt idx="0">
                  <c:v>2015 он</c:v>
                </c:pt>
              </c:strCache>
            </c:strRef>
          </c:tx>
          <c:dLbls>
            <c:showVal val="1"/>
          </c:dLbls>
          <c:cat>
            <c:strRef>
              <c:f>'10'!$L$159:$U$159</c:f>
              <c:strCache>
                <c:ptCount val="10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</c:strCache>
            </c:strRef>
          </c:cat>
          <c:val>
            <c:numRef>
              <c:f>'10'!$L$160:$U$160</c:f>
              <c:numCache>
                <c:formatCode>General</c:formatCode>
                <c:ptCount val="10"/>
                <c:pt idx="0">
                  <c:v>18.899999999999999</c:v>
                </c:pt>
                <c:pt idx="1">
                  <c:v>23.3</c:v>
                </c:pt>
                <c:pt idx="2">
                  <c:v>24.1</c:v>
                </c:pt>
                <c:pt idx="3">
                  <c:v>17.5</c:v>
                </c:pt>
                <c:pt idx="4">
                  <c:v>19.5</c:v>
                </c:pt>
                <c:pt idx="5">
                  <c:v>17.399999999999999</c:v>
                </c:pt>
                <c:pt idx="6">
                  <c:v>15</c:v>
                </c:pt>
                <c:pt idx="7">
                  <c:v>14.6</c:v>
                </c:pt>
                <c:pt idx="8">
                  <c:v>16.399999999999999</c:v>
                </c:pt>
                <c:pt idx="9">
                  <c:v>15.8</c:v>
                </c:pt>
              </c:numCache>
            </c:numRef>
          </c:val>
        </c:ser>
        <c:ser>
          <c:idx val="1"/>
          <c:order val="1"/>
          <c:tx>
            <c:strRef>
              <c:f>'10'!$K$161</c:f>
              <c:strCache>
                <c:ptCount val="1"/>
                <c:pt idx="0">
                  <c:v>2016 он</c:v>
                </c:pt>
              </c:strCache>
            </c:strRef>
          </c:tx>
          <c:dLbls>
            <c:showVal val="1"/>
          </c:dLbls>
          <c:cat>
            <c:strRef>
              <c:f>'10'!$L$159:$U$159</c:f>
              <c:strCache>
                <c:ptCount val="10"/>
                <c:pt idx="0">
                  <c:v>1 сар</c:v>
                </c:pt>
                <c:pt idx="1">
                  <c:v>2 сар</c:v>
                </c:pt>
                <c:pt idx="2">
                  <c:v>3 сар</c:v>
                </c:pt>
                <c:pt idx="3">
                  <c:v>4 сар</c:v>
                </c:pt>
                <c:pt idx="4">
                  <c:v>5 сар</c:v>
                </c:pt>
                <c:pt idx="5">
                  <c:v>6 сар</c:v>
                </c:pt>
                <c:pt idx="6">
                  <c:v>7 сар</c:v>
                </c:pt>
                <c:pt idx="7">
                  <c:v>8 сар</c:v>
                </c:pt>
                <c:pt idx="8">
                  <c:v>9 сар</c:v>
                </c:pt>
                <c:pt idx="9">
                  <c:v>10 сар</c:v>
                </c:pt>
              </c:strCache>
            </c:strRef>
          </c:cat>
          <c:val>
            <c:numRef>
              <c:f>'10'!$L$161:$U$161</c:f>
              <c:numCache>
                <c:formatCode>General</c:formatCode>
                <c:ptCount val="10"/>
                <c:pt idx="0">
                  <c:v>37.700000000000003</c:v>
                </c:pt>
                <c:pt idx="1">
                  <c:v>33</c:v>
                </c:pt>
                <c:pt idx="2">
                  <c:v>40</c:v>
                </c:pt>
                <c:pt idx="3">
                  <c:v>41.5</c:v>
                </c:pt>
                <c:pt idx="4">
                  <c:v>39.6</c:v>
                </c:pt>
                <c:pt idx="5">
                  <c:v>34.4</c:v>
                </c:pt>
                <c:pt idx="6">
                  <c:v>31.5</c:v>
                </c:pt>
                <c:pt idx="7">
                  <c:v>27.6</c:v>
                </c:pt>
                <c:pt idx="8">
                  <c:v>27.2</c:v>
                </c:pt>
                <c:pt idx="9">
                  <c:v>24.5</c:v>
                </c:pt>
              </c:numCache>
            </c:numRef>
          </c:val>
        </c:ser>
        <c:marker val="1"/>
        <c:axId val="89244032"/>
        <c:axId val="89247104"/>
      </c:lineChart>
      <c:catAx>
        <c:axId val="89244032"/>
        <c:scaling>
          <c:orientation val="minMax"/>
        </c:scaling>
        <c:axPos val="b"/>
        <c:tickLblPos val="nextTo"/>
        <c:crossAx val="89247104"/>
        <c:crosses val="autoZero"/>
        <c:auto val="1"/>
        <c:lblAlgn val="ctr"/>
        <c:lblOffset val="100"/>
      </c:catAx>
      <c:valAx>
        <c:axId val="89247104"/>
        <c:scaling>
          <c:orientation val="minMax"/>
        </c:scaling>
        <c:axPos val="l"/>
        <c:numFmt formatCode="General" sourceLinked="1"/>
        <c:tickLblPos val="nextTo"/>
        <c:crossAx val="89244032"/>
        <c:crosses val="autoZero"/>
        <c:crossBetween val="between"/>
      </c:valAx>
    </c:plotArea>
    <c:legend>
      <c:legendPos val="t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strRef>
              <c:f>'10'!$K$2:$K$7</c:f>
              <c:strCache>
                <c:ptCount val="6"/>
                <c:pt idx="0">
                  <c:v>Алдар цолтой ахмадуудад үзүүлсэн хөнгөлөлт тусламж</c:v>
                </c:pt>
                <c:pt idx="1">
                  <c:v>Хөгжлийн бэрхшээлтэй иргэнд олгож байгаа хөнгөлөлт, тусламж</c:v>
                </c:pt>
                <c:pt idx="2">
                  <c:v>Ахмад настанд олгож байгаа нэг удаагийн хөнгөлөлт тусламж</c:v>
                </c:pt>
                <c:pt idx="3">
                  <c:v>Нөхцөлт мөнгөн тэтгэмж</c:v>
                </c:pt>
                <c:pt idx="4">
                  <c:v>Алдарт эхийг одонгийн тусламж</c:v>
                </c:pt>
                <c:pt idx="5">
                  <c:v>Халамжийн тэтгэвэр</c:v>
                </c:pt>
              </c:strCache>
            </c:strRef>
          </c:cat>
          <c:val>
            <c:numRef>
              <c:f>'10'!$L$2:$L$7</c:f>
              <c:numCache>
                <c:formatCode>General</c:formatCode>
                <c:ptCount val="6"/>
                <c:pt idx="0">
                  <c:v>23422.799999999996</c:v>
                </c:pt>
                <c:pt idx="1">
                  <c:v>68.8</c:v>
                </c:pt>
                <c:pt idx="2">
                  <c:v>170.2</c:v>
                </c:pt>
                <c:pt idx="3">
                  <c:v>2503840.4</c:v>
                </c:pt>
                <c:pt idx="4">
                  <c:v>760017.2</c:v>
                </c:pt>
                <c:pt idx="5">
                  <c:v>2503840.4</c:v>
                </c:pt>
              </c:numCache>
            </c:numRef>
          </c:val>
        </c:ser>
        <c:axId val="122305152"/>
        <c:axId val="123786368"/>
      </c:barChart>
      <c:catAx>
        <c:axId val="122305152"/>
        <c:scaling>
          <c:orientation val="minMax"/>
        </c:scaling>
        <c:axPos val="l"/>
        <c:tickLblPos val="nextTo"/>
        <c:crossAx val="123786368"/>
        <c:crosses val="autoZero"/>
        <c:auto val="1"/>
        <c:lblAlgn val="ctr"/>
        <c:lblOffset val="100"/>
      </c:catAx>
      <c:valAx>
        <c:axId val="123786368"/>
        <c:scaling>
          <c:orientation val="minMax"/>
        </c:scaling>
        <c:axPos val="b"/>
        <c:numFmt formatCode="General" sourceLinked="1"/>
        <c:tickLblPos val="nextTo"/>
        <c:crossAx val="122305152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'10'!$K$28</c:f>
              <c:strCache>
                <c:ptCount val="1"/>
                <c:pt idx="0">
                  <c:v>Гарсан гэмт хэргийн тоо </c:v>
                </c:pt>
              </c:strCache>
            </c:strRef>
          </c:tx>
          <c:dLbls>
            <c:showVal val="1"/>
          </c:dLbls>
          <c:cat>
            <c:strRef>
              <c:f>'10'!$L$27:$O$27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'10'!$L$28:$O$28</c:f>
              <c:numCache>
                <c:formatCode>General</c:formatCode>
                <c:ptCount val="4"/>
                <c:pt idx="0">
                  <c:v>374</c:v>
                </c:pt>
                <c:pt idx="1">
                  <c:v>370</c:v>
                </c:pt>
                <c:pt idx="2">
                  <c:v>289</c:v>
                </c:pt>
                <c:pt idx="3">
                  <c:v>299</c:v>
                </c:pt>
              </c:numCache>
            </c:numRef>
          </c:val>
        </c:ser>
        <c:ser>
          <c:idx val="1"/>
          <c:order val="1"/>
          <c:tx>
            <c:strRef>
              <c:f>'10'!$K$29</c:f>
              <c:strCache>
                <c:ptCount val="1"/>
                <c:pt idx="0">
                  <c:v>Хэргийн илрүүлэлтийн хувь </c:v>
                </c:pt>
              </c:strCache>
            </c:strRef>
          </c:tx>
          <c:dLbls>
            <c:showVal val="1"/>
          </c:dLbls>
          <c:cat>
            <c:strRef>
              <c:f>'10'!$L$27:$O$27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'10'!$L$29:$O$29</c:f>
              <c:numCache>
                <c:formatCode>General</c:formatCode>
                <c:ptCount val="4"/>
                <c:pt idx="0">
                  <c:v>67</c:v>
                </c:pt>
                <c:pt idx="1">
                  <c:v>74.5</c:v>
                </c:pt>
                <c:pt idx="2">
                  <c:v>67.599999999999994</c:v>
                </c:pt>
                <c:pt idx="3">
                  <c:v>71.599999999999994</c:v>
                </c:pt>
              </c:numCache>
            </c:numRef>
          </c:val>
        </c:ser>
        <c:ser>
          <c:idx val="2"/>
          <c:order val="2"/>
          <c:tx>
            <c:strRef>
              <c:f>'10'!$K$30</c:f>
              <c:strCache>
                <c:ptCount val="1"/>
                <c:pt idx="0">
                  <c:v>Эзэнгүй гэмт хэрэг</c:v>
                </c:pt>
              </c:strCache>
            </c:strRef>
          </c:tx>
          <c:dLbls>
            <c:showVal val="1"/>
          </c:dLbls>
          <c:cat>
            <c:strRef>
              <c:f>'10'!$L$27:$O$27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'10'!$L$30:$O$30</c:f>
              <c:numCache>
                <c:formatCode>General</c:formatCode>
                <c:ptCount val="4"/>
                <c:pt idx="0">
                  <c:v>36</c:v>
                </c:pt>
                <c:pt idx="1">
                  <c:v>13</c:v>
                </c:pt>
                <c:pt idx="2">
                  <c:v>24</c:v>
                </c:pt>
                <c:pt idx="3">
                  <c:v>29</c:v>
                </c:pt>
              </c:numCache>
            </c:numRef>
          </c:val>
        </c:ser>
        <c:axId val="133322624"/>
        <c:axId val="133324160"/>
      </c:barChart>
      <c:catAx>
        <c:axId val="133322624"/>
        <c:scaling>
          <c:orientation val="minMax"/>
        </c:scaling>
        <c:axPos val="b"/>
        <c:tickLblPos val="nextTo"/>
        <c:crossAx val="133324160"/>
        <c:crosses val="autoZero"/>
        <c:auto val="1"/>
        <c:lblAlgn val="ctr"/>
        <c:lblOffset val="100"/>
      </c:catAx>
      <c:valAx>
        <c:axId val="133324160"/>
        <c:scaling>
          <c:orientation val="minMax"/>
        </c:scaling>
        <c:axPos val="l"/>
        <c:numFmt formatCode="General" sourceLinked="1"/>
        <c:tickLblPos val="nextTo"/>
        <c:crossAx val="133322624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rAngAx val="1"/>
    </c:view3D>
    <c:plotArea>
      <c:layout>
        <c:manualLayout>
          <c:layoutTarget val="inner"/>
          <c:xMode val="edge"/>
          <c:yMode val="edge"/>
          <c:x val="9.3016185476815394E-2"/>
          <c:y val="5.1400554097404488E-2"/>
          <c:w val="0.89657313106131376"/>
          <c:h val="0.74172061825605984"/>
        </c:manualLayout>
      </c:layout>
      <c:bar3DChart>
        <c:barDir val="col"/>
        <c:grouping val="clustered"/>
        <c:ser>
          <c:idx val="0"/>
          <c:order val="0"/>
          <c:tx>
            <c:strRef>
              <c:f>'10'!$L$49</c:f>
              <c:strCache>
                <c:ptCount val="1"/>
                <c:pt idx="0">
                  <c:v>2013.X</c:v>
                </c:pt>
              </c:strCache>
            </c:strRef>
          </c:tx>
          <c:dLbls>
            <c:showVal val="1"/>
          </c:dLbls>
          <c:cat>
            <c:strRef>
              <c:f>'10'!$K$50:$K$53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'10'!$L$50:$L$53</c:f>
              <c:numCache>
                <c:formatCode>General</c:formatCode>
                <c:ptCount val="4"/>
                <c:pt idx="0">
                  <c:v>152</c:v>
                </c:pt>
                <c:pt idx="1">
                  <c:v>190</c:v>
                </c:pt>
                <c:pt idx="2">
                  <c:v>24</c:v>
                </c:pt>
                <c:pt idx="3">
                  <c:v>8</c:v>
                </c:pt>
              </c:numCache>
            </c:numRef>
          </c:val>
        </c:ser>
        <c:ser>
          <c:idx val="1"/>
          <c:order val="1"/>
          <c:tx>
            <c:strRef>
              <c:f>'10'!$M$49</c:f>
              <c:strCache>
                <c:ptCount val="1"/>
                <c:pt idx="0">
                  <c:v>2014.X</c:v>
                </c:pt>
              </c:strCache>
            </c:strRef>
          </c:tx>
          <c:dLbls>
            <c:showVal val="1"/>
          </c:dLbls>
          <c:cat>
            <c:strRef>
              <c:f>'10'!$K$50:$K$53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'10'!$M$50:$M$53</c:f>
              <c:numCache>
                <c:formatCode>General</c:formatCode>
                <c:ptCount val="4"/>
                <c:pt idx="0">
                  <c:v>157</c:v>
                </c:pt>
                <c:pt idx="1">
                  <c:v>179</c:v>
                </c:pt>
                <c:pt idx="2">
                  <c:v>25</c:v>
                </c:pt>
                <c:pt idx="3">
                  <c:v>9</c:v>
                </c:pt>
              </c:numCache>
            </c:numRef>
          </c:val>
        </c:ser>
        <c:ser>
          <c:idx val="2"/>
          <c:order val="2"/>
          <c:tx>
            <c:strRef>
              <c:f>'10'!$N$49</c:f>
              <c:strCache>
                <c:ptCount val="1"/>
                <c:pt idx="0">
                  <c:v>2015.X</c:v>
                </c:pt>
              </c:strCache>
            </c:strRef>
          </c:tx>
          <c:dLbls>
            <c:showVal val="1"/>
          </c:dLbls>
          <c:cat>
            <c:strRef>
              <c:f>'10'!$K$50:$K$53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'10'!$N$50:$N$53</c:f>
              <c:numCache>
                <c:formatCode>General</c:formatCode>
                <c:ptCount val="4"/>
                <c:pt idx="0">
                  <c:v>136</c:v>
                </c:pt>
                <c:pt idx="1">
                  <c:v>129</c:v>
                </c:pt>
                <c:pt idx="2">
                  <c:v>19</c:v>
                </c:pt>
                <c:pt idx="3">
                  <c:v>5</c:v>
                </c:pt>
              </c:numCache>
            </c:numRef>
          </c:val>
        </c:ser>
        <c:ser>
          <c:idx val="3"/>
          <c:order val="3"/>
          <c:tx>
            <c:strRef>
              <c:f>'10'!$O$49</c:f>
              <c:strCache>
                <c:ptCount val="1"/>
                <c:pt idx="0">
                  <c:v>2016.X</c:v>
                </c:pt>
              </c:strCache>
            </c:strRef>
          </c:tx>
          <c:dLbls>
            <c:showVal val="1"/>
          </c:dLbls>
          <c:cat>
            <c:strRef>
              <c:f>'10'!$K$50:$K$53</c:f>
              <c:strCache>
                <c:ptCount val="4"/>
                <c:pt idx="0">
                  <c:v>Хөнгөн хэрэг </c:v>
                </c:pt>
                <c:pt idx="1">
                  <c:v>Хүндэвтэр хэрэг </c:v>
                </c:pt>
                <c:pt idx="2">
                  <c:v>Хүнд хэрэг </c:v>
                </c:pt>
                <c:pt idx="3">
                  <c:v>Онц хүнд хэрэг</c:v>
                </c:pt>
              </c:strCache>
            </c:strRef>
          </c:cat>
          <c:val>
            <c:numRef>
              <c:f>'10'!$O$50:$O$53</c:f>
              <c:numCache>
                <c:formatCode>General</c:formatCode>
                <c:ptCount val="4"/>
                <c:pt idx="0">
                  <c:v>147</c:v>
                </c:pt>
                <c:pt idx="1">
                  <c:v>133</c:v>
                </c:pt>
                <c:pt idx="2">
                  <c:v>13</c:v>
                </c:pt>
                <c:pt idx="3">
                  <c:v>6</c:v>
                </c:pt>
              </c:numCache>
            </c:numRef>
          </c:val>
        </c:ser>
        <c:shape val="cone"/>
        <c:axId val="45715840"/>
        <c:axId val="45717376"/>
        <c:axId val="0"/>
      </c:bar3DChart>
      <c:catAx>
        <c:axId val="45715840"/>
        <c:scaling>
          <c:orientation val="minMax"/>
        </c:scaling>
        <c:axPos val="b"/>
        <c:tickLblPos val="nextTo"/>
        <c:crossAx val="45717376"/>
        <c:crosses val="autoZero"/>
        <c:auto val="1"/>
        <c:lblAlgn val="ctr"/>
        <c:lblOffset val="100"/>
      </c:catAx>
      <c:valAx>
        <c:axId val="45717376"/>
        <c:scaling>
          <c:orientation val="minMax"/>
        </c:scaling>
        <c:axPos val="l"/>
        <c:numFmt formatCode="General" sourceLinked="1"/>
        <c:tickLblPos val="nextTo"/>
        <c:crossAx val="45715840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>
        <c:manualLayout>
          <c:layoutTarget val="inner"/>
          <c:xMode val="edge"/>
          <c:yMode val="edge"/>
          <c:x val="9.8571741032371027E-2"/>
          <c:y val="6.5289442986293383E-2"/>
          <c:w val="0.8792491251093616"/>
          <c:h val="0.79822506561679785"/>
        </c:manualLayout>
      </c:layout>
      <c:bar3DChart>
        <c:barDir val="col"/>
        <c:grouping val="clustered"/>
        <c:ser>
          <c:idx val="0"/>
          <c:order val="0"/>
          <c:tx>
            <c:strRef>
              <c:f>'10'!$K$72</c:f>
              <c:strCache>
                <c:ptCount val="1"/>
                <c:pt idx="0">
                  <c:v>Нийт учирсан хохирол, сая төг</c:v>
                </c:pt>
              </c:strCache>
            </c:strRef>
          </c:tx>
          <c:dLbls>
            <c:showVal val="1"/>
          </c:dLbls>
          <c:cat>
            <c:strRef>
              <c:f>'10'!$L$71:$O$71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'10'!$L$72:$O$72</c:f>
              <c:numCache>
                <c:formatCode>General</c:formatCode>
                <c:ptCount val="4"/>
                <c:pt idx="0">
                  <c:v>482.6</c:v>
                </c:pt>
                <c:pt idx="1">
                  <c:v>451.4</c:v>
                </c:pt>
                <c:pt idx="2">
                  <c:v>389.6</c:v>
                </c:pt>
                <c:pt idx="3">
                  <c:v>611.5</c:v>
                </c:pt>
              </c:numCache>
            </c:numRef>
          </c:val>
        </c:ser>
        <c:ser>
          <c:idx val="1"/>
          <c:order val="1"/>
          <c:tx>
            <c:strRef>
              <c:f>'10'!$K$73</c:f>
              <c:strCache>
                <c:ptCount val="1"/>
                <c:pt idx="0">
                  <c:v>Нөхөн төлүүлсэн хохирол, сая төг</c:v>
                </c:pt>
              </c:strCache>
            </c:strRef>
          </c:tx>
          <c:dLbls>
            <c:showVal val="1"/>
          </c:dLbls>
          <c:cat>
            <c:strRef>
              <c:f>'10'!$L$71:$O$71</c:f>
              <c:strCache>
                <c:ptCount val="4"/>
                <c:pt idx="0">
                  <c:v>2013.X</c:v>
                </c:pt>
                <c:pt idx="1">
                  <c:v>2014.X</c:v>
                </c:pt>
                <c:pt idx="2">
                  <c:v>2015.X</c:v>
                </c:pt>
                <c:pt idx="3">
                  <c:v>2016.X</c:v>
                </c:pt>
              </c:strCache>
            </c:strRef>
          </c:cat>
          <c:val>
            <c:numRef>
              <c:f>'10'!$L$73:$O$73</c:f>
              <c:numCache>
                <c:formatCode>General</c:formatCode>
                <c:ptCount val="4"/>
                <c:pt idx="0">
                  <c:v>323.39999999999992</c:v>
                </c:pt>
                <c:pt idx="1">
                  <c:v>353.5</c:v>
                </c:pt>
                <c:pt idx="2">
                  <c:v>246.3</c:v>
                </c:pt>
                <c:pt idx="3">
                  <c:v>458.4</c:v>
                </c:pt>
              </c:numCache>
            </c:numRef>
          </c:val>
        </c:ser>
        <c:shape val="pyramid"/>
        <c:axId val="45755776"/>
        <c:axId val="45773952"/>
        <c:axId val="0"/>
      </c:bar3DChart>
      <c:catAx>
        <c:axId val="45755776"/>
        <c:scaling>
          <c:orientation val="minMax"/>
        </c:scaling>
        <c:axPos val="b"/>
        <c:tickLblPos val="nextTo"/>
        <c:crossAx val="45773952"/>
        <c:crosses val="autoZero"/>
        <c:auto val="1"/>
        <c:lblAlgn val="ctr"/>
        <c:lblOffset val="100"/>
      </c:catAx>
      <c:valAx>
        <c:axId val="45773952"/>
        <c:scaling>
          <c:orientation val="minMax"/>
        </c:scaling>
        <c:axPos val="l"/>
        <c:numFmt formatCode="General" sourceLinked="1"/>
        <c:tickLblPos val="nextTo"/>
        <c:crossAx val="45755776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'10'!$Z$80</c:f>
              <c:strCache>
                <c:ptCount val="1"/>
                <c:pt idx="0">
                  <c:v>2013.X</c:v>
                </c:pt>
              </c:strCache>
            </c:strRef>
          </c:tx>
          <c:dLbls>
            <c:dLbl>
              <c:idx val="0"/>
              <c:layout>
                <c:manualLayout>
                  <c:x val="-3.333333333333334E-2"/>
                  <c:y val="-9.259259259259512E-3"/>
                </c:manualLayout>
              </c:layout>
              <c:showVal val="1"/>
            </c:dLbl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'10'!$Z$81:$Z$84</c:f>
              <c:numCache>
                <c:formatCode>General</c:formatCode>
                <c:ptCount val="4"/>
                <c:pt idx="0">
                  <c:v>8.9</c:v>
                </c:pt>
                <c:pt idx="1">
                  <c:v>2397.1999999999998</c:v>
                </c:pt>
                <c:pt idx="2">
                  <c:v>1663.9</c:v>
                </c:pt>
                <c:pt idx="3">
                  <c:v>741.1</c:v>
                </c:pt>
              </c:numCache>
            </c:numRef>
          </c:val>
        </c:ser>
        <c:ser>
          <c:idx val="1"/>
          <c:order val="1"/>
          <c:tx>
            <c:strRef>
              <c:f>'10'!$AA$80</c:f>
              <c:strCache>
                <c:ptCount val="1"/>
                <c:pt idx="0">
                  <c:v>2014.X</c:v>
                </c:pt>
              </c:strCache>
            </c:strRef>
          </c:tx>
          <c:dLbls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'10'!$AA$81:$AA$84</c:f>
              <c:numCache>
                <c:formatCode>General</c:formatCode>
                <c:ptCount val="4"/>
                <c:pt idx="0">
                  <c:v>17.899999999999999</c:v>
                </c:pt>
                <c:pt idx="1">
                  <c:v>2612.1999999999998</c:v>
                </c:pt>
                <c:pt idx="2">
                  <c:v>2058.1999999999998</c:v>
                </c:pt>
                <c:pt idx="3">
                  <c:v>946</c:v>
                </c:pt>
              </c:numCache>
            </c:numRef>
          </c:val>
        </c:ser>
        <c:ser>
          <c:idx val="2"/>
          <c:order val="2"/>
          <c:tx>
            <c:strRef>
              <c:f>'10'!$AB$80</c:f>
              <c:strCache>
                <c:ptCount val="1"/>
                <c:pt idx="0">
                  <c:v>2015.Х</c:v>
                </c:pt>
              </c:strCache>
            </c:strRef>
          </c:tx>
          <c:dLbls>
            <c:dLbl>
              <c:idx val="0"/>
              <c:layout>
                <c:manualLayout>
                  <c:x val="2.222222222222225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5000000000000001E-2"/>
                  <c:y val="-9.2592592592594409E-3"/>
                </c:manualLayout>
              </c:layout>
              <c:showVal val="1"/>
            </c:dLbl>
            <c:dLbl>
              <c:idx val="3"/>
              <c:layout>
                <c:manualLayout>
                  <c:x val="3.6111111111111212E-2"/>
                  <c:y val="9.2592592592594409E-3"/>
                </c:manualLayout>
              </c:layout>
              <c:showVal val="1"/>
            </c:dLbl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'10'!$AB$81:$AB$84</c:f>
              <c:numCache>
                <c:formatCode>General</c:formatCode>
                <c:ptCount val="4"/>
                <c:pt idx="0">
                  <c:v>21.8</c:v>
                </c:pt>
                <c:pt idx="1">
                  <c:v>2781.1</c:v>
                </c:pt>
                <c:pt idx="2">
                  <c:v>2134.1</c:v>
                </c:pt>
                <c:pt idx="3">
                  <c:v>1110.2</c:v>
                </c:pt>
              </c:numCache>
            </c:numRef>
          </c:val>
        </c:ser>
        <c:ser>
          <c:idx val="3"/>
          <c:order val="3"/>
          <c:tx>
            <c:strRef>
              <c:f>'10'!$AC$80</c:f>
              <c:strCache>
                <c:ptCount val="1"/>
                <c:pt idx="0">
                  <c:v>2016.X</c:v>
                </c:pt>
              </c:strCache>
            </c:strRef>
          </c:tx>
          <c:dLbls>
            <c:showVal val="1"/>
          </c:dLbls>
          <c:cat>
            <c:strRef>
              <c:f>'10'!$Y$81:$Y$84</c:f>
              <c:strCache>
                <c:ptCount val="4"/>
                <c:pt idx="0">
                  <c:v>Үр тариа</c:v>
                </c:pt>
                <c:pt idx="1">
                  <c:v>Төмс</c:v>
                </c:pt>
                <c:pt idx="2">
                  <c:v>Хүнсний ногоо</c:v>
                </c:pt>
                <c:pt idx="3">
                  <c:v>Тэжээлийн ургамал</c:v>
                </c:pt>
              </c:strCache>
            </c:strRef>
          </c:cat>
          <c:val>
            <c:numRef>
              <c:f>'10'!$AC$81:$AC$84</c:f>
              <c:numCache>
                <c:formatCode>General</c:formatCode>
                <c:ptCount val="4"/>
                <c:pt idx="0">
                  <c:v>14.5</c:v>
                </c:pt>
                <c:pt idx="1">
                  <c:v>2890.4</c:v>
                </c:pt>
                <c:pt idx="2">
                  <c:v>2185.9</c:v>
                </c:pt>
                <c:pt idx="3">
                  <c:v>1518.4</c:v>
                </c:pt>
              </c:numCache>
            </c:numRef>
          </c:val>
        </c:ser>
        <c:axId val="45887872"/>
        <c:axId val="45889408"/>
      </c:barChart>
      <c:catAx>
        <c:axId val="45887872"/>
        <c:scaling>
          <c:orientation val="minMax"/>
        </c:scaling>
        <c:axPos val="b"/>
        <c:tickLblPos val="nextTo"/>
        <c:crossAx val="45889408"/>
        <c:crosses val="autoZero"/>
        <c:auto val="1"/>
        <c:lblAlgn val="ctr"/>
        <c:lblOffset val="100"/>
      </c:catAx>
      <c:valAx>
        <c:axId val="45889408"/>
        <c:scaling>
          <c:orientation val="minMax"/>
        </c:scaling>
        <c:axPos val="l"/>
        <c:numFmt formatCode="General" sourceLinked="1"/>
        <c:tickLblPos val="nextTo"/>
        <c:crossAx val="45887872"/>
        <c:crosses val="autoZero"/>
        <c:crossBetween val="between"/>
      </c:valAx>
    </c:plotArea>
    <c:legend>
      <c:legendPos val="t"/>
      <c:layout/>
    </c:legend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'10'!$K$262:$W$262</c:f>
              <c:strCache>
                <c:ptCount val="13"/>
                <c:pt idx="0">
                  <c:v>Åðºíõèé индекс</c:v>
                </c:pt>
                <c:pt idx="1">
                  <c:v>Õ¿íñíèé бараа, ундаа ус</c:v>
                </c:pt>
                <c:pt idx="2">
                  <c:v>Ñîãòóóðóóëàõ ундаа, тамхи</c:v>
                </c:pt>
                <c:pt idx="3">
                  <c:v>Õóâöàñ, бөс бараа</c:v>
                </c:pt>
                <c:pt idx="4">
                  <c:v>Îðîí ñóóö, óñ, түлш</c:v>
                </c:pt>
                <c:pt idx="5">
                  <c:v>Ãýð àõóéí бараа</c:v>
                </c:pt>
                <c:pt idx="6">
                  <c:v>Ýì, òàðèà, эмнэлгийн үйлчилгээ</c:v>
                </c:pt>
                <c:pt idx="7">
                  <c:v>Тээвэр</c:v>
                </c:pt>
                <c:pt idx="8">
                  <c:v>Õîëáîî</c:v>
                </c:pt>
                <c:pt idx="9">
                  <c:v>Àìðàëò, чөлөөт цаг</c:v>
                </c:pt>
                <c:pt idx="10">
                  <c:v>Áîëîâñрол</c:v>
                </c:pt>
                <c:pt idx="11">
                  <c:v>Çî÷èä áóóäàë, зоогийн газар</c:v>
                </c:pt>
                <c:pt idx="12">
                  <c:v>Áóñàä</c:v>
                </c:pt>
              </c:strCache>
            </c:strRef>
          </c:cat>
          <c:val>
            <c:numRef>
              <c:f>'10'!$K$263:$W$263</c:f>
              <c:numCache>
                <c:formatCode>##########0.0</c:formatCode>
                <c:ptCount val="13"/>
                <c:pt idx="0">
                  <c:v>174.4</c:v>
                </c:pt>
                <c:pt idx="1">
                  <c:v>150.69999999999999</c:v>
                </c:pt>
                <c:pt idx="2">
                  <c:v>212.5</c:v>
                </c:pt>
                <c:pt idx="3">
                  <c:v>225.3</c:v>
                </c:pt>
                <c:pt idx="4">
                  <c:v>143.69999999999999</c:v>
                </c:pt>
                <c:pt idx="5">
                  <c:v>255.1</c:v>
                </c:pt>
                <c:pt idx="6">
                  <c:v>156.69999999999999</c:v>
                </c:pt>
                <c:pt idx="7">
                  <c:v>139.9</c:v>
                </c:pt>
                <c:pt idx="8">
                  <c:v>92.3</c:v>
                </c:pt>
                <c:pt idx="9">
                  <c:v>85.6</c:v>
                </c:pt>
                <c:pt idx="10">
                  <c:v>240</c:v>
                </c:pt>
                <c:pt idx="11">
                  <c:v>191.2</c:v>
                </c:pt>
                <c:pt idx="12">
                  <c:v>157.4</c:v>
                </c:pt>
              </c:numCache>
            </c:numRef>
          </c:val>
        </c:ser>
        <c:shape val="box"/>
        <c:axId val="45943040"/>
        <c:axId val="45961216"/>
        <c:axId val="0"/>
      </c:bar3DChart>
      <c:catAx>
        <c:axId val="45943040"/>
        <c:scaling>
          <c:orientation val="minMax"/>
        </c:scaling>
        <c:axPos val="b"/>
        <c:tickLblPos val="nextTo"/>
        <c:txPr>
          <a:bodyPr/>
          <a:lstStyle/>
          <a:p>
            <a:pPr>
              <a:defRPr sz="1100" baseline="0">
                <a:latin typeface="Arial Mon" pitchFamily="34" charset="0"/>
              </a:defRPr>
            </a:pPr>
            <a:endParaRPr lang="en-US"/>
          </a:p>
        </c:txPr>
        <c:crossAx val="45961216"/>
        <c:crosses val="autoZero"/>
        <c:auto val="1"/>
        <c:lblAlgn val="ctr"/>
        <c:lblOffset val="100"/>
      </c:catAx>
      <c:valAx>
        <c:axId val="45961216"/>
        <c:scaling>
          <c:orientation val="minMax"/>
        </c:scaling>
        <c:axPos val="l"/>
        <c:numFmt formatCode="##########0.0" sourceLinked="1"/>
        <c:tickLblPos val="nextTo"/>
        <c:crossAx val="45943040"/>
        <c:crosses val="autoZero"/>
        <c:crossBetween val="between"/>
      </c:valAx>
    </c:plotArea>
    <c:plotVisOnly val="1"/>
  </c:chart>
  <c:txPr>
    <a:bodyPr/>
    <a:lstStyle/>
    <a:p>
      <a:pPr>
        <a:defRPr sz="12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5CEB-C441-4846-A271-AD5C0EB1D8EC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724B5-F969-4D64-885F-94CB7DC281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BCC4C-C531-4213-B886-9923FF555CBE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3C59B-3F92-4E70-BB19-F4991E2E3D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0B161-4BB8-4E0E-BE40-C3849403957E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E9B4FA-1002-4738-8D3D-15D9DF635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6028A-F856-47F1-8541-1EB1C70F7BBC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61560-1179-4C97-9EA7-36044E52D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F8991-51A2-41B8-800E-EF5EA086DA56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A10B9-943D-442E-95AF-D4F70BD2B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B7654-1CFC-495C-B388-0AECC9B1B7F6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969C2-65C3-4DCE-AF04-528750D9D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25025-8117-4F72-9CB0-5162EDE99619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56ADA-6201-4BC8-B126-CE477FF02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D4389-0D05-429D-A3B6-68DFDBFA38F6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5999F-1151-463D-B4DA-52AFCECA6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B1A55-2D58-44AC-9C97-4E45DB540E02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69F8A-1610-45E1-B93F-AA23F49C08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F6FB1-64E6-400D-86A1-632CF19A19E6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C4CAE-56E6-4580-B0FD-FDB745B4D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C31A5-45A7-4D1D-A02C-2D84F725370F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889955-E3C0-407B-A8FF-606B04837E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D529C-72C0-41C7-BA99-590E24BC7BD0}" type="datetimeFigureOut">
              <a:rPr lang="en-US"/>
              <a:pPr>
                <a:defRPr/>
              </a:pPr>
              <a:t>2016-12-15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759E6A-A79B-4B22-BA8B-C60D395293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 descr="C:\Users\Ganbayar\Desktop\19_Hovd dem.jp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D:\2013 bagiin darga surgalt\3_Bayanhongor dem.jpg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60325"/>
            <a:ext cx="9144000" cy="673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1357290" y="714375"/>
            <a:ext cx="7343798" cy="528639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mn-MN" sz="3600" b="1" dirty="0" smtClean="0"/>
              <a:t>БАЯНХОНГОР АЙМГИЙН СТАТИСТИКИЙН ХЭЛТЭС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НИЙГЭМ ЭДИЙН </a:t>
            </a:r>
            <a:br>
              <a:rPr lang="mn-MN" sz="3600" b="1" dirty="0" smtClean="0"/>
            </a:br>
            <a:r>
              <a:rPr lang="mn-MN" sz="3600" b="1" dirty="0" smtClean="0"/>
              <a:t>ЗАСГИЙН БАЙДАЛ </a:t>
            </a:r>
            <a:br>
              <a:rPr lang="mn-MN" sz="3600" b="1" dirty="0" smtClean="0"/>
            </a:br>
            <a:r>
              <a:rPr lang="mn-MN" sz="3600" b="1" dirty="0" smtClean="0"/>
              <a:t/>
            </a:r>
            <a:br>
              <a:rPr lang="mn-MN" sz="3600" b="1" dirty="0" smtClean="0"/>
            </a:br>
            <a:r>
              <a:rPr lang="mn-MN" sz="3600" b="1" dirty="0" smtClean="0"/>
              <a:t>201</a:t>
            </a:r>
            <a:r>
              <a:rPr lang="en-US" sz="3600" b="1" dirty="0" smtClean="0"/>
              <a:t>6</a:t>
            </a:r>
            <a:r>
              <a:rPr lang="mn-MN" sz="3600" b="1" dirty="0" smtClean="0"/>
              <a:t> ОНЫ ЭХНИЙ </a:t>
            </a:r>
            <a:r>
              <a:rPr lang="en-US" sz="3600" b="1" dirty="0" smtClean="0"/>
              <a:t>10</a:t>
            </a:r>
            <a:r>
              <a:rPr lang="mn-MN" sz="3600" b="1" dirty="0" smtClean="0"/>
              <a:t> САР </a:t>
            </a:r>
            <a:br>
              <a:rPr lang="mn-MN" sz="3600" b="1" dirty="0" smtClean="0"/>
            </a:br>
            <a:r>
              <a:rPr lang="mn-MN" sz="3600" b="1" dirty="0" smtClean="0"/>
              <a:t>ХЭВЛЭЛИЙН БАГА ХУРАЛ</a:t>
            </a:r>
            <a:endParaRPr lang="en-US" sz="3600" b="1" dirty="0" smtClean="0"/>
          </a:p>
        </p:txBody>
      </p:sp>
      <p:sp>
        <p:nvSpPr>
          <p:cNvPr id="2051" name="TextBox 5"/>
          <p:cNvSpPr txBox="1">
            <a:spLocks noChangeArrowheads="1"/>
          </p:cNvSpPr>
          <p:nvPr/>
        </p:nvSpPr>
        <p:spPr bwMode="auto">
          <a:xfrm>
            <a:off x="1500188" y="714375"/>
            <a:ext cx="73580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42976" y="857232"/>
            <a:ext cx="7358114" cy="677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Аймгийн хэрэглээний үнийн индексийн </a:t>
            </a:r>
            <a:r>
              <a:rPr lang="en-US" b="1" dirty="0" smtClean="0"/>
              <a:t>10</a:t>
            </a:r>
            <a:r>
              <a:rPr lang="mn-MN" b="1" dirty="0" smtClean="0"/>
              <a:t> дугаар сарын өөрчлөлт</a:t>
            </a:r>
          </a:p>
          <a:p>
            <a:pPr algn="ctr"/>
            <a:r>
              <a:rPr lang="mn-MN" b="1" dirty="0" smtClean="0"/>
              <a:t>/ </a:t>
            </a:r>
            <a:r>
              <a:rPr lang="mn-MN" sz="2000" b="1" dirty="0" smtClean="0"/>
              <a:t>бүлгээр</a:t>
            </a:r>
            <a:r>
              <a:rPr lang="mn-MN" b="1" dirty="0" smtClean="0"/>
              <a:t>, хувиар /</a:t>
            </a:r>
            <a:endParaRPr lang="en-US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071538" y="1714488"/>
          <a:ext cx="7500990" cy="4643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85852" y="857233"/>
            <a:ext cx="7215238" cy="6463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mn-MN" b="1" dirty="0" smtClean="0"/>
              <a:t>Гол нэр төрлийн барааны үнэ </a:t>
            </a:r>
            <a:r>
              <a:rPr lang="mn-MN" b="1" i="1" dirty="0" smtClean="0"/>
              <a:t>/өнгөрсөн онтой харьцуулсанаар 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357290" y="1785926"/>
          <a:ext cx="3571900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4929190" y="1714488"/>
          <a:ext cx="3571900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71538" y="2071678"/>
            <a:ext cx="721523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40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ТАТВАРЫН ОРЛОГО, </a:t>
            </a:r>
          </a:p>
          <a:p>
            <a:pPr algn="ctr"/>
            <a:r>
              <a:rPr lang="mn-MN" sz="40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БАНКНЫ ҮЗҮҮЛЭЛТ</a:t>
            </a:r>
            <a:endParaRPr lang="en-US" sz="40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57290" y="928671"/>
            <a:ext cx="6929486" cy="7140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20" b="1" dirty="0" smtClean="0"/>
              <a:t>Төсвийн орлого, жил бүрийн эхний </a:t>
            </a:r>
            <a:r>
              <a:rPr lang="en-US" sz="2020" b="1" dirty="0" smtClean="0"/>
              <a:t>10</a:t>
            </a:r>
            <a:endParaRPr lang="ru-RU" sz="2020" b="1" dirty="0" smtClean="0"/>
          </a:p>
          <a:p>
            <a:pPr algn="ctr"/>
            <a:r>
              <a:rPr lang="mn-MN" sz="2020" b="1" dirty="0" smtClean="0"/>
              <a:t>сарын байдлаар</a:t>
            </a:r>
            <a:endParaRPr lang="en-US" sz="202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357290" y="1785926"/>
          <a:ext cx="6929486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14414" y="785794"/>
            <a:ext cx="7215238" cy="85725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sz="2400" b="1" dirty="0" smtClean="0"/>
              <a:t>ХАДГАЛАМЖ, ЗЭЭЛИЙН ҮЗҮҮЛЭЛТҮҮД, ЖИЛ БҮРИЙН</a:t>
            </a:r>
            <a:br>
              <a:rPr lang="mn-MN" sz="2400" b="1" dirty="0" smtClean="0"/>
            </a:br>
            <a:r>
              <a:rPr lang="mn-MN" sz="2400" b="1" dirty="0" smtClean="0"/>
              <a:t>ЭХНИЙ 9 САРЫН БАЙДЛААР</a:t>
            </a:r>
            <a:endParaRPr lang="en-US" sz="2400" dirty="0"/>
          </a:p>
        </p:txBody>
      </p:sp>
      <p:graphicFrame>
        <p:nvGraphicFramePr>
          <p:cNvPr id="3" name="Chart 2"/>
          <p:cNvGraphicFramePr/>
          <p:nvPr/>
        </p:nvGraphicFramePr>
        <p:xfrm>
          <a:off x="1214414" y="1785926"/>
          <a:ext cx="7215238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285852" y="1142984"/>
            <a:ext cx="7072362" cy="3357586"/>
          </a:xfrm>
        </p:spPr>
        <p:txBody>
          <a:bodyPr/>
          <a:lstStyle/>
          <a:p>
            <a:r>
              <a:rPr lang="mn-MN" b="1" dirty="0" smtClean="0"/>
              <a:t>АЖ ҮЙЛДВЭРИЙН САЛБАРЫН</a:t>
            </a:r>
            <a:br>
              <a:rPr lang="mn-MN" b="1" dirty="0" smtClean="0"/>
            </a:br>
            <a:r>
              <a:rPr lang="mn-MN" b="1" dirty="0" smtClean="0"/>
              <a:t>ҮЗҮҮЛЭЛТ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/>
          <a:lstStyle/>
          <a:p>
            <a:r>
              <a:rPr lang="mn-MN" sz="2400" b="1" dirty="0" smtClean="0"/>
              <a:t>Аж үйлдвэрийн салбарын үйлдвэрлэлт /сая.төг/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1000100" y="3429001"/>
            <a:ext cx="79296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mn-MN" b="1" dirty="0" smtClean="0"/>
              <a:t>Гол нэр төрлийн бүтээгдэхүүн үйлдвэрлэлт /биет</a:t>
            </a:r>
            <a:r>
              <a:rPr lang="en-US" b="1" dirty="0" smtClean="0"/>
              <a:t>  </a:t>
            </a:r>
            <a:r>
              <a:rPr lang="mn-MN" b="1" dirty="0" smtClean="0"/>
              <a:t>хэмжээ/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1142976" y="1285860"/>
          <a:ext cx="7500990" cy="2143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1142976" y="3857628"/>
          <a:ext cx="7572428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40011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ХҮН АМ, НИЙГМИЙН ҮЗҮҮЛЭЛТ – Эрүүл мэнд</a:t>
            </a: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3786190"/>
            <a:ext cx="457222" cy="457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1357258" y="4000504"/>
            <a:ext cx="7429584" cy="1588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H="1">
            <a:off x="3609586" y="2676901"/>
            <a:ext cx="2643983" cy="4775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5286380" y="1214422"/>
          <a:ext cx="3500462" cy="500066"/>
        </p:xfrm>
        <a:graphic>
          <a:graphicData uri="http://schemas.openxmlformats.org/drawingml/2006/table">
            <a:tbl>
              <a:tblPr/>
              <a:tblGrid>
                <a:gridCol w="3500462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Нялхасын эндэгдэл 1000 амьд төрөлтөд 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, 201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оны эхний </a:t>
                      </a:r>
                      <a:r>
                        <a:rPr lang="en-US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r>
                        <a:rPr lang="mn-MN" sz="12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mn-M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сарын байдлаар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071538" y="1214422"/>
          <a:ext cx="3786214" cy="2714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1142976" y="4214818"/>
          <a:ext cx="7643866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5072066" y="1857364"/>
          <a:ext cx="3714776" cy="20717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халамжийн</a:t>
            </a:r>
            <a:r>
              <a:rPr lang="en-US" sz="2000" b="1" dirty="0" smtClean="0"/>
              <a:t> </a:t>
            </a:r>
            <a:r>
              <a:rPr lang="mn-MN" sz="2000" b="1" dirty="0" smtClean="0"/>
              <a:t>үйлчилгээ,</a:t>
            </a:r>
            <a:br>
              <a:rPr lang="mn-MN" sz="2000" b="1" dirty="0" smtClean="0"/>
            </a:br>
            <a:r>
              <a:rPr lang="ru-RU" sz="2000" b="1" dirty="0" smtClean="0"/>
              <a:t>эхний </a:t>
            </a:r>
            <a:r>
              <a:rPr lang="en-US" sz="2000" b="1" smtClean="0"/>
              <a:t>10</a:t>
            </a:r>
            <a:r>
              <a:rPr lang="ru-RU" sz="2000" b="1" smtClean="0"/>
              <a:t> </a:t>
            </a:r>
            <a:r>
              <a:rPr lang="ru-RU" sz="2000" b="1" dirty="0" smtClean="0"/>
              <a:t>сарын байдлаар мян. төг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214414" y="1571612"/>
          <a:ext cx="7472386" cy="4554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ЭХНИЙ</a:t>
            </a:r>
            <a:br>
              <a:rPr lang="mn-MN" sz="2000" b="1" dirty="0" smtClean="0"/>
            </a:br>
            <a:r>
              <a:rPr lang="en-US" sz="2000" b="1" dirty="0" smtClean="0"/>
              <a:t>10</a:t>
            </a:r>
            <a:r>
              <a:rPr lang="mn-MN" sz="2000" b="1" dirty="0" smtClean="0"/>
              <a:t> САРЫН БАЙДЛААР БҮРТГҮҮЛСЭН ГЭМТ ХЭРЭГ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071538" y="1643050"/>
          <a:ext cx="7643866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</a:t>
            </a:r>
            <a:br>
              <a:rPr lang="en-US" sz="2000" b="1" dirty="0" smtClean="0"/>
            </a:br>
            <a:r>
              <a:rPr lang="en-US" sz="2000" b="1" dirty="0" smtClean="0"/>
              <a:t>   </a:t>
            </a:r>
            <a:r>
              <a:rPr lang="mn-MN" sz="2000" b="1" dirty="0" smtClean="0"/>
              <a:t>ГЭМТ</a:t>
            </a:r>
            <a:r>
              <a:rPr lang="en-US" sz="2000" b="1" dirty="0" smtClean="0"/>
              <a:t>  </a:t>
            </a:r>
            <a:r>
              <a:rPr lang="mn-MN" sz="2000" b="1" dirty="0" smtClean="0"/>
              <a:t>ХЭРЭГ, ТӨРЛӨӨР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071538" y="1571612"/>
          <a:ext cx="764386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071538" y="714356"/>
            <a:ext cx="7615262" cy="70788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mn-MN" sz="2000" b="1" dirty="0" smtClean="0"/>
              <a:t>НИЙГМИЙН ҮЗҮҮЛЭЛТҮҮД</a:t>
            </a:r>
            <a:r>
              <a:rPr lang="en-US" sz="2000" b="1" dirty="0" smtClean="0"/>
              <a:t>  -  </a:t>
            </a:r>
            <a:r>
              <a:rPr lang="mn-MN" sz="2000" b="1" dirty="0" smtClean="0"/>
              <a:t>ГЭМТ</a:t>
            </a:r>
            <a:br>
              <a:rPr lang="mn-MN" sz="2000" b="1" dirty="0" smtClean="0"/>
            </a:br>
            <a:r>
              <a:rPr lang="mn-MN" sz="2000" b="1" dirty="0" smtClean="0"/>
              <a:t>ХЭРГИЙН УЛМААС УЧИРСАН ХОХИРОЛ, САЯ ТӨГРӨГ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1142976" y="1571612"/>
          <a:ext cx="7572428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71604" y="2071678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Хөдөө аж ахуйн</a:t>
            </a:r>
          </a:p>
          <a:p>
            <a:pPr algn="ctr"/>
            <a:r>
              <a:rPr lang="mn-MN" sz="3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САЛБАРЫН </a:t>
            </a:r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Зарим </a:t>
            </a:r>
          </a:p>
          <a:p>
            <a:pPr algn="ctr"/>
            <a:r>
              <a:rPr lang="mn-MN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үзүүлэлтүүд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500166" y="785794"/>
            <a:ext cx="6929486" cy="63184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mn-MN" b="1" dirty="0" smtClean="0"/>
              <a:t>Хураасан ургац /тн/</a:t>
            </a:r>
            <a:endParaRPr lang="en-US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1428728" y="1643050"/>
          <a:ext cx="7000924" cy="46434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71539" y="2830511"/>
            <a:ext cx="757242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n-MN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ХЭРЭГЛЭЭНИЙ ҮНЭ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146</Words>
  <Application>Microsoft Office PowerPoint</Application>
  <PresentationFormat>On-screen Show (4:3)</PresentationFormat>
  <Paragraphs>32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БАЯНХОНГОР АЙМГИЙН СТАТИСТИКИЙН ХЭЛТЭС  НИЙГЭМ ЭДИЙН  ЗАСГИЙН БАЙДАЛ   2016 ОНЫ ЭХНИЙ 10 САР  ХЭВЛЭЛИЙН БАГА ХУРАЛ</vt:lpstr>
      <vt:lpstr>ХҮН АМ, НИЙГМИЙН ҮЗҮҮЛЭЛТ – Эрүүл мэнд</vt:lpstr>
      <vt:lpstr>НИЙГМИЙН ҮЗҮҮЛЭЛТҮҮД  -  халамжийн үйлчилгээ, эхний 10 сарын байдлаар мян. төг</vt:lpstr>
      <vt:lpstr>НИЙГМИЙН ҮЗҮҮЛЭЛТҮҮД  -  ЭХНИЙ 10 САРЫН БАЙДЛААР БҮРТГҮҮЛСЭН ГЭМТ ХЭРЭГ</vt:lpstr>
      <vt:lpstr>НИЙГМИЙН ҮЗҮҮЛЭЛТҮҮД  -     ГЭМТ  ХЭРЭГ, ТӨРЛӨӨР</vt:lpstr>
      <vt:lpstr>НИЙГМИЙН ҮЗҮҮЛЭЛТҮҮД  -  ГЭМТ ХЭРГИЙН УЛМААС УЧИРСАН ХОХИРОЛ, САЯ ТӨГРӨГ</vt:lpstr>
      <vt:lpstr>Slide 7</vt:lpstr>
      <vt:lpstr>Хураасан ургац /тн/</vt:lpstr>
      <vt:lpstr>Slide 9</vt:lpstr>
      <vt:lpstr>Slide 10</vt:lpstr>
      <vt:lpstr>Slide 11</vt:lpstr>
      <vt:lpstr>Slide 12</vt:lpstr>
      <vt:lpstr>Slide 13</vt:lpstr>
      <vt:lpstr>ХАДГАЛАМЖ, ЗЭЭЛИЙН ҮЗҮҮЛЭЛТҮҮД, ЖИЛ БҮРИЙН ЭХНИЙ 9 САРЫН БАЙДЛААР</vt:lpstr>
      <vt:lpstr>АЖ ҮЙЛДВЭРИЙН САЛБАРЫН ҮЗҮҮЛЭЛТ</vt:lpstr>
      <vt:lpstr>Аж үйлдвэрийн салбарын үйлдвэрлэлт /сая.төг/</vt:lpstr>
    </vt:vector>
  </TitlesOfParts>
  <Company>statistik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erdenesyren</dc:creator>
  <cp:lastModifiedBy>User</cp:lastModifiedBy>
  <cp:revision>219</cp:revision>
  <dcterms:created xsi:type="dcterms:W3CDTF">2007-01-14T19:26:04Z</dcterms:created>
  <dcterms:modified xsi:type="dcterms:W3CDTF">2016-12-15T02:36:13Z</dcterms:modified>
</cp:coreProperties>
</file>