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306" r:id="rId4"/>
    <p:sldId id="305" r:id="rId5"/>
    <p:sldId id="287" r:id="rId6"/>
    <p:sldId id="288" r:id="rId7"/>
    <p:sldId id="289" r:id="rId8"/>
    <p:sldId id="290" r:id="rId9"/>
    <p:sldId id="291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05" autoAdjust="0"/>
    <p:restoredTop sz="94660"/>
  </p:normalViewPr>
  <p:slideViewPr>
    <p:cSldViewPr>
      <p:cViewPr varScale="1">
        <p:scale>
          <a:sx n="102" d="100"/>
          <a:sy n="102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mn-MN"/>
              <a:t>Халдварт өвчнөөр өвчлөгчид, 2013,2014, 2015</a:t>
            </a:r>
            <a:r>
              <a:rPr lang="en-US"/>
              <a:t>,2016</a:t>
            </a:r>
            <a:r>
              <a:rPr lang="mn-MN"/>
              <a:t> оны  11 сарын байдлаар / 10000 хүн амд/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'11'!$K$168</c:f>
              <c:strCache>
                <c:ptCount val="1"/>
                <c:pt idx="0">
                  <c:v>Халдварт өвчнөөр өвчлөгчид, 2013,2014, 2015 оны  11 сарын байдлаар / 10000 хүн амд/</c:v>
                </c:pt>
              </c:strCache>
            </c:strRef>
          </c:tx>
          <c:dLbls>
            <c:showVal val="1"/>
          </c:dLbls>
          <c:cat>
            <c:strRef>
              <c:f>'11'!$L$167:$O$167</c:f>
              <c:strCache>
                <c:ptCount val="4"/>
                <c:pt idx="0">
                  <c:v>2013 он</c:v>
                </c:pt>
                <c:pt idx="1">
                  <c:v>2014 он</c:v>
                </c:pt>
                <c:pt idx="2">
                  <c:v>2015 он</c:v>
                </c:pt>
                <c:pt idx="3">
                  <c:v>2016 он</c:v>
                </c:pt>
              </c:strCache>
            </c:strRef>
          </c:cat>
          <c:val>
            <c:numRef>
              <c:f>'11'!$L$168:$O$168</c:f>
              <c:numCache>
                <c:formatCode>General</c:formatCode>
                <c:ptCount val="4"/>
                <c:pt idx="0">
                  <c:v>113</c:v>
                </c:pt>
                <c:pt idx="1">
                  <c:v>127.5</c:v>
                </c:pt>
                <c:pt idx="2">
                  <c:v>164.9</c:v>
                </c:pt>
                <c:pt idx="3">
                  <c:v>253.4</c:v>
                </c:pt>
              </c:numCache>
            </c:numRef>
          </c:val>
        </c:ser>
        <c:axId val="66891776"/>
        <c:axId val="66893312"/>
      </c:barChart>
      <c:catAx>
        <c:axId val="66891776"/>
        <c:scaling>
          <c:orientation val="minMax"/>
        </c:scaling>
        <c:axPos val="b"/>
        <c:tickLblPos val="nextTo"/>
        <c:crossAx val="66893312"/>
        <c:crosses val="autoZero"/>
        <c:auto val="1"/>
        <c:lblAlgn val="ctr"/>
        <c:lblOffset val="100"/>
      </c:catAx>
      <c:valAx>
        <c:axId val="66893312"/>
        <c:scaling>
          <c:orientation val="minMax"/>
        </c:scaling>
        <c:axPos val="l"/>
        <c:numFmt formatCode="General" sourceLinked="1"/>
        <c:tickLblPos val="nextTo"/>
        <c:crossAx val="66891776"/>
        <c:crosses val="autoZero"/>
        <c:crossBetween val="between"/>
      </c:valAx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'10'!$Z$80</c:f>
              <c:strCache>
                <c:ptCount val="1"/>
                <c:pt idx="0">
                  <c:v>2013.X</c:v>
                </c:pt>
              </c:strCache>
            </c:strRef>
          </c:tx>
          <c:dLbls>
            <c:dLbl>
              <c:idx val="0"/>
              <c:layout>
                <c:manualLayout>
                  <c:x val="1.1335646551798159E-3"/>
                  <c:y val="1.3542689976864348E-3"/>
                </c:manualLayout>
              </c:layout>
              <c:showVal val="1"/>
            </c:dLbl>
            <c:showVal val="1"/>
          </c:dLbls>
          <c:cat>
            <c:strRef>
              <c:f>'10'!$Y$81:$Y$84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'10'!$Z$81:$Z$84</c:f>
              <c:numCache>
                <c:formatCode>General</c:formatCode>
                <c:ptCount val="4"/>
                <c:pt idx="0">
                  <c:v>8.9</c:v>
                </c:pt>
                <c:pt idx="1">
                  <c:v>2397.1999999999998</c:v>
                </c:pt>
                <c:pt idx="2">
                  <c:v>1663.9</c:v>
                </c:pt>
                <c:pt idx="3">
                  <c:v>741.1</c:v>
                </c:pt>
              </c:numCache>
            </c:numRef>
          </c:val>
        </c:ser>
        <c:ser>
          <c:idx val="1"/>
          <c:order val="1"/>
          <c:tx>
            <c:strRef>
              <c:f>'10'!$AA$80</c:f>
              <c:strCache>
                <c:ptCount val="1"/>
                <c:pt idx="0">
                  <c:v>2014.X</c:v>
                </c:pt>
              </c:strCache>
            </c:strRef>
          </c:tx>
          <c:dLbls>
            <c:showVal val="1"/>
          </c:dLbls>
          <c:cat>
            <c:strRef>
              <c:f>'10'!$Y$81:$Y$84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'10'!$AA$81:$AA$84</c:f>
              <c:numCache>
                <c:formatCode>General</c:formatCode>
                <c:ptCount val="4"/>
                <c:pt idx="0">
                  <c:v>17.899999999999999</c:v>
                </c:pt>
                <c:pt idx="1">
                  <c:v>2612.1999999999998</c:v>
                </c:pt>
                <c:pt idx="2">
                  <c:v>2058.1999999999998</c:v>
                </c:pt>
                <c:pt idx="3">
                  <c:v>946</c:v>
                </c:pt>
              </c:numCache>
            </c:numRef>
          </c:val>
        </c:ser>
        <c:ser>
          <c:idx val="2"/>
          <c:order val="2"/>
          <c:tx>
            <c:strRef>
              <c:f>'10'!$AB$80</c:f>
              <c:strCache>
                <c:ptCount val="1"/>
                <c:pt idx="0">
                  <c:v>2015.Х</c:v>
                </c:pt>
              </c:strCache>
            </c:strRef>
          </c:tx>
          <c:dLbls>
            <c:dLbl>
              <c:idx val="0"/>
              <c:layout>
                <c:manualLayout>
                  <c:x val="2.2222222222222251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5000000000000001E-2"/>
                  <c:y val="-9.2592592592593073E-3"/>
                </c:manualLayout>
              </c:layout>
              <c:showVal val="1"/>
            </c:dLbl>
            <c:dLbl>
              <c:idx val="3"/>
              <c:layout>
                <c:manualLayout>
                  <c:x val="3.6111111111111191E-2"/>
                  <c:y val="9.2592592592593073E-3"/>
                </c:manualLayout>
              </c:layout>
              <c:showVal val="1"/>
            </c:dLbl>
            <c:showVal val="1"/>
          </c:dLbls>
          <c:cat>
            <c:strRef>
              <c:f>'10'!$Y$81:$Y$84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'10'!$AB$81:$AB$84</c:f>
              <c:numCache>
                <c:formatCode>General</c:formatCode>
                <c:ptCount val="4"/>
                <c:pt idx="0">
                  <c:v>21.8</c:v>
                </c:pt>
                <c:pt idx="1">
                  <c:v>2781.1</c:v>
                </c:pt>
                <c:pt idx="2">
                  <c:v>2134.1</c:v>
                </c:pt>
                <c:pt idx="3">
                  <c:v>1110.2</c:v>
                </c:pt>
              </c:numCache>
            </c:numRef>
          </c:val>
        </c:ser>
        <c:axId val="71901952"/>
        <c:axId val="71903488"/>
      </c:barChart>
      <c:catAx>
        <c:axId val="71901952"/>
        <c:scaling>
          <c:orientation val="minMax"/>
        </c:scaling>
        <c:axPos val="b"/>
        <c:tickLblPos val="nextTo"/>
        <c:crossAx val="71903488"/>
        <c:crosses val="autoZero"/>
        <c:auto val="1"/>
        <c:lblAlgn val="ctr"/>
        <c:lblOffset val="100"/>
      </c:catAx>
      <c:valAx>
        <c:axId val="71903488"/>
        <c:scaling>
          <c:orientation val="minMax"/>
        </c:scaling>
        <c:axPos val="l"/>
        <c:numFmt formatCode="General" sourceLinked="1"/>
        <c:tickLblPos val="nextTo"/>
        <c:crossAx val="7190195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2726181102362205"/>
          <c:y val="0.21332203266258384"/>
          <c:w val="0.83630905511811671"/>
          <c:h val="0.34708515602216389"/>
        </c:manualLayout>
      </c:layout>
      <c:barChart>
        <c:barDir val="col"/>
        <c:grouping val="clustered"/>
        <c:ser>
          <c:idx val="0"/>
          <c:order val="0"/>
          <c:tx>
            <c:strRef>
              <c:f>'11'!$J$263</c:f>
              <c:strCache>
                <c:ptCount val="1"/>
                <c:pt idx="0">
                  <c:v>ÁÕ/BKH</c:v>
                </c:pt>
              </c:strCache>
            </c:strRef>
          </c:tx>
          <c:dLbls>
            <c:showVal val="1"/>
          </c:dLbls>
          <c:cat>
            <c:strRef>
              <c:f>'11'!$K$262:$W$262</c:f>
              <c:strCache>
                <c:ptCount val="13"/>
                <c:pt idx="0">
                  <c:v>Åðºíõèé индекс</c:v>
                </c:pt>
                <c:pt idx="1">
                  <c:v>Õ¿íñíèé бараа, ундаа ус</c:v>
                </c:pt>
                <c:pt idx="2">
                  <c:v>Ñîãòóóðóóëàõ ундаа, тамхи</c:v>
                </c:pt>
                <c:pt idx="3">
                  <c:v>Õóâöàñ, бөс бараа</c:v>
                </c:pt>
                <c:pt idx="4">
                  <c:v>Îðîí ñóóö, óñ, түлш</c:v>
                </c:pt>
                <c:pt idx="5">
                  <c:v>Ãýð àõóéí бараа</c:v>
                </c:pt>
                <c:pt idx="6">
                  <c:v>Ýì, òàðèà, эмнэлгийн үйлчилгээ</c:v>
                </c:pt>
                <c:pt idx="7">
                  <c:v>Тээвэр</c:v>
                </c:pt>
                <c:pt idx="8">
                  <c:v>Õîëáîî</c:v>
                </c:pt>
                <c:pt idx="9">
                  <c:v>Àìðàëò, чөлөөт цаг</c:v>
                </c:pt>
                <c:pt idx="10">
                  <c:v>Áîëîâñрол</c:v>
                </c:pt>
                <c:pt idx="11">
                  <c:v>Çî÷èä áóóäàë, зоогийн газар</c:v>
                </c:pt>
                <c:pt idx="12">
                  <c:v>Áóñàä</c:v>
                </c:pt>
              </c:strCache>
            </c:strRef>
          </c:cat>
          <c:val>
            <c:numRef>
              <c:f>'11'!$K$263:$W$263</c:f>
              <c:numCache>
                <c:formatCode>##########0.0</c:formatCode>
                <c:ptCount val="13"/>
                <c:pt idx="0">
                  <c:v>174.3</c:v>
                </c:pt>
                <c:pt idx="1">
                  <c:v>146.5</c:v>
                </c:pt>
                <c:pt idx="2">
                  <c:v>224.8</c:v>
                </c:pt>
                <c:pt idx="3">
                  <c:v>225.2</c:v>
                </c:pt>
                <c:pt idx="4">
                  <c:v>145.19999999999999</c:v>
                </c:pt>
                <c:pt idx="5">
                  <c:v>255.3</c:v>
                </c:pt>
                <c:pt idx="6">
                  <c:v>157.30000000000001</c:v>
                </c:pt>
                <c:pt idx="7">
                  <c:v>142.19999999999999</c:v>
                </c:pt>
                <c:pt idx="8">
                  <c:v>92.3</c:v>
                </c:pt>
                <c:pt idx="9">
                  <c:v>87.2</c:v>
                </c:pt>
                <c:pt idx="10">
                  <c:v>240</c:v>
                </c:pt>
                <c:pt idx="11">
                  <c:v>191.2</c:v>
                </c:pt>
                <c:pt idx="12">
                  <c:v>157.4</c:v>
                </c:pt>
              </c:numCache>
            </c:numRef>
          </c:val>
        </c:ser>
        <c:axId val="71932160"/>
        <c:axId val="71946240"/>
      </c:barChart>
      <c:catAx>
        <c:axId val="71932160"/>
        <c:scaling>
          <c:orientation val="minMax"/>
        </c:scaling>
        <c:axPos val="b"/>
        <c:tickLblPos val="nextTo"/>
        <c:txPr>
          <a:bodyPr/>
          <a:lstStyle/>
          <a:p>
            <a:pPr>
              <a:defRPr baseline="0">
                <a:latin typeface="AGKornelia Mon" pitchFamily="2" charset="0"/>
              </a:defRPr>
            </a:pPr>
            <a:endParaRPr lang="en-US"/>
          </a:p>
        </c:txPr>
        <c:crossAx val="71946240"/>
        <c:crosses val="autoZero"/>
        <c:auto val="1"/>
        <c:lblAlgn val="ctr"/>
        <c:lblOffset val="100"/>
      </c:catAx>
      <c:valAx>
        <c:axId val="71946240"/>
        <c:scaling>
          <c:orientation val="minMax"/>
        </c:scaling>
        <c:axPos val="l"/>
        <c:numFmt formatCode="##########0.0" sourceLinked="1"/>
        <c:tickLblPos val="nextTo"/>
        <c:crossAx val="71932160"/>
        <c:crosses val="autoZero"/>
        <c:crossBetween val="between"/>
      </c:valAx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'11'!$L$226</c:f>
              <c:strCache>
                <c:ptCount val="1"/>
                <c:pt idx="0">
                  <c:v>2015 оны 11 сарын дундаж үнэ, төг</c:v>
                </c:pt>
              </c:strCache>
            </c:strRef>
          </c:tx>
          <c:dLbls>
            <c:dLbl>
              <c:idx val="1"/>
              <c:layout>
                <c:manualLayout>
                  <c:x val="-4.4444133374394575E-2"/>
                  <c:y val="5.2287215734581867E-3"/>
                </c:manualLayout>
              </c:layout>
              <c:showVal val="1"/>
            </c:dLbl>
            <c:dLbl>
              <c:idx val="2"/>
              <c:layout>
                <c:manualLayout>
                  <c:x val="-4.102535388405646E-2"/>
                  <c:y val="-5.2287215734581867E-3"/>
                </c:manualLayout>
              </c:layout>
              <c:showVal val="1"/>
            </c:dLbl>
            <c:showVal val="1"/>
          </c:dLbls>
          <c:cat>
            <c:strRef>
              <c:f>'11'!$K$227:$K$230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'11'!$L$227:$L$230</c:f>
              <c:numCache>
                <c:formatCode>General</c:formatCode>
                <c:ptCount val="4"/>
                <c:pt idx="0">
                  <c:v>1000</c:v>
                </c:pt>
                <c:pt idx="1">
                  <c:v>3500</c:v>
                </c:pt>
                <c:pt idx="2">
                  <c:v>5000</c:v>
                </c:pt>
                <c:pt idx="3">
                  <c:v>2500</c:v>
                </c:pt>
              </c:numCache>
            </c:numRef>
          </c:val>
        </c:ser>
        <c:ser>
          <c:idx val="1"/>
          <c:order val="1"/>
          <c:tx>
            <c:strRef>
              <c:f>'11'!$M$226</c:f>
              <c:strCache>
                <c:ptCount val="1"/>
                <c:pt idx="0">
                  <c:v>2016 оны 11 сарын дундаж үнэ, төг</c:v>
                </c:pt>
              </c:strCache>
            </c:strRef>
          </c:tx>
          <c:dLbls>
            <c:showVal val="1"/>
          </c:dLbls>
          <c:cat>
            <c:strRef>
              <c:f>'11'!$K$227:$K$230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'11'!$M$227:$M$230</c:f>
              <c:numCache>
                <c:formatCode>General</c:formatCode>
                <c:ptCount val="4"/>
                <c:pt idx="0">
                  <c:v>1300</c:v>
                </c:pt>
                <c:pt idx="1">
                  <c:v>3500</c:v>
                </c:pt>
                <c:pt idx="2">
                  <c:v>5000</c:v>
                </c:pt>
                <c:pt idx="3">
                  <c:v>2800</c:v>
                </c:pt>
              </c:numCache>
            </c:numRef>
          </c:val>
        </c:ser>
        <c:shape val="cylinder"/>
        <c:axId val="72105984"/>
        <c:axId val="72107520"/>
        <c:axId val="0"/>
      </c:bar3DChart>
      <c:catAx>
        <c:axId val="72105984"/>
        <c:scaling>
          <c:orientation val="minMax"/>
        </c:scaling>
        <c:axPos val="b"/>
        <c:tickLblPos val="nextTo"/>
        <c:crossAx val="72107520"/>
        <c:crosses val="autoZero"/>
        <c:auto val="1"/>
        <c:lblAlgn val="ctr"/>
        <c:lblOffset val="100"/>
      </c:catAx>
      <c:valAx>
        <c:axId val="72107520"/>
        <c:scaling>
          <c:orientation val="minMax"/>
        </c:scaling>
        <c:axPos val="l"/>
        <c:numFmt formatCode="General" sourceLinked="1"/>
        <c:tickLblPos val="nextTo"/>
        <c:crossAx val="72105984"/>
        <c:crosses val="autoZero"/>
        <c:crossBetween val="between"/>
      </c:valAx>
    </c:plotArea>
    <c:legend>
      <c:legendPos val="t"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'11'!$L$242</c:f>
              <c:strCache>
                <c:ptCount val="1"/>
                <c:pt idx="0">
                  <c:v>2015 оны 11 сарын дундаж үнэ, төг</c:v>
                </c:pt>
              </c:strCache>
            </c:strRef>
          </c:tx>
          <c:dLbls>
            <c:showVal val="1"/>
          </c:dLbls>
          <c:cat>
            <c:strRef>
              <c:f>'11'!$K$243:$K$245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'11'!$L$243:$L$245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er>
          <c:idx val="1"/>
          <c:order val="1"/>
          <c:tx>
            <c:strRef>
              <c:f>'11'!$M$242</c:f>
              <c:strCache>
                <c:ptCount val="1"/>
                <c:pt idx="0">
                  <c:v>2016 оны 11 сарын дундаж үнэ, төг</c:v>
                </c:pt>
              </c:strCache>
            </c:strRef>
          </c:tx>
          <c:dLbls>
            <c:showVal val="1"/>
          </c:dLbls>
          <c:cat>
            <c:strRef>
              <c:f>'11'!$K$243:$K$245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'11'!$M$243:$M$245</c:f>
              <c:numCache>
                <c:formatCode>General</c:formatCode>
                <c:ptCount val="3"/>
                <c:pt idx="0">
                  <c:v>1500</c:v>
                </c:pt>
                <c:pt idx="1">
                  <c:v>1600</c:v>
                </c:pt>
                <c:pt idx="2">
                  <c:v>1700</c:v>
                </c:pt>
              </c:numCache>
            </c:numRef>
          </c:val>
        </c:ser>
        <c:shape val="cylinder"/>
        <c:axId val="72137344"/>
        <c:axId val="72143232"/>
        <c:axId val="0"/>
      </c:bar3DChart>
      <c:catAx>
        <c:axId val="72137344"/>
        <c:scaling>
          <c:orientation val="minMax"/>
        </c:scaling>
        <c:axPos val="b"/>
        <c:tickLblPos val="nextTo"/>
        <c:crossAx val="72143232"/>
        <c:crosses val="autoZero"/>
        <c:auto val="1"/>
        <c:lblAlgn val="ctr"/>
        <c:lblOffset val="100"/>
      </c:catAx>
      <c:valAx>
        <c:axId val="72143232"/>
        <c:scaling>
          <c:orientation val="minMax"/>
        </c:scaling>
        <c:axPos val="l"/>
        <c:numFmt formatCode="General" sourceLinked="1"/>
        <c:tickLblPos val="nextTo"/>
        <c:crossAx val="72137344"/>
        <c:crosses val="autoZero"/>
        <c:crossBetween val="between"/>
      </c:valAx>
    </c:plotArea>
    <c:legend>
      <c:legendPos val="t"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'11'!$K$82:$K$86</c:f>
              <c:strCache>
                <c:ptCount val="5"/>
                <c:pt idx="0">
                  <c:v>2012.XI</c:v>
                </c:pt>
                <c:pt idx="1">
                  <c:v>2013.XI</c:v>
                </c:pt>
                <c:pt idx="2">
                  <c:v>2014.XI</c:v>
                </c:pt>
                <c:pt idx="3">
                  <c:v>2015.XI</c:v>
                </c:pt>
                <c:pt idx="4">
                  <c:v>2016.XI</c:v>
                </c:pt>
              </c:strCache>
            </c:strRef>
          </c:cat>
          <c:val>
            <c:numRef>
              <c:f>'11'!$L$82:$L$86</c:f>
              <c:numCache>
                <c:formatCode>General</c:formatCode>
                <c:ptCount val="5"/>
                <c:pt idx="0">
                  <c:v>5361.8</c:v>
                </c:pt>
                <c:pt idx="1">
                  <c:v>5959.9</c:v>
                </c:pt>
                <c:pt idx="2">
                  <c:v>6732</c:v>
                </c:pt>
                <c:pt idx="3">
                  <c:v>7965.8</c:v>
                </c:pt>
                <c:pt idx="4">
                  <c:v>8142.7</c:v>
                </c:pt>
              </c:numCache>
            </c:numRef>
          </c:val>
        </c:ser>
        <c:axId val="72176000"/>
        <c:axId val="72177536"/>
      </c:barChart>
      <c:catAx>
        <c:axId val="72176000"/>
        <c:scaling>
          <c:orientation val="minMax"/>
        </c:scaling>
        <c:axPos val="b"/>
        <c:tickLblPos val="nextTo"/>
        <c:crossAx val="72177536"/>
        <c:crosses val="autoZero"/>
        <c:auto val="1"/>
        <c:lblAlgn val="ctr"/>
        <c:lblOffset val="100"/>
      </c:catAx>
      <c:valAx>
        <c:axId val="72177536"/>
        <c:scaling>
          <c:orientation val="minMax"/>
        </c:scaling>
        <c:axPos val="l"/>
        <c:numFmt formatCode="General" sourceLinked="1"/>
        <c:tickLblPos val="nextTo"/>
        <c:crossAx val="72176000"/>
        <c:crosses val="autoZero"/>
        <c:crossBetween val="between"/>
      </c:valAx>
    </c:plotArea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'11'!$K$109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dLbls>
            <c:showVal val="1"/>
          </c:dLbls>
          <c:cat>
            <c:strRef>
              <c:f>'11'!$L$108:$O$108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'11'!$L$109:$O$109</c:f>
              <c:numCache>
                <c:formatCode>General</c:formatCode>
                <c:ptCount val="4"/>
                <c:pt idx="0">
                  <c:v>96330.5</c:v>
                </c:pt>
                <c:pt idx="1">
                  <c:v>122890.7</c:v>
                </c:pt>
                <c:pt idx="2">
                  <c:v>119092.3</c:v>
                </c:pt>
                <c:pt idx="3">
                  <c:v>117306.2</c:v>
                </c:pt>
              </c:numCache>
            </c:numRef>
          </c:val>
        </c:ser>
        <c:ser>
          <c:idx val="1"/>
          <c:order val="1"/>
          <c:tx>
            <c:strRef>
              <c:f>'11'!$K$110</c:f>
              <c:strCache>
                <c:ptCount val="1"/>
                <c:pt idx="0">
                  <c:v>Иргэдийн хадгаламж</c:v>
                </c:pt>
              </c:strCache>
            </c:strRef>
          </c:tx>
          <c:dLbls>
            <c:showVal val="1"/>
          </c:dLbls>
          <c:cat>
            <c:strRef>
              <c:f>'11'!$L$108:$O$108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'11'!$L$110:$O$110</c:f>
              <c:numCache>
                <c:formatCode>General</c:formatCode>
                <c:ptCount val="4"/>
                <c:pt idx="0">
                  <c:v>35848.699999999997</c:v>
                </c:pt>
                <c:pt idx="1">
                  <c:v>40657.4</c:v>
                </c:pt>
                <c:pt idx="2">
                  <c:v>46629.7</c:v>
                </c:pt>
                <c:pt idx="3">
                  <c:v>62214.5</c:v>
                </c:pt>
              </c:numCache>
            </c:numRef>
          </c:val>
        </c:ser>
        <c:shape val="cylinder"/>
        <c:axId val="72191360"/>
        <c:axId val="72217728"/>
        <c:axId val="0"/>
      </c:bar3DChart>
      <c:catAx>
        <c:axId val="72191360"/>
        <c:scaling>
          <c:orientation val="minMax"/>
        </c:scaling>
        <c:axPos val="b"/>
        <c:tickLblPos val="nextTo"/>
        <c:crossAx val="72217728"/>
        <c:crosses val="autoZero"/>
        <c:auto val="1"/>
        <c:lblAlgn val="ctr"/>
        <c:lblOffset val="100"/>
      </c:catAx>
      <c:valAx>
        <c:axId val="72217728"/>
        <c:scaling>
          <c:orientation val="minMax"/>
        </c:scaling>
        <c:axPos val="l"/>
        <c:numFmt formatCode="General" sourceLinked="1"/>
        <c:tickLblPos val="nextTo"/>
        <c:crossAx val="72191360"/>
        <c:crosses val="autoZero"/>
        <c:crossBetween val="between"/>
      </c:valAx>
    </c:plotArea>
    <c:legend>
      <c:legendPos val="t"/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'11'!$K$129</c:f>
              <c:strCache>
                <c:ptCount val="1"/>
                <c:pt idx="0">
                  <c:v>Түгээсэн цэвэр ус мян.м3</c:v>
                </c:pt>
              </c:strCache>
            </c:strRef>
          </c:tx>
          <c:dLbls>
            <c:showVal val="1"/>
          </c:dLbls>
          <c:cat>
            <c:strRef>
              <c:f>'11'!$L$128:$O$128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'11'!$L$129:$O$129</c:f>
              <c:numCache>
                <c:formatCode>General</c:formatCode>
                <c:ptCount val="4"/>
                <c:pt idx="0">
                  <c:v>223.6</c:v>
                </c:pt>
                <c:pt idx="1">
                  <c:v>213.7</c:v>
                </c:pt>
                <c:pt idx="2">
                  <c:v>256.39999999999992</c:v>
                </c:pt>
                <c:pt idx="3">
                  <c:v>165.2</c:v>
                </c:pt>
              </c:numCache>
            </c:numRef>
          </c:val>
        </c:ser>
        <c:ser>
          <c:idx val="1"/>
          <c:order val="1"/>
          <c:tx>
            <c:strRef>
              <c:f>'11'!$K$130</c:f>
              <c:strCache>
                <c:ptCount val="1"/>
                <c:pt idx="0">
                  <c:v>Чулуун нүүрс мян.тн</c:v>
                </c:pt>
              </c:strCache>
            </c:strRef>
          </c:tx>
          <c:dLbls>
            <c:showVal val="1"/>
          </c:dLbls>
          <c:cat>
            <c:strRef>
              <c:f>'11'!$L$128:$O$128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'11'!$L$130:$O$130</c:f>
              <c:numCache>
                <c:formatCode>General</c:formatCode>
                <c:ptCount val="4"/>
                <c:pt idx="0">
                  <c:v>24.1</c:v>
                </c:pt>
                <c:pt idx="1">
                  <c:v>30.1</c:v>
                </c:pt>
                <c:pt idx="2">
                  <c:v>30.9</c:v>
                </c:pt>
                <c:pt idx="3">
                  <c:v>40.5</c:v>
                </c:pt>
              </c:numCache>
            </c:numRef>
          </c:val>
        </c:ser>
        <c:ser>
          <c:idx val="2"/>
          <c:order val="2"/>
          <c:tx>
            <c:strRef>
              <c:f>'11'!$K$131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'11'!$L$128:$O$128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'11'!$L$131:$O$131</c:f>
              <c:numCache>
                <c:formatCode>General</c:formatCode>
                <c:ptCount val="4"/>
                <c:pt idx="0">
                  <c:v>161</c:v>
                </c:pt>
                <c:pt idx="1">
                  <c:v>172.6</c:v>
                </c:pt>
                <c:pt idx="2">
                  <c:v>162</c:v>
                </c:pt>
                <c:pt idx="3">
                  <c:v>201.9</c:v>
                </c:pt>
              </c:numCache>
            </c:numRef>
          </c:val>
        </c:ser>
        <c:shape val="cylinder"/>
        <c:axId val="71982464"/>
        <c:axId val="71992448"/>
        <c:axId val="0"/>
      </c:bar3DChart>
      <c:catAx>
        <c:axId val="71982464"/>
        <c:scaling>
          <c:orientation val="minMax"/>
        </c:scaling>
        <c:axPos val="b"/>
        <c:tickLblPos val="nextTo"/>
        <c:crossAx val="71992448"/>
        <c:crosses val="autoZero"/>
        <c:auto val="1"/>
        <c:lblAlgn val="ctr"/>
        <c:lblOffset val="100"/>
      </c:catAx>
      <c:valAx>
        <c:axId val="71992448"/>
        <c:scaling>
          <c:orientation val="minMax"/>
        </c:scaling>
        <c:axPos val="l"/>
        <c:numFmt formatCode="General" sourceLinked="1"/>
        <c:tickLblPos val="nextTo"/>
        <c:crossAx val="71982464"/>
        <c:crosses val="autoZero"/>
        <c:crossBetween val="between"/>
      </c:valAx>
    </c:plotArea>
    <c:legend>
      <c:legendPos val="t"/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2098840769903638"/>
          <c:y val="6.9919072615923034E-2"/>
          <c:w val="0.85678937007874578"/>
          <c:h val="0.79822506561679785"/>
        </c:manualLayout>
      </c:layout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'11'!$P$120:$P$123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'11'!$Q$120:$Q$123</c:f>
              <c:numCache>
                <c:formatCode>General</c:formatCode>
                <c:ptCount val="4"/>
                <c:pt idx="0">
                  <c:v>3434.6</c:v>
                </c:pt>
                <c:pt idx="1">
                  <c:v>4172.7</c:v>
                </c:pt>
                <c:pt idx="2">
                  <c:v>4306.4000000000005</c:v>
                </c:pt>
                <c:pt idx="3">
                  <c:v>4629.9000000000005</c:v>
                </c:pt>
              </c:numCache>
            </c:numRef>
          </c:val>
        </c:ser>
        <c:shape val="cone"/>
        <c:axId val="72483968"/>
        <c:axId val="72485504"/>
        <c:axId val="0"/>
      </c:bar3DChart>
      <c:catAx>
        <c:axId val="72483968"/>
        <c:scaling>
          <c:orientation val="minMax"/>
        </c:scaling>
        <c:axPos val="b"/>
        <c:tickLblPos val="nextTo"/>
        <c:crossAx val="72485504"/>
        <c:crosses val="autoZero"/>
        <c:auto val="1"/>
        <c:lblAlgn val="ctr"/>
        <c:lblOffset val="100"/>
      </c:catAx>
      <c:valAx>
        <c:axId val="72485504"/>
        <c:scaling>
          <c:orientation val="minMax"/>
        </c:scaling>
        <c:axPos val="l"/>
        <c:numFmt formatCode="General" sourceLinked="1"/>
        <c:tickLblPos val="nextTo"/>
        <c:crossAx val="72483968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'11'!$K$160</c:f>
              <c:strCache>
                <c:ptCount val="1"/>
                <c:pt idx="0">
                  <c:v>2015 он</c:v>
                </c:pt>
              </c:strCache>
            </c:strRef>
          </c:tx>
          <c:dLbls>
            <c:showVal val="1"/>
          </c:dLbls>
          <c:cat>
            <c:strRef>
              <c:f>'11'!$L$159:$W$159</c:f>
              <c:strCache>
                <c:ptCount val="12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  <c:pt idx="6">
                  <c:v>7 сар</c:v>
                </c:pt>
                <c:pt idx="7">
                  <c:v>8 сар</c:v>
                </c:pt>
                <c:pt idx="8">
                  <c:v>9 сар</c:v>
                </c:pt>
                <c:pt idx="9">
                  <c:v>10 сар</c:v>
                </c:pt>
                <c:pt idx="10">
                  <c:v>11 сар</c:v>
                </c:pt>
                <c:pt idx="11">
                  <c:v>12 сар</c:v>
                </c:pt>
              </c:strCache>
            </c:strRef>
          </c:cat>
          <c:val>
            <c:numRef>
              <c:f>'11'!$L$160:$W$160</c:f>
              <c:numCache>
                <c:formatCode>General</c:formatCode>
                <c:ptCount val="12"/>
                <c:pt idx="0">
                  <c:v>18.899999999999999</c:v>
                </c:pt>
                <c:pt idx="1">
                  <c:v>23.3</c:v>
                </c:pt>
                <c:pt idx="2">
                  <c:v>24.1</c:v>
                </c:pt>
                <c:pt idx="3">
                  <c:v>17.5</c:v>
                </c:pt>
                <c:pt idx="4">
                  <c:v>19.5</c:v>
                </c:pt>
                <c:pt idx="5">
                  <c:v>17.399999999999999</c:v>
                </c:pt>
                <c:pt idx="6">
                  <c:v>15</c:v>
                </c:pt>
                <c:pt idx="7">
                  <c:v>14.6</c:v>
                </c:pt>
                <c:pt idx="8">
                  <c:v>16.399999999999999</c:v>
                </c:pt>
                <c:pt idx="9">
                  <c:v>15.8</c:v>
                </c:pt>
                <c:pt idx="10">
                  <c:v>14.8</c:v>
                </c:pt>
              </c:numCache>
            </c:numRef>
          </c:val>
        </c:ser>
        <c:ser>
          <c:idx val="1"/>
          <c:order val="1"/>
          <c:tx>
            <c:strRef>
              <c:f>'11'!$K$161</c:f>
              <c:strCache>
                <c:ptCount val="1"/>
                <c:pt idx="0">
                  <c:v>2016 он</c:v>
                </c:pt>
              </c:strCache>
            </c:strRef>
          </c:tx>
          <c:dLbls>
            <c:showVal val="1"/>
          </c:dLbls>
          <c:cat>
            <c:strRef>
              <c:f>'11'!$L$159:$W$159</c:f>
              <c:strCache>
                <c:ptCount val="12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  <c:pt idx="6">
                  <c:v>7 сар</c:v>
                </c:pt>
                <c:pt idx="7">
                  <c:v>8 сар</c:v>
                </c:pt>
                <c:pt idx="8">
                  <c:v>9 сар</c:v>
                </c:pt>
                <c:pt idx="9">
                  <c:v>10 сар</c:v>
                </c:pt>
                <c:pt idx="10">
                  <c:v>11 сар</c:v>
                </c:pt>
                <c:pt idx="11">
                  <c:v>12 сар</c:v>
                </c:pt>
              </c:strCache>
            </c:strRef>
          </c:cat>
          <c:val>
            <c:numRef>
              <c:f>'11'!$L$161:$W$161</c:f>
              <c:numCache>
                <c:formatCode>General</c:formatCode>
                <c:ptCount val="12"/>
                <c:pt idx="0">
                  <c:v>37.700000000000003</c:v>
                </c:pt>
                <c:pt idx="1">
                  <c:v>33</c:v>
                </c:pt>
                <c:pt idx="2">
                  <c:v>40</c:v>
                </c:pt>
                <c:pt idx="3">
                  <c:v>41.5</c:v>
                </c:pt>
                <c:pt idx="4">
                  <c:v>39.6</c:v>
                </c:pt>
                <c:pt idx="5">
                  <c:v>34.4</c:v>
                </c:pt>
                <c:pt idx="6">
                  <c:v>31.5</c:v>
                </c:pt>
                <c:pt idx="7">
                  <c:v>27.6</c:v>
                </c:pt>
                <c:pt idx="8">
                  <c:v>27.2</c:v>
                </c:pt>
                <c:pt idx="9">
                  <c:v>24.5</c:v>
                </c:pt>
                <c:pt idx="10">
                  <c:v>24.7</c:v>
                </c:pt>
              </c:numCache>
            </c:numRef>
          </c:val>
        </c:ser>
        <c:marker val="1"/>
        <c:axId val="63510784"/>
        <c:axId val="63520768"/>
      </c:lineChart>
      <c:catAx>
        <c:axId val="63510784"/>
        <c:scaling>
          <c:orientation val="minMax"/>
        </c:scaling>
        <c:axPos val="b"/>
        <c:tickLblPos val="nextTo"/>
        <c:crossAx val="63520768"/>
        <c:crosses val="autoZero"/>
        <c:auto val="1"/>
        <c:lblAlgn val="ctr"/>
        <c:lblOffset val="100"/>
      </c:catAx>
      <c:valAx>
        <c:axId val="63520768"/>
        <c:scaling>
          <c:orientation val="minMax"/>
        </c:scaling>
        <c:axPos val="l"/>
        <c:numFmt formatCode="General" sourceLinked="1"/>
        <c:tickLblPos val="nextTo"/>
        <c:crossAx val="63510784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'11'!$K$140</c:f>
              <c:strCache>
                <c:ptCount val="1"/>
                <c:pt idx="0">
                  <c:v>Амаржсан эх</c:v>
                </c:pt>
              </c:strCache>
            </c:strRef>
          </c:tx>
          <c:dLbls>
            <c:showVal val="1"/>
          </c:dLbls>
          <c:cat>
            <c:strRef>
              <c:f>'11'!$J$141:$J$144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'11'!$K$141:$K$144</c:f>
              <c:numCache>
                <c:formatCode>General</c:formatCode>
                <c:ptCount val="4"/>
                <c:pt idx="0">
                  <c:v>2172</c:v>
                </c:pt>
                <c:pt idx="1">
                  <c:v>2023</c:v>
                </c:pt>
                <c:pt idx="2">
                  <c:v>1957</c:v>
                </c:pt>
                <c:pt idx="3">
                  <c:v>1820</c:v>
                </c:pt>
              </c:numCache>
            </c:numRef>
          </c:val>
        </c:ser>
        <c:ser>
          <c:idx val="1"/>
          <c:order val="1"/>
          <c:tx>
            <c:strRef>
              <c:f>'11'!$L$140</c:f>
              <c:strCache>
                <c:ptCount val="1"/>
                <c:pt idx="0">
                  <c:v>Амьд төрсөн хүүхэд</c:v>
                </c:pt>
              </c:strCache>
            </c:strRef>
          </c:tx>
          <c:dLbls>
            <c:dLbl>
              <c:idx val="0"/>
              <c:layout>
                <c:manualLayout>
                  <c:x val="4.1025353884056509E-2"/>
                  <c:y val="-4.9382370415993991E-3"/>
                </c:manualLayout>
              </c:layout>
              <c:showVal val="1"/>
            </c:dLbl>
            <c:dLbl>
              <c:idx val="1"/>
              <c:layout>
                <c:manualLayout>
                  <c:x val="4.7862912864732675E-2"/>
                  <c:y val="-4.9382370415993991E-3"/>
                </c:manualLayout>
              </c:layout>
              <c:showVal val="1"/>
            </c:dLbl>
            <c:dLbl>
              <c:idx val="2"/>
              <c:layout>
                <c:manualLayout>
                  <c:x val="5.1281692355070685E-2"/>
                  <c:y val="9.8764740831987982E-3"/>
                </c:manualLayout>
              </c:layout>
              <c:showVal val="1"/>
            </c:dLbl>
            <c:dLbl>
              <c:idx val="3"/>
              <c:layout>
                <c:manualLayout>
                  <c:x val="3.7606574393718617E-2"/>
                  <c:y val="-4.9382370415993991E-3"/>
                </c:manualLayout>
              </c:layout>
              <c:showVal val="1"/>
            </c:dLbl>
            <c:showVal val="1"/>
          </c:dLbls>
          <c:cat>
            <c:strRef>
              <c:f>'11'!$J$141:$J$144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'11'!$L$141:$L$144</c:f>
              <c:numCache>
                <c:formatCode>General</c:formatCode>
                <c:ptCount val="4"/>
                <c:pt idx="0">
                  <c:v>2178</c:v>
                </c:pt>
                <c:pt idx="1">
                  <c:v>2030</c:v>
                </c:pt>
                <c:pt idx="2">
                  <c:v>1962</c:v>
                </c:pt>
                <c:pt idx="3">
                  <c:v>1824</c:v>
                </c:pt>
              </c:numCache>
            </c:numRef>
          </c:val>
        </c:ser>
        <c:axId val="63554304"/>
        <c:axId val="63555840"/>
      </c:barChart>
      <c:catAx>
        <c:axId val="63554304"/>
        <c:scaling>
          <c:orientation val="minMax"/>
        </c:scaling>
        <c:axPos val="b"/>
        <c:tickLblPos val="nextTo"/>
        <c:crossAx val="63555840"/>
        <c:crosses val="autoZero"/>
        <c:auto val="1"/>
        <c:lblAlgn val="ctr"/>
        <c:lblOffset val="100"/>
      </c:catAx>
      <c:valAx>
        <c:axId val="63555840"/>
        <c:scaling>
          <c:orientation val="minMax"/>
        </c:scaling>
        <c:axPos val="l"/>
        <c:numFmt formatCode="General" sourceLinked="1"/>
        <c:tickLblPos val="nextTo"/>
        <c:crossAx val="63554304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'11'!$B$225</c:f>
              <c:strCache>
                <c:ptCount val="1"/>
                <c:pt idx="0">
                  <c:v>2016.11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'11'!$A$226:$A$227</c:f>
              <c:strCache>
                <c:ptCount val="2"/>
                <c:pt idx="0">
                  <c:v>Бүртгэлтэй ажилгүй иргэн</c:v>
                </c:pt>
                <c:pt idx="1">
                  <c:v>зуучлагдаж ажилд орсон</c:v>
                </c:pt>
              </c:strCache>
            </c:strRef>
          </c:cat>
          <c:val>
            <c:numRef>
              <c:f>'11'!$B$226:$B$227</c:f>
              <c:numCache>
                <c:formatCode>General</c:formatCode>
                <c:ptCount val="2"/>
                <c:pt idx="0">
                  <c:v>1398</c:v>
                </c:pt>
                <c:pt idx="1">
                  <c:v>747</c:v>
                </c:pt>
              </c:numCache>
            </c:numRef>
          </c:val>
        </c:ser>
      </c:pie3DChart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'6'!$L$210</c:f>
              <c:strCache>
                <c:ptCount val="1"/>
                <c:pt idx="0">
                  <c:v>2016.11</c:v>
                </c:pt>
              </c:strCache>
            </c:strRef>
          </c:tx>
          <c:dLbls>
            <c:showVal val="1"/>
          </c:dLbls>
          <c:cat>
            <c:strRef>
              <c:f>'6'!$K$211:$K$223</c:f>
              <c:strCache>
                <c:ptCount val="13"/>
                <c:pt idx="0">
                  <c:v>Нийтийн аж ахуйн, нийгмийн үйлчилгээ</c:v>
                </c:pt>
                <c:pt idx="1">
                  <c:v>Хөдөө аж ахуй, ан агнуур, ойн аж ахуй</c:v>
                </c:pt>
                <c:pt idx="2">
                  <c:v>Уул уурхай олборлох</c:v>
                </c:pt>
                <c:pt idx="3">
                  <c:v>Боловсруулах үйлдвэр</c:v>
                </c:pt>
                <c:pt idx="4">
                  <c:v>Цахилгаан эрчим хүч, дулаан, усан…</c:v>
                </c:pt>
                <c:pt idx="5">
                  <c:v>Барилгын салбарт</c:v>
                </c:pt>
                <c:pt idx="6">
                  <c:v>Бөөний ба жижиглэнгийн худалдаа</c:v>
                </c:pt>
                <c:pt idx="7">
                  <c:v>Зочид буудал зоогийн газар</c:v>
                </c:pt>
                <c:pt idx="8">
                  <c:v>Тээвэр, тээш хадгалалт, холбоо</c:v>
                </c:pt>
                <c:pt idx="9">
                  <c:v>Санхүүгийн байгууллага</c:v>
                </c:pt>
                <c:pt idx="10">
                  <c:v>Төр захиргаа батлан хамгаалах</c:v>
                </c:pt>
                <c:pt idx="11">
                  <c:v>Боловсрол</c:v>
                </c:pt>
                <c:pt idx="12">
                  <c:v>Эрүүл мэнд</c:v>
                </c:pt>
              </c:strCache>
            </c:strRef>
          </c:cat>
          <c:val>
            <c:numRef>
              <c:f>'6'!$L$211:$L$223</c:f>
              <c:numCache>
                <c:formatCode>General</c:formatCode>
                <c:ptCount val="13"/>
                <c:pt idx="0">
                  <c:v>456</c:v>
                </c:pt>
                <c:pt idx="1">
                  <c:v>157</c:v>
                </c:pt>
                <c:pt idx="2">
                  <c:v>12</c:v>
                </c:pt>
                <c:pt idx="3">
                  <c:v>121</c:v>
                </c:pt>
                <c:pt idx="4">
                  <c:v>0</c:v>
                </c:pt>
                <c:pt idx="5">
                  <c:v>29</c:v>
                </c:pt>
                <c:pt idx="6">
                  <c:v>7</c:v>
                </c:pt>
                <c:pt idx="7">
                  <c:v>16</c:v>
                </c:pt>
                <c:pt idx="8">
                  <c:v>0</c:v>
                </c:pt>
                <c:pt idx="9">
                  <c:v>4</c:v>
                </c:pt>
                <c:pt idx="10">
                  <c:v>1</c:v>
                </c:pt>
                <c:pt idx="11">
                  <c:v>13</c:v>
                </c:pt>
                <c:pt idx="12">
                  <c:v>4</c:v>
                </c:pt>
              </c:numCache>
            </c:numRef>
          </c:val>
        </c:ser>
        <c:axId val="67487616"/>
        <c:axId val="67489152"/>
      </c:barChart>
      <c:catAx>
        <c:axId val="67487616"/>
        <c:scaling>
          <c:orientation val="minMax"/>
        </c:scaling>
        <c:axPos val="l"/>
        <c:tickLblPos val="nextTo"/>
        <c:crossAx val="67489152"/>
        <c:crosses val="autoZero"/>
        <c:auto val="1"/>
        <c:lblAlgn val="ctr"/>
        <c:lblOffset val="100"/>
      </c:catAx>
      <c:valAx>
        <c:axId val="67489152"/>
        <c:scaling>
          <c:orientation val="minMax"/>
        </c:scaling>
        <c:axPos val="b"/>
        <c:numFmt formatCode="General" sourceLinked="1"/>
        <c:tickLblPos val="nextTo"/>
        <c:crossAx val="67487616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'11'!$K$2:$K$7</c:f>
              <c:strCache>
                <c:ptCount val="6"/>
                <c:pt idx="0">
                  <c:v>Алдар цолтой ахмадуудад үзүүлсэн хөнгөлөлт тусламж</c:v>
                </c:pt>
                <c:pt idx="1">
                  <c:v>Хөгжлийн бэрхшээлтэй иргэнд олгож байгаа хөнгөлөлт, тусламж</c:v>
                </c:pt>
                <c:pt idx="2">
                  <c:v>Ахмад настанд олгож байгаа нэг удаагийн хөнгөлөлт тусламж</c:v>
                </c:pt>
                <c:pt idx="3">
                  <c:v>Нөхцөлт мөнгөн тэтгэмж</c:v>
                </c:pt>
                <c:pt idx="4">
                  <c:v>Алдарт эхийг одонгийн тусламж</c:v>
                </c:pt>
                <c:pt idx="5">
                  <c:v>Халамжийн тэтгэвэр</c:v>
                </c:pt>
              </c:strCache>
            </c:strRef>
          </c:cat>
          <c:val>
            <c:numRef>
              <c:f>'11'!$L$2:$L$7</c:f>
              <c:numCache>
                <c:formatCode>General</c:formatCode>
                <c:ptCount val="6"/>
                <c:pt idx="0">
                  <c:v>26722.9</c:v>
                </c:pt>
                <c:pt idx="1">
                  <c:v>68867.399999999994</c:v>
                </c:pt>
                <c:pt idx="2">
                  <c:v>170248.7</c:v>
                </c:pt>
                <c:pt idx="3">
                  <c:v>849907.8</c:v>
                </c:pt>
                <c:pt idx="4">
                  <c:v>761917.2</c:v>
                </c:pt>
                <c:pt idx="5">
                  <c:v>2647810.2999999998</c:v>
                </c:pt>
              </c:numCache>
            </c:numRef>
          </c:val>
        </c:ser>
        <c:axId val="67063168"/>
        <c:axId val="67077248"/>
      </c:barChart>
      <c:catAx>
        <c:axId val="67063168"/>
        <c:scaling>
          <c:orientation val="minMax"/>
        </c:scaling>
        <c:axPos val="l"/>
        <c:tickLblPos val="nextTo"/>
        <c:crossAx val="67077248"/>
        <c:crosses val="autoZero"/>
        <c:auto val="1"/>
        <c:lblAlgn val="ctr"/>
        <c:lblOffset val="100"/>
      </c:catAx>
      <c:valAx>
        <c:axId val="67077248"/>
        <c:scaling>
          <c:orientation val="minMax"/>
        </c:scaling>
        <c:axPos val="b"/>
        <c:numFmt formatCode="General" sourceLinked="1"/>
        <c:tickLblPos val="nextTo"/>
        <c:crossAx val="67063168"/>
        <c:crosses val="autoZero"/>
        <c:crossBetween val="between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'11'!$K$28</c:f>
              <c:strCache>
                <c:ptCount val="1"/>
                <c:pt idx="0">
                  <c:v>Гарсан гэмт хэргийн тоо </c:v>
                </c:pt>
              </c:strCache>
            </c:strRef>
          </c:tx>
          <c:dLbls>
            <c:showVal val="1"/>
          </c:dLbls>
          <c:cat>
            <c:strRef>
              <c:f>'11'!$L$27:$O$27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'11'!$L$28:$O$28</c:f>
              <c:numCache>
                <c:formatCode>General</c:formatCode>
                <c:ptCount val="4"/>
                <c:pt idx="0">
                  <c:v>414</c:v>
                </c:pt>
                <c:pt idx="1">
                  <c:v>409</c:v>
                </c:pt>
                <c:pt idx="2">
                  <c:v>326</c:v>
                </c:pt>
                <c:pt idx="3">
                  <c:v>336</c:v>
                </c:pt>
              </c:numCache>
            </c:numRef>
          </c:val>
        </c:ser>
        <c:ser>
          <c:idx val="1"/>
          <c:order val="1"/>
          <c:tx>
            <c:strRef>
              <c:f>'11'!$K$29</c:f>
              <c:strCache>
                <c:ptCount val="1"/>
                <c:pt idx="0">
                  <c:v>Хэргийн илрүүлэлтийн хувь </c:v>
                </c:pt>
              </c:strCache>
            </c:strRef>
          </c:tx>
          <c:dLbls>
            <c:showVal val="1"/>
          </c:dLbls>
          <c:cat>
            <c:strRef>
              <c:f>'11'!$L$27:$O$27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'11'!$L$29:$O$29</c:f>
              <c:numCache>
                <c:formatCode>General</c:formatCode>
                <c:ptCount val="4"/>
                <c:pt idx="0">
                  <c:v>69.5</c:v>
                </c:pt>
                <c:pt idx="1">
                  <c:v>71.400000000000006</c:v>
                </c:pt>
                <c:pt idx="2">
                  <c:v>71.2</c:v>
                </c:pt>
                <c:pt idx="3">
                  <c:v>73.5</c:v>
                </c:pt>
              </c:numCache>
            </c:numRef>
          </c:val>
        </c:ser>
        <c:ser>
          <c:idx val="2"/>
          <c:order val="2"/>
          <c:tx>
            <c:strRef>
              <c:f>'11'!$K$30</c:f>
              <c:strCache>
                <c:ptCount val="1"/>
                <c:pt idx="0">
                  <c:v>Эзэнгүй гэмт хэрэг</c:v>
                </c:pt>
              </c:strCache>
            </c:strRef>
          </c:tx>
          <c:dLbls>
            <c:showVal val="1"/>
          </c:dLbls>
          <c:cat>
            <c:strRef>
              <c:f>'11'!$L$27:$O$27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'11'!$L$30:$O$30</c:f>
              <c:numCache>
                <c:formatCode>General</c:formatCode>
                <c:ptCount val="4"/>
                <c:pt idx="0">
                  <c:v>29</c:v>
                </c:pt>
                <c:pt idx="1">
                  <c:v>16</c:v>
                </c:pt>
                <c:pt idx="2">
                  <c:v>23</c:v>
                </c:pt>
                <c:pt idx="3">
                  <c:v>30</c:v>
                </c:pt>
              </c:numCache>
            </c:numRef>
          </c:val>
        </c:ser>
        <c:axId val="67095552"/>
        <c:axId val="68686592"/>
      </c:barChart>
      <c:catAx>
        <c:axId val="67095552"/>
        <c:scaling>
          <c:orientation val="minMax"/>
        </c:scaling>
        <c:axPos val="b"/>
        <c:tickLblPos val="nextTo"/>
        <c:crossAx val="68686592"/>
        <c:crosses val="autoZero"/>
        <c:auto val="1"/>
        <c:lblAlgn val="ctr"/>
        <c:lblOffset val="100"/>
      </c:catAx>
      <c:valAx>
        <c:axId val="68686592"/>
        <c:scaling>
          <c:orientation val="minMax"/>
        </c:scaling>
        <c:axPos val="l"/>
        <c:numFmt formatCode="General" sourceLinked="1"/>
        <c:tickLblPos val="nextTo"/>
        <c:crossAx val="6709555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'11'!$L$49</c:f>
              <c:strCache>
                <c:ptCount val="1"/>
                <c:pt idx="0">
                  <c:v>2013.XI</c:v>
                </c:pt>
              </c:strCache>
            </c:strRef>
          </c:tx>
          <c:dLbls>
            <c:showVal val="1"/>
          </c:dLbls>
          <c:cat>
            <c:strRef>
              <c:f>'11'!$K$50:$K$53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'11'!$L$50:$L$53</c:f>
              <c:numCache>
                <c:formatCode>General</c:formatCode>
                <c:ptCount val="4"/>
                <c:pt idx="0">
                  <c:v>163</c:v>
                </c:pt>
                <c:pt idx="1">
                  <c:v>215</c:v>
                </c:pt>
                <c:pt idx="2">
                  <c:v>27</c:v>
                </c:pt>
                <c:pt idx="3">
                  <c:v>9</c:v>
                </c:pt>
              </c:numCache>
            </c:numRef>
          </c:val>
        </c:ser>
        <c:ser>
          <c:idx val="1"/>
          <c:order val="1"/>
          <c:tx>
            <c:strRef>
              <c:f>'11'!$M$49</c:f>
              <c:strCache>
                <c:ptCount val="1"/>
                <c:pt idx="0">
                  <c:v>2014.XI</c:v>
                </c:pt>
              </c:strCache>
            </c:strRef>
          </c:tx>
          <c:dLbls>
            <c:showVal val="1"/>
          </c:dLbls>
          <c:cat>
            <c:strRef>
              <c:f>'11'!$K$50:$K$53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'11'!$M$50:$M$53</c:f>
              <c:numCache>
                <c:formatCode>General</c:formatCode>
                <c:ptCount val="4"/>
                <c:pt idx="0">
                  <c:v>170</c:v>
                </c:pt>
                <c:pt idx="1">
                  <c:v>202</c:v>
                </c:pt>
                <c:pt idx="2">
                  <c:v>28</c:v>
                </c:pt>
                <c:pt idx="3">
                  <c:v>9</c:v>
                </c:pt>
              </c:numCache>
            </c:numRef>
          </c:val>
        </c:ser>
        <c:ser>
          <c:idx val="2"/>
          <c:order val="2"/>
          <c:tx>
            <c:strRef>
              <c:f>'11'!$N$49</c:f>
              <c:strCache>
                <c:ptCount val="1"/>
                <c:pt idx="0">
                  <c:v>2015.XI</c:v>
                </c:pt>
              </c:strCache>
            </c:strRef>
          </c:tx>
          <c:dLbls>
            <c:showVal val="1"/>
          </c:dLbls>
          <c:cat>
            <c:strRef>
              <c:f>'11'!$K$50:$K$53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'11'!$N$50:$N$53</c:f>
              <c:numCache>
                <c:formatCode>General</c:formatCode>
                <c:ptCount val="4"/>
                <c:pt idx="0">
                  <c:v>156</c:v>
                </c:pt>
                <c:pt idx="1">
                  <c:v>143</c:v>
                </c:pt>
                <c:pt idx="2">
                  <c:v>23</c:v>
                </c:pt>
                <c:pt idx="3">
                  <c:v>4</c:v>
                </c:pt>
              </c:numCache>
            </c:numRef>
          </c:val>
        </c:ser>
        <c:ser>
          <c:idx val="3"/>
          <c:order val="3"/>
          <c:tx>
            <c:strRef>
              <c:f>'11'!$O$49</c:f>
              <c:strCache>
                <c:ptCount val="1"/>
                <c:pt idx="0">
                  <c:v>2016.XI</c:v>
                </c:pt>
              </c:strCache>
            </c:strRef>
          </c:tx>
          <c:dLbls>
            <c:showVal val="1"/>
          </c:dLbls>
          <c:cat>
            <c:strRef>
              <c:f>'11'!$K$50:$K$53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'11'!$O$50:$O$53</c:f>
              <c:numCache>
                <c:formatCode>General</c:formatCode>
                <c:ptCount val="4"/>
                <c:pt idx="0">
                  <c:v>168</c:v>
                </c:pt>
                <c:pt idx="1">
                  <c:v>152</c:v>
                </c:pt>
                <c:pt idx="2">
                  <c:v>11</c:v>
                </c:pt>
                <c:pt idx="3">
                  <c:v>5</c:v>
                </c:pt>
              </c:numCache>
            </c:numRef>
          </c:val>
        </c:ser>
        <c:shape val="cone"/>
        <c:axId val="68724608"/>
        <c:axId val="68726144"/>
        <c:axId val="0"/>
      </c:bar3DChart>
      <c:catAx>
        <c:axId val="68724608"/>
        <c:scaling>
          <c:orientation val="minMax"/>
        </c:scaling>
        <c:axPos val="b"/>
        <c:tickLblPos val="nextTo"/>
        <c:crossAx val="68726144"/>
        <c:crosses val="autoZero"/>
        <c:auto val="1"/>
        <c:lblAlgn val="ctr"/>
        <c:lblOffset val="100"/>
      </c:catAx>
      <c:valAx>
        <c:axId val="68726144"/>
        <c:scaling>
          <c:orientation val="minMax"/>
        </c:scaling>
        <c:axPos val="l"/>
        <c:numFmt formatCode="General" sourceLinked="1"/>
        <c:tickLblPos val="nextTo"/>
        <c:crossAx val="6872460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'11'!$K$72</c:f>
              <c:strCache>
                <c:ptCount val="1"/>
                <c:pt idx="0">
                  <c:v>Нийт учирсан хохирол, сая төг</c:v>
                </c:pt>
              </c:strCache>
            </c:strRef>
          </c:tx>
          <c:dLbls>
            <c:showVal val="1"/>
          </c:dLbls>
          <c:cat>
            <c:strRef>
              <c:f>'11'!$L$71:$O$71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'11'!$L$72:$O$72</c:f>
              <c:numCache>
                <c:formatCode>General</c:formatCode>
                <c:ptCount val="4"/>
                <c:pt idx="0">
                  <c:v>583</c:v>
                </c:pt>
                <c:pt idx="1">
                  <c:v>552.29999999999995</c:v>
                </c:pt>
                <c:pt idx="2">
                  <c:v>446.1</c:v>
                </c:pt>
                <c:pt idx="3">
                  <c:v>672.4</c:v>
                </c:pt>
              </c:numCache>
            </c:numRef>
          </c:val>
        </c:ser>
        <c:ser>
          <c:idx val="1"/>
          <c:order val="1"/>
          <c:tx>
            <c:strRef>
              <c:f>'11'!$K$73</c:f>
              <c:strCache>
                <c:ptCount val="1"/>
                <c:pt idx="0">
                  <c:v>Нөхөн төлүүлсэн хохирол, сая төг</c:v>
                </c:pt>
              </c:strCache>
            </c:strRef>
          </c:tx>
          <c:dLbls>
            <c:showVal val="1"/>
          </c:dLbls>
          <c:cat>
            <c:strRef>
              <c:f>'11'!$L$71:$O$71</c:f>
              <c:strCache>
                <c:ptCount val="4"/>
                <c:pt idx="0">
                  <c:v>2013.XI</c:v>
                </c:pt>
                <c:pt idx="1">
                  <c:v>2014.XI</c:v>
                </c:pt>
                <c:pt idx="2">
                  <c:v>2015.XI</c:v>
                </c:pt>
                <c:pt idx="3">
                  <c:v>2016.XI</c:v>
                </c:pt>
              </c:strCache>
            </c:strRef>
          </c:cat>
          <c:val>
            <c:numRef>
              <c:f>'11'!$L$73:$O$73</c:f>
              <c:numCache>
                <c:formatCode>General</c:formatCode>
                <c:ptCount val="4"/>
                <c:pt idx="0">
                  <c:v>400.4</c:v>
                </c:pt>
                <c:pt idx="1">
                  <c:v>387.1</c:v>
                </c:pt>
                <c:pt idx="2">
                  <c:v>274.7</c:v>
                </c:pt>
                <c:pt idx="3">
                  <c:v>518</c:v>
                </c:pt>
              </c:numCache>
            </c:numRef>
          </c:val>
        </c:ser>
        <c:shape val="pyramid"/>
        <c:axId val="68772992"/>
        <c:axId val="68774528"/>
        <c:axId val="0"/>
      </c:bar3DChart>
      <c:catAx>
        <c:axId val="68772992"/>
        <c:scaling>
          <c:orientation val="minMax"/>
        </c:scaling>
        <c:axPos val="b"/>
        <c:tickLblPos val="nextTo"/>
        <c:crossAx val="68774528"/>
        <c:crosses val="autoZero"/>
        <c:auto val="1"/>
        <c:lblAlgn val="ctr"/>
        <c:lblOffset val="100"/>
      </c:catAx>
      <c:valAx>
        <c:axId val="68774528"/>
        <c:scaling>
          <c:orientation val="minMax"/>
        </c:scaling>
        <c:axPos val="l"/>
        <c:numFmt formatCode="General" sourceLinked="1"/>
        <c:tickLblPos val="nextTo"/>
        <c:crossAx val="6877299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5CEB-C441-4846-A271-AD5C0EB1D8EC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24B5-F969-4D64-885F-94CB7DC28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CC4C-C531-4213-B886-9923FF555CBE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C59B-3F92-4E70-BB19-F4991E2E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B161-4BB8-4E0E-BE40-C3849403957E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B4FA-1002-4738-8D3D-15D9DF635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028A-F856-47F1-8541-1EB1C70F7BBC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1560-1179-4C97-9EA7-36044E52D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F8991-51A2-41B8-800E-EF5EA086DA56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10B9-943D-442E-95AF-D4F70BD2B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7654-1CFC-495C-B388-0AECC9B1B7F6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9C2-65C3-4DCE-AF04-528750D9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25025-8117-4F72-9CB0-5162EDE99619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6ADA-6201-4BC8-B126-CE477FF0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4389-0D05-429D-A3B6-68DFDBFA38F6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99F-1151-463D-B4DA-52AFCECA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1A55-2D58-44AC-9C97-4E45DB540E02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9F8A-1610-45E1-B93F-AA23F49C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6FB1-64E6-400D-86A1-632CF19A19E6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4CAE-56E6-4580-B0FD-FDB745B4D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31A5-45A7-4D1D-A02C-2D84F725370F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9955-E3C0-407B-A8FF-606B04837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D529C-72C0-41C7-BA99-590E24BC7BD0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59E6A-A79B-4B22-BA8B-C60D39529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C:\Users\Ganbayar\Desktop\19_Hovd dem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2013 bagiin darga surgalt\3_Bayanhongor dem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325"/>
            <a:ext cx="91440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357290" y="714375"/>
            <a:ext cx="7343798" cy="528639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mn-MN" sz="3600" b="1" dirty="0" smtClean="0"/>
              <a:t>БАЯНХОНГОР АЙМГИЙН СТАТИСТИКИЙН ХЭЛТЭС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НИЙГЭМ ЭДИЙН </a:t>
            </a:r>
            <a:br>
              <a:rPr lang="mn-MN" sz="3600" b="1" dirty="0" smtClean="0"/>
            </a:br>
            <a:r>
              <a:rPr lang="mn-MN" sz="3600" b="1" dirty="0" smtClean="0"/>
              <a:t>ЗАСГИЙН БАЙДАЛ 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201</a:t>
            </a:r>
            <a:r>
              <a:rPr lang="en-US" sz="3600" b="1" dirty="0" smtClean="0"/>
              <a:t>6</a:t>
            </a:r>
            <a:r>
              <a:rPr lang="mn-MN" sz="3600" b="1" dirty="0" smtClean="0"/>
              <a:t> </a:t>
            </a:r>
            <a:r>
              <a:rPr lang="mn-MN" sz="3600" b="1" dirty="0" smtClean="0"/>
              <a:t>ОНЫ ЭХНИЙ </a:t>
            </a:r>
            <a:r>
              <a:rPr lang="en-US" sz="3600" b="1" dirty="0" smtClean="0"/>
              <a:t>11</a:t>
            </a:r>
            <a:r>
              <a:rPr lang="mn-MN" sz="3600" b="1" dirty="0" smtClean="0"/>
              <a:t> САР </a:t>
            </a:r>
            <a:br>
              <a:rPr lang="mn-MN" sz="3600" b="1" dirty="0" smtClean="0"/>
            </a:br>
            <a:r>
              <a:rPr lang="mn-MN" sz="3600" b="1" dirty="0" smtClean="0"/>
              <a:t>ХЭВЛЭЛИЙН БАГА ХУРАЛ</a:t>
            </a:r>
            <a:endParaRPr lang="en-US" sz="3600" b="1" dirty="0" smtClean="0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500188" y="71437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500166" y="785794"/>
            <a:ext cx="6929486" cy="63184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mn-MN" b="1" dirty="0" smtClean="0"/>
              <a:t>Хураасан ургац /тн/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00166" y="1714488"/>
          <a:ext cx="7000924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9" y="2830511"/>
            <a:ext cx="75724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ХЭРЭГЛЭЭНИЙ ҮНЭ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76" y="857232"/>
            <a:ext cx="7358114" cy="6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Аймгийн хэрэглээний үнийн индексийн </a:t>
            </a:r>
            <a:r>
              <a:rPr lang="en-US" b="1" dirty="0" smtClean="0"/>
              <a:t>11</a:t>
            </a:r>
            <a:r>
              <a:rPr lang="mn-MN" b="1" dirty="0" smtClean="0"/>
              <a:t> дүгээр сарын өөрчлөлт</a:t>
            </a:r>
          </a:p>
          <a:p>
            <a:pPr algn="ctr"/>
            <a:r>
              <a:rPr lang="mn-MN" b="1" dirty="0" smtClean="0"/>
              <a:t>/ </a:t>
            </a:r>
            <a:r>
              <a:rPr lang="mn-MN" sz="2000" b="1" dirty="0" smtClean="0"/>
              <a:t>бүлгээр</a:t>
            </a:r>
            <a:r>
              <a:rPr lang="mn-MN" b="1" dirty="0" smtClean="0"/>
              <a:t>, хувиар /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142976" y="1714488"/>
          <a:ext cx="7429552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852" y="857233"/>
            <a:ext cx="721523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Гол нэр төрлийн барааны үнэ </a:t>
            </a:r>
            <a:r>
              <a:rPr lang="mn-MN" b="1" i="1" dirty="0" smtClean="0"/>
              <a:t>/өнгөрсөн онтой харьцуулсанаар /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4857752" y="1643050"/>
          <a:ext cx="371477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1285852" y="1643050"/>
          <a:ext cx="364333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1538" y="2071678"/>
            <a:ext cx="72152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ТАТВАРЫН ОРЛОГО, </a:t>
            </a:r>
          </a:p>
          <a:p>
            <a:pPr algn="ctr"/>
            <a:r>
              <a:rPr lang="mn-MN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БАНКНЫ ҮЗҮҮЛЭЛТ</a:t>
            </a:r>
            <a:endParaRPr lang="en-US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928671"/>
            <a:ext cx="6929486" cy="714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20" b="1" dirty="0" smtClean="0"/>
              <a:t>Төсвийн орлого, жил бүрийн эхний </a:t>
            </a:r>
            <a:r>
              <a:rPr lang="en-US" sz="2020" b="1" dirty="0" smtClean="0"/>
              <a:t>11</a:t>
            </a:r>
            <a:endParaRPr lang="ru-RU" sz="2020" b="1" dirty="0" smtClean="0"/>
          </a:p>
          <a:p>
            <a:pPr algn="ctr"/>
            <a:r>
              <a:rPr lang="mn-MN" sz="2020" b="1" dirty="0" smtClean="0"/>
              <a:t>сарын байдлаар</a:t>
            </a:r>
            <a:endParaRPr lang="en-US" sz="202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428728" y="1785926"/>
          <a:ext cx="6929486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14414" y="785794"/>
            <a:ext cx="7215238" cy="8572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ХАДГАЛАМЖ, ЗЭЭЛИЙН ҮЗҮҮЛЭЛТҮҮД, ЖИЛ БҮРИЙН</a:t>
            </a:r>
            <a:br>
              <a:rPr lang="mn-MN" sz="2400" b="1" dirty="0" smtClean="0"/>
            </a:br>
            <a:r>
              <a:rPr lang="mn-MN" sz="2400" b="1" dirty="0" smtClean="0"/>
              <a:t>ЭХНИЙ</a:t>
            </a:r>
            <a:r>
              <a:rPr lang="en-US" sz="2400" b="1" dirty="0" smtClean="0"/>
              <a:t> </a:t>
            </a:r>
            <a:r>
              <a:rPr lang="mn-MN" sz="2400" b="1" dirty="0" smtClean="0"/>
              <a:t> </a:t>
            </a:r>
            <a:r>
              <a:rPr lang="en-US" sz="2400" b="1" dirty="0" smtClean="0"/>
              <a:t>11</a:t>
            </a:r>
            <a:r>
              <a:rPr lang="mn-MN" sz="2400" b="1" dirty="0" smtClean="0"/>
              <a:t> САРЫН БАЙДЛААР</a:t>
            </a:r>
            <a:endParaRPr lang="en-US" sz="24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214414" y="1857364"/>
          <a:ext cx="7215238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85852" y="1142984"/>
            <a:ext cx="7072362" cy="3357586"/>
          </a:xfrm>
        </p:spPr>
        <p:txBody>
          <a:bodyPr/>
          <a:lstStyle/>
          <a:p>
            <a:r>
              <a:rPr lang="mn-MN" b="1" dirty="0" smtClean="0"/>
              <a:t>АЖ ҮЙЛДВЭРИЙН САЛБАРЫН</a:t>
            </a:r>
            <a:br>
              <a:rPr lang="mn-MN" b="1" dirty="0" smtClean="0"/>
            </a:br>
            <a:r>
              <a:rPr lang="mn-MN" b="1" dirty="0" smtClean="0"/>
              <a:t>ҮЗҮҮЛЭЛТ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/>
          <a:lstStyle/>
          <a:p>
            <a:r>
              <a:rPr lang="mn-MN" sz="2400" b="1" dirty="0" smtClean="0"/>
              <a:t>Аж үйлдвэрийн салбарын үйлдвэрлэлт /сая.төг/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0100" y="3429001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/>
              <a:t>Гол нэр төрлийн бүтээгдэхүүн үйлдвэрлэлт /биет</a:t>
            </a:r>
            <a:r>
              <a:rPr lang="en-US" b="1" dirty="0" smtClean="0"/>
              <a:t>  </a:t>
            </a:r>
            <a:r>
              <a:rPr lang="mn-MN" b="1" dirty="0" smtClean="0"/>
              <a:t>хэмжээ/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214414" y="3786190"/>
          <a:ext cx="7429552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142976" y="1285860"/>
          <a:ext cx="7500990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786190"/>
            <a:ext cx="457222" cy="45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357258" y="4000504"/>
            <a:ext cx="7429584" cy="1588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609586" y="2676901"/>
            <a:ext cx="2643983" cy="47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86380" y="1214422"/>
          <a:ext cx="3500462" cy="500066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Нялхасын эндэгдэл 1000 амьд төрөлтөд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5,2016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эхний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сарын байдлаар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1214414" y="4286256"/>
          <a:ext cx="7500990" cy="22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5072066" y="1857364"/>
          <a:ext cx="3643338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1142976" y="1357298"/>
          <a:ext cx="3714776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0"/>
          <p:cNvSpPr>
            <a:spLocks noGrp="1"/>
          </p:cNvSpPr>
          <p:nvPr>
            <p:ph type="title"/>
          </p:nvPr>
        </p:nvSpPr>
        <p:spPr>
          <a:xfrm>
            <a:off x="1142976" y="714356"/>
            <a:ext cx="7543824" cy="85725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800" b="1" dirty="0" smtClean="0"/>
              <a:t>НИЙГМИЙН ҮЗҮҮЛЭЛТҮҮД - хөдөлмөр</a:t>
            </a:r>
            <a:br>
              <a:rPr lang="mn-MN" sz="2800" b="1" dirty="0" smtClean="0"/>
            </a:br>
            <a:r>
              <a:rPr lang="mn-MN" sz="2800" b="1" dirty="0" smtClean="0"/>
              <a:t>эрхлэлт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214414" y="1600200"/>
          <a:ext cx="747238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71538" y="642918"/>
            <a:ext cx="7500990" cy="92869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НИЙГМИЙН ҮЗҮҮЛЭЛТҮҮД  -  ШИНЭ</a:t>
            </a:r>
            <a:br>
              <a:rPr lang="mn-MN" sz="2400" b="1" dirty="0" smtClean="0"/>
            </a:br>
            <a:r>
              <a:rPr lang="mn-MN" sz="2400" b="1" dirty="0" smtClean="0"/>
              <a:t>АЖЛЫН БАЙРНЫ ЗАХИАЛГЫН МЭДЭЭ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халамжийн</a:t>
            </a:r>
            <a:r>
              <a:rPr lang="en-US" sz="2000" b="1" dirty="0" smtClean="0"/>
              <a:t> </a:t>
            </a:r>
            <a:r>
              <a:rPr lang="mn-MN" sz="2000" b="1" dirty="0" smtClean="0"/>
              <a:t>үйлчилгээ,</a:t>
            </a:r>
            <a:br>
              <a:rPr lang="mn-MN" sz="2000" b="1" dirty="0" smtClean="0"/>
            </a:br>
            <a:r>
              <a:rPr lang="ru-RU" sz="2000" b="1" dirty="0" smtClean="0"/>
              <a:t>эхний </a:t>
            </a:r>
            <a:r>
              <a:rPr lang="en-US" sz="2000" b="1" dirty="0" smtClean="0"/>
              <a:t>11</a:t>
            </a:r>
            <a:r>
              <a:rPr lang="ru-RU" sz="2000" b="1" dirty="0" smtClean="0"/>
              <a:t> сарын байдлаар мян. төг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42976" y="1643050"/>
          <a:ext cx="7543824" cy="448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ЭХНИЙ</a:t>
            </a:r>
            <a:br>
              <a:rPr lang="mn-MN" sz="2000" b="1" dirty="0" smtClean="0"/>
            </a:br>
            <a:r>
              <a:rPr lang="en-US" sz="2000" b="1" dirty="0" smtClean="0"/>
              <a:t>11</a:t>
            </a:r>
            <a:r>
              <a:rPr lang="mn-MN" sz="2000" b="1" dirty="0" smtClean="0"/>
              <a:t> САРЫН БАЙДЛААР БҮРТГҮҮЛСЭН ГЭМТ ХЭРЭГ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142976" y="1643050"/>
          <a:ext cx="7500990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</a:t>
            </a:r>
            <a:br>
              <a:rPr lang="en-US" sz="2000" b="1" dirty="0" smtClean="0"/>
            </a:br>
            <a:r>
              <a:rPr lang="en-US" sz="2000" b="1" dirty="0" smtClean="0"/>
              <a:t>   </a:t>
            </a:r>
            <a:r>
              <a:rPr lang="mn-MN" sz="2000" b="1" dirty="0" smtClean="0"/>
              <a:t>ГЭМТ</a:t>
            </a:r>
            <a:r>
              <a:rPr lang="en-US" sz="2000" b="1" dirty="0" smtClean="0"/>
              <a:t>  </a:t>
            </a:r>
            <a:r>
              <a:rPr lang="mn-MN" sz="2000" b="1" dirty="0" smtClean="0"/>
              <a:t>ХЭРЭГ, ТӨРЛӨӨР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42976" y="1643050"/>
          <a:ext cx="7572428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ГЭМТ</a:t>
            </a:r>
            <a:br>
              <a:rPr lang="mn-MN" sz="2000" b="1" dirty="0" smtClean="0"/>
            </a:br>
            <a:r>
              <a:rPr lang="mn-MN" sz="2000" b="1" dirty="0" smtClean="0"/>
              <a:t>ХЭРГИЙН УЛМААС УЧИРСАН ХОХИРОЛ, САЯ ТӨГРӨГ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071538" y="1571612"/>
          <a:ext cx="757242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71604" y="2071678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Хөдөө аж ахуйн</a:t>
            </a:r>
          </a:p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САЛБАРЫН </a:t>
            </a:r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Зарим </a:t>
            </a:r>
          </a:p>
          <a:p>
            <a:pPr algn="ctr"/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үзүүлэлтүүд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2740</TotalTime>
  <Words>156</Words>
  <Application>Microsoft Office PowerPoint</Application>
  <PresentationFormat>On-screen Show (4:3)</PresentationFormat>
  <Paragraphs>36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БАЯНХОНГОР АЙМГИЙН СТАТИСТИКИЙН ХЭЛТЭС  НИЙГЭМ ЭДИЙН  ЗАСГИЙН БАЙДАЛ   2016 ОНЫ ЭХНИЙ 11 САР  ХЭВЛЭЛИЙН БАГА ХУРАЛ</vt:lpstr>
      <vt:lpstr>ХҮН АМ, НИЙГМИЙН ҮЗҮҮЛЭЛТ – Эрүүл мэнд</vt:lpstr>
      <vt:lpstr>НИЙГМИЙН ҮЗҮҮЛЭЛТҮҮД - хөдөлмөр эрхлэлт</vt:lpstr>
      <vt:lpstr>НИЙГМИЙН ҮЗҮҮЛЭЛТҮҮД  -  ШИНЭ АЖЛЫН БАЙРНЫ ЗАХИАЛГЫН МЭДЭЭ</vt:lpstr>
      <vt:lpstr>НИЙГМИЙН ҮЗҮҮЛЭЛТҮҮД  -  халамжийн үйлчилгээ, эхний 11 сарын байдлаар мян. төг</vt:lpstr>
      <vt:lpstr>НИЙГМИЙН ҮЗҮҮЛЭЛТҮҮД  -  ЭХНИЙ 11 САРЫН БАЙДЛААР БҮРТГҮҮЛСЭН ГЭМТ ХЭРЭГ</vt:lpstr>
      <vt:lpstr>НИЙГМИЙН ҮЗҮҮЛЭЛТҮҮД  -     ГЭМТ  ХЭРЭГ, ТӨРЛӨӨР</vt:lpstr>
      <vt:lpstr>НИЙГМИЙН ҮЗҮҮЛЭЛТҮҮД  -  ГЭМТ ХЭРГИЙН УЛМААС УЧИРСАН ХОХИРОЛ, САЯ ТӨГРӨГ</vt:lpstr>
      <vt:lpstr>Slide 9</vt:lpstr>
      <vt:lpstr>Хураасан ургац /тн/</vt:lpstr>
      <vt:lpstr>Slide 11</vt:lpstr>
      <vt:lpstr>Slide 12</vt:lpstr>
      <vt:lpstr>Slide 13</vt:lpstr>
      <vt:lpstr>Slide 14</vt:lpstr>
      <vt:lpstr>Slide 15</vt:lpstr>
      <vt:lpstr>ХАДГАЛАМЖ, ЗЭЭЛИЙН ҮЗҮҮЛЭЛТҮҮД, ЖИЛ БҮРИЙН ЭХНИЙ  11 САРЫН БАЙДЛААР</vt:lpstr>
      <vt:lpstr>АЖ ҮЙЛДВЭРИЙН САЛБАРЫН ҮЗҮҮЛЭЛТ</vt:lpstr>
      <vt:lpstr>Аж үйлдвэрийн салбарын үйлдвэрлэлт /сая.төг/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erdenesyren</dc:creator>
  <cp:lastModifiedBy>User</cp:lastModifiedBy>
  <cp:revision>255</cp:revision>
  <dcterms:created xsi:type="dcterms:W3CDTF">2007-01-14T19:26:04Z</dcterms:created>
  <dcterms:modified xsi:type="dcterms:W3CDTF">2016-12-15T07:34:02Z</dcterms:modified>
</cp:coreProperties>
</file>