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charts/chart18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charts/chart16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5" r:id="rId3"/>
    <p:sldId id="306" r:id="rId4"/>
    <p:sldId id="305" r:id="rId5"/>
    <p:sldId id="287" r:id="rId6"/>
    <p:sldId id="288" r:id="rId7"/>
    <p:sldId id="289" r:id="rId8"/>
    <p:sldId id="290" r:id="rId9"/>
    <p:sldId id="291" r:id="rId10"/>
    <p:sldId id="308" r:id="rId11"/>
    <p:sldId id="296" r:id="rId12"/>
    <p:sldId id="307" r:id="rId13"/>
    <p:sldId id="309" r:id="rId14"/>
    <p:sldId id="297" r:id="rId15"/>
    <p:sldId id="298" r:id="rId16"/>
    <p:sldId id="299" r:id="rId17"/>
    <p:sldId id="300" r:id="rId18"/>
    <p:sldId id="301" r:id="rId19"/>
    <p:sldId id="302" r:id="rId20"/>
    <p:sldId id="303" r:id="rId21"/>
    <p:sldId id="304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05" autoAdjust="0"/>
    <p:restoredTop sz="94660"/>
  </p:normalViewPr>
  <p:slideViewPr>
    <p:cSldViewPr>
      <p:cViewPr varScale="1">
        <p:scale>
          <a:sx n="102" d="100"/>
          <a:sy n="102" d="100"/>
        </p:scale>
        <p:origin x="-12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0571062992125994"/>
          <c:y val="0.16289552347623218"/>
          <c:w val="0.86928937007874041"/>
          <c:h val="0.72112459900845749"/>
        </c:manualLayout>
      </c:layout>
      <c:barChart>
        <c:barDir val="col"/>
        <c:grouping val="clustered"/>
        <c:ser>
          <c:idx val="0"/>
          <c:order val="0"/>
          <c:tx>
            <c:strRef>
              <c:f>'12'!$K$140</c:f>
              <c:strCache>
                <c:ptCount val="1"/>
                <c:pt idx="0">
                  <c:v>Амаржсан эх</c:v>
                </c:pt>
              </c:strCache>
            </c:strRef>
          </c:tx>
          <c:dLbls>
            <c:showVal val="1"/>
          </c:dLbls>
          <c:cat>
            <c:strRef>
              <c:f>'12'!$J$141:$J$144</c:f>
              <c:strCache>
                <c:ptCount val="4"/>
                <c:pt idx="0">
                  <c:v>2013.XII</c:v>
                </c:pt>
                <c:pt idx="1">
                  <c:v>2014.XII</c:v>
                </c:pt>
                <c:pt idx="2">
                  <c:v>2015.XII</c:v>
                </c:pt>
                <c:pt idx="3">
                  <c:v>2016.XII</c:v>
                </c:pt>
              </c:strCache>
            </c:strRef>
          </c:cat>
          <c:val>
            <c:numRef>
              <c:f>'12'!$K$141:$K$144</c:f>
              <c:numCache>
                <c:formatCode>General</c:formatCode>
                <c:ptCount val="4"/>
                <c:pt idx="0">
                  <c:v>2316</c:v>
                </c:pt>
                <c:pt idx="1">
                  <c:v>2174</c:v>
                </c:pt>
                <c:pt idx="2">
                  <c:v>2125</c:v>
                </c:pt>
                <c:pt idx="3">
                  <c:v>1960</c:v>
                </c:pt>
              </c:numCache>
            </c:numRef>
          </c:val>
        </c:ser>
        <c:ser>
          <c:idx val="1"/>
          <c:order val="1"/>
          <c:tx>
            <c:strRef>
              <c:f>'12'!$L$140</c:f>
              <c:strCache>
                <c:ptCount val="1"/>
                <c:pt idx="0">
                  <c:v>Амьд төрсөн хүүхэд</c:v>
                </c:pt>
              </c:strCache>
            </c:strRef>
          </c:tx>
          <c:dLbls>
            <c:showVal val="1"/>
          </c:dLbls>
          <c:cat>
            <c:strRef>
              <c:f>'12'!$J$141:$J$144</c:f>
              <c:strCache>
                <c:ptCount val="4"/>
                <c:pt idx="0">
                  <c:v>2013.XII</c:v>
                </c:pt>
                <c:pt idx="1">
                  <c:v>2014.XII</c:v>
                </c:pt>
                <c:pt idx="2">
                  <c:v>2015.XII</c:v>
                </c:pt>
                <c:pt idx="3">
                  <c:v>2016.XII</c:v>
                </c:pt>
              </c:strCache>
            </c:strRef>
          </c:cat>
          <c:val>
            <c:numRef>
              <c:f>'12'!$L$141:$L$144</c:f>
              <c:numCache>
                <c:formatCode>General</c:formatCode>
                <c:ptCount val="4"/>
                <c:pt idx="0">
                  <c:v>2324</c:v>
                </c:pt>
                <c:pt idx="1">
                  <c:v>2183</c:v>
                </c:pt>
                <c:pt idx="2">
                  <c:v>2133</c:v>
                </c:pt>
                <c:pt idx="3">
                  <c:v>1966</c:v>
                </c:pt>
              </c:numCache>
            </c:numRef>
          </c:val>
        </c:ser>
        <c:axId val="95318016"/>
        <c:axId val="106314752"/>
      </c:barChart>
      <c:catAx>
        <c:axId val="95318016"/>
        <c:scaling>
          <c:orientation val="minMax"/>
        </c:scaling>
        <c:axPos val="b"/>
        <c:tickLblPos val="nextTo"/>
        <c:crossAx val="106314752"/>
        <c:crosses val="autoZero"/>
        <c:auto val="1"/>
        <c:lblAlgn val="ctr"/>
        <c:lblOffset val="100"/>
      </c:catAx>
      <c:valAx>
        <c:axId val="106314752"/>
        <c:scaling>
          <c:orientation val="minMax"/>
        </c:scaling>
        <c:axPos val="l"/>
        <c:numFmt formatCode="General" sourceLinked="1"/>
        <c:tickLblPos val="nextTo"/>
        <c:crossAx val="95318016"/>
        <c:crosses val="autoZero"/>
        <c:crossBetween val="between"/>
      </c:valAx>
    </c:plotArea>
    <c:legend>
      <c:legendPos val="t"/>
      <c:layout/>
    </c:legend>
    <c:plotVisOnly val="1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380439632545932"/>
          <c:y val="6.9919072615923034E-2"/>
          <c:w val="0.82862270341207445"/>
          <c:h val="0.61023913677457142"/>
        </c:manualLayout>
      </c:layout>
      <c:bar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'9'!$Q$48:$Q$67</c:f>
              <c:strCache>
                <c:ptCount val="20"/>
                <c:pt idx="0">
                  <c:v>Áàÿíõîíãîð</c:v>
                </c:pt>
                <c:pt idx="1">
                  <c:v>Áààöàãààí</c:v>
                </c:pt>
                <c:pt idx="2">
                  <c:v>Áàÿíáóëàã</c:v>
                </c:pt>
                <c:pt idx="3">
                  <c:v>Áàÿíãîâü</c:v>
                </c:pt>
                <c:pt idx="4">
                  <c:v>Áàÿíëèã</c:v>
                </c:pt>
                <c:pt idx="5">
                  <c:v>Áàÿí-Îâîî</c:v>
                </c:pt>
                <c:pt idx="6">
                  <c:v>Áàÿí-ªíäºð</c:v>
                </c:pt>
                <c:pt idx="7">
                  <c:v>Áàÿíöàãààí</c:v>
                </c:pt>
                <c:pt idx="8">
                  <c:v>Áîãä</c:v>
                </c:pt>
                <c:pt idx="9">
                  <c:v>Áºìáºãºð</c:v>
                </c:pt>
                <c:pt idx="10">
                  <c:v>Áóóöàãààí</c:v>
                </c:pt>
                <c:pt idx="11">
                  <c:v>Ãàëóóò</c:v>
                </c:pt>
                <c:pt idx="12">
                  <c:v>Ãóðâàíáóëàã</c:v>
                </c:pt>
                <c:pt idx="13">
                  <c:v>Æàðãàëàíò</c:v>
                </c:pt>
                <c:pt idx="14">
                  <c:v>Æèíñò</c:v>
                </c:pt>
                <c:pt idx="15">
                  <c:v>Çàã</c:v>
                </c:pt>
                <c:pt idx="16">
                  <c:v>ªëçèéò</c:v>
                </c:pt>
                <c:pt idx="17">
                  <c:v>Õ¿ðýýìàðàë</c:v>
                </c:pt>
                <c:pt idx="18">
                  <c:v>Øèíýæèíñò</c:v>
                </c:pt>
                <c:pt idx="19">
                  <c:v>Ýðäýíýöîãò</c:v>
                </c:pt>
              </c:strCache>
            </c:strRef>
          </c:cat>
          <c:val>
            <c:numRef>
              <c:f>'9'!$R$48:$R$67</c:f>
              <c:numCache>
                <c:formatCode>General</c:formatCode>
                <c:ptCount val="20"/>
                <c:pt idx="0">
                  <c:v>51630</c:v>
                </c:pt>
                <c:pt idx="1">
                  <c:v>106327</c:v>
                </c:pt>
                <c:pt idx="2">
                  <c:v>36853</c:v>
                </c:pt>
                <c:pt idx="3">
                  <c:v>52247</c:v>
                </c:pt>
                <c:pt idx="4">
                  <c:v>42938</c:v>
                </c:pt>
                <c:pt idx="5">
                  <c:v>80527</c:v>
                </c:pt>
                <c:pt idx="6">
                  <c:v>52591</c:v>
                </c:pt>
                <c:pt idx="7">
                  <c:v>84374</c:v>
                </c:pt>
                <c:pt idx="8">
                  <c:v>59792</c:v>
                </c:pt>
                <c:pt idx="9">
                  <c:v>73466</c:v>
                </c:pt>
                <c:pt idx="10">
                  <c:v>80797</c:v>
                </c:pt>
                <c:pt idx="11">
                  <c:v>68939</c:v>
                </c:pt>
                <c:pt idx="12">
                  <c:v>41334</c:v>
                </c:pt>
                <c:pt idx="13">
                  <c:v>44029</c:v>
                </c:pt>
                <c:pt idx="14">
                  <c:v>53462</c:v>
                </c:pt>
                <c:pt idx="15">
                  <c:v>37004</c:v>
                </c:pt>
                <c:pt idx="16">
                  <c:v>51605</c:v>
                </c:pt>
                <c:pt idx="17">
                  <c:v>50776</c:v>
                </c:pt>
                <c:pt idx="18">
                  <c:v>60597</c:v>
                </c:pt>
                <c:pt idx="19">
                  <c:v>49172</c:v>
                </c:pt>
              </c:numCache>
            </c:numRef>
          </c:val>
        </c:ser>
        <c:axId val="64234624"/>
        <c:axId val="64236544"/>
      </c:barChart>
      <c:catAx>
        <c:axId val="64234624"/>
        <c:scaling>
          <c:orientation val="minMax"/>
        </c:scaling>
        <c:axPos val="b"/>
        <c:tickLblPos val="nextTo"/>
        <c:txPr>
          <a:bodyPr/>
          <a:lstStyle/>
          <a:p>
            <a:pPr>
              <a:defRPr baseline="0">
                <a:latin typeface="Arial Mon" pitchFamily="34" charset="0"/>
              </a:defRPr>
            </a:pPr>
            <a:endParaRPr lang="en-US"/>
          </a:p>
        </c:txPr>
        <c:crossAx val="64236544"/>
        <c:crosses val="autoZero"/>
        <c:auto val="1"/>
        <c:lblAlgn val="ctr"/>
        <c:lblOffset val="100"/>
      </c:catAx>
      <c:valAx>
        <c:axId val="64236544"/>
        <c:scaling>
          <c:orientation val="minMax"/>
        </c:scaling>
        <c:axPos val="l"/>
        <c:numFmt formatCode="General" sourceLinked="1"/>
        <c:tickLblPos val="nextTo"/>
        <c:crossAx val="64234624"/>
        <c:crosses val="autoZero"/>
        <c:crossBetween val="between"/>
      </c:valAx>
    </c:plotArea>
    <c:plotVisOnly val="1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bar"/>
        <c:grouping val="clustered"/>
        <c:ser>
          <c:idx val="0"/>
          <c:order val="0"/>
          <c:dLbls>
            <c:showVal val="1"/>
          </c:dLbls>
          <c:cat>
            <c:strRef>
              <c:f>'12'!$AC$55:$AC$74</c:f>
              <c:strCache>
                <c:ptCount val="20"/>
                <c:pt idx="0">
                  <c:v>Áàÿíõîíãîð</c:v>
                </c:pt>
                <c:pt idx="1">
                  <c:v>Áààöàãààí</c:v>
                </c:pt>
                <c:pt idx="2">
                  <c:v>Áàÿíáóëàã</c:v>
                </c:pt>
                <c:pt idx="3">
                  <c:v>Áàÿíãîâü</c:v>
                </c:pt>
                <c:pt idx="4">
                  <c:v>Áàÿíëèã</c:v>
                </c:pt>
                <c:pt idx="5">
                  <c:v>Áàÿí-Îâîî</c:v>
                </c:pt>
                <c:pt idx="6">
                  <c:v>Áàÿí-ªíäºð</c:v>
                </c:pt>
                <c:pt idx="7">
                  <c:v>Áàÿíöàãààí</c:v>
                </c:pt>
                <c:pt idx="8">
                  <c:v>Áîãä</c:v>
                </c:pt>
                <c:pt idx="9">
                  <c:v>Áºìáºãºð</c:v>
                </c:pt>
                <c:pt idx="10">
                  <c:v>Áóóöàãààí</c:v>
                </c:pt>
                <c:pt idx="11">
                  <c:v>Ãàëóóò</c:v>
                </c:pt>
                <c:pt idx="12">
                  <c:v>Ãóðâàíáóëàã</c:v>
                </c:pt>
                <c:pt idx="13">
                  <c:v>Æàðãàëàíò</c:v>
                </c:pt>
                <c:pt idx="14">
                  <c:v>Æèíñò</c:v>
                </c:pt>
                <c:pt idx="15">
                  <c:v>Çàã</c:v>
                </c:pt>
                <c:pt idx="16">
                  <c:v>ªëçèéò</c:v>
                </c:pt>
                <c:pt idx="17">
                  <c:v>Õ¿ðýýìàðàë</c:v>
                </c:pt>
                <c:pt idx="18">
                  <c:v>Øèíýæèíñò</c:v>
                </c:pt>
                <c:pt idx="19">
                  <c:v>Ýðäýíýöîãò</c:v>
                </c:pt>
              </c:strCache>
            </c:strRef>
          </c:cat>
          <c:val>
            <c:numRef>
              <c:f>'12'!$AD$55:$AD$74</c:f>
              <c:numCache>
                <c:formatCode>General</c:formatCode>
                <c:ptCount val="20"/>
                <c:pt idx="0">
                  <c:v>3280</c:v>
                </c:pt>
                <c:pt idx="1">
                  <c:v>4547</c:v>
                </c:pt>
                <c:pt idx="2">
                  <c:v>929</c:v>
                </c:pt>
                <c:pt idx="3">
                  <c:v>3795</c:v>
                </c:pt>
                <c:pt idx="4">
                  <c:v>3818</c:v>
                </c:pt>
                <c:pt idx="5">
                  <c:v>7301</c:v>
                </c:pt>
                <c:pt idx="6">
                  <c:v>172</c:v>
                </c:pt>
                <c:pt idx="7">
                  <c:v>38</c:v>
                </c:pt>
                <c:pt idx="8">
                  <c:v>1433</c:v>
                </c:pt>
                <c:pt idx="9">
                  <c:v>1633</c:v>
                </c:pt>
                <c:pt idx="10">
                  <c:v>22906</c:v>
                </c:pt>
                <c:pt idx="11">
                  <c:v>4734</c:v>
                </c:pt>
                <c:pt idx="12">
                  <c:v>978</c:v>
                </c:pt>
                <c:pt idx="13">
                  <c:v>2878</c:v>
                </c:pt>
                <c:pt idx="14">
                  <c:v>8456</c:v>
                </c:pt>
                <c:pt idx="15">
                  <c:v>1063</c:v>
                </c:pt>
                <c:pt idx="16">
                  <c:v>24968</c:v>
                </c:pt>
                <c:pt idx="17">
                  <c:v>19125</c:v>
                </c:pt>
                <c:pt idx="18">
                  <c:v>84</c:v>
                </c:pt>
                <c:pt idx="19">
                  <c:v>8370</c:v>
                </c:pt>
              </c:numCache>
            </c:numRef>
          </c:val>
        </c:ser>
        <c:axId val="67286528"/>
        <c:axId val="67288064"/>
      </c:barChart>
      <c:catAx>
        <c:axId val="67286528"/>
        <c:scaling>
          <c:orientation val="minMax"/>
        </c:scaling>
        <c:axPos val="l"/>
        <c:tickLblPos val="nextTo"/>
        <c:txPr>
          <a:bodyPr/>
          <a:lstStyle/>
          <a:p>
            <a:pPr>
              <a:defRPr baseline="0">
                <a:latin typeface="AGKornelia Mon" pitchFamily="2" charset="0"/>
              </a:defRPr>
            </a:pPr>
            <a:endParaRPr lang="en-US"/>
          </a:p>
        </c:txPr>
        <c:crossAx val="67288064"/>
        <c:crosses val="autoZero"/>
        <c:auto val="1"/>
        <c:lblAlgn val="ctr"/>
        <c:lblOffset val="100"/>
      </c:catAx>
      <c:valAx>
        <c:axId val="67288064"/>
        <c:scaling>
          <c:orientation val="minMax"/>
        </c:scaling>
        <c:axPos val="b"/>
        <c:numFmt formatCode="General" sourceLinked="1"/>
        <c:tickLblPos val="nextTo"/>
        <c:crossAx val="67286528"/>
        <c:crosses val="autoZero"/>
        <c:crossBetween val="between"/>
      </c:valAx>
    </c:plotArea>
    <c:plotVisOnly val="1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'12'!$K$262:$W$262</c:f>
              <c:strCache>
                <c:ptCount val="13"/>
                <c:pt idx="0">
                  <c:v>Åðºíõèé индекс</c:v>
                </c:pt>
                <c:pt idx="1">
                  <c:v>Õ¿íñíèé бараа, ундаа ус</c:v>
                </c:pt>
                <c:pt idx="2">
                  <c:v>Ñîãòóóðóóëàõ ундаа, тамхи</c:v>
                </c:pt>
                <c:pt idx="3">
                  <c:v>Õóâöàñ, бөс бараа</c:v>
                </c:pt>
                <c:pt idx="4">
                  <c:v>Îðîí ñóóö, óñ, түлш</c:v>
                </c:pt>
                <c:pt idx="5">
                  <c:v>Ãýð àõóéí бараа</c:v>
                </c:pt>
                <c:pt idx="6">
                  <c:v>Ýì, òàðèà, эмнэлгийн үйлчилгээ</c:v>
                </c:pt>
                <c:pt idx="7">
                  <c:v>Тээвэр</c:v>
                </c:pt>
                <c:pt idx="8">
                  <c:v>Õîëáîî</c:v>
                </c:pt>
                <c:pt idx="9">
                  <c:v>Àìðàëò, чөлөөт цаг</c:v>
                </c:pt>
                <c:pt idx="10">
                  <c:v>Áîëîâñрол</c:v>
                </c:pt>
                <c:pt idx="11">
                  <c:v>Çî÷èä áóóäàë, зоогийн газар</c:v>
                </c:pt>
                <c:pt idx="12">
                  <c:v>Áóñàä</c:v>
                </c:pt>
              </c:strCache>
            </c:strRef>
          </c:cat>
          <c:val>
            <c:numRef>
              <c:f>'12'!$K$263:$W$263</c:f>
              <c:numCache>
                <c:formatCode>##########0.0</c:formatCode>
                <c:ptCount val="13"/>
                <c:pt idx="0">
                  <c:v>175.5</c:v>
                </c:pt>
                <c:pt idx="1">
                  <c:v>151</c:v>
                </c:pt>
                <c:pt idx="2">
                  <c:v>224.8</c:v>
                </c:pt>
                <c:pt idx="3">
                  <c:v>225.2</c:v>
                </c:pt>
                <c:pt idx="4">
                  <c:v>145.4</c:v>
                </c:pt>
                <c:pt idx="5">
                  <c:v>255.8</c:v>
                </c:pt>
                <c:pt idx="6">
                  <c:v>157.30000000000001</c:v>
                </c:pt>
                <c:pt idx="7">
                  <c:v>142.19999999999999</c:v>
                </c:pt>
                <c:pt idx="8">
                  <c:v>92.3</c:v>
                </c:pt>
                <c:pt idx="9">
                  <c:v>92</c:v>
                </c:pt>
                <c:pt idx="10">
                  <c:v>240</c:v>
                </c:pt>
                <c:pt idx="11">
                  <c:v>191.2</c:v>
                </c:pt>
                <c:pt idx="12">
                  <c:v>159.9</c:v>
                </c:pt>
              </c:numCache>
            </c:numRef>
          </c:val>
        </c:ser>
        <c:axId val="70431488"/>
        <c:axId val="82604800"/>
      </c:barChart>
      <c:catAx>
        <c:axId val="70431488"/>
        <c:scaling>
          <c:orientation val="minMax"/>
        </c:scaling>
        <c:axPos val="b"/>
        <c:tickLblPos val="nextTo"/>
        <c:txPr>
          <a:bodyPr/>
          <a:lstStyle/>
          <a:p>
            <a:pPr>
              <a:defRPr>
                <a:latin typeface="AGKornelia Mon" pitchFamily="2" charset="0"/>
              </a:defRPr>
            </a:pPr>
            <a:endParaRPr lang="en-US"/>
          </a:p>
        </c:txPr>
        <c:crossAx val="82604800"/>
        <c:crosses val="autoZero"/>
        <c:auto val="1"/>
        <c:lblAlgn val="ctr"/>
        <c:lblOffset val="100"/>
      </c:catAx>
      <c:valAx>
        <c:axId val="82604800"/>
        <c:scaling>
          <c:orientation val="minMax"/>
        </c:scaling>
        <c:axPos val="l"/>
        <c:numFmt formatCode="##########0.0" sourceLinked="1"/>
        <c:tickLblPos val="nextTo"/>
        <c:crossAx val="70431488"/>
        <c:crosses val="autoZero"/>
        <c:crossBetween val="between"/>
      </c:valAx>
    </c:plotArea>
    <c:plotVisOnly val="1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'12'!$L$242</c:f>
              <c:strCache>
                <c:ptCount val="1"/>
                <c:pt idx="0">
                  <c:v>2015 оны 12 сарын дундаж үнэ, төг</c:v>
                </c:pt>
              </c:strCache>
            </c:strRef>
          </c:tx>
          <c:dLbls>
            <c:showVal val="1"/>
          </c:dLbls>
          <c:cat>
            <c:strRef>
              <c:f>'12'!$K$243:$K$245</c:f>
              <c:strCache>
                <c:ptCount val="3"/>
                <c:pt idx="0">
                  <c:v>Шатахуун АИ80</c:v>
                </c:pt>
                <c:pt idx="1">
                  <c:v>Шатахуун АИ92</c:v>
                </c:pt>
                <c:pt idx="2">
                  <c:v>Дизелийн түлш</c:v>
                </c:pt>
              </c:strCache>
            </c:strRef>
          </c:cat>
          <c:val>
            <c:numRef>
              <c:f>'12'!$L$243:$L$245</c:f>
              <c:numCache>
                <c:formatCode>General</c:formatCode>
                <c:ptCount val="3"/>
                <c:pt idx="0">
                  <c:v>1620</c:v>
                </c:pt>
                <c:pt idx="1">
                  <c:v>1810</c:v>
                </c:pt>
                <c:pt idx="2">
                  <c:v>1890</c:v>
                </c:pt>
              </c:numCache>
            </c:numRef>
          </c:val>
        </c:ser>
        <c:ser>
          <c:idx val="1"/>
          <c:order val="1"/>
          <c:tx>
            <c:strRef>
              <c:f>'12'!$M$242</c:f>
              <c:strCache>
                <c:ptCount val="1"/>
                <c:pt idx="0">
                  <c:v>2016 оны 12 сарын дундаж үнэ, төг</c:v>
                </c:pt>
              </c:strCache>
            </c:strRef>
          </c:tx>
          <c:dLbls>
            <c:showVal val="1"/>
          </c:dLbls>
          <c:cat>
            <c:strRef>
              <c:f>'12'!$K$243:$K$245</c:f>
              <c:strCache>
                <c:ptCount val="3"/>
                <c:pt idx="0">
                  <c:v>Шатахуун АИ80</c:v>
                </c:pt>
                <c:pt idx="1">
                  <c:v>Шатахуун АИ92</c:v>
                </c:pt>
                <c:pt idx="2">
                  <c:v>Дизелийн түлш</c:v>
                </c:pt>
              </c:strCache>
            </c:strRef>
          </c:cat>
          <c:val>
            <c:numRef>
              <c:f>'12'!$M$243:$M$245</c:f>
              <c:numCache>
                <c:formatCode>General</c:formatCode>
                <c:ptCount val="3"/>
                <c:pt idx="0">
                  <c:v>1500</c:v>
                </c:pt>
                <c:pt idx="1">
                  <c:v>1600</c:v>
                </c:pt>
                <c:pt idx="2">
                  <c:v>1700</c:v>
                </c:pt>
              </c:numCache>
            </c:numRef>
          </c:val>
        </c:ser>
        <c:shape val="cylinder"/>
        <c:axId val="111139072"/>
        <c:axId val="111276800"/>
        <c:axId val="0"/>
      </c:bar3DChart>
      <c:catAx>
        <c:axId val="111139072"/>
        <c:scaling>
          <c:orientation val="minMax"/>
        </c:scaling>
        <c:axPos val="b"/>
        <c:tickLblPos val="nextTo"/>
        <c:crossAx val="111276800"/>
        <c:crosses val="autoZero"/>
        <c:auto val="1"/>
        <c:lblAlgn val="ctr"/>
        <c:lblOffset val="100"/>
      </c:catAx>
      <c:valAx>
        <c:axId val="111276800"/>
        <c:scaling>
          <c:orientation val="minMax"/>
        </c:scaling>
        <c:axPos val="l"/>
        <c:numFmt formatCode="General" sourceLinked="1"/>
        <c:tickLblPos val="nextTo"/>
        <c:crossAx val="111139072"/>
        <c:crosses val="autoZero"/>
        <c:crossBetween val="between"/>
      </c:valAx>
    </c:plotArea>
    <c:legend>
      <c:legendPos val="t"/>
      <c:layout/>
    </c:legend>
    <c:plotVisOnly val="1"/>
  </c:chart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'12'!$L$226</c:f>
              <c:strCache>
                <c:ptCount val="1"/>
                <c:pt idx="0">
                  <c:v>2015 оны 12 сарын дундаж үнэ, төг</c:v>
                </c:pt>
              </c:strCache>
            </c:strRef>
          </c:tx>
          <c:dLbls>
            <c:showVal val="1"/>
          </c:dLbls>
          <c:cat>
            <c:strRef>
              <c:f>'12'!$K$227:$K$230</c:f>
              <c:strCache>
                <c:ptCount val="4"/>
                <c:pt idx="0">
                  <c:v>1-р зэргийн гурил, кг</c:v>
                </c:pt>
                <c:pt idx="1">
                  <c:v>Хонины мах, кг</c:v>
                </c:pt>
                <c:pt idx="2">
                  <c:v>Үхрийн мах, кг</c:v>
                </c:pt>
                <c:pt idx="3">
                  <c:v>Ямааны  мах, кг</c:v>
                </c:pt>
              </c:strCache>
            </c:strRef>
          </c:cat>
          <c:val>
            <c:numRef>
              <c:f>'12'!$L$227:$L$230</c:f>
              <c:numCache>
                <c:formatCode>General</c:formatCode>
                <c:ptCount val="4"/>
                <c:pt idx="0">
                  <c:v>1300</c:v>
                </c:pt>
                <c:pt idx="1">
                  <c:v>3500</c:v>
                </c:pt>
                <c:pt idx="2">
                  <c:v>5000</c:v>
                </c:pt>
                <c:pt idx="3">
                  <c:v>2800</c:v>
                </c:pt>
              </c:numCache>
            </c:numRef>
          </c:val>
        </c:ser>
        <c:ser>
          <c:idx val="1"/>
          <c:order val="1"/>
          <c:tx>
            <c:strRef>
              <c:f>'12'!$M$226</c:f>
              <c:strCache>
                <c:ptCount val="1"/>
                <c:pt idx="0">
                  <c:v>2016 оны 12 сарын дундаж үнэ, төг</c:v>
                </c:pt>
              </c:strCache>
            </c:strRef>
          </c:tx>
          <c:dLbls>
            <c:showVal val="1"/>
          </c:dLbls>
          <c:cat>
            <c:strRef>
              <c:f>'12'!$K$227:$K$230</c:f>
              <c:strCache>
                <c:ptCount val="4"/>
                <c:pt idx="0">
                  <c:v>1-р зэргийн гурил, кг</c:v>
                </c:pt>
                <c:pt idx="1">
                  <c:v>Хонины мах, кг</c:v>
                </c:pt>
                <c:pt idx="2">
                  <c:v>Үхрийн мах, кг</c:v>
                </c:pt>
                <c:pt idx="3">
                  <c:v>Ямааны  мах, кг</c:v>
                </c:pt>
              </c:strCache>
            </c:strRef>
          </c:cat>
          <c:val>
            <c:numRef>
              <c:f>'12'!$M$227:$M$230</c:f>
              <c:numCache>
                <c:formatCode>General</c:formatCode>
                <c:ptCount val="4"/>
                <c:pt idx="0">
                  <c:v>1200</c:v>
                </c:pt>
                <c:pt idx="1">
                  <c:v>4000</c:v>
                </c:pt>
                <c:pt idx="2">
                  <c:v>5500</c:v>
                </c:pt>
                <c:pt idx="3">
                  <c:v>3200</c:v>
                </c:pt>
              </c:numCache>
            </c:numRef>
          </c:val>
        </c:ser>
        <c:shape val="cylinder"/>
        <c:axId val="111410560"/>
        <c:axId val="111498752"/>
        <c:axId val="0"/>
      </c:bar3DChart>
      <c:catAx>
        <c:axId val="111410560"/>
        <c:scaling>
          <c:orientation val="minMax"/>
        </c:scaling>
        <c:axPos val="b"/>
        <c:tickLblPos val="nextTo"/>
        <c:crossAx val="111498752"/>
        <c:crosses val="autoZero"/>
        <c:auto val="1"/>
        <c:lblAlgn val="ctr"/>
        <c:lblOffset val="100"/>
      </c:catAx>
      <c:valAx>
        <c:axId val="111498752"/>
        <c:scaling>
          <c:orientation val="minMax"/>
        </c:scaling>
        <c:axPos val="l"/>
        <c:numFmt formatCode="General" sourceLinked="1"/>
        <c:tickLblPos val="nextTo"/>
        <c:crossAx val="111410560"/>
        <c:crosses val="autoZero"/>
        <c:crossBetween val="between"/>
      </c:valAx>
    </c:plotArea>
    <c:legend>
      <c:legendPos val="t"/>
      <c:layout/>
    </c:legend>
    <c:plotVisOnly val="1"/>
  </c:chart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>
        <c:manualLayout>
          <c:layoutTarget val="inner"/>
          <c:xMode val="edge"/>
          <c:yMode val="edge"/>
          <c:x val="0.12098840769903646"/>
          <c:y val="5.1400554097404488E-2"/>
          <c:w val="0.87265179352581956"/>
          <c:h val="0.79822506561679785"/>
        </c:manualLayout>
      </c:layout>
      <c:bar3D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'12'!$K$82:$K$85</c:f>
              <c:strCache>
                <c:ptCount val="4"/>
                <c:pt idx="0">
                  <c:v>2013.XII</c:v>
                </c:pt>
                <c:pt idx="1">
                  <c:v>2014.XII</c:v>
                </c:pt>
                <c:pt idx="2">
                  <c:v>2015.XII</c:v>
                </c:pt>
                <c:pt idx="3">
                  <c:v>2016.XII</c:v>
                </c:pt>
              </c:strCache>
            </c:strRef>
          </c:cat>
          <c:val>
            <c:numRef>
              <c:f>'12'!$L$82:$L$85</c:f>
              <c:numCache>
                <c:formatCode>General</c:formatCode>
                <c:ptCount val="4"/>
                <c:pt idx="0">
                  <c:v>6932.8</c:v>
                </c:pt>
                <c:pt idx="1">
                  <c:v>7743.1</c:v>
                </c:pt>
                <c:pt idx="2">
                  <c:v>8314.9</c:v>
                </c:pt>
                <c:pt idx="3">
                  <c:v>9941.9</c:v>
                </c:pt>
              </c:numCache>
            </c:numRef>
          </c:val>
        </c:ser>
        <c:shape val="box"/>
        <c:axId val="85267200"/>
        <c:axId val="85299968"/>
        <c:axId val="0"/>
      </c:bar3DChart>
      <c:catAx>
        <c:axId val="85267200"/>
        <c:scaling>
          <c:orientation val="minMax"/>
        </c:scaling>
        <c:axPos val="b"/>
        <c:tickLblPos val="nextTo"/>
        <c:crossAx val="85299968"/>
        <c:crosses val="autoZero"/>
        <c:auto val="1"/>
        <c:lblAlgn val="ctr"/>
        <c:lblOffset val="100"/>
      </c:catAx>
      <c:valAx>
        <c:axId val="85299968"/>
        <c:scaling>
          <c:orientation val="minMax"/>
        </c:scaling>
        <c:axPos val="l"/>
        <c:numFmt formatCode="General" sourceLinked="1"/>
        <c:tickLblPos val="nextTo"/>
        <c:crossAx val="85267200"/>
        <c:crosses val="autoZero"/>
        <c:crossBetween val="between"/>
      </c:valAx>
    </c:plotArea>
    <c:plotVisOnly val="1"/>
  </c:chart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'12'!$K$109</c:f>
              <c:strCache>
                <c:ptCount val="1"/>
                <c:pt idx="0">
                  <c:v>Зээлийн өрийн үлдэгдэл</c:v>
                </c:pt>
              </c:strCache>
            </c:strRef>
          </c:tx>
          <c:dLbls>
            <c:showVal val="1"/>
          </c:dLbls>
          <c:cat>
            <c:strRef>
              <c:f>'12'!$L$108:$O$108</c:f>
              <c:strCache>
                <c:ptCount val="4"/>
                <c:pt idx="0">
                  <c:v>2013.XII</c:v>
                </c:pt>
                <c:pt idx="1">
                  <c:v>2014.XII</c:v>
                </c:pt>
                <c:pt idx="2">
                  <c:v>2015.XII</c:v>
                </c:pt>
                <c:pt idx="3">
                  <c:v>2016.XII</c:v>
                </c:pt>
              </c:strCache>
            </c:strRef>
          </c:cat>
          <c:val>
            <c:numRef>
              <c:f>'12'!$L$109:$O$109</c:f>
              <c:numCache>
                <c:formatCode>General</c:formatCode>
                <c:ptCount val="4"/>
                <c:pt idx="0">
                  <c:v>97043.6</c:v>
                </c:pt>
                <c:pt idx="1">
                  <c:v>125508.2</c:v>
                </c:pt>
                <c:pt idx="2">
                  <c:v>114456.3</c:v>
                </c:pt>
                <c:pt idx="3">
                  <c:v>119486.3</c:v>
                </c:pt>
              </c:numCache>
            </c:numRef>
          </c:val>
        </c:ser>
        <c:ser>
          <c:idx val="1"/>
          <c:order val="1"/>
          <c:tx>
            <c:strRef>
              <c:f>'12'!$K$110</c:f>
              <c:strCache>
                <c:ptCount val="1"/>
                <c:pt idx="0">
                  <c:v>Иргэдийн хадгаламж</c:v>
                </c:pt>
              </c:strCache>
            </c:strRef>
          </c:tx>
          <c:dLbls>
            <c:showVal val="1"/>
          </c:dLbls>
          <c:cat>
            <c:strRef>
              <c:f>'12'!$L$108:$O$108</c:f>
              <c:strCache>
                <c:ptCount val="4"/>
                <c:pt idx="0">
                  <c:v>2013.XII</c:v>
                </c:pt>
                <c:pt idx="1">
                  <c:v>2014.XII</c:v>
                </c:pt>
                <c:pt idx="2">
                  <c:v>2015.XII</c:v>
                </c:pt>
                <c:pt idx="3">
                  <c:v>2016.XII</c:v>
                </c:pt>
              </c:strCache>
            </c:strRef>
          </c:cat>
          <c:val>
            <c:numRef>
              <c:f>'12'!$L$110:$O$110</c:f>
              <c:numCache>
                <c:formatCode>General</c:formatCode>
                <c:ptCount val="4"/>
                <c:pt idx="0">
                  <c:v>40185.599999999999</c:v>
                </c:pt>
                <c:pt idx="1">
                  <c:v>47916.2</c:v>
                </c:pt>
                <c:pt idx="2">
                  <c:v>48766.2</c:v>
                </c:pt>
                <c:pt idx="3">
                  <c:v>65073.4</c:v>
                </c:pt>
              </c:numCache>
            </c:numRef>
          </c:val>
        </c:ser>
        <c:shape val="cylinder"/>
        <c:axId val="62948096"/>
        <c:axId val="67323776"/>
        <c:axId val="0"/>
      </c:bar3DChart>
      <c:catAx>
        <c:axId val="62948096"/>
        <c:scaling>
          <c:orientation val="minMax"/>
        </c:scaling>
        <c:axPos val="b"/>
        <c:tickLblPos val="nextTo"/>
        <c:crossAx val="67323776"/>
        <c:crosses val="autoZero"/>
        <c:auto val="1"/>
        <c:lblAlgn val="ctr"/>
        <c:lblOffset val="100"/>
      </c:catAx>
      <c:valAx>
        <c:axId val="67323776"/>
        <c:scaling>
          <c:orientation val="minMax"/>
        </c:scaling>
        <c:axPos val="l"/>
        <c:numFmt formatCode="General" sourceLinked="1"/>
        <c:tickLblPos val="nextTo"/>
        <c:crossAx val="62948096"/>
        <c:crosses val="autoZero"/>
        <c:crossBetween val="between"/>
      </c:valAx>
    </c:plotArea>
    <c:legend>
      <c:legendPos val="t"/>
      <c:layout/>
    </c:legend>
    <c:plotVisOnly val="1"/>
  </c:chart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'12'!$P$120:$P$123</c:f>
              <c:strCache>
                <c:ptCount val="4"/>
                <c:pt idx="0">
                  <c:v>2013.XII</c:v>
                </c:pt>
                <c:pt idx="1">
                  <c:v>2014.XII</c:v>
                </c:pt>
                <c:pt idx="2">
                  <c:v>2015.XII</c:v>
                </c:pt>
                <c:pt idx="3">
                  <c:v>2016.XII</c:v>
                </c:pt>
              </c:strCache>
            </c:strRef>
          </c:cat>
          <c:val>
            <c:numRef>
              <c:f>'12'!$Q$120:$Q$123</c:f>
              <c:numCache>
                <c:formatCode>General</c:formatCode>
                <c:ptCount val="4"/>
                <c:pt idx="0">
                  <c:v>4067.3</c:v>
                </c:pt>
                <c:pt idx="1">
                  <c:v>4991.6000000000004</c:v>
                </c:pt>
                <c:pt idx="2">
                  <c:v>4971.1000000000004</c:v>
                </c:pt>
                <c:pt idx="3">
                  <c:v>5487.1</c:v>
                </c:pt>
              </c:numCache>
            </c:numRef>
          </c:val>
        </c:ser>
        <c:shape val="cone"/>
        <c:axId val="109676416"/>
        <c:axId val="110023808"/>
        <c:axId val="0"/>
      </c:bar3DChart>
      <c:catAx>
        <c:axId val="109676416"/>
        <c:scaling>
          <c:orientation val="minMax"/>
        </c:scaling>
        <c:axPos val="b"/>
        <c:tickLblPos val="nextTo"/>
        <c:crossAx val="110023808"/>
        <c:crosses val="autoZero"/>
        <c:auto val="1"/>
        <c:lblAlgn val="ctr"/>
        <c:lblOffset val="100"/>
      </c:catAx>
      <c:valAx>
        <c:axId val="110023808"/>
        <c:scaling>
          <c:orientation val="minMax"/>
        </c:scaling>
        <c:axPos val="l"/>
        <c:numFmt formatCode="General" sourceLinked="1"/>
        <c:tickLblPos val="nextTo"/>
        <c:crossAx val="109676416"/>
        <c:crosses val="autoZero"/>
        <c:crossBetween val="between"/>
      </c:valAx>
    </c:plotArea>
    <c:plotVisOnly val="1"/>
  </c:chart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'12'!$K$129</c:f>
              <c:strCache>
                <c:ptCount val="1"/>
                <c:pt idx="0">
                  <c:v>Түгээсэн цэвэр ус мян.м3</c:v>
                </c:pt>
              </c:strCache>
            </c:strRef>
          </c:tx>
          <c:dLbls>
            <c:showVal val="1"/>
          </c:dLbls>
          <c:cat>
            <c:strRef>
              <c:f>'12'!$L$128:$O$128</c:f>
              <c:strCache>
                <c:ptCount val="4"/>
                <c:pt idx="0">
                  <c:v>2013.XII</c:v>
                </c:pt>
                <c:pt idx="1">
                  <c:v>2014.XII</c:v>
                </c:pt>
                <c:pt idx="2">
                  <c:v>2015.XII</c:v>
                </c:pt>
                <c:pt idx="3">
                  <c:v>2016.XII</c:v>
                </c:pt>
              </c:strCache>
            </c:strRef>
          </c:cat>
          <c:val>
            <c:numRef>
              <c:f>'12'!$L$129:$O$129</c:f>
              <c:numCache>
                <c:formatCode>General</c:formatCode>
                <c:ptCount val="4"/>
                <c:pt idx="0">
                  <c:v>223.6</c:v>
                </c:pt>
                <c:pt idx="1">
                  <c:v>270.7</c:v>
                </c:pt>
                <c:pt idx="2">
                  <c:v>277.10000000000002</c:v>
                </c:pt>
                <c:pt idx="3">
                  <c:v>179.7</c:v>
                </c:pt>
              </c:numCache>
            </c:numRef>
          </c:val>
        </c:ser>
        <c:ser>
          <c:idx val="1"/>
          <c:order val="1"/>
          <c:tx>
            <c:strRef>
              <c:f>'12'!$K$130</c:f>
              <c:strCache>
                <c:ptCount val="1"/>
                <c:pt idx="0">
                  <c:v>Чулуун нүүрс мян.тн</c:v>
                </c:pt>
              </c:strCache>
            </c:strRef>
          </c:tx>
          <c:dLbls>
            <c:showVal val="1"/>
          </c:dLbls>
          <c:cat>
            <c:strRef>
              <c:f>'12'!$L$128:$O$128</c:f>
              <c:strCache>
                <c:ptCount val="4"/>
                <c:pt idx="0">
                  <c:v>2013.XII</c:v>
                </c:pt>
                <c:pt idx="1">
                  <c:v>2014.XII</c:v>
                </c:pt>
                <c:pt idx="2">
                  <c:v>2015.XII</c:v>
                </c:pt>
                <c:pt idx="3">
                  <c:v>2016.XII</c:v>
                </c:pt>
              </c:strCache>
            </c:strRef>
          </c:cat>
          <c:val>
            <c:numRef>
              <c:f>'12'!$L$130:$O$130</c:f>
              <c:numCache>
                <c:formatCode>General</c:formatCode>
                <c:ptCount val="4"/>
                <c:pt idx="0">
                  <c:v>31.1</c:v>
                </c:pt>
                <c:pt idx="1">
                  <c:v>40.799999999999997</c:v>
                </c:pt>
                <c:pt idx="2">
                  <c:v>40.1</c:v>
                </c:pt>
                <c:pt idx="3">
                  <c:v>49.6</c:v>
                </c:pt>
              </c:numCache>
            </c:numRef>
          </c:val>
        </c:ser>
        <c:ser>
          <c:idx val="2"/>
          <c:order val="2"/>
          <c:tx>
            <c:strRef>
              <c:f>'12'!$K$131</c:f>
              <c:strCache>
                <c:ptCount val="1"/>
                <c:pt idx="0">
                  <c:v>Дулааны эрчим хүч мян.Гкал</c:v>
                </c:pt>
              </c:strCache>
            </c:strRef>
          </c:tx>
          <c:dLbls>
            <c:showVal val="1"/>
          </c:dLbls>
          <c:cat>
            <c:strRef>
              <c:f>'12'!$L$128:$O$128</c:f>
              <c:strCache>
                <c:ptCount val="4"/>
                <c:pt idx="0">
                  <c:v>2013.XII</c:v>
                </c:pt>
                <c:pt idx="1">
                  <c:v>2014.XII</c:v>
                </c:pt>
                <c:pt idx="2">
                  <c:v>2015.XII</c:v>
                </c:pt>
                <c:pt idx="3">
                  <c:v>2016.XII</c:v>
                </c:pt>
              </c:strCache>
            </c:strRef>
          </c:cat>
          <c:val>
            <c:numRef>
              <c:f>'12'!$L$131:$O$131</c:f>
              <c:numCache>
                <c:formatCode>General</c:formatCode>
                <c:ptCount val="4"/>
                <c:pt idx="0">
                  <c:v>193.5</c:v>
                </c:pt>
                <c:pt idx="1">
                  <c:v>207.7</c:v>
                </c:pt>
                <c:pt idx="2">
                  <c:v>192</c:v>
                </c:pt>
                <c:pt idx="3">
                  <c:v>242.2</c:v>
                </c:pt>
              </c:numCache>
            </c:numRef>
          </c:val>
        </c:ser>
        <c:shape val="cylinder"/>
        <c:axId val="62424576"/>
        <c:axId val="62426112"/>
        <c:axId val="0"/>
      </c:bar3DChart>
      <c:catAx>
        <c:axId val="62424576"/>
        <c:scaling>
          <c:orientation val="minMax"/>
        </c:scaling>
        <c:axPos val="b"/>
        <c:tickLblPos val="nextTo"/>
        <c:crossAx val="62426112"/>
        <c:crosses val="autoZero"/>
        <c:auto val="1"/>
        <c:lblAlgn val="ctr"/>
        <c:lblOffset val="100"/>
      </c:catAx>
      <c:valAx>
        <c:axId val="62426112"/>
        <c:scaling>
          <c:orientation val="minMax"/>
        </c:scaling>
        <c:axPos val="l"/>
        <c:numFmt formatCode="General" sourceLinked="1"/>
        <c:tickLblPos val="nextTo"/>
        <c:crossAx val="62424576"/>
        <c:crosses val="autoZero"/>
        <c:crossBetween val="between"/>
      </c:valAx>
    </c:plotArea>
    <c:legend>
      <c:legendPos val="t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lineChart>
        <c:grouping val="standard"/>
        <c:ser>
          <c:idx val="0"/>
          <c:order val="0"/>
          <c:tx>
            <c:strRef>
              <c:f>'12'!$K$160</c:f>
              <c:strCache>
                <c:ptCount val="1"/>
                <c:pt idx="0">
                  <c:v>2015 он</c:v>
                </c:pt>
              </c:strCache>
            </c:strRef>
          </c:tx>
          <c:dLbls>
            <c:showVal val="1"/>
          </c:dLbls>
          <c:cat>
            <c:strRef>
              <c:f>'12'!$L$159:$W$159</c:f>
              <c:strCache>
                <c:ptCount val="12"/>
                <c:pt idx="0">
                  <c:v>1 сар</c:v>
                </c:pt>
                <c:pt idx="1">
                  <c:v>2 сар</c:v>
                </c:pt>
                <c:pt idx="2">
                  <c:v>3 сар</c:v>
                </c:pt>
                <c:pt idx="3">
                  <c:v>4 сар</c:v>
                </c:pt>
                <c:pt idx="4">
                  <c:v>5 сар</c:v>
                </c:pt>
                <c:pt idx="5">
                  <c:v>6 сар</c:v>
                </c:pt>
                <c:pt idx="6">
                  <c:v>7 сар</c:v>
                </c:pt>
                <c:pt idx="7">
                  <c:v>8 сар</c:v>
                </c:pt>
                <c:pt idx="8">
                  <c:v>9 сар</c:v>
                </c:pt>
                <c:pt idx="9">
                  <c:v>10 сар</c:v>
                </c:pt>
                <c:pt idx="10">
                  <c:v>11 сар</c:v>
                </c:pt>
                <c:pt idx="11">
                  <c:v>12 сар</c:v>
                </c:pt>
              </c:strCache>
            </c:strRef>
          </c:cat>
          <c:val>
            <c:numRef>
              <c:f>'12'!$L$160:$W$160</c:f>
              <c:numCache>
                <c:formatCode>General</c:formatCode>
                <c:ptCount val="12"/>
                <c:pt idx="0">
                  <c:v>18.899999999999999</c:v>
                </c:pt>
                <c:pt idx="1">
                  <c:v>23.3</c:v>
                </c:pt>
                <c:pt idx="2">
                  <c:v>24.1</c:v>
                </c:pt>
                <c:pt idx="3">
                  <c:v>17.5</c:v>
                </c:pt>
                <c:pt idx="4">
                  <c:v>19.5</c:v>
                </c:pt>
                <c:pt idx="5">
                  <c:v>17.399999999999999</c:v>
                </c:pt>
                <c:pt idx="6">
                  <c:v>15</c:v>
                </c:pt>
                <c:pt idx="7">
                  <c:v>14.6</c:v>
                </c:pt>
                <c:pt idx="8">
                  <c:v>16.399999999999999</c:v>
                </c:pt>
                <c:pt idx="9">
                  <c:v>15.8</c:v>
                </c:pt>
                <c:pt idx="10">
                  <c:v>14.8</c:v>
                </c:pt>
                <c:pt idx="11">
                  <c:v>14.1</c:v>
                </c:pt>
              </c:numCache>
            </c:numRef>
          </c:val>
        </c:ser>
        <c:ser>
          <c:idx val="1"/>
          <c:order val="1"/>
          <c:tx>
            <c:strRef>
              <c:f>'12'!$K$161</c:f>
              <c:strCache>
                <c:ptCount val="1"/>
                <c:pt idx="0">
                  <c:v>2016 он</c:v>
                </c:pt>
              </c:strCache>
            </c:strRef>
          </c:tx>
          <c:dLbls>
            <c:showVal val="1"/>
          </c:dLbls>
          <c:cat>
            <c:strRef>
              <c:f>'12'!$L$159:$W$159</c:f>
              <c:strCache>
                <c:ptCount val="12"/>
                <c:pt idx="0">
                  <c:v>1 сар</c:v>
                </c:pt>
                <c:pt idx="1">
                  <c:v>2 сар</c:v>
                </c:pt>
                <c:pt idx="2">
                  <c:v>3 сар</c:v>
                </c:pt>
                <c:pt idx="3">
                  <c:v>4 сар</c:v>
                </c:pt>
                <c:pt idx="4">
                  <c:v>5 сар</c:v>
                </c:pt>
                <c:pt idx="5">
                  <c:v>6 сар</c:v>
                </c:pt>
                <c:pt idx="6">
                  <c:v>7 сар</c:v>
                </c:pt>
                <c:pt idx="7">
                  <c:v>8 сар</c:v>
                </c:pt>
                <c:pt idx="8">
                  <c:v>9 сар</c:v>
                </c:pt>
                <c:pt idx="9">
                  <c:v>10 сар</c:v>
                </c:pt>
                <c:pt idx="10">
                  <c:v>11 сар</c:v>
                </c:pt>
                <c:pt idx="11">
                  <c:v>12 сар</c:v>
                </c:pt>
              </c:strCache>
            </c:strRef>
          </c:cat>
          <c:val>
            <c:numRef>
              <c:f>'12'!$L$161:$W$161</c:f>
              <c:numCache>
                <c:formatCode>General</c:formatCode>
                <c:ptCount val="12"/>
                <c:pt idx="0">
                  <c:v>37.700000000000003</c:v>
                </c:pt>
                <c:pt idx="1">
                  <c:v>33</c:v>
                </c:pt>
                <c:pt idx="2">
                  <c:v>40</c:v>
                </c:pt>
                <c:pt idx="3">
                  <c:v>41.5</c:v>
                </c:pt>
                <c:pt idx="4">
                  <c:v>39.6</c:v>
                </c:pt>
                <c:pt idx="5">
                  <c:v>34.4</c:v>
                </c:pt>
                <c:pt idx="6">
                  <c:v>31.5</c:v>
                </c:pt>
                <c:pt idx="7">
                  <c:v>27.6</c:v>
                </c:pt>
                <c:pt idx="8">
                  <c:v>27.2</c:v>
                </c:pt>
                <c:pt idx="9">
                  <c:v>24.5</c:v>
                </c:pt>
                <c:pt idx="10">
                  <c:v>24.7</c:v>
                </c:pt>
                <c:pt idx="11">
                  <c:v>23.9</c:v>
                </c:pt>
              </c:numCache>
            </c:numRef>
          </c:val>
        </c:ser>
        <c:marker val="1"/>
        <c:axId val="41483648"/>
        <c:axId val="41769984"/>
      </c:lineChart>
      <c:catAx>
        <c:axId val="41483648"/>
        <c:scaling>
          <c:orientation val="minMax"/>
        </c:scaling>
        <c:axPos val="b"/>
        <c:tickLblPos val="nextTo"/>
        <c:crossAx val="41769984"/>
        <c:crosses val="autoZero"/>
        <c:auto val="1"/>
        <c:lblAlgn val="ctr"/>
        <c:lblOffset val="100"/>
      </c:catAx>
      <c:valAx>
        <c:axId val="41769984"/>
        <c:scaling>
          <c:orientation val="minMax"/>
        </c:scaling>
        <c:axPos val="l"/>
        <c:numFmt formatCode="General" sourceLinked="1"/>
        <c:tickLblPos val="nextTo"/>
        <c:crossAx val="41483648"/>
        <c:crosses val="autoZero"/>
        <c:crossBetween val="between"/>
      </c:valAx>
    </c:plotArea>
    <c:legend>
      <c:legendPos val="t"/>
      <c:layout/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'12'!$K$168</c:f>
              <c:strCache>
                <c:ptCount val="1"/>
                <c:pt idx="0">
                  <c:v>Халдварт өвчнөөр өвчлөгчид, 2013.2014, 2015 оны  12 сарын байдлаар / 10000 хүн амд/</c:v>
                </c:pt>
              </c:strCache>
            </c:strRef>
          </c:tx>
          <c:cat>
            <c:strRef>
              <c:f>'12'!$L$167:$O$167</c:f>
              <c:strCache>
                <c:ptCount val="4"/>
                <c:pt idx="0">
                  <c:v>2013</c:v>
                </c:pt>
                <c:pt idx="1">
                  <c:v>2014 он</c:v>
                </c:pt>
                <c:pt idx="2">
                  <c:v>2015 он</c:v>
                </c:pt>
                <c:pt idx="3">
                  <c:v>2016 он</c:v>
                </c:pt>
              </c:strCache>
            </c:strRef>
          </c:cat>
          <c:val>
            <c:numRef>
              <c:f>'12'!$L$168:$O$168</c:f>
              <c:numCache>
                <c:formatCode>General</c:formatCode>
                <c:ptCount val="4"/>
                <c:pt idx="0">
                  <c:v>131.19999999999999</c:v>
                </c:pt>
                <c:pt idx="1">
                  <c:v>136.19999999999999</c:v>
                </c:pt>
                <c:pt idx="2">
                  <c:v>179.2</c:v>
                </c:pt>
                <c:pt idx="3">
                  <c:v>270.5</c:v>
                </c:pt>
              </c:numCache>
            </c:numRef>
          </c:val>
        </c:ser>
        <c:axId val="41762176"/>
        <c:axId val="41785216"/>
      </c:barChart>
      <c:catAx>
        <c:axId val="41762176"/>
        <c:scaling>
          <c:orientation val="minMax"/>
        </c:scaling>
        <c:axPos val="b"/>
        <c:tickLblPos val="nextTo"/>
        <c:crossAx val="41785216"/>
        <c:crosses val="autoZero"/>
        <c:auto val="1"/>
        <c:lblAlgn val="ctr"/>
        <c:lblOffset val="100"/>
      </c:catAx>
      <c:valAx>
        <c:axId val="41785216"/>
        <c:scaling>
          <c:orientation val="minMax"/>
        </c:scaling>
        <c:axPos val="l"/>
        <c:numFmt formatCode="General" sourceLinked="1"/>
        <c:tickLblPos val="nextTo"/>
        <c:crossAx val="41762176"/>
        <c:crosses val="autoZero"/>
        <c:crossBetween val="between"/>
      </c:valAx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'12'!$L$188</c:f>
              <c:strCache>
                <c:ptCount val="1"/>
                <c:pt idx="0">
                  <c:v>2016.XII</c:v>
                </c:pt>
              </c:strCache>
            </c:strRef>
          </c:tx>
          <c:explosion val="25"/>
          <c:dLbls>
            <c:showVal val="1"/>
            <c:showLeaderLines val="1"/>
          </c:dLbls>
          <c:cat>
            <c:strRef>
              <c:f>'12'!$K$189:$K$190</c:f>
              <c:strCache>
                <c:ptCount val="2"/>
                <c:pt idx="0">
                  <c:v>Бүртгэлтэй ажилгүй иргэн</c:v>
                </c:pt>
                <c:pt idx="1">
                  <c:v>зуучлагдаж ажилд орсон</c:v>
                </c:pt>
              </c:strCache>
            </c:strRef>
          </c:cat>
          <c:val>
            <c:numRef>
              <c:f>'12'!$L$189:$L$190</c:f>
              <c:numCache>
                <c:formatCode>General</c:formatCode>
                <c:ptCount val="2"/>
                <c:pt idx="0">
                  <c:v>1515</c:v>
                </c:pt>
                <c:pt idx="1">
                  <c:v>933</c:v>
                </c:pt>
              </c:numCache>
            </c:numRef>
          </c:val>
        </c:ser>
        <c:firstSliceAng val="0"/>
      </c:pieChart>
    </c:plotArea>
    <c:legend>
      <c:legendPos val="t"/>
      <c:layout/>
    </c:legend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'6'!$L$210</c:f>
              <c:strCache>
                <c:ptCount val="1"/>
                <c:pt idx="0">
                  <c:v>2016.11</c:v>
                </c:pt>
              </c:strCache>
            </c:strRef>
          </c:tx>
          <c:dLbls>
            <c:showVal val="1"/>
          </c:dLbls>
          <c:cat>
            <c:strRef>
              <c:f>'6'!$K$211:$K$223</c:f>
              <c:strCache>
                <c:ptCount val="13"/>
                <c:pt idx="0">
                  <c:v>Нийтийн аж ахуйн, нийгмийн үйлчилгээ</c:v>
                </c:pt>
                <c:pt idx="1">
                  <c:v>Хөдөө аж ахуй, ан агнуур, ойн аж ахуй</c:v>
                </c:pt>
                <c:pt idx="2">
                  <c:v>Уул уурхай олборлох</c:v>
                </c:pt>
                <c:pt idx="3">
                  <c:v>Боловсруулах үйлдвэр</c:v>
                </c:pt>
                <c:pt idx="4">
                  <c:v>Цахилгаан эрчим хүч, дулаан, усан…</c:v>
                </c:pt>
                <c:pt idx="5">
                  <c:v>Барилгын салбарт</c:v>
                </c:pt>
                <c:pt idx="6">
                  <c:v>Бөөний ба жижиглэнгийн худалдаа</c:v>
                </c:pt>
                <c:pt idx="7">
                  <c:v>Зочид буудал зоогийн газар</c:v>
                </c:pt>
                <c:pt idx="8">
                  <c:v>Тээвэр, тээш хадгалалт, холбоо</c:v>
                </c:pt>
                <c:pt idx="9">
                  <c:v>Санхүүгийн байгууллага</c:v>
                </c:pt>
                <c:pt idx="10">
                  <c:v>Төр захиргаа батлан хамгаалах</c:v>
                </c:pt>
                <c:pt idx="11">
                  <c:v>Боловсрол</c:v>
                </c:pt>
                <c:pt idx="12">
                  <c:v>Эрүүл мэнд</c:v>
                </c:pt>
              </c:strCache>
            </c:strRef>
          </c:cat>
          <c:val>
            <c:numRef>
              <c:f>'6'!$L$211:$L$223</c:f>
              <c:numCache>
                <c:formatCode>General</c:formatCode>
                <c:ptCount val="13"/>
                <c:pt idx="0">
                  <c:v>456</c:v>
                </c:pt>
                <c:pt idx="1">
                  <c:v>157</c:v>
                </c:pt>
                <c:pt idx="2">
                  <c:v>12</c:v>
                </c:pt>
                <c:pt idx="3">
                  <c:v>121</c:v>
                </c:pt>
                <c:pt idx="4">
                  <c:v>0</c:v>
                </c:pt>
                <c:pt idx="5">
                  <c:v>29</c:v>
                </c:pt>
                <c:pt idx="6">
                  <c:v>7</c:v>
                </c:pt>
                <c:pt idx="7">
                  <c:v>16</c:v>
                </c:pt>
                <c:pt idx="8">
                  <c:v>0</c:v>
                </c:pt>
                <c:pt idx="9">
                  <c:v>4</c:v>
                </c:pt>
                <c:pt idx="10">
                  <c:v>1</c:v>
                </c:pt>
                <c:pt idx="11">
                  <c:v>13</c:v>
                </c:pt>
                <c:pt idx="12">
                  <c:v>4</c:v>
                </c:pt>
              </c:numCache>
            </c:numRef>
          </c:val>
        </c:ser>
        <c:axId val="66316160"/>
        <c:axId val="66317696"/>
      </c:barChart>
      <c:catAx>
        <c:axId val="66316160"/>
        <c:scaling>
          <c:orientation val="minMax"/>
        </c:scaling>
        <c:axPos val="l"/>
        <c:tickLblPos val="nextTo"/>
        <c:crossAx val="66317696"/>
        <c:crosses val="autoZero"/>
        <c:auto val="1"/>
        <c:lblAlgn val="ctr"/>
        <c:lblOffset val="100"/>
      </c:catAx>
      <c:valAx>
        <c:axId val="66317696"/>
        <c:scaling>
          <c:orientation val="minMax"/>
        </c:scaling>
        <c:axPos val="b"/>
        <c:numFmt formatCode="General" sourceLinked="1"/>
        <c:tickLblPos val="nextTo"/>
        <c:crossAx val="66316160"/>
        <c:crosses val="autoZero"/>
        <c:crossBetween val="between"/>
      </c:valAx>
    </c:plotArea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bar"/>
        <c:grouping val="clustered"/>
        <c:ser>
          <c:idx val="0"/>
          <c:order val="0"/>
          <c:dLbls>
            <c:showVal val="1"/>
          </c:dLbls>
          <c:cat>
            <c:strRef>
              <c:f>'12'!$K$2:$K$7</c:f>
              <c:strCache>
                <c:ptCount val="6"/>
                <c:pt idx="0">
                  <c:v>Алдар цолтой ахмадуудад үзүүлсэн хөнгөлөлт тусламж</c:v>
                </c:pt>
                <c:pt idx="1">
                  <c:v>Хөгжлийн бэрхшээлтэй иргэнд олгож байгаа хөнгөлөлт, тусламж</c:v>
                </c:pt>
                <c:pt idx="2">
                  <c:v>Ахмад настанд олгож байгаа нэг удаагийн хөнгөлөлт тусламж</c:v>
                </c:pt>
                <c:pt idx="3">
                  <c:v>Нөхцөлт мөнгөн тэтгэмж</c:v>
                </c:pt>
                <c:pt idx="4">
                  <c:v>Алдарт эхийг одонгийн тусламж</c:v>
                </c:pt>
                <c:pt idx="5">
                  <c:v>Халамжийн тэтгэвэр</c:v>
                </c:pt>
              </c:strCache>
            </c:strRef>
          </c:cat>
          <c:val>
            <c:numRef>
              <c:f>'12'!$L$2:$L$7</c:f>
              <c:numCache>
                <c:formatCode>General</c:formatCode>
                <c:ptCount val="6"/>
                <c:pt idx="0">
                  <c:v>29842.3</c:v>
                </c:pt>
                <c:pt idx="1">
                  <c:v>78867.3</c:v>
                </c:pt>
                <c:pt idx="2">
                  <c:v>186248.9</c:v>
                </c:pt>
                <c:pt idx="3">
                  <c:v>1656737.8</c:v>
                </c:pt>
                <c:pt idx="4">
                  <c:v>772420</c:v>
                </c:pt>
                <c:pt idx="5">
                  <c:v>2705850.3</c:v>
                </c:pt>
              </c:numCache>
            </c:numRef>
          </c:val>
        </c:ser>
        <c:axId val="42838656"/>
        <c:axId val="42869888"/>
      </c:barChart>
      <c:catAx>
        <c:axId val="42838656"/>
        <c:scaling>
          <c:orientation val="minMax"/>
        </c:scaling>
        <c:axPos val="l"/>
        <c:tickLblPos val="nextTo"/>
        <c:crossAx val="42869888"/>
        <c:crosses val="autoZero"/>
        <c:auto val="1"/>
        <c:lblAlgn val="ctr"/>
        <c:lblOffset val="100"/>
      </c:catAx>
      <c:valAx>
        <c:axId val="42869888"/>
        <c:scaling>
          <c:orientation val="minMax"/>
        </c:scaling>
        <c:axPos val="b"/>
        <c:numFmt formatCode="General" sourceLinked="1"/>
        <c:tickLblPos val="nextTo"/>
        <c:crossAx val="42838656"/>
        <c:crosses val="autoZero"/>
        <c:crossBetween val="between"/>
      </c:valAx>
    </c:plotArea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'12'!$K$28</c:f>
              <c:strCache>
                <c:ptCount val="1"/>
                <c:pt idx="0">
                  <c:v>Гарсан гэмт хэргийн тоо </c:v>
                </c:pt>
              </c:strCache>
            </c:strRef>
          </c:tx>
          <c:dLbls>
            <c:showVal val="1"/>
          </c:dLbls>
          <c:cat>
            <c:strRef>
              <c:f>'12'!$L$27:$O$27</c:f>
              <c:strCache>
                <c:ptCount val="4"/>
                <c:pt idx="0">
                  <c:v>2013.XII</c:v>
                </c:pt>
                <c:pt idx="1">
                  <c:v>2014.XII</c:v>
                </c:pt>
                <c:pt idx="2">
                  <c:v>2015.XII</c:v>
                </c:pt>
                <c:pt idx="3">
                  <c:v>2016.XII</c:v>
                </c:pt>
              </c:strCache>
            </c:strRef>
          </c:cat>
          <c:val>
            <c:numRef>
              <c:f>'12'!$L$28:$O$28</c:f>
              <c:numCache>
                <c:formatCode>General</c:formatCode>
                <c:ptCount val="4"/>
                <c:pt idx="0">
                  <c:v>431</c:v>
                </c:pt>
                <c:pt idx="1">
                  <c:v>430</c:v>
                </c:pt>
                <c:pt idx="2">
                  <c:v>360</c:v>
                </c:pt>
                <c:pt idx="3">
                  <c:v>356</c:v>
                </c:pt>
              </c:numCache>
            </c:numRef>
          </c:val>
        </c:ser>
        <c:ser>
          <c:idx val="1"/>
          <c:order val="1"/>
          <c:tx>
            <c:strRef>
              <c:f>'12'!$K$29</c:f>
              <c:strCache>
                <c:ptCount val="1"/>
                <c:pt idx="0">
                  <c:v>Хэргийн илрүүлэлтийн хувь </c:v>
                </c:pt>
              </c:strCache>
            </c:strRef>
          </c:tx>
          <c:dLbls>
            <c:showVal val="1"/>
          </c:dLbls>
          <c:cat>
            <c:strRef>
              <c:f>'12'!$L$27:$O$27</c:f>
              <c:strCache>
                <c:ptCount val="4"/>
                <c:pt idx="0">
                  <c:v>2013.XII</c:v>
                </c:pt>
                <c:pt idx="1">
                  <c:v>2014.XII</c:v>
                </c:pt>
                <c:pt idx="2">
                  <c:v>2015.XII</c:v>
                </c:pt>
                <c:pt idx="3">
                  <c:v>2016.XII</c:v>
                </c:pt>
              </c:strCache>
            </c:strRef>
          </c:cat>
          <c:val>
            <c:numRef>
              <c:f>'12'!$L$29:$O$29</c:f>
              <c:numCache>
                <c:formatCode>General</c:formatCode>
                <c:ptCount val="4"/>
                <c:pt idx="0">
                  <c:v>70.099999999999994</c:v>
                </c:pt>
                <c:pt idx="1">
                  <c:v>71.099999999999994</c:v>
                </c:pt>
                <c:pt idx="2">
                  <c:v>71.3</c:v>
                </c:pt>
                <c:pt idx="3">
                  <c:v>74.400000000000006</c:v>
                </c:pt>
              </c:numCache>
            </c:numRef>
          </c:val>
        </c:ser>
        <c:ser>
          <c:idx val="2"/>
          <c:order val="2"/>
          <c:tx>
            <c:strRef>
              <c:f>'12'!$K$30</c:f>
              <c:strCache>
                <c:ptCount val="1"/>
                <c:pt idx="0">
                  <c:v>Эзэнгүй гэмт хэрэг</c:v>
                </c:pt>
              </c:strCache>
            </c:strRef>
          </c:tx>
          <c:dLbls>
            <c:showVal val="1"/>
          </c:dLbls>
          <c:cat>
            <c:strRef>
              <c:f>'12'!$L$27:$O$27</c:f>
              <c:strCache>
                <c:ptCount val="4"/>
                <c:pt idx="0">
                  <c:v>2013.XII</c:v>
                </c:pt>
                <c:pt idx="1">
                  <c:v>2014.XII</c:v>
                </c:pt>
                <c:pt idx="2">
                  <c:v>2015.XII</c:v>
                </c:pt>
                <c:pt idx="3">
                  <c:v>2016.XII</c:v>
                </c:pt>
              </c:strCache>
            </c:strRef>
          </c:cat>
          <c:val>
            <c:numRef>
              <c:f>'12'!$L$30:$O$30</c:f>
              <c:numCache>
                <c:formatCode>General</c:formatCode>
                <c:ptCount val="4"/>
                <c:pt idx="0">
                  <c:v>40</c:v>
                </c:pt>
                <c:pt idx="1">
                  <c:v>17</c:v>
                </c:pt>
                <c:pt idx="2">
                  <c:v>25</c:v>
                </c:pt>
                <c:pt idx="3">
                  <c:v>30</c:v>
                </c:pt>
              </c:numCache>
            </c:numRef>
          </c:val>
        </c:ser>
        <c:axId val="42608128"/>
        <c:axId val="42609664"/>
      </c:barChart>
      <c:catAx>
        <c:axId val="42608128"/>
        <c:scaling>
          <c:orientation val="minMax"/>
        </c:scaling>
        <c:axPos val="b"/>
        <c:tickLblPos val="nextTo"/>
        <c:crossAx val="42609664"/>
        <c:crosses val="autoZero"/>
        <c:auto val="1"/>
        <c:lblAlgn val="ctr"/>
        <c:lblOffset val="100"/>
      </c:catAx>
      <c:valAx>
        <c:axId val="42609664"/>
        <c:scaling>
          <c:orientation val="minMax"/>
        </c:scaling>
        <c:axPos val="l"/>
        <c:numFmt formatCode="General" sourceLinked="1"/>
        <c:tickLblPos val="nextTo"/>
        <c:crossAx val="42608128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'12'!$L$49</c:f>
              <c:strCache>
                <c:ptCount val="1"/>
                <c:pt idx="0">
                  <c:v>2013.XII</c:v>
                </c:pt>
              </c:strCache>
            </c:strRef>
          </c:tx>
          <c:dLbls>
            <c:showVal val="1"/>
          </c:dLbls>
          <c:cat>
            <c:strRef>
              <c:f>'12'!$K$50:$K$53</c:f>
              <c:strCache>
                <c:ptCount val="4"/>
                <c:pt idx="0">
                  <c:v>Хөнгөн хэрэг </c:v>
                </c:pt>
                <c:pt idx="1">
                  <c:v>Хүндэвтэр хэрэг </c:v>
                </c:pt>
                <c:pt idx="2">
                  <c:v>Хүнд хэрэг </c:v>
                </c:pt>
                <c:pt idx="3">
                  <c:v>Онц хүнд хэрэг</c:v>
                </c:pt>
              </c:strCache>
            </c:strRef>
          </c:cat>
          <c:val>
            <c:numRef>
              <c:f>'12'!$L$50:$L$53</c:f>
              <c:numCache>
                <c:formatCode>General</c:formatCode>
                <c:ptCount val="4"/>
                <c:pt idx="0">
                  <c:v>167</c:v>
                </c:pt>
                <c:pt idx="1">
                  <c:v>221</c:v>
                </c:pt>
                <c:pt idx="2">
                  <c:v>32</c:v>
                </c:pt>
                <c:pt idx="3">
                  <c:v>11</c:v>
                </c:pt>
              </c:numCache>
            </c:numRef>
          </c:val>
        </c:ser>
        <c:ser>
          <c:idx val="1"/>
          <c:order val="1"/>
          <c:tx>
            <c:strRef>
              <c:f>'12'!$M$49</c:f>
              <c:strCache>
                <c:ptCount val="1"/>
                <c:pt idx="0">
                  <c:v>2014.XII</c:v>
                </c:pt>
              </c:strCache>
            </c:strRef>
          </c:tx>
          <c:dLbls>
            <c:showVal val="1"/>
          </c:dLbls>
          <c:cat>
            <c:strRef>
              <c:f>'12'!$K$50:$K$53</c:f>
              <c:strCache>
                <c:ptCount val="4"/>
                <c:pt idx="0">
                  <c:v>Хөнгөн хэрэг </c:v>
                </c:pt>
                <c:pt idx="1">
                  <c:v>Хүндэвтэр хэрэг </c:v>
                </c:pt>
                <c:pt idx="2">
                  <c:v>Хүнд хэрэг </c:v>
                </c:pt>
                <c:pt idx="3">
                  <c:v>Онц хүнд хэрэг</c:v>
                </c:pt>
              </c:strCache>
            </c:strRef>
          </c:cat>
          <c:val>
            <c:numRef>
              <c:f>'12'!$M$50:$M$53</c:f>
              <c:numCache>
                <c:formatCode>General</c:formatCode>
                <c:ptCount val="4"/>
                <c:pt idx="0">
                  <c:v>185</c:v>
                </c:pt>
                <c:pt idx="1">
                  <c:v>207</c:v>
                </c:pt>
                <c:pt idx="2">
                  <c:v>28</c:v>
                </c:pt>
                <c:pt idx="3">
                  <c:v>10</c:v>
                </c:pt>
              </c:numCache>
            </c:numRef>
          </c:val>
        </c:ser>
        <c:ser>
          <c:idx val="2"/>
          <c:order val="2"/>
          <c:tx>
            <c:strRef>
              <c:f>'12'!$N$49</c:f>
              <c:strCache>
                <c:ptCount val="1"/>
                <c:pt idx="0">
                  <c:v>2015.XII</c:v>
                </c:pt>
              </c:strCache>
            </c:strRef>
          </c:tx>
          <c:dLbls>
            <c:showVal val="1"/>
          </c:dLbls>
          <c:cat>
            <c:strRef>
              <c:f>'12'!$K$50:$K$53</c:f>
              <c:strCache>
                <c:ptCount val="4"/>
                <c:pt idx="0">
                  <c:v>Хөнгөн хэрэг </c:v>
                </c:pt>
                <c:pt idx="1">
                  <c:v>Хүндэвтэр хэрэг </c:v>
                </c:pt>
                <c:pt idx="2">
                  <c:v>Хүнд хэрэг </c:v>
                </c:pt>
                <c:pt idx="3">
                  <c:v>Онц хүнд хэрэг</c:v>
                </c:pt>
              </c:strCache>
            </c:strRef>
          </c:cat>
          <c:val>
            <c:numRef>
              <c:f>'12'!$N$50:$N$53</c:f>
              <c:numCache>
                <c:formatCode>General</c:formatCode>
                <c:ptCount val="4"/>
                <c:pt idx="0">
                  <c:v>169</c:v>
                </c:pt>
                <c:pt idx="1">
                  <c:v>158</c:v>
                </c:pt>
                <c:pt idx="2">
                  <c:v>29</c:v>
                </c:pt>
                <c:pt idx="3">
                  <c:v>4</c:v>
                </c:pt>
              </c:numCache>
            </c:numRef>
          </c:val>
        </c:ser>
        <c:ser>
          <c:idx val="3"/>
          <c:order val="3"/>
          <c:tx>
            <c:strRef>
              <c:f>'12'!$O$49</c:f>
              <c:strCache>
                <c:ptCount val="1"/>
                <c:pt idx="0">
                  <c:v>2016.XII</c:v>
                </c:pt>
              </c:strCache>
            </c:strRef>
          </c:tx>
          <c:cat>
            <c:strRef>
              <c:f>'12'!$K$50:$K$53</c:f>
              <c:strCache>
                <c:ptCount val="4"/>
                <c:pt idx="0">
                  <c:v>Хөнгөн хэрэг </c:v>
                </c:pt>
                <c:pt idx="1">
                  <c:v>Хүндэвтэр хэрэг </c:v>
                </c:pt>
                <c:pt idx="2">
                  <c:v>Хүнд хэрэг </c:v>
                </c:pt>
                <c:pt idx="3">
                  <c:v>Онц хүнд хэрэг</c:v>
                </c:pt>
              </c:strCache>
            </c:strRef>
          </c:cat>
          <c:val>
            <c:numRef>
              <c:f>'12'!$O$50:$O$53</c:f>
              <c:numCache>
                <c:formatCode>General</c:formatCode>
                <c:ptCount val="4"/>
                <c:pt idx="0">
                  <c:v>180</c:v>
                </c:pt>
                <c:pt idx="1">
                  <c:v>159</c:v>
                </c:pt>
                <c:pt idx="2">
                  <c:v>12</c:v>
                </c:pt>
                <c:pt idx="3">
                  <c:v>5</c:v>
                </c:pt>
              </c:numCache>
            </c:numRef>
          </c:val>
        </c:ser>
        <c:shape val="cone"/>
        <c:axId val="43165184"/>
        <c:axId val="43175936"/>
        <c:axId val="0"/>
      </c:bar3DChart>
      <c:catAx>
        <c:axId val="43165184"/>
        <c:scaling>
          <c:orientation val="minMax"/>
        </c:scaling>
        <c:axPos val="b"/>
        <c:tickLblPos val="nextTo"/>
        <c:crossAx val="43175936"/>
        <c:crosses val="autoZero"/>
        <c:auto val="1"/>
        <c:lblAlgn val="ctr"/>
        <c:lblOffset val="100"/>
      </c:catAx>
      <c:valAx>
        <c:axId val="43175936"/>
        <c:scaling>
          <c:orientation val="minMax"/>
        </c:scaling>
        <c:axPos val="l"/>
        <c:numFmt formatCode="General" sourceLinked="1"/>
        <c:tickLblPos val="nextTo"/>
        <c:crossAx val="43165184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>
        <c:manualLayout>
          <c:layoutTarget val="inner"/>
          <c:xMode val="edge"/>
          <c:yMode val="edge"/>
          <c:x val="8.4682852143483672E-2"/>
          <c:y val="7.4548702245552642E-2"/>
          <c:w val="0.89591579177602243"/>
          <c:h val="0.79822506561679785"/>
        </c:manualLayout>
      </c:layout>
      <c:bar3DChart>
        <c:barDir val="col"/>
        <c:grouping val="clustered"/>
        <c:ser>
          <c:idx val="0"/>
          <c:order val="0"/>
          <c:tx>
            <c:strRef>
              <c:f>'12'!$K$72</c:f>
              <c:strCache>
                <c:ptCount val="1"/>
                <c:pt idx="0">
                  <c:v>Нийт учирсан хохирол, сая төг</c:v>
                </c:pt>
              </c:strCache>
            </c:strRef>
          </c:tx>
          <c:dLbls>
            <c:showVal val="1"/>
          </c:dLbls>
          <c:cat>
            <c:strRef>
              <c:f>'12'!$L$71:$O$71</c:f>
              <c:strCache>
                <c:ptCount val="4"/>
                <c:pt idx="0">
                  <c:v>2013.XII</c:v>
                </c:pt>
                <c:pt idx="1">
                  <c:v>2014.XII</c:v>
                </c:pt>
                <c:pt idx="2">
                  <c:v>2015.XII</c:v>
                </c:pt>
                <c:pt idx="3">
                  <c:v>2016.XII</c:v>
                </c:pt>
              </c:strCache>
            </c:strRef>
          </c:cat>
          <c:val>
            <c:numRef>
              <c:f>'12'!$L$72:$O$72</c:f>
              <c:numCache>
                <c:formatCode>General</c:formatCode>
                <c:ptCount val="4"/>
                <c:pt idx="0">
                  <c:v>594.5</c:v>
                </c:pt>
                <c:pt idx="1">
                  <c:v>682.9</c:v>
                </c:pt>
                <c:pt idx="2">
                  <c:v>496.2</c:v>
                </c:pt>
                <c:pt idx="3">
                  <c:v>700.6</c:v>
                </c:pt>
              </c:numCache>
            </c:numRef>
          </c:val>
        </c:ser>
        <c:ser>
          <c:idx val="1"/>
          <c:order val="1"/>
          <c:tx>
            <c:strRef>
              <c:f>'12'!$K$73</c:f>
              <c:strCache>
                <c:ptCount val="1"/>
                <c:pt idx="0">
                  <c:v>Нөхөн төлүүлсэн хохирол, сая төг</c:v>
                </c:pt>
              </c:strCache>
            </c:strRef>
          </c:tx>
          <c:dLbls>
            <c:showVal val="1"/>
          </c:dLbls>
          <c:cat>
            <c:strRef>
              <c:f>'12'!$L$71:$O$71</c:f>
              <c:strCache>
                <c:ptCount val="4"/>
                <c:pt idx="0">
                  <c:v>2013.XII</c:v>
                </c:pt>
                <c:pt idx="1">
                  <c:v>2014.XII</c:v>
                </c:pt>
                <c:pt idx="2">
                  <c:v>2015.XII</c:v>
                </c:pt>
                <c:pt idx="3">
                  <c:v>2016.XII</c:v>
                </c:pt>
              </c:strCache>
            </c:strRef>
          </c:cat>
          <c:val>
            <c:numRef>
              <c:f>'12'!$L$73:$O$73</c:f>
              <c:numCache>
                <c:formatCode>General</c:formatCode>
                <c:ptCount val="4"/>
                <c:pt idx="0">
                  <c:v>425</c:v>
                </c:pt>
                <c:pt idx="1">
                  <c:v>440.4</c:v>
                </c:pt>
                <c:pt idx="2">
                  <c:v>344.5</c:v>
                </c:pt>
                <c:pt idx="3">
                  <c:v>536.6</c:v>
                </c:pt>
              </c:numCache>
            </c:numRef>
          </c:val>
        </c:ser>
        <c:shape val="pyramid"/>
        <c:axId val="43805696"/>
        <c:axId val="44103168"/>
        <c:axId val="0"/>
      </c:bar3DChart>
      <c:catAx>
        <c:axId val="43805696"/>
        <c:scaling>
          <c:orientation val="minMax"/>
        </c:scaling>
        <c:axPos val="b"/>
        <c:tickLblPos val="nextTo"/>
        <c:crossAx val="44103168"/>
        <c:crosses val="autoZero"/>
        <c:auto val="1"/>
        <c:lblAlgn val="ctr"/>
        <c:lblOffset val="100"/>
      </c:catAx>
      <c:valAx>
        <c:axId val="44103168"/>
        <c:scaling>
          <c:orientation val="minMax"/>
        </c:scaling>
        <c:axPos val="l"/>
        <c:numFmt formatCode="General" sourceLinked="1"/>
        <c:tickLblPos val="nextTo"/>
        <c:crossAx val="43805696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75CEB-C441-4846-A271-AD5C0EB1D8EC}" type="datetimeFigureOut">
              <a:rPr lang="en-US"/>
              <a:pPr>
                <a:defRPr/>
              </a:pPr>
              <a:t>2017-02-03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724B5-F969-4D64-885F-94CB7DC281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ABCC4C-C531-4213-B886-9923FF555CBE}" type="datetimeFigureOut">
              <a:rPr lang="en-US"/>
              <a:pPr>
                <a:defRPr/>
              </a:pPr>
              <a:t>2017-02-03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3C59B-3F92-4E70-BB19-F4991E2E3D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0B161-4BB8-4E0E-BE40-C3849403957E}" type="datetimeFigureOut">
              <a:rPr lang="en-US"/>
              <a:pPr>
                <a:defRPr/>
              </a:pPr>
              <a:t>2017-02-03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9B4FA-1002-4738-8D3D-15D9DF6353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6028A-F856-47F1-8541-1EB1C70F7BBC}" type="datetimeFigureOut">
              <a:rPr lang="en-US"/>
              <a:pPr>
                <a:defRPr/>
              </a:pPr>
              <a:t>2017-02-03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61560-1179-4C97-9EA7-36044E52DB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BF8991-51A2-41B8-800E-EF5EA086DA56}" type="datetimeFigureOut">
              <a:rPr lang="en-US"/>
              <a:pPr>
                <a:defRPr/>
              </a:pPr>
              <a:t>2017-02-03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A10B9-943D-442E-95AF-D4F70BD2B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FB7654-1CFC-495C-B388-0AECC9B1B7F6}" type="datetimeFigureOut">
              <a:rPr lang="en-US"/>
              <a:pPr>
                <a:defRPr/>
              </a:pPr>
              <a:t>2017-02-03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B969C2-65C3-4DCE-AF04-528750D9D2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25025-8117-4F72-9CB0-5162EDE99619}" type="datetimeFigureOut">
              <a:rPr lang="en-US"/>
              <a:pPr>
                <a:defRPr/>
              </a:pPr>
              <a:t>2017-02-03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56ADA-6201-4BC8-B126-CE477FF02E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D4389-0D05-429D-A3B6-68DFDBFA38F6}" type="datetimeFigureOut">
              <a:rPr lang="en-US"/>
              <a:pPr>
                <a:defRPr/>
              </a:pPr>
              <a:t>2017-02-03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35999F-1151-463D-B4DA-52AFCECA62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B1A55-2D58-44AC-9C97-4E45DB540E02}" type="datetimeFigureOut">
              <a:rPr lang="en-US"/>
              <a:pPr>
                <a:defRPr/>
              </a:pPr>
              <a:t>2017-02-03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69F8A-1610-45E1-B93F-AA23F49C08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5F6FB1-64E6-400D-86A1-632CF19A19E6}" type="datetimeFigureOut">
              <a:rPr lang="en-US"/>
              <a:pPr>
                <a:defRPr/>
              </a:pPr>
              <a:t>2017-02-03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C4CAE-56E6-4580-B0FD-FDB745B4DE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0C31A5-45A7-4D1D-A02C-2D84F725370F}" type="datetimeFigureOut">
              <a:rPr lang="en-US"/>
              <a:pPr>
                <a:defRPr/>
              </a:pPr>
              <a:t>2017-02-03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89955-E3C0-407B-A8FF-606B04837E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46D529C-72C0-41C7-BA99-590E24BC7BD0}" type="datetimeFigureOut">
              <a:rPr lang="en-US"/>
              <a:pPr>
                <a:defRPr/>
              </a:pPr>
              <a:t>2017-02-03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B759E6A-A79B-4B22-BA8B-C60D395293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 descr="C:\Users\Ganbayar\Desktop\19_Hovd dem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 descr="D:\2013 bagiin darga surgalt\3_Bayanhongor dem.jp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60325"/>
            <a:ext cx="9144000" cy="673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1357290" y="714375"/>
            <a:ext cx="7343798" cy="5286393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hangingPunct="1"/>
            <a:r>
              <a:rPr lang="mn-MN" sz="3600" b="1" dirty="0" smtClean="0"/>
              <a:t>БАЯНХОНГОР АЙМГИЙН СТАТИСТИКИЙН ХЭЛТЭС</a:t>
            </a:r>
            <a:br>
              <a:rPr lang="mn-MN" sz="3600" b="1" dirty="0" smtClean="0"/>
            </a:br>
            <a:r>
              <a:rPr lang="mn-MN" sz="3600" b="1" dirty="0" smtClean="0"/>
              <a:t/>
            </a:r>
            <a:br>
              <a:rPr lang="mn-MN" sz="3600" b="1" dirty="0" smtClean="0"/>
            </a:br>
            <a:r>
              <a:rPr lang="mn-MN" sz="3600" b="1" dirty="0" smtClean="0"/>
              <a:t>НИЙГЭМ ЭДИЙН </a:t>
            </a:r>
            <a:br>
              <a:rPr lang="mn-MN" sz="3600" b="1" dirty="0" smtClean="0"/>
            </a:br>
            <a:r>
              <a:rPr lang="mn-MN" sz="3600" b="1" dirty="0" smtClean="0"/>
              <a:t>ЗАСГИЙН БАЙДАЛ </a:t>
            </a:r>
            <a:br>
              <a:rPr lang="mn-MN" sz="3600" b="1" dirty="0" smtClean="0"/>
            </a:br>
            <a:r>
              <a:rPr lang="mn-MN" sz="3600" b="1" dirty="0" smtClean="0"/>
              <a:t/>
            </a:r>
            <a:br>
              <a:rPr lang="mn-MN" sz="3600" b="1" dirty="0" smtClean="0"/>
            </a:br>
            <a:r>
              <a:rPr lang="mn-MN" sz="3600" b="1" dirty="0" smtClean="0"/>
              <a:t>201</a:t>
            </a:r>
            <a:r>
              <a:rPr lang="en-US" sz="3600" b="1" dirty="0" smtClean="0"/>
              <a:t>6</a:t>
            </a:r>
            <a:r>
              <a:rPr lang="mn-MN" sz="3600" b="1" dirty="0" smtClean="0"/>
              <a:t> ОНЫ ЭХНИЙ </a:t>
            </a:r>
            <a:r>
              <a:rPr lang="en-US" sz="3600" b="1" dirty="0" smtClean="0"/>
              <a:t>12</a:t>
            </a:r>
            <a:r>
              <a:rPr lang="mn-MN" sz="3600" b="1" dirty="0" smtClean="0"/>
              <a:t> </a:t>
            </a:r>
            <a:r>
              <a:rPr lang="mn-MN" sz="3600" b="1" dirty="0" smtClean="0"/>
              <a:t>САР </a:t>
            </a:r>
            <a:br>
              <a:rPr lang="mn-MN" sz="3600" b="1" dirty="0" smtClean="0"/>
            </a:br>
            <a:r>
              <a:rPr lang="mn-MN" sz="3600" b="1" dirty="0" smtClean="0"/>
              <a:t>ХЭВЛЭЛИЙН БАГА ХУРАЛ</a:t>
            </a:r>
            <a:endParaRPr lang="en-US" sz="3600" b="1" dirty="0" smtClean="0"/>
          </a:p>
        </p:txBody>
      </p:sp>
      <p:sp>
        <p:nvSpPr>
          <p:cNvPr id="2051" name="TextBox 5"/>
          <p:cNvSpPr txBox="1">
            <a:spLocks noChangeArrowheads="1"/>
          </p:cNvSpPr>
          <p:nvPr/>
        </p:nvSpPr>
        <p:spPr bwMode="auto">
          <a:xfrm>
            <a:off x="1500188" y="714375"/>
            <a:ext cx="73580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115616" y="818757"/>
            <a:ext cx="7560840" cy="40011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mn-MN" sz="2000" b="1" dirty="0" smtClean="0"/>
              <a:t>2016 ОНЫ НИЙТ МАЛ /ТАВАН ТӨРӨЛ/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187623" y="1340768"/>
          <a:ext cx="7416824" cy="4914104"/>
        </p:xfrm>
        <a:graphic>
          <a:graphicData uri="http://schemas.openxmlformats.org/drawingml/2006/table">
            <a:tbl>
              <a:tblPr/>
              <a:tblGrid>
                <a:gridCol w="1047081"/>
                <a:gridCol w="1257176"/>
                <a:gridCol w="792088"/>
                <a:gridCol w="1008112"/>
                <a:gridCol w="936104"/>
                <a:gridCol w="1152128"/>
                <a:gridCol w="1224135"/>
              </a:tblGrid>
              <a:tr h="2243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n-MN" sz="1000" b="1" i="0" u="none" strike="noStrike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Бүгд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n-MN" sz="1000" b="1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Адуу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n-MN" sz="1000" b="1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Үхэр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n-MN" sz="1000" b="1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Тэмээ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n-MN" sz="1000" b="1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Хонь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n-MN" sz="1000" b="1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Ямаа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2587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Áàÿíõîíãîð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169373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7284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22381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212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55301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84195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587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Áààöàãààí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357184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9433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7490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2872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71802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265587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7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Áàÿíáóëàã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116501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4445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6624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61140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44283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7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Áàÿíãîâü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209971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4015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1180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3753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27585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173438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020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Áàÿíëèã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223050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4009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1380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19922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34173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163566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7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Áàÿí-Îâîî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250576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8456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7227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425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121238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113230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7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Áàÿí-ªíäºð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187044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1910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408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4331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27371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153024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7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Áàÿíöàãààí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261749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4727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1858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1675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62842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190647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020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Áîãä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234347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7087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6879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5613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42659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172109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7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Áºìáºãºð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255757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10008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5726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255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65247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174521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7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Áóóöàãààí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290991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10775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7424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2112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71865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198815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020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Ãàëóóò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249715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16367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29610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110448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93210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7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Ãóðâàíáóëàã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138641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10249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14268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71340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42737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7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Æàðãàëàíò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142369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10106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25017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60815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46428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020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Æèíñò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207474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6151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2241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2328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43574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153180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020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Çàã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143769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8663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9157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195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65996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59758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020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ªëçèéò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251001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14064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14313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332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84047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138245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7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Õ¿ðýýìàðàë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191596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8863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6259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501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84812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91161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7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Øèíýæèíñò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187412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2017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183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4995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20572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159645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77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Ýðäýíýöîãò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167801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10514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44184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61761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51342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205">
                <a:tc>
                  <a:txBody>
                    <a:bodyPr/>
                    <a:lstStyle/>
                    <a:p>
                      <a:pPr algn="l" fontAlgn="b"/>
                      <a:r>
                        <a:rPr lang="mn-MN" sz="1000" b="1" i="0" u="none" strike="noStrike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Дүн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4236321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159143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213809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49660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1244588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latin typeface="AGKornelia Mon" pitchFamily="2" charset="0"/>
                        </a:rPr>
                        <a:t>2569121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115616" y="833495"/>
            <a:ext cx="7488832" cy="40011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514350" indent="-514350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 smtClean="0"/>
              <a:t>БОЙЖУУЛСАН </a:t>
            </a:r>
            <a:r>
              <a:rPr lang="mn-MN" sz="2000" b="1" dirty="0" smtClean="0"/>
              <a:t>ТӨЛ</a:t>
            </a:r>
            <a:r>
              <a:rPr lang="mn-MN" sz="2000" b="1" dirty="0" smtClean="0"/>
              <a:t> </a:t>
            </a:r>
            <a:r>
              <a:rPr lang="mn-MN" sz="2000" b="1" dirty="0" smtClean="0"/>
              <a:t>/сумаар/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7" name="Chart 6"/>
          <p:cNvGraphicFramePr/>
          <p:nvPr/>
        </p:nvGraphicFramePr>
        <p:xfrm>
          <a:off x="1187624" y="1556792"/>
          <a:ext cx="7488832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403648" y="845912"/>
            <a:ext cx="7283152" cy="40011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514350" indent="-514350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 smtClean="0"/>
              <a:t>ТӨЛИЙН ХОРОГДОЛ</a:t>
            </a:r>
            <a:r>
              <a:rPr lang="en-US" sz="2000" b="1" dirty="0" smtClean="0"/>
              <a:t> /2016 </a:t>
            </a:r>
            <a:r>
              <a:rPr lang="mn-MN" sz="2000" b="1" dirty="0" smtClean="0"/>
              <a:t>оны </a:t>
            </a:r>
            <a:r>
              <a:rPr lang="mn-MN" sz="2000" b="1" dirty="0" smtClean="0"/>
              <a:t>12</a:t>
            </a:r>
            <a:r>
              <a:rPr lang="mn-MN" sz="2000" b="1" dirty="0" smtClean="0"/>
              <a:t> </a:t>
            </a:r>
            <a:r>
              <a:rPr lang="mn-MN" sz="2000" b="1" dirty="0" smtClean="0"/>
              <a:t>сар/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403650" y="1412778"/>
          <a:ext cx="7272803" cy="5055676"/>
        </p:xfrm>
        <a:graphic>
          <a:graphicData uri="http://schemas.openxmlformats.org/drawingml/2006/table">
            <a:tbl>
              <a:tblPr/>
              <a:tblGrid>
                <a:gridCol w="1016287"/>
                <a:gridCol w="1175081"/>
                <a:gridCol w="1016287"/>
                <a:gridCol w="1016287"/>
                <a:gridCol w="1016287"/>
                <a:gridCol w="1016287"/>
                <a:gridCol w="1016287"/>
              </a:tblGrid>
              <a:tr h="13319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mn-MN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Хорогдсон төл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319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n-MN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Бүгд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n-MN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Ботго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n-MN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Унага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n-MN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Тугал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n-MN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Хурга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n-MN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Ишиг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24355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Áàÿíõîíãîð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3600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latin typeface="AGKornelia Mo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1017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2453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355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Áààöàãààí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1807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latin typeface="AGKornelia Mo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1505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355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Áàÿíáóëàã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2212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latin typeface="AGKornelia Mo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790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1088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355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Áàÿíãîâü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latin typeface="AGKornelia Mo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latin typeface="AGKornelia Mo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latin typeface="AGKornelia Mo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50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19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Áàÿíëèã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latin typeface="AGKornelia Mo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latin typeface="AGKornelia Mo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latin typeface="AGKornelia Mo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latin typeface="AGKornelia Mo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latin typeface="AGKornelia Mo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355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Áàÿí-Îâîî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4436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latin typeface="AGKornelia Mo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58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997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3349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355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Áàÿí-ªíäºð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90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355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Áàÿíöàãààí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285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40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19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Áîãä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1373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latin typeface="AGKornelia Mo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1340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355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Áºìáºãºð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2364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latin typeface="AGKornelia Mo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299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2010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355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Áóóöàãààí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3256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40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736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2330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19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Ãàëóóò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1913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latin typeface="AGKornelia Mo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140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613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1035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355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Ãóðâàíáóëàã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1929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584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1070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355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Æàðãàëàíò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1820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latin typeface="AGKornelia Mo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186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615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934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19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Æèíñò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latin typeface="AGKornelia Mo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latin typeface="AGKornelia Mo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latin typeface="AGKornelia Mo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latin typeface="AGKornelia Mo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latin typeface="AGKornelia Mo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19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Çàã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851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403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19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ªëçèéò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13854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134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4311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9423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355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Õ¿ðýýìàðàë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3354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1095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2232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355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Øèíýæèíñò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latin typeface="AGKornelia Mo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latin typeface="AGKornelia Mo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latin typeface="AGKornelia Mo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latin typeface="AGKornelia Mo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latin typeface="AGKornelia Mo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355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Ýðäýíýöîãò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3652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1200" b="0" i="0" u="none" strike="noStrike">
                        <a:solidFill>
                          <a:srgbClr val="000000"/>
                        </a:solidFill>
                        <a:latin typeface="AGKornelia Mo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1132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1181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194">
                <a:tc>
                  <a:txBody>
                    <a:bodyPr/>
                    <a:lstStyle/>
                    <a:p>
                      <a:pPr algn="l" fontAlgn="b"/>
                      <a:r>
                        <a:rPr lang="mn-MN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Дүн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47103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1086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1341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12871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GKornelia Mon"/>
                        </a:rPr>
                        <a:t>30690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971550" y="692150"/>
            <a:ext cx="7715250" cy="72548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000" b="1" dirty="0" smtClean="0"/>
              <a:t>ТОМ МАЛЫН ЗҮЙ БУС </a:t>
            </a:r>
            <a:r>
              <a:rPr lang="ru-RU" sz="2000" b="1" dirty="0" smtClean="0"/>
              <a:t>ХОРОГДОЛ</a:t>
            </a:r>
            <a:r>
              <a:rPr lang="mn-MN" sz="2000" b="1" dirty="0" smtClean="0"/>
              <a:t>-2016.</a:t>
            </a:r>
            <a:r>
              <a:rPr lang="en-US" sz="2000" b="1" dirty="0" smtClean="0"/>
              <a:t>XII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mn-MN" sz="2000" b="1" dirty="0" smtClean="0"/>
              <a:t>/толгойн тоогоор/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1043608" y="1556792"/>
          <a:ext cx="7776864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71539" y="2830511"/>
            <a:ext cx="757242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mn-MN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ХЭРЭГЛЭЭНИЙ ҮНЭ</a:t>
            </a:r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42976" y="857232"/>
            <a:ext cx="7358114" cy="6771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mn-MN" b="1" dirty="0" smtClean="0"/>
              <a:t>Аймгийн хэрэглээний үнийн индексийн </a:t>
            </a:r>
            <a:r>
              <a:rPr lang="en-US" b="1" dirty="0" smtClean="0"/>
              <a:t>12</a:t>
            </a:r>
            <a:r>
              <a:rPr lang="mn-MN" b="1" dirty="0" smtClean="0"/>
              <a:t> д</a:t>
            </a:r>
            <a:r>
              <a:rPr lang="mn-MN" b="1" dirty="0" smtClean="0"/>
              <a:t>у</a:t>
            </a:r>
            <a:r>
              <a:rPr lang="mn-MN" b="1" dirty="0" smtClean="0"/>
              <a:t>гаар </a:t>
            </a:r>
            <a:r>
              <a:rPr lang="mn-MN" b="1" dirty="0" smtClean="0"/>
              <a:t>сарын өөрчлөлт</a:t>
            </a:r>
          </a:p>
          <a:p>
            <a:pPr algn="ctr"/>
            <a:r>
              <a:rPr lang="mn-MN" b="1" dirty="0" smtClean="0"/>
              <a:t>/ </a:t>
            </a:r>
            <a:r>
              <a:rPr lang="mn-MN" sz="2000" b="1" dirty="0" smtClean="0"/>
              <a:t>бүлгээр</a:t>
            </a:r>
            <a:r>
              <a:rPr lang="mn-MN" b="1" dirty="0" smtClean="0"/>
              <a:t>, хувиар /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115616" y="1844824"/>
          <a:ext cx="7344815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85852" y="857233"/>
            <a:ext cx="7215238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mn-MN" b="1" dirty="0" smtClean="0"/>
              <a:t>Гол нэр төрлийн барааны үнэ </a:t>
            </a:r>
            <a:r>
              <a:rPr lang="mn-MN" b="1" i="1" dirty="0" smtClean="0"/>
              <a:t>/өнгөрсөн онтой харьцуулсанаар /</a:t>
            </a:r>
            <a:endParaRPr lang="en-US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5004048" y="1556792"/>
          <a:ext cx="3456384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/>
          <p:cNvGraphicFramePr/>
          <p:nvPr/>
        </p:nvGraphicFramePr>
        <p:xfrm>
          <a:off x="1331640" y="1556792"/>
          <a:ext cx="3672408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71538" y="2071678"/>
            <a:ext cx="721523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mn-MN" sz="40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ТАТВАРЫН ОРЛОГО, </a:t>
            </a:r>
          </a:p>
          <a:p>
            <a:pPr algn="ctr"/>
            <a:r>
              <a:rPr lang="mn-MN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БАНКНЫ ҮЗҮҮЛЭЛТ</a:t>
            </a:r>
            <a:endParaRPr lang="en-US" sz="40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57290" y="928671"/>
            <a:ext cx="6929486" cy="7140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20" b="1" dirty="0" smtClean="0"/>
              <a:t>Төсвийн орлого, жил бүрийн эхний </a:t>
            </a:r>
            <a:r>
              <a:rPr lang="en-US" sz="2020" b="1" dirty="0" smtClean="0"/>
              <a:t>1</a:t>
            </a:r>
            <a:r>
              <a:rPr lang="mn-MN" sz="2020" b="1" dirty="0" smtClean="0"/>
              <a:t>2</a:t>
            </a:r>
            <a:endParaRPr lang="ru-RU" sz="2020" b="1" dirty="0" smtClean="0"/>
          </a:p>
          <a:p>
            <a:pPr algn="ctr"/>
            <a:r>
              <a:rPr lang="mn-MN" sz="2020" b="1" dirty="0" smtClean="0"/>
              <a:t>сарын байдлаар</a:t>
            </a:r>
            <a:endParaRPr lang="en-US" sz="2020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1403648" y="1844824"/>
          <a:ext cx="6912768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214414" y="785794"/>
            <a:ext cx="7215238" cy="85725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mn-MN" sz="2400" b="1" dirty="0" smtClean="0"/>
              <a:t>ХАДГАЛАМЖ, ЗЭЭЛИЙН ҮЗҮҮЛЭЛТҮҮД, ЖИЛ БҮРИЙН</a:t>
            </a:r>
            <a:br>
              <a:rPr lang="mn-MN" sz="2400" b="1" dirty="0" smtClean="0"/>
            </a:br>
            <a:r>
              <a:rPr lang="mn-MN" sz="2400" b="1" dirty="0" smtClean="0"/>
              <a:t>ЭХНИЙ</a:t>
            </a:r>
            <a:r>
              <a:rPr lang="en-US" sz="2400" b="1" dirty="0" smtClean="0"/>
              <a:t> </a:t>
            </a:r>
            <a:r>
              <a:rPr lang="mn-MN" sz="2400" b="1" dirty="0" smtClean="0"/>
              <a:t> </a:t>
            </a:r>
            <a:r>
              <a:rPr lang="en-US" sz="2400" b="1" dirty="0" smtClean="0"/>
              <a:t>1</a:t>
            </a:r>
            <a:r>
              <a:rPr lang="mn-MN" sz="2400" b="1" dirty="0" smtClean="0"/>
              <a:t>2 </a:t>
            </a:r>
            <a:r>
              <a:rPr lang="mn-MN" sz="2400" b="1" dirty="0" smtClean="0"/>
              <a:t>САРЫН БАЙДЛААР</a:t>
            </a:r>
            <a:endParaRPr lang="en-US" sz="2400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259632" y="1916832"/>
          <a:ext cx="7200800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40011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ХҮН АМ, НИЙГМИЙН ҮЗҮҮЛЭЛТ – Эрүүл мэнд</a:t>
            </a:r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76" y="3786190"/>
            <a:ext cx="457222" cy="457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Connector 8"/>
          <p:cNvCxnSpPr/>
          <p:nvPr/>
        </p:nvCxnSpPr>
        <p:spPr>
          <a:xfrm>
            <a:off x="1357258" y="4000504"/>
            <a:ext cx="7429584" cy="1588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6200000" flipH="1">
            <a:off x="3609586" y="2676901"/>
            <a:ext cx="2643983" cy="4775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286380" y="1214422"/>
          <a:ext cx="3500462" cy="500066"/>
        </p:xfrm>
        <a:graphic>
          <a:graphicData uri="http://schemas.openxmlformats.org/drawingml/2006/table">
            <a:tbl>
              <a:tblPr/>
              <a:tblGrid>
                <a:gridCol w="3500462"/>
              </a:tblGrid>
              <a:tr h="500066">
                <a:tc>
                  <a:txBody>
                    <a:bodyPr/>
                    <a:lstStyle/>
                    <a:p>
                      <a:pPr algn="l" fontAlgn="b"/>
                      <a:r>
                        <a:rPr lang="mn-MN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Нялхасын эндэгдэл 1000 амьд төрөлтөд </a:t>
                      </a:r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, 201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5,2016</a:t>
                      </a:r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mn-MN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оны эхний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mn-MN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сарын байдлаар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4" name="Chart 13"/>
          <p:cNvGraphicFramePr/>
          <p:nvPr/>
        </p:nvGraphicFramePr>
        <p:xfrm>
          <a:off x="1115616" y="1340768"/>
          <a:ext cx="3744416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Chart 14"/>
          <p:cNvGraphicFramePr/>
          <p:nvPr/>
        </p:nvGraphicFramePr>
        <p:xfrm>
          <a:off x="5076056" y="1772816"/>
          <a:ext cx="3672408" cy="2160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6" name="Chart 15"/>
          <p:cNvGraphicFramePr/>
          <p:nvPr/>
        </p:nvGraphicFramePr>
        <p:xfrm>
          <a:off x="1043608" y="4077072"/>
          <a:ext cx="7704856" cy="2376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285852" y="1142984"/>
            <a:ext cx="7072362" cy="3357586"/>
          </a:xfrm>
        </p:spPr>
        <p:txBody>
          <a:bodyPr/>
          <a:lstStyle/>
          <a:p>
            <a:r>
              <a:rPr lang="mn-MN" b="1" dirty="0" smtClean="0"/>
              <a:t>АЖ ҮЙЛДВЭРИЙН САЛБАРЫН</a:t>
            </a:r>
            <a:br>
              <a:rPr lang="mn-MN" b="1" dirty="0" smtClean="0"/>
            </a:br>
            <a:r>
              <a:rPr lang="mn-MN" b="1" dirty="0" smtClean="0"/>
              <a:t>ҮЗҮҮЛЭЛТ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642942"/>
          </a:xfrm>
        </p:spPr>
        <p:txBody>
          <a:bodyPr/>
          <a:lstStyle/>
          <a:p>
            <a:r>
              <a:rPr lang="mn-MN" sz="2400" b="1" dirty="0" smtClean="0"/>
              <a:t>Аж үйлдвэрийн салбарын үйлдвэрлэлт /сая.төг/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1000100" y="3429001"/>
            <a:ext cx="79296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mn-MN" b="1" dirty="0" smtClean="0"/>
              <a:t>Гол нэр төрлийн бүтээгдэхүүн үйлдвэрлэлт /биет</a:t>
            </a:r>
            <a:r>
              <a:rPr lang="en-US" b="1" dirty="0" smtClean="0"/>
              <a:t>  </a:t>
            </a:r>
            <a:r>
              <a:rPr lang="mn-MN" b="1" dirty="0" smtClean="0"/>
              <a:t>хэмжээ/</a:t>
            </a:r>
            <a:endParaRPr lang="en-US" dirty="0"/>
          </a:p>
        </p:txBody>
      </p:sp>
      <p:graphicFrame>
        <p:nvGraphicFramePr>
          <p:cNvPr id="7" name="Chart 6"/>
          <p:cNvGraphicFramePr/>
          <p:nvPr/>
        </p:nvGraphicFramePr>
        <p:xfrm>
          <a:off x="1187624" y="1340768"/>
          <a:ext cx="7344816" cy="2088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/>
          <p:cNvGraphicFramePr/>
          <p:nvPr/>
        </p:nvGraphicFramePr>
        <p:xfrm>
          <a:off x="1331640" y="3861048"/>
          <a:ext cx="7272808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0"/>
          <p:cNvSpPr>
            <a:spLocks noGrp="1"/>
          </p:cNvSpPr>
          <p:nvPr>
            <p:ph type="title"/>
          </p:nvPr>
        </p:nvSpPr>
        <p:spPr>
          <a:xfrm>
            <a:off x="1142976" y="714356"/>
            <a:ext cx="7543824" cy="857256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mn-MN" sz="2800" b="1" dirty="0" smtClean="0"/>
              <a:t>НИЙГМИЙН ҮЗҮҮЛЭЛТҮҮД - хөдөлмөр</a:t>
            </a:r>
            <a:br>
              <a:rPr lang="mn-MN" sz="2800" b="1" dirty="0" smtClean="0"/>
            </a:br>
            <a:r>
              <a:rPr lang="mn-MN" sz="2800" b="1" dirty="0" smtClean="0"/>
              <a:t>эрхлэлт</a:t>
            </a:r>
            <a:endParaRPr lang="en-US" sz="28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115616" y="1844824"/>
          <a:ext cx="7571184" cy="43533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71538" y="642918"/>
            <a:ext cx="7500990" cy="928694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mn-MN" sz="2400" b="1" dirty="0" smtClean="0"/>
              <a:t>НИЙГМИЙН ҮЗҮҮЛЭЛТҮҮД  -  ШИНЭ</a:t>
            </a:r>
            <a:br>
              <a:rPr lang="mn-MN" sz="2400" b="1" dirty="0" smtClean="0"/>
            </a:br>
            <a:r>
              <a:rPr lang="mn-MN" sz="2400" b="1" dirty="0" smtClean="0"/>
              <a:t>АЖЛЫН БАЙРНЫ ЗАХИАЛГЫН МЭДЭЭ</a:t>
            </a:r>
            <a:endParaRPr lang="en-US" sz="24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mn-MN" sz="2000" b="1" dirty="0" smtClean="0"/>
              <a:t>НИЙГМИЙН ҮЗҮҮЛЭЛТҮҮД</a:t>
            </a:r>
            <a:r>
              <a:rPr lang="en-US" sz="2000" b="1" dirty="0" smtClean="0"/>
              <a:t>  -  </a:t>
            </a:r>
            <a:r>
              <a:rPr lang="mn-MN" sz="2000" b="1" dirty="0" smtClean="0"/>
              <a:t>халамжийн</a:t>
            </a:r>
            <a:r>
              <a:rPr lang="en-US" sz="2000" b="1" dirty="0" smtClean="0"/>
              <a:t> </a:t>
            </a:r>
            <a:r>
              <a:rPr lang="mn-MN" sz="2000" b="1" dirty="0" smtClean="0"/>
              <a:t>үйлчилгээ,</a:t>
            </a:r>
            <a:br>
              <a:rPr lang="mn-MN" sz="2000" b="1" dirty="0" smtClean="0"/>
            </a:br>
            <a:r>
              <a:rPr lang="ru-RU" sz="2000" b="1" dirty="0" smtClean="0"/>
              <a:t>эхний </a:t>
            </a:r>
            <a:r>
              <a:rPr lang="en-US" sz="2000" b="1" dirty="0" smtClean="0"/>
              <a:t>12</a:t>
            </a:r>
            <a:r>
              <a:rPr lang="ru-RU" sz="2000" b="1" dirty="0" smtClean="0"/>
              <a:t> </a:t>
            </a:r>
            <a:r>
              <a:rPr lang="ru-RU" sz="2000" b="1" dirty="0" smtClean="0"/>
              <a:t>сарын байдлаар мян. төг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187624" y="1600200"/>
          <a:ext cx="7499176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mn-MN" sz="2000" b="1" dirty="0" smtClean="0"/>
              <a:t>НИЙГМИЙН ҮЗҮҮЛЭЛТҮҮД</a:t>
            </a:r>
            <a:r>
              <a:rPr lang="en-US" sz="2000" b="1" dirty="0" smtClean="0"/>
              <a:t>  -  </a:t>
            </a:r>
            <a:r>
              <a:rPr lang="mn-MN" sz="2000" b="1" dirty="0" smtClean="0"/>
              <a:t>ЭХНИЙ</a:t>
            </a:r>
            <a:br>
              <a:rPr lang="mn-MN" sz="2000" b="1" dirty="0" smtClean="0"/>
            </a:br>
            <a:r>
              <a:rPr lang="en-US" sz="2000" b="1" dirty="0" smtClean="0"/>
              <a:t>12</a:t>
            </a:r>
            <a:r>
              <a:rPr lang="mn-MN" sz="2000" b="1" dirty="0" smtClean="0"/>
              <a:t> </a:t>
            </a:r>
            <a:r>
              <a:rPr lang="mn-MN" sz="2000" b="1" dirty="0" smtClean="0"/>
              <a:t>САРЫН БАЙДЛААР БҮРТГҮҮЛСЭН ГЭМТ ХЭРЭГ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1115616" y="1628800"/>
          <a:ext cx="7560840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mn-MN" sz="2000" b="1" dirty="0" smtClean="0"/>
              <a:t>НИЙГМИЙН ҮЗҮҮЛЭЛТҮҮД</a:t>
            </a:r>
            <a:r>
              <a:rPr lang="en-US" sz="2000" b="1" dirty="0" smtClean="0"/>
              <a:t>  - </a:t>
            </a:r>
            <a:br>
              <a:rPr lang="en-US" sz="2000" b="1" dirty="0" smtClean="0"/>
            </a:br>
            <a:r>
              <a:rPr lang="en-US" sz="2000" b="1" dirty="0" smtClean="0"/>
              <a:t>   </a:t>
            </a:r>
            <a:r>
              <a:rPr lang="mn-MN" sz="2000" b="1" dirty="0" smtClean="0"/>
              <a:t>ГЭМТ</a:t>
            </a:r>
            <a:r>
              <a:rPr lang="en-US" sz="2000" b="1" dirty="0" smtClean="0"/>
              <a:t>  </a:t>
            </a:r>
            <a:r>
              <a:rPr lang="mn-MN" sz="2000" b="1" dirty="0" smtClean="0"/>
              <a:t>ХЭРЭГ, ТӨРЛӨӨР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1115616" y="1700808"/>
          <a:ext cx="7560840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mn-MN" sz="2000" b="1" dirty="0" smtClean="0"/>
              <a:t>НИЙГМИЙН ҮЗҮҮЛЭЛТҮҮД</a:t>
            </a:r>
            <a:r>
              <a:rPr lang="en-US" sz="2000" b="1" dirty="0" smtClean="0"/>
              <a:t>  -  </a:t>
            </a:r>
            <a:r>
              <a:rPr lang="mn-MN" sz="2000" b="1" dirty="0" smtClean="0"/>
              <a:t>ГЭМТ</a:t>
            </a:r>
            <a:br>
              <a:rPr lang="mn-MN" sz="2000" b="1" dirty="0" smtClean="0"/>
            </a:br>
            <a:r>
              <a:rPr lang="mn-MN" sz="2000" b="1" dirty="0" smtClean="0"/>
              <a:t>ХЭРГИЙН УЛМААС УЧИРСАН ХОХИРОЛ, САЯ ТӨГРӨГ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1115616" y="1628800"/>
          <a:ext cx="7560840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71604" y="2071678"/>
            <a:ext cx="628654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mn-MN" sz="36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Хөдөө аж ахуйн</a:t>
            </a:r>
          </a:p>
          <a:p>
            <a:pPr algn="ctr"/>
            <a:r>
              <a:rPr lang="mn-MN" sz="36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САЛБАРЫН </a:t>
            </a:r>
            <a:r>
              <a:rPr lang="mn-MN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Зарим </a:t>
            </a:r>
          </a:p>
          <a:p>
            <a:pPr algn="ctr"/>
            <a:r>
              <a:rPr lang="mn-MN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үзүүлэлтүүд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2895</TotalTime>
  <Words>451</Words>
  <Application>Microsoft Office PowerPoint</Application>
  <PresentationFormat>On-screen Show (4:3)</PresentationFormat>
  <Paragraphs>313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БАЯНХОНГОР АЙМГИЙН СТАТИСТИКИЙН ХЭЛТЭС  НИЙГЭМ ЭДИЙН  ЗАСГИЙН БАЙДАЛ   2016 ОНЫ ЭХНИЙ 12 САР  ХЭВЛЭЛИЙН БАГА ХУРАЛ</vt:lpstr>
      <vt:lpstr>ХҮН АМ, НИЙГМИЙН ҮЗҮҮЛЭЛТ – Эрүүл мэнд</vt:lpstr>
      <vt:lpstr>НИЙГМИЙН ҮЗҮҮЛЭЛТҮҮД - хөдөлмөр эрхлэлт</vt:lpstr>
      <vt:lpstr>НИЙГМИЙН ҮЗҮҮЛЭЛТҮҮД  -  ШИНЭ АЖЛЫН БАЙРНЫ ЗАХИАЛГЫН МЭДЭЭ</vt:lpstr>
      <vt:lpstr>НИЙГМИЙН ҮЗҮҮЛЭЛТҮҮД  -  халамжийн үйлчилгээ, эхний 12 сарын байдлаар мян. төг</vt:lpstr>
      <vt:lpstr>НИЙГМИЙН ҮЗҮҮЛЭЛТҮҮД  -  ЭХНИЙ 12 САРЫН БАЙДЛААР БҮРТГҮҮЛСЭН ГЭМТ ХЭРЭГ</vt:lpstr>
      <vt:lpstr>НИЙГМИЙН ҮЗҮҮЛЭЛТҮҮД  -     ГЭМТ  ХЭРЭГ, ТӨРЛӨӨР</vt:lpstr>
      <vt:lpstr>НИЙГМИЙН ҮЗҮҮЛЭЛТҮҮД  -  ГЭМТ ХЭРГИЙН УЛМААС УЧИРСАН ХОХИРОЛ, САЯ ТӨГРӨГ</vt:lpstr>
      <vt:lpstr>Slide 9</vt:lpstr>
      <vt:lpstr>2016 ОНЫ НИЙТ МАЛ /ТАВАН ТӨРӨЛ/</vt:lpstr>
      <vt:lpstr>БОЙЖУУЛСАН ТӨЛ /сумаар/</vt:lpstr>
      <vt:lpstr>ТӨЛИЙН ХОРОГДОЛ /2016 оны 12 сар/</vt:lpstr>
      <vt:lpstr>ТОМ МАЛЫН ЗҮЙ БУС ХОРОГДОЛ-2016.XII /толгойн тоогоор/</vt:lpstr>
      <vt:lpstr>Slide 14</vt:lpstr>
      <vt:lpstr>Slide 15</vt:lpstr>
      <vt:lpstr>Slide 16</vt:lpstr>
      <vt:lpstr>Slide 17</vt:lpstr>
      <vt:lpstr>Slide 18</vt:lpstr>
      <vt:lpstr>ХАДГАЛАМЖ, ЗЭЭЛИЙН ҮЗҮҮЛЭЛТҮҮД, ЖИЛ БҮРИЙН ЭХНИЙ  12 САРЫН БАЙДЛААР</vt:lpstr>
      <vt:lpstr>АЖ ҮЙЛДВЭРИЙН САЛБАРЫН ҮЗҮҮЛЭЛТ</vt:lpstr>
      <vt:lpstr>Аж үйлдвэрийн салбарын үйлдвэрлэлт /сая.төг/</vt:lpstr>
    </vt:vector>
  </TitlesOfParts>
  <Company>statistik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erdenesyren</dc:creator>
  <cp:lastModifiedBy>User</cp:lastModifiedBy>
  <cp:revision>271</cp:revision>
  <dcterms:created xsi:type="dcterms:W3CDTF">2007-01-14T19:26:04Z</dcterms:created>
  <dcterms:modified xsi:type="dcterms:W3CDTF">2017-02-03T04:22:42Z</dcterms:modified>
</cp:coreProperties>
</file>