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306" r:id="rId12"/>
    <p:sldId id="307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102" d="100"/>
          <a:sy n="102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'4'!$K$140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showVal val="1"/>
          </c:dLbls>
          <c:cat>
            <c:strRef>
              <c:f>'4'!$J$141:$J$143</c:f>
              <c:strCache>
                <c:ptCount val="3"/>
                <c:pt idx="0">
                  <c:v>2014.IV</c:v>
                </c:pt>
                <c:pt idx="1">
                  <c:v>2015.IV</c:v>
                </c:pt>
                <c:pt idx="2">
                  <c:v>2016.IV</c:v>
                </c:pt>
              </c:strCache>
            </c:strRef>
          </c:cat>
          <c:val>
            <c:numRef>
              <c:f>'4'!$K$141:$K$143</c:f>
              <c:numCache>
                <c:formatCode>General</c:formatCode>
                <c:ptCount val="3"/>
                <c:pt idx="0">
                  <c:v>716</c:v>
                </c:pt>
                <c:pt idx="1">
                  <c:v>742</c:v>
                </c:pt>
                <c:pt idx="2">
                  <c:v>647</c:v>
                </c:pt>
              </c:numCache>
            </c:numRef>
          </c:val>
        </c:ser>
        <c:ser>
          <c:idx val="1"/>
          <c:order val="1"/>
          <c:tx>
            <c:strRef>
              <c:f>'4'!$L$140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showVal val="1"/>
          </c:dLbls>
          <c:cat>
            <c:strRef>
              <c:f>'4'!$J$141:$J$143</c:f>
              <c:strCache>
                <c:ptCount val="3"/>
                <c:pt idx="0">
                  <c:v>2014.IV</c:v>
                </c:pt>
                <c:pt idx="1">
                  <c:v>2015.IV</c:v>
                </c:pt>
                <c:pt idx="2">
                  <c:v>2016.IV</c:v>
                </c:pt>
              </c:strCache>
            </c:strRef>
          </c:cat>
          <c:val>
            <c:numRef>
              <c:f>'4'!$L$141:$L$143</c:f>
              <c:numCache>
                <c:formatCode>General</c:formatCode>
                <c:ptCount val="3"/>
                <c:pt idx="0">
                  <c:v>719</c:v>
                </c:pt>
                <c:pt idx="1">
                  <c:v>739</c:v>
                </c:pt>
                <c:pt idx="2">
                  <c:v>650</c:v>
                </c:pt>
              </c:numCache>
            </c:numRef>
          </c:val>
        </c:ser>
        <c:axId val="76219520"/>
        <c:axId val="76221056"/>
      </c:barChart>
      <c:catAx>
        <c:axId val="76219520"/>
        <c:scaling>
          <c:orientation val="minMax"/>
        </c:scaling>
        <c:axPos val="b"/>
        <c:tickLblPos val="nextTo"/>
        <c:crossAx val="76221056"/>
        <c:crosses val="autoZero"/>
        <c:auto val="1"/>
        <c:lblAlgn val="ctr"/>
        <c:lblOffset val="100"/>
      </c:catAx>
      <c:valAx>
        <c:axId val="76221056"/>
        <c:scaling>
          <c:orientation val="minMax"/>
        </c:scaling>
        <c:axPos val="l"/>
        <c:numFmt formatCode="General" sourceLinked="1"/>
        <c:tickLblPos val="nextTo"/>
        <c:crossAx val="7621952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'4'!$Q$48:$Q$67</c:f>
              <c:strCache>
                <c:ptCount val="20"/>
                <c:pt idx="0">
                  <c:v>Áàÿíõîíãîð</c:v>
                </c:pt>
                <c:pt idx="1">
                  <c:v>Áààöàãààí</c:v>
                </c:pt>
                <c:pt idx="2">
                  <c:v>Áàÿíáóëàã</c:v>
                </c:pt>
                <c:pt idx="3">
                  <c:v>Áàÿíãîâü</c:v>
                </c:pt>
                <c:pt idx="4">
                  <c:v>Áàÿíëèã</c:v>
                </c:pt>
                <c:pt idx="5">
                  <c:v>Áàÿí-Îâîî</c:v>
                </c:pt>
                <c:pt idx="6">
                  <c:v>Áàÿí-ªíäºð</c:v>
                </c:pt>
                <c:pt idx="7">
                  <c:v>Áàÿíöàãààí</c:v>
                </c:pt>
                <c:pt idx="8">
                  <c:v>Áîãä</c:v>
                </c:pt>
                <c:pt idx="9">
                  <c:v>Áºìáºãºð</c:v>
                </c:pt>
                <c:pt idx="10">
                  <c:v>Áóóöàãààí</c:v>
                </c:pt>
                <c:pt idx="11">
                  <c:v>Ãàëóóò</c:v>
                </c:pt>
                <c:pt idx="12">
                  <c:v>Ãóðâàíáóëàã</c:v>
                </c:pt>
                <c:pt idx="13">
                  <c:v>Æàðãàëàíò</c:v>
                </c:pt>
                <c:pt idx="14">
                  <c:v>Æèíñò</c:v>
                </c:pt>
                <c:pt idx="15">
                  <c:v>Çàã</c:v>
                </c:pt>
                <c:pt idx="16">
                  <c:v>ªëçèéò</c:v>
                </c:pt>
                <c:pt idx="17">
                  <c:v>Õ¿ðýýìàðàë</c:v>
                </c:pt>
                <c:pt idx="18">
                  <c:v>Øèíýæèíñò</c:v>
                </c:pt>
                <c:pt idx="19">
                  <c:v>Ýðäýíýöîãò</c:v>
                </c:pt>
              </c:strCache>
            </c:strRef>
          </c:cat>
          <c:val>
            <c:numRef>
              <c:f>'4'!$R$48:$R$67</c:f>
              <c:numCache>
                <c:formatCode>General</c:formatCode>
                <c:ptCount val="20"/>
                <c:pt idx="0">
                  <c:v>35186</c:v>
                </c:pt>
                <c:pt idx="1">
                  <c:v>101725</c:v>
                </c:pt>
                <c:pt idx="2">
                  <c:v>35626</c:v>
                </c:pt>
                <c:pt idx="3">
                  <c:v>45868</c:v>
                </c:pt>
                <c:pt idx="4">
                  <c:v>31808</c:v>
                </c:pt>
                <c:pt idx="5">
                  <c:v>66154</c:v>
                </c:pt>
                <c:pt idx="6">
                  <c:v>41383</c:v>
                </c:pt>
                <c:pt idx="7">
                  <c:v>76543</c:v>
                </c:pt>
                <c:pt idx="8">
                  <c:v>50409</c:v>
                </c:pt>
                <c:pt idx="9">
                  <c:v>68914</c:v>
                </c:pt>
                <c:pt idx="10">
                  <c:v>65668</c:v>
                </c:pt>
                <c:pt idx="11">
                  <c:v>50579</c:v>
                </c:pt>
                <c:pt idx="12">
                  <c:v>34373</c:v>
                </c:pt>
                <c:pt idx="13">
                  <c:v>32522</c:v>
                </c:pt>
                <c:pt idx="14">
                  <c:v>37792</c:v>
                </c:pt>
                <c:pt idx="15">
                  <c:v>35276</c:v>
                </c:pt>
                <c:pt idx="16">
                  <c:v>40409</c:v>
                </c:pt>
                <c:pt idx="17">
                  <c:v>34734</c:v>
                </c:pt>
                <c:pt idx="18">
                  <c:v>41634</c:v>
                </c:pt>
                <c:pt idx="19">
                  <c:v>27342</c:v>
                </c:pt>
              </c:numCache>
            </c:numRef>
          </c:val>
        </c:ser>
        <c:axId val="80278272"/>
        <c:axId val="80279808"/>
      </c:barChart>
      <c:catAx>
        <c:axId val="80278272"/>
        <c:scaling>
          <c:orientation val="minMax"/>
        </c:scaling>
        <c:axPos val="l"/>
        <c:tickLblPos val="nextTo"/>
        <c:txPr>
          <a:bodyPr/>
          <a:lstStyle/>
          <a:p>
            <a:pPr>
              <a:defRPr baseline="0">
                <a:latin typeface="AGBengaly Mon" pitchFamily="2" charset="0"/>
              </a:defRPr>
            </a:pPr>
            <a:endParaRPr lang="en-US"/>
          </a:p>
        </c:txPr>
        <c:crossAx val="80279808"/>
        <c:crosses val="autoZero"/>
        <c:auto val="1"/>
        <c:lblAlgn val="ctr"/>
        <c:lblOffset val="100"/>
      </c:catAx>
      <c:valAx>
        <c:axId val="80279808"/>
        <c:scaling>
          <c:orientation val="minMax"/>
        </c:scaling>
        <c:axPos val="b"/>
        <c:numFmt formatCode="General" sourceLinked="1"/>
        <c:tickLblPos val="nextTo"/>
        <c:crossAx val="80278272"/>
        <c:crosses val="autoZero"/>
        <c:crossBetween val="between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'4'!$J$261:$V$261</c:f>
              <c:strCache>
                <c:ptCount val="13"/>
                <c:pt idx="0">
                  <c:v>Åðºíõèé индекс</c:v>
                </c:pt>
                <c:pt idx="1">
                  <c:v>Õ¿íñíèé бараа, ундаа ус</c:v>
                </c:pt>
                <c:pt idx="2">
                  <c:v>Ñîãòóóðóóëàõ ундаа, тамхи</c:v>
                </c:pt>
                <c:pt idx="3">
                  <c:v>Õóâöàñ, бөс бараа</c:v>
                </c:pt>
                <c:pt idx="4">
                  <c:v>Îðîí ñóóö, óñ, түлш</c:v>
                </c:pt>
                <c:pt idx="5">
                  <c:v>Ãýð àõóéí бараа</c:v>
                </c:pt>
                <c:pt idx="6">
                  <c:v>Ýì, òàðèà, эмнэлгийн үйлчилгээ</c:v>
                </c:pt>
                <c:pt idx="7">
                  <c:v>Тээвэр</c:v>
                </c:pt>
                <c:pt idx="8">
                  <c:v>Õîëáîî</c:v>
                </c:pt>
                <c:pt idx="9">
                  <c:v>Àìðàëò, чөлөөт цаг</c:v>
                </c:pt>
                <c:pt idx="10">
                  <c:v>Áîëîâñрол</c:v>
                </c:pt>
                <c:pt idx="11">
                  <c:v>Çî÷èä áóóäàë, зоогийн газар</c:v>
                </c:pt>
                <c:pt idx="12">
                  <c:v>Áóñàä</c:v>
                </c:pt>
              </c:strCache>
            </c:strRef>
          </c:cat>
          <c:val>
            <c:numRef>
              <c:f>'4'!$J$262:$V$262</c:f>
              <c:numCache>
                <c:formatCode>##########0.0</c:formatCode>
                <c:ptCount val="13"/>
                <c:pt idx="0">
                  <c:v>176.49202529720591</c:v>
                </c:pt>
                <c:pt idx="1">
                  <c:v>167.29820211317309</c:v>
                </c:pt>
                <c:pt idx="2">
                  <c:v>229.37822515624347</c:v>
                </c:pt>
                <c:pt idx="3">
                  <c:v>228.0872165956572</c:v>
                </c:pt>
                <c:pt idx="4">
                  <c:v>132.73479905124361</c:v>
                </c:pt>
                <c:pt idx="5">
                  <c:v>258.12620807448934</c:v>
                </c:pt>
                <c:pt idx="6">
                  <c:v>124.07364394749972</c:v>
                </c:pt>
                <c:pt idx="7">
                  <c:v>134.92136011246279</c:v>
                </c:pt>
                <c:pt idx="8">
                  <c:v>92.116234849888642</c:v>
                </c:pt>
                <c:pt idx="9">
                  <c:v>79.600302708313549</c:v>
                </c:pt>
                <c:pt idx="10">
                  <c:v>240.00000000000006</c:v>
                </c:pt>
                <c:pt idx="11">
                  <c:v>187.96727893734621</c:v>
                </c:pt>
                <c:pt idx="12">
                  <c:v>160.29163365495705</c:v>
                </c:pt>
              </c:numCache>
            </c:numRef>
          </c:val>
        </c:ser>
        <c:axId val="80299520"/>
        <c:axId val="80301056"/>
      </c:barChart>
      <c:catAx>
        <c:axId val="80299520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0">
                <a:latin typeface="Arial Mon" pitchFamily="34" charset="0"/>
              </a:defRPr>
            </a:pPr>
            <a:endParaRPr lang="en-US"/>
          </a:p>
        </c:txPr>
        <c:crossAx val="80301056"/>
        <c:crosses val="autoZero"/>
        <c:auto val="1"/>
        <c:lblAlgn val="ctr"/>
        <c:lblOffset val="100"/>
      </c:catAx>
      <c:valAx>
        <c:axId val="80301056"/>
        <c:scaling>
          <c:orientation val="minMax"/>
        </c:scaling>
        <c:axPos val="l"/>
        <c:numFmt formatCode="##########0.0" sourceLinked="1"/>
        <c:tickLblPos val="nextTo"/>
        <c:crossAx val="80299520"/>
        <c:crosses val="autoZero"/>
        <c:crossBetween val="between"/>
      </c:valAx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265507436570428"/>
          <c:y val="0.19491907261592309"/>
          <c:w val="0.85749912510936133"/>
          <c:h val="0.6454472878390205"/>
        </c:manualLayout>
      </c:layout>
      <c:barChart>
        <c:barDir val="col"/>
        <c:grouping val="clustered"/>
        <c:ser>
          <c:idx val="0"/>
          <c:order val="0"/>
          <c:tx>
            <c:strRef>
              <c:f>'4'!$L$242</c:f>
              <c:strCache>
                <c:ptCount val="1"/>
                <c:pt idx="0">
                  <c:v>2015 оны 04 сарын дундаж үнэ, төг</c:v>
                </c:pt>
              </c:strCache>
            </c:strRef>
          </c:tx>
          <c:dLbls>
            <c:showVal val="1"/>
          </c:dLbls>
          <c:cat>
            <c:strRef>
              <c:f>'4'!$K$243:$K$245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'4'!$L$243:$L$245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'4'!$M$242</c:f>
              <c:strCache>
                <c:ptCount val="1"/>
                <c:pt idx="0">
                  <c:v>2016 оны 04 сарын дундаж үнэ, төг</c:v>
                </c:pt>
              </c:strCache>
            </c:strRef>
          </c:tx>
          <c:dLbls>
            <c:showVal val="1"/>
          </c:dLbls>
          <c:cat>
            <c:strRef>
              <c:f>'4'!$K$243:$K$245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'4'!$M$243:$M$245</c:f>
              <c:numCache>
                <c:formatCode>General</c:formatCode>
                <c:ptCount val="3"/>
                <c:pt idx="0">
                  <c:v>1480</c:v>
                </c:pt>
                <c:pt idx="1">
                  <c:v>1580</c:v>
                </c:pt>
                <c:pt idx="2">
                  <c:v>1690</c:v>
                </c:pt>
              </c:numCache>
            </c:numRef>
          </c:val>
        </c:ser>
        <c:axId val="80321152"/>
        <c:axId val="81727872"/>
      </c:barChart>
      <c:catAx>
        <c:axId val="80321152"/>
        <c:scaling>
          <c:orientation val="minMax"/>
        </c:scaling>
        <c:axPos val="b"/>
        <c:tickLblPos val="nextTo"/>
        <c:crossAx val="81727872"/>
        <c:crosses val="autoZero"/>
        <c:auto val="1"/>
        <c:lblAlgn val="ctr"/>
        <c:lblOffset val="100"/>
      </c:catAx>
      <c:valAx>
        <c:axId val="81727872"/>
        <c:scaling>
          <c:orientation val="minMax"/>
        </c:scaling>
        <c:axPos val="l"/>
        <c:numFmt formatCode="General" sourceLinked="1"/>
        <c:tickLblPos val="nextTo"/>
        <c:crossAx val="8032115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265507436570428"/>
          <c:y val="0.20919181977252843"/>
          <c:w val="0.85678937007874045"/>
          <c:h val="0.5839293525809276"/>
        </c:manualLayout>
      </c:layout>
      <c:barChart>
        <c:barDir val="col"/>
        <c:grouping val="clustered"/>
        <c:ser>
          <c:idx val="0"/>
          <c:order val="0"/>
          <c:tx>
            <c:strRef>
              <c:f>'4'!$L$226</c:f>
              <c:strCache>
                <c:ptCount val="1"/>
                <c:pt idx="0">
                  <c:v>2015 оны 04 сарын дундаж үнэ, төг</c:v>
                </c:pt>
              </c:strCache>
            </c:strRef>
          </c:tx>
          <c:dLbls>
            <c:showVal val="1"/>
          </c:dLbls>
          <c:cat>
            <c:strRef>
              <c:f>'4'!$K$227:$K$230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'4'!$L$227:$L$230</c:f>
              <c:numCache>
                <c:formatCode>General</c:formatCode>
                <c:ptCount val="4"/>
                <c:pt idx="0">
                  <c:v>1000</c:v>
                </c:pt>
                <c:pt idx="1">
                  <c:v>7000</c:v>
                </c:pt>
                <c:pt idx="2">
                  <c:v>8000</c:v>
                </c:pt>
                <c:pt idx="3">
                  <c:v>5500</c:v>
                </c:pt>
              </c:numCache>
            </c:numRef>
          </c:val>
        </c:ser>
        <c:ser>
          <c:idx val="1"/>
          <c:order val="1"/>
          <c:tx>
            <c:strRef>
              <c:f>'4'!$M$226</c:f>
              <c:strCache>
                <c:ptCount val="1"/>
                <c:pt idx="0">
                  <c:v>2016 оны 04 сарын дундаж үнэ, төг</c:v>
                </c:pt>
              </c:strCache>
            </c:strRef>
          </c:tx>
          <c:dLbls>
            <c:showVal val="1"/>
          </c:dLbls>
          <c:cat>
            <c:strRef>
              <c:f>'4'!$K$227:$K$230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'4'!$M$227:$M$230</c:f>
              <c:numCache>
                <c:formatCode>General</c:formatCode>
                <c:ptCount val="4"/>
                <c:pt idx="0">
                  <c:v>1300</c:v>
                </c:pt>
                <c:pt idx="1">
                  <c:v>5500</c:v>
                </c:pt>
                <c:pt idx="2">
                  <c:v>7000</c:v>
                </c:pt>
                <c:pt idx="3">
                  <c:v>4500</c:v>
                </c:pt>
              </c:numCache>
            </c:numRef>
          </c:val>
        </c:ser>
        <c:axId val="81745024"/>
        <c:axId val="81746560"/>
      </c:barChart>
      <c:catAx>
        <c:axId val="81745024"/>
        <c:scaling>
          <c:orientation val="minMax"/>
        </c:scaling>
        <c:axPos val="b"/>
        <c:tickLblPos val="nextTo"/>
        <c:crossAx val="81746560"/>
        <c:crosses val="autoZero"/>
        <c:auto val="1"/>
        <c:lblAlgn val="ctr"/>
        <c:lblOffset val="100"/>
      </c:catAx>
      <c:valAx>
        <c:axId val="81746560"/>
        <c:scaling>
          <c:orientation val="minMax"/>
        </c:scaling>
        <c:axPos val="l"/>
        <c:numFmt formatCode="General" sourceLinked="1"/>
        <c:tickLblPos val="nextTo"/>
        <c:crossAx val="81745024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0432174103237103"/>
          <c:y val="3.7511665208515628E-2"/>
          <c:w val="0.89567825896762909"/>
          <c:h val="0.79822506561679785"/>
        </c:manualLayout>
      </c:layout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'4'!$K$97:$K$100</c:f>
              <c:strCache>
                <c:ptCount val="4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  <c:pt idx="3">
                  <c:v>2016.IV</c:v>
                </c:pt>
              </c:strCache>
            </c:strRef>
          </c:cat>
          <c:val>
            <c:numRef>
              <c:f>'4'!$L$97:$L$100</c:f>
              <c:numCache>
                <c:formatCode>General</c:formatCode>
                <c:ptCount val="4"/>
                <c:pt idx="0">
                  <c:v>1778.5</c:v>
                </c:pt>
                <c:pt idx="1">
                  <c:v>2104.5</c:v>
                </c:pt>
                <c:pt idx="2">
                  <c:v>2197.6999999999998</c:v>
                </c:pt>
                <c:pt idx="3">
                  <c:v>2088.4</c:v>
                </c:pt>
              </c:numCache>
            </c:numRef>
          </c:val>
        </c:ser>
        <c:shape val="cylinder"/>
        <c:axId val="81400192"/>
        <c:axId val="81401728"/>
        <c:axId val="0"/>
      </c:bar3DChart>
      <c:catAx>
        <c:axId val="81400192"/>
        <c:scaling>
          <c:orientation val="minMax"/>
        </c:scaling>
        <c:axPos val="b"/>
        <c:tickLblPos val="nextTo"/>
        <c:crossAx val="81401728"/>
        <c:crosses val="autoZero"/>
        <c:auto val="1"/>
        <c:lblAlgn val="ctr"/>
        <c:lblOffset val="100"/>
      </c:catAx>
      <c:valAx>
        <c:axId val="81401728"/>
        <c:scaling>
          <c:orientation val="minMax"/>
        </c:scaling>
        <c:axPos val="l"/>
        <c:numFmt formatCode="General" sourceLinked="1"/>
        <c:tickLblPos val="nextTo"/>
        <c:crossAx val="81400192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'4'!$K$112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showVal val="1"/>
          </c:dLbls>
          <c:cat>
            <c:strRef>
              <c:f>'4'!$L$111:$M$111</c:f>
              <c:strCache>
                <c:ptCount val="2"/>
                <c:pt idx="0">
                  <c:v>2015.IV</c:v>
                </c:pt>
                <c:pt idx="1">
                  <c:v>2016.IV</c:v>
                </c:pt>
              </c:strCache>
            </c:strRef>
          </c:cat>
          <c:val>
            <c:numRef>
              <c:f>'4'!$L$112:$M$112</c:f>
              <c:numCache>
                <c:formatCode>General</c:formatCode>
                <c:ptCount val="2"/>
                <c:pt idx="0">
                  <c:v>124879.8</c:v>
                </c:pt>
                <c:pt idx="1">
                  <c:v>117507.2</c:v>
                </c:pt>
              </c:numCache>
            </c:numRef>
          </c:val>
        </c:ser>
        <c:ser>
          <c:idx val="1"/>
          <c:order val="1"/>
          <c:tx>
            <c:strRef>
              <c:f>'4'!$K$113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showVal val="1"/>
          </c:dLbls>
          <c:cat>
            <c:strRef>
              <c:f>'4'!$L$111:$M$111</c:f>
              <c:strCache>
                <c:ptCount val="2"/>
                <c:pt idx="0">
                  <c:v>2015.IV</c:v>
                </c:pt>
                <c:pt idx="1">
                  <c:v>2016.IV</c:v>
                </c:pt>
              </c:strCache>
            </c:strRef>
          </c:cat>
          <c:val>
            <c:numRef>
              <c:f>'4'!$L$113:$M$113</c:f>
              <c:numCache>
                <c:formatCode>General</c:formatCode>
                <c:ptCount val="2"/>
                <c:pt idx="0">
                  <c:v>41861.599999999999</c:v>
                </c:pt>
                <c:pt idx="1">
                  <c:v>47584.4</c:v>
                </c:pt>
              </c:numCache>
            </c:numRef>
          </c:val>
        </c:ser>
        <c:shape val="cylinder"/>
        <c:axId val="81427840"/>
        <c:axId val="81441920"/>
        <c:axId val="0"/>
      </c:bar3DChart>
      <c:catAx>
        <c:axId val="81427840"/>
        <c:scaling>
          <c:orientation val="minMax"/>
        </c:scaling>
        <c:axPos val="b"/>
        <c:tickLblPos val="nextTo"/>
        <c:crossAx val="81441920"/>
        <c:crosses val="autoZero"/>
        <c:auto val="1"/>
        <c:lblAlgn val="ctr"/>
        <c:lblOffset val="100"/>
      </c:catAx>
      <c:valAx>
        <c:axId val="81441920"/>
        <c:scaling>
          <c:orientation val="minMax"/>
        </c:scaling>
        <c:axPos val="l"/>
        <c:numFmt formatCode="General" sourceLinked="1"/>
        <c:tickLblPos val="nextTo"/>
        <c:crossAx val="8142784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'4'!$K$129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'4'!$L$128:$O$128</c:f>
              <c:strCache>
                <c:ptCount val="4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  <c:pt idx="3">
                  <c:v>2016.IV</c:v>
                </c:pt>
              </c:strCache>
            </c:strRef>
          </c:cat>
          <c:val>
            <c:numRef>
              <c:f>'4'!$L$129:$O$129</c:f>
              <c:numCache>
                <c:formatCode>General</c:formatCode>
                <c:ptCount val="4"/>
                <c:pt idx="0">
                  <c:v>48.8</c:v>
                </c:pt>
                <c:pt idx="1">
                  <c:v>76</c:v>
                </c:pt>
                <c:pt idx="2">
                  <c:v>84.6</c:v>
                </c:pt>
                <c:pt idx="3">
                  <c:v>76.5</c:v>
                </c:pt>
              </c:numCache>
            </c:numRef>
          </c:val>
        </c:ser>
        <c:ser>
          <c:idx val="1"/>
          <c:order val="1"/>
          <c:tx>
            <c:strRef>
              <c:f>'4'!$K$130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'4'!$L$128:$O$128</c:f>
              <c:strCache>
                <c:ptCount val="4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  <c:pt idx="3">
                  <c:v>2016.IV</c:v>
                </c:pt>
              </c:strCache>
            </c:strRef>
          </c:cat>
          <c:val>
            <c:numRef>
              <c:f>'4'!$L$130:$O$130</c:f>
              <c:numCache>
                <c:formatCode>General</c:formatCode>
                <c:ptCount val="4"/>
                <c:pt idx="0">
                  <c:v>10.5</c:v>
                </c:pt>
                <c:pt idx="1">
                  <c:v>14.7</c:v>
                </c:pt>
                <c:pt idx="2">
                  <c:v>11.5</c:v>
                </c:pt>
                <c:pt idx="3">
                  <c:v>16.5</c:v>
                </c:pt>
              </c:numCache>
            </c:numRef>
          </c:val>
        </c:ser>
        <c:ser>
          <c:idx val="2"/>
          <c:order val="2"/>
          <c:tx>
            <c:strRef>
              <c:f>'4'!$K$131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'4'!$L$128:$O$128</c:f>
              <c:strCache>
                <c:ptCount val="4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  <c:pt idx="3">
                  <c:v>2016.IV</c:v>
                </c:pt>
              </c:strCache>
            </c:strRef>
          </c:cat>
          <c:val>
            <c:numRef>
              <c:f>'4'!$L$131:$O$131</c:f>
              <c:numCache>
                <c:formatCode>General</c:formatCode>
                <c:ptCount val="4"/>
                <c:pt idx="0">
                  <c:v>101.1</c:v>
                </c:pt>
                <c:pt idx="1">
                  <c:v>110.8</c:v>
                </c:pt>
                <c:pt idx="2">
                  <c:v>105.7</c:v>
                </c:pt>
                <c:pt idx="3">
                  <c:v>127.7</c:v>
                </c:pt>
              </c:numCache>
            </c:numRef>
          </c:val>
        </c:ser>
        <c:shape val="cylinder"/>
        <c:axId val="81791232"/>
        <c:axId val="81809408"/>
        <c:axId val="0"/>
      </c:bar3DChart>
      <c:catAx>
        <c:axId val="81791232"/>
        <c:scaling>
          <c:orientation val="minMax"/>
        </c:scaling>
        <c:axPos val="b"/>
        <c:tickLblPos val="nextTo"/>
        <c:crossAx val="81809408"/>
        <c:crosses val="autoZero"/>
        <c:auto val="1"/>
        <c:lblAlgn val="ctr"/>
        <c:lblOffset val="100"/>
      </c:catAx>
      <c:valAx>
        <c:axId val="81809408"/>
        <c:scaling>
          <c:orientation val="minMax"/>
        </c:scaling>
        <c:axPos val="l"/>
        <c:numFmt formatCode="General" sourceLinked="1"/>
        <c:tickLblPos val="nextTo"/>
        <c:crossAx val="8179123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'4'!$P$120:$P$123</c:f>
              <c:strCache>
                <c:ptCount val="4"/>
                <c:pt idx="0">
                  <c:v>2013.IV</c:v>
                </c:pt>
                <c:pt idx="1">
                  <c:v>2014.IV</c:v>
                </c:pt>
                <c:pt idx="2">
                  <c:v>2015.IV</c:v>
                </c:pt>
                <c:pt idx="3">
                  <c:v>2016.IV</c:v>
                </c:pt>
              </c:strCache>
            </c:strRef>
          </c:cat>
          <c:val>
            <c:numRef>
              <c:f>'4'!$Q$120:$Q$123</c:f>
              <c:numCache>
                <c:formatCode>General</c:formatCode>
                <c:ptCount val="4"/>
                <c:pt idx="0">
                  <c:v>1630.1</c:v>
                </c:pt>
                <c:pt idx="1">
                  <c:v>1861.7</c:v>
                </c:pt>
                <c:pt idx="2">
                  <c:v>1813.2</c:v>
                </c:pt>
                <c:pt idx="3">
                  <c:v>2265.1999999999998</c:v>
                </c:pt>
              </c:numCache>
            </c:numRef>
          </c:val>
        </c:ser>
        <c:axId val="81837440"/>
        <c:axId val="81839232"/>
      </c:barChart>
      <c:catAx>
        <c:axId val="81837440"/>
        <c:scaling>
          <c:orientation val="minMax"/>
        </c:scaling>
        <c:axPos val="b"/>
        <c:tickLblPos val="nextTo"/>
        <c:crossAx val="81839232"/>
        <c:crosses val="autoZero"/>
        <c:auto val="1"/>
        <c:lblAlgn val="ctr"/>
        <c:lblOffset val="100"/>
      </c:catAx>
      <c:valAx>
        <c:axId val="81839232"/>
        <c:scaling>
          <c:orientation val="minMax"/>
        </c:scaling>
        <c:axPos val="l"/>
        <c:numFmt formatCode="General" sourceLinked="1"/>
        <c:tickLblPos val="nextTo"/>
        <c:crossAx val="81837440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'4'!$K$161</c:f>
              <c:strCache>
                <c:ptCount val="1"/>
                <c:pt idx="0">
                  <c:v>2015 он</c:v>
                </c:pt>
              </c:strCache>
            </c:strRef>
          </c:tx>
          <c:dLbls>
            <c:showVal val="1"/>
          </c:dLbls>
          <c:val>
            <c:numRef>
              <c:f>'4'!$L$161:$O$161</c:f>
              <c:numCache>
                <c:formatCode>General</c:formatCode>
                <c:ptCount val="4"/>
                <c:pt idx="0">
                  <c:v>19.100000000000001</c:v>
                </c:pt>
                <c:pt idx="1">
                  <c:v>23.4</c:v>
                </c:pt>
                <c:pt idx="2">
                  <c:v>24.3</c:v>
                </c:pt>
                <c:pt idx="3">
                  <c:v>17.600000000000001</c:v>
                </c:pt>
              </c:numCache>
            </c:numRef>
          </c:val>
        </c:ser>
        <c:ser>
          <c:idx val="1"/>
          <c:order val="1"/>
          <c:tx>
            <c:strRef>
              <c:f>'4'!$K$162</c:f>
              <c:strCache>
                <c:ptCount val="1"/>
                <c:pt idx="0">
                  <c:v>2016 он</c:v>
                </c:pt>
              </c:strCache>
            </c:strRef>
          </c:tx>
          <c:dLbls>
            <c:showVal val="1"/>
          </c:dLbls>
          <c:val>
            <c:numRef>
              <c:f>'4'!$L$162:$O$162</c:f>
              <c:numCache>
                <c:formatCode>General</c:formatCode>
                <c:ptCount val="4"/>
                <c:pt idx="0">
                  <c:v>37.700000000000003</c:v>
                </c:pt>
                <c:pt idx="1">
                  <c:v>33</c:v>
                </c:pt>
                <c:pt idx="2">
                  <c:v>40</c:v>
                </c:pt>
                <c:pt idx="3">
                  <c:v>41.5</c:v>
                </c:pt>
              </c:numCache>
            </c:numRef>
          </c:val>
        </c:ser>
        <c:marker val="1"/>
        <c:axId val="79048064"/>
        <c:axId val="79053952"/>
      </c:lineChart>
      <c:catAx>
        <c:axId val="79048064"/>
        <c:scaling>
          <c:orientation val="minMax"/>
        </c:scaling>
        <c:axPos val="b"/>
        <c:tickLblPos val="nextTo"/>
        <c:crossAx val="79053952"/>
        <c:crosses val="autoZero"/>
        <c:auto val="1"/>
        <c:lblAlgn val="ctr"/>
        <c:lblOffset val="100"/>
      </c:catAx>
      <c:valAx>
        <c:axId val="79053952"/>
        <c:scaling>
          <c:orientation val="minMax"/>
        </c:scaling>
        <c:axPos val="l"/>
        <c:numFmt formatCode="General" sourceLinked="1"/>
        <c:tickLblPos val="nextTo"/>
        <c:crossAx val="79048064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'4'!$K$168</c:f>
              <c:strCache>
                <c:ptCount val="1"/>
                <c:pt idx="0">
                  <c:v>Халдварт өвчнөөр өвчлөгчид, 2014, 2015, 2016 оны  эхний 04 сарын байдлаар / 10000 хүн амд/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'4'!$L$167:$N$167</c:f>
              <c:strCache>
                <c:ptCount val="3"/>
                <c:pt idx="0">
                  <c:v>2014 он</c:v>
                </c:pt>
                <c:pt idx="1">
                  <c:v>2015 он</c:v>
                </c:pt>
                <c:pt idx="2">
                  <c:v>2016 он</c:v>
                </c:pt>
              </c:strCache>
            </c:strRef>
          </c:cat>
          <c:val>
            <c:numRef>
              <c:f>'4'!$L$168:$N$168</c:f>
              <c:numCache>
                <c:formatCode>General</c:formatCode>
                <c:ptCount val="3"/>
                <c:pt idx="0">
                  <c:v>53.1</c:v>
                </c:pt>
                <c:pt idx="1">
                  <c:v>68.2</c:v>
                </c:pt>
                <c:pt idx="2">
                  <c:v>160.80000000000001</c:v>
                </c:pt>
              </c:numCache>
            </c:numRef>
          </c:val>
        </c:ser>
        <c:shape val="cylinder"/>
        <c:axId val="79083776"/>
        <c:axId val="79089664"/>
        <c:axId val="0"/>
      </c:bar3DChart>
      <c:catAx>
        <c:axId val="7908377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9089664"/>
        <c:crosses val="autoZero"/>
        <c:auto val="1"/>
        <c:lblAlgn val="ctr"/>
        <c:lblOffset val="100"/>
      </c:catAx>
      <c:valAx>
        <c:axId val="79089664"/>
        <c:scaling>
          <c:orientation val="minMax"/>
        </c:scaling>
        <c:axPos val="l"/>
        <c:numFmt formatCode="General" sourceLinked="1"/>
        <c:tickLblPos val="nextTo"/>
        <c:crossAx val="79083776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'4'!$K$189</c:f>
              <c:strCache>
                <c:ptCount val="1"/>
                <c:pt idx="0">
                  <c:v>Бүртгэлтэй ажилгүй иргэн</c:v>
                </c:pt>
              </c:strCache>
            </c:strRef>
          </c:tx>
          <c:dLbls>
            <c:showVal val="1"/>
          </c:dLbls>
          <c:cat>
            <c:strRef>
              <c:f>'4'!$L$188:$N$188</c:f>
              <c:strCache>
                <c:ptCount val="3"/>
                <c:pt idx="0">
                  <c:v>2014.IV</c:v>
                </c:pt>
                <c:pt idx="1">
                  <c:v>2015.IV</c:v>
                </c:pt>
                <c:pt idx="2">
                  <c:v>2016.IV</c:v>
                </c:pt>
              </c:strCache>
            </c:strRef>
          </c:cat>
          <c:val>
            <c:numRef>
              <c:f>'4'!$L$189:$N$189</c:f>
              <c:numCache>
                <c:formatCode>General</c:formatCode>
                <c:ptCount val="3"/>
                <c:pt idx="0">
                  <c:v>763</c:v>
                </c:pt>
                <c:pt idx="1">
                  <c:v>559</c:v>
                </c:pt>
                <c:pt idx="2">
                  <c:v>1490</c:v>
                </c:pt>
              </c:numCache>
            </c:numRef>
          </c:val>
        </c:ser>
        <c:ser>
          <c:idx val="1"/>
          <c:order val="1"/>
          <c:tx>
            <c:strRef>
              <c:f>'4'!$K$190</c:f>
              <c:strCache>
                <c:ptCount val="1"/>
                <c:pt idx="0">
                  <c:v>зуучлагдаж ажилд орсон</c:v>
                </c:pt>
              </c:strCache>
            </c:strRef>
          </c:tx>
          <c:dLbls>
            <c:showVal val="1"/>
          </c:dLbls>
          <c:cat>
            <c:strRef>
              <c:f>'4'!$L$188:$N$188</c:f>
              <c:strCache>
                <c:ptCount val="3"/>
                <c:pt idx="0">
                  <c:v>2014.IV</c:v>
                </c:pt>
                <c:pt idx="1">
                  <c:v>2015.IV</c:v>
                </c:pt>
                <c:pt idx="2">
                  <c:v>2016.IV</c:v>
                </c:pt>
              </c:strCache>
            </c:strRef>
          </c:cat>
          <c:val>
            <c:numRef>
              <c:f>'4'!$L$190:$N$190</c:f>
              <c:numCache>
                <c:formatCode>General</c:formatCode>
                <c:ptCount val="3"/>
                <c:pt idx="0">
                  <c:v>283</c:v>
                </c:pt>
                <c:pt idx="1">
                  <c:v>41</c:v>
                </c:pt>
                <c:pt idx="2">
                  <c:v>126</c:v>
                </c:pt>
              </c:numCache>
            </c:numRef>
          </c:val>
        </c:ser>
        <c:shape val="cylinder"/>
        <c:axId val="77359360"/>
        <c:axId val="77377536"/>
        <c:axId val="0"/>
      </c:bar3DChart>
      <c:catAx>
        <c:axId val="77359360"/>
        <c:scaling>
          <c:orientation val="minMax"/>
        </c:scaling>
        <c:axPos val="b"/>
        <c:tickLblPos val="nextTo"/>
        <c:crossAx val="77377536"/>
        <c:crosses val="autoZero"/>
        <c:auto val="1"/>
        <c:lblAlgn val="ctr"/>
        <c:lblOffset val="100"/>
      </c:catAx>
      <c:valAx>
        <c:axId val="77377536"/>
        <c:scaling>
          <c:orientation val="minMax"/>
        </c:scaling>
        <c:axPos val="l"/>
        <c:numFmt formatCode="General" sourceLinked="1"/>
        <c:tickLblPos val="nextTo"/>
        <c:crossAx val="7735936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'4'!$K$2:$K$7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эхийн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'4'!$L$2:$L$7</c:f>
              <c:numCache>
                <c:formatCode>General</c:formatCode>
                <c:ptCount val="6"/>
                <c:pt idx="1">
                  <c:v>17598.7</c:v>
                </c:pt>
                <c:pt idx="2">
                  <c:v>11541.3</c:v>
                </c:pt>
                <c:pt idx="3">
                  <c:v>637859.30000000005</c:v>
                </c:pt>
                <c:pt idx="4">
                  <c:v>955.3</c:v>
                </c:pt>
                <c:pt idx="5">
                  <c:v>913983.8</c:v>
                </c:pt>
              </c:numCache>
            </c:numRef>
          </c:val>
        </c:ser>
        <c:axId val="80089088"/>
        <c:axId val="80090624"/>
      </c:barChart>
      <c:catAx>
        <c:axId val="80089088"/>
        <c:scaling>
          <c:orientation val="minMax"/>
        </c:scaling>
        <c:axPos val="l"/>
        <c:tickLblPos val="nextTo"/>
        <c:crossAx val="80090624"/>
        <c:crosses val="autoZero"/>
        <c:auto val="1"/>
        <c:lblAlgn val="ctr"/>
        <c:lblOffset val="100"/>
      </c:catAx>
      <c:valAx>
        <c:axId val="80090624"/>
        <c:scaling>
          <c:orientation val="minMax"/>
        </c:scaling>
        <c:axPos val="b"/>
        <c:numFmt formatCode="General" sourceLinked="1"/>
        <c:tickLblPos val="nextTo"/>
        <c:crossAx val="80089088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9.8377296587926544E-2"/>
          <c:y val="0.23195610965296012"/>
          <c:w val="0.87944356955380565"/>
          <c:h val="0.56116506270049582"/>
        </c:manualLayout>
      </c:layout>
      <c:bar3DChart>
        <c:barDir val="col"/>
        <c:grouping val="clustered"/>
        <c:ser>
          <c:idx val="0"/>
          <c:order val="0"/>
          <c:tx>
            <c:strRef>
              <c:f>'4'!$L$49</c:f>
              <c:strCache>
                <c:ptCount val="1"/>
                <c:pt idx="0">
                  <c:v>2014.IV</c:v>
                </c:pt>
              </c:strCache>
            </c:strRef>
          </c:tx>
          <c:dLbls>
            <c:showVal val="1"/>
          </c:dLbls>
          <c:cat>
            <c:strRef>
              <c:f>'4'!$K$50:$K$53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'4'!$L$50:$L$53</c:f>
              <c:numCache>
                <c:formatCode>General</c:formatCode>
                <c:ptCount val="4"/>
                <c:pt idx="0">
                  <c:v>68</c:v>
                </c:pt>
                <c:pt idx="1">
                  <c:v>78</c:v>
                </c:pt>
                <c:pt idx="2">
                  <c:v>8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'4'!$M$49</c:f>
              <c:strCache>
                <c:ptCount val="1"/>
                <c:pt idx="0">
                  <c:v>2015.IV</c:v>
                </c:pt>
              </c:strCache>
            </c:strRef>
          </c:tx>
          <c:dLbls>
            <c:showVal val="1"/>
          </c:dLbls>
          <c:cat>
            <c:strRef>
              <c:f>'4'!$K$50:$K$53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'4'!$M$50:$M$53</c:f>
              <c:numCache>
                <c:formatCode>General</c:formatCode>
                <c:ptCount val="4"/>
                <c:pt idx="0">
                  <c:v>68</c:v>
                </c:pt>
                <c:pt idx="1">
                  <c:v>64</c:v>
                </c:pt>
                <c:pt idx="2">
                  <c:v>5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'4'!$N$49</c:f>
              <c:strCache>
                <c:ptCount val="1"/>
                <c:pt idx="0">
                  <c:v>2016.IV</c:v>
                </c:pt>
              </c:strCache>
            </c:strRef>
          </c:tx>
          <c:dLbls>
            <c:showVal val="1"/>
          </c:dLbls>
          <c:cat>
            <c:strRef>
              <c:f>'4'!$K$50:$K$53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'4'!$N$50:$N$53</c:f>
              <c:numCache>
                <c:formatCode>General</c:formatCode>
                <c:ptCount val="4"/>
                <c:pt idx="0">
                  <c:v>56</c:v>
                </c:pt>
                <c:pt idx="1">
                  <c:v>57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shape val="pyramid"/>
        <c:axId val="124391424"/>
        <c:axId val="124412288"/>
        <c:axId val="0"/>
      </c:bar3DChart>
      <c:catAx>
        <c:axId val="124391424"/>
        <c:scaling>
          <c:orientation val="minMax"/>
        </c:scaling>
        <c:axPos val="b"/>
        <c:tickLblPos val="nextTo"/>
        <c:crossAx val="124412288"/>
        <c:crosses val="autoZero"/>
        <c:auto val="1"/>
        <c:lblAlgn val="ctr"/>
        <c:lblOffset val="100"/>
      </c:catAx>
      <c:valAx>
        <c:axId val="124412288"/>
        <c:scaling>
          <c:orientation val="minMax"/>
        </c:scaling>
        <c:axPos val="l"/>
        <c:numFmt formatCode="General" sourceLinked="1"/>
        <c:tickLblPos val="nextTo"/>
        <c:crossAx val="12439142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'4'!$K$28</c:f>
              <c:strCache>
                <c:ptCount val="1"/>
                <c:pt idx="0">
                  <c:v>Гарсан гэмт хэргийн тоо </c:v>
                </c:pt>
              </c:strCache>
            </c:strRef>
          </c:tx>
          <c:dLbls>
            <c:showVal val="1"/>
          </c:dLbls>
          <c:cat>
            <c:strRef>
              <c:f>'4'!$L$27:$N$27</c:f>
              <c:strCache>
                <c:ptCount val="3"/>
                <c:pt idx="0">
                  <c:v>2014.IV</c:v>
                </c:pt>
                <c:pt idx="1">
                  <c:v>2015.IV</c:v>
                </c:pt>
                <c:pt idx="2">
                  <c:v>2016.IV</c:v>
                </c:pt>
              </c:strCache>
            </c:strRef>
          </c:cat>
          <c:val>
            <c:numRef>
              <c:f>'4'!$L$28:$N$28</c:f>
              <c:numCache>
                <c:formatCode>General</c:formatCode>
                <c:ptCount val="3"/>
                <c:pt idx="0">
                  <c:v>159</c:v>
                </c:pt>
                <c:pt idx="1">
                  <c:v>140</c:v>
                </c:pt>
                <c:pt idx="2">
                  <c:v>119</c:v>
                </c:pt>
              </c:numCache>
            </c:numRef>
          </c:val>
        </c:ser>
        <c:ser>
          <c:idx val="1"/>
          <c:order val="1"/>
          <c:tx>
            <c:strRef>
              <c:f>'4'!$K$29</c:f>
              <c:strCache>
                <c:ptCount val="1"/>
                <c:pt idx="0">
                  <c:v>Хэргийн илрүүлэлтийн хувь </c:v>
                </c:pt>
              </c:strCache>
            </c:strRef>
          </c:tx>
          <c:dLbls>
            <c:showVal val="1"/>
          </c:dLbls>
          <c:cat>
            <c:strRef>
              <c:f>'4'!$L$27:$N$27</c:f>
              <c:strCache>
                <c:ptCount val="3"/>
                <c:pt idx="0">
                  <c:v>2014.IV</c:v>
                </c:pt>
                <c:pt idx="1">
                  <c:v>2015.IV</c:v>
                </c:pt>
                <c:pt idx="2">
                  <c:v>2016.IV</c:v>
                </c:pt>
              </c:strCache>
            </c:strRef>
          </c:cat>
          <c:val>
            <c:numRef>
              <c:f>'4'!$L$29:$N$29</c:f>
              <c:numCache>
                <c:formatCode>General</c:formatCode>
                <c:ptCount val="3"/>
                <c:pt idx="0">
                  <c:v>60</c:v>
                </c:pt>
                <c:pt idx="1">
                  <c:v>60.9</c:v>
                </c:pt>
                <c:pt idx="2">
                  <c:v>58.7</c:v>
                </c:pt>
              </c:numCache>
            </c:numRef>
          </c:val>
        </c:ser>
        <c:ser>
          <c:idx val="2"/>
          <c:order val="2"/>
          <c:tx>
            <c:strRef>
              <c:f>'4'!$K$30</c:f>
              <c:strCache>
                <c:ptCount val="1"/>
                <c:pt idx="0">
                  <c:v>Эзэнгүй гэмт хэрэг</c:v>
                </c:pt>
              </c:strCache>
            </c:strRef>
          </c:tx>
          <c:dLbls>
            <c:showVal val="1"/>
          </c:dLbls>
          <c:cat>
            <c:strRef>
              <c:f>'4'!$L$27:$N$27</c:f>
              <c:strCache>
                <c:ptCount val="3"/>
                <c:pt idx="0">
                  <c:v>2014.IV</c:v>
                </c:pt>
                <c:pt idx="1">
                  <c:v>2015.IV</c:v>
                </c:pt>
                <c:pt idx="2">
                  <c:v>2016.IV</c:v>
                </c:pt>
              </c:strCache>
            </c:strRef>
          </c:cat>
          <c:val>
            <c:numRef>
              <c:f>'4'!$L$30:$N$30</c:f>
              <c:numCache>
                <c:formatCode>General</c:formatCode>
                <c:ptCount val="3"/>
                <c:pt idx="0">
                  <c:v>6</c:v>
                </c:pt>
                <c:pt idx="1">
                  <c:v>9</c:v>
                </c:pt>
                <c:pt idx="2">
                  <c:v>18</c:v>
                </c:pt>
              </c:numCache>
            </c:numRef>
          </c:val>
        </c:ser>
        <c:shape val="cone"/>
        <c:axId val="91106304"/>
        <c:axId val="101325824"/>
        <c:axId val="0"/>
      </c:bar3DChart>
      <c:catAx>
        <c:axId val="91106304"/>
        <c:scaling>
          <c:orientation val="minMax"/>
        </c:scaling>
        <c:axPos val="b"/>
        <c:tickLblPos val="nextTo"/>
        <c:crossAx val="101325824"/>
        <c:crosses val="autoZero"/>
        <c:auto val="1"/>
        <c:lblAlgn val="ctr"/>
        <c:lblOffset val="100"/>
      </c:catAx>
      <c:valAx>
        <c:axId val="101325824"/>
        <c:scaling>
          <c:orientation val="minMax"/>
        </c:scaling>
        <c:axPos val="l"/>
        <c:numFmt formatCode="General" sourceLinked="1"/>
        <c:tickLblPos val="nextTo"/>
        <c:crossAx val="9110630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'4'!$K$72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'4'!$L$71:$N$71</c:f>
              <c:strCache>
                <c:ptCount val="3"/>
                <c:pt idx="0">
                  <c:v>2014.IV</c:v>
                </c:pt>
                <c:pt idx="1">
                  <c:v>2015.IV</c:v>
                </c:pt>
                <c:pt idx="2">
                  <c:v>2016.IV</c:v>
                </c:pt>
              </c:strCache>
            </c:strRef>
          </c:cat>
          <c:val>
            <c:numRef>
              <c:f>'4'!$L$72:$N$72</c:f>
              <c:numCache>
                <c:formatCode>General</c:formatCode>
                <c:ptCount val="3"/>
                <c:pt idx="0">
                  <c:v>158.30000000000001</c:v>
                </c:pt>
                <c:pt idx="1">
                  <c:v>180.7</c:v>
                </c:pt>
                <c:pt idx="2">
                  <c:v>161.69999999999999</c:v>
                </c:pt>
              </c:numCache>
            </c:numRef>
          </c:val>
        </c:ser>
        <c:ser>
          <c:idx val="1"/>
          <c:order val="1"/>
          <c:tx>
            <c:strRef>
              <c:f>'4'!$K$73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'4'!$L$71:$N$71</c:f>
              <c:strCache>
                <c:ptCount val="3"/>
                <c:pt idx="0">
                  <c:v>2014.IV</c:v>
                </c:pt>
                <c:pt idx="1">
                  <c:v>2015.IV</c:v>
                </c:pt>
                <c:pt idx="2">
                  <c:v>2016.IV</c:v>
                </c:pt>
              </c:strCache>
            </c:strRef>
          </c:cat>
          <c:val>
            <c:numRef>
              <c:f>'4'!$L$73:$N$73</c:f>
              <c:numCache>
                <c:formatCode>General</c:formatCode>
                <c:ptCount val="3"/>
                <c:pt idx="0">
                  <c:v>117.7</c:v>
                </c:pt>
                <c:pt idx="1">
                  <c:v>106.5</c:v>
                </c:pt>
                <c:pt idx="2">
                  <c:v>115.1</c:v>
                </c:pt>
              </c:numCache>
            </c:numRef>
          </c:val>
        </c:ser>
        <c:axId val="38980608"/>
        <c:axId val="46285568"/>
      </c:barChart>
      <c:catAx>
        <c:axId val="38980608"/>
        <c:scaling>
          <c:orientation val="minMax"/>
        </c:scaling>
        <c:axPos val="b"/>
        <c:tickLblPos val="nextTo"/>
        <c:crossAx val="46285568"/>
        <c:crosses val="autoZero"/>
        <c:auto val="1"/>
        <c:lblAlgn val="ctr"/>
        <c:lblOffset val="100"/>
      </c:catAx>
      <c:valAx>
        <c:axId val="46285568"/>
        <c:scaling>
          <c:orientation val="minMax"/>
        </c:scaling>
        <c:axPos val="l"/>
        <c:numFmt formatCode="General" sourceLinked="1"/>
        <c:tickLblPos val="nextTo"/>
        <c:crossAx val="3898060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'4'!$Q$71:$Q$90</c:f>
              <c:strCache>
                <c:ptCount val="20"/>
                <c:pt idx="0">
                  <c:v>Áàÿíõîíãîð</c:v>
                </c:pt>
                <c:pt idx="1">
                  <c:v>Áààöàãààí</c:v>
                </c:pt>
                <c:pt idx="2">
                  <c:v>Áàÿíáóëàã</c:v>
                </c:pt>
                <c:pt idx="3">
                  <c:v>Áàÿíãîâü</c:v>
                </c:pt>
                <c:pt idx="4">
                  <c:v>Áàÿíëèã</c:v>
                </c:pt>
                <c:pt idx="5">
                  <c:v>Áàÿí-Îâîî</c:v>
                </c:pt>
                <c:pt idx="6">
                  <c:v>Áàÿí-ªíäºð</c:v>
                </c:pt>
                <c:pt idx="7">
                  <c:v>Áàÿíöàãààí</c:v>
                </c:pt>
                <c:pt idx="8">
                  <c:v>Áîãä</c:v>
                </c:pt>
                <c:pt idx="9">
                  <c:v>Áºìáºãºð</c:v>
                </c:pt>
                <c:pt idx="10">
                  <c:v>Áóóöàãààí</c:v>
                </c:pt>
                <c:pt idx="11">
                  <c:v>Ãàëóóò</c:v>
                </c:pt>
                <c:pt idx="12">
                  <c:v>Ãóðâàíáóëàã</c:v>
                </c:pt>
                <c:pt idx="13">
                  <c:v>Æàðãàëàíò</c:v>
                </c:pt>
                <c:pt idx="14">
                  <c:v>Æèíñò</c:v>
                </c:pt>
                <c:pt idx="15">
                  <c:v>Çàã</c:v>
                </c:pt>
                <c:pt idx="16">
                  <c:v>ªëçèéò</c:v>
                </c:pt>
                <c:pt idx="17">
                  <c:v>Õ¿ðýýìàðàë</c:v>
                </c:pt>
                <c:pt idx="18">
                  <c:v>Øèíýæèíñò</c:v>
                </c:pt>
                <c:pt idx="19">
                  <c:v>Ýðäýíýöîãò</c:v>
                </c:pt>
              </c:strCache>
            </c:strRef>
          </c:cat>
          <c:val>
            <c:numRef>
              <c:f>'4'!$R$71:$R$90</c:f>
              <c:numCache>
                <c:formatCode>General</c:formatCode>
                <c:ptCount val="20"/>
                <c:pt idx="0">
                  <c:v>2086</c:v>
                </c:pt>
                <c:pt idx="1">
                  <c:v>3424</c:v>
                </c:pt>
                <c:pt idx="2">
                  <c:v>706</c:v>
                </c:pt>
                <c:pt idx="3">
                  <c:v>2577</c:v>
                </c:pt>
                <c:pt idx="4">
                  <c:v>3040</c:v>
                </c:pt>
                <c:pt idx="5">
                  <c:v>5741</c:v>
                </c:pt>
                <c:pt idx="6">
                  <c:v>116</c:v>
                </c:pt>
                <c:pt idx="7">
                  <c:v>0</c:v>
                </c:pt>
                <c:pt idx="8">
                  <c:v>1068</c:v>
                </c:pt>
                <c:pt idx="9">
                  <c:v>793</c:v>
                </c:pt>
                <c:pt idx="10">
                  <c:v>22380</c:v>
                </c:pt>
                <c:pt idx="11">
                  <c:v>4250</c:v>
                </c:pt>
                <c:pt idx="12">
                  <c:v>515</c:v>
                </c:pt>
                <c:pt idx="13">
                  <c:v>1361</c:v>
                </c:pt>
                <c:pt idx="14">
                  <c:v>8135</c:v>
                </c:pt>
                <c:pt idx="15">
                  <c:v>1012</c:v>
                </c:pt>
                <c:pt idx="16">
                  <c:v>19564</c:v>
                </c:pt>
                <c:pt idx="17">
                  <c:v>17872</c:v>
                </c:pt>
                <c:pt idx="18">
                  <c:v>5</c:v>
                </c:pt>
                <c:pt idx="19">
                  <c:v>4632</c:v>
                </c:pt>
              </c:numCache>
            </c:numRef>
          </c:val>
        </c:ser>
        <c:axId val="80223616"/>
        <c:axId val="80233600"/>
      </c:barChart>
      <c:catAx>
        <c:axId val="80223616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0">
                <a:latin typeface="Arial Mon" pitchFamily="34" charset="0"/>
              </a:defRPr>
            </a:pPr>
            <a:endParaRPr lang="en-US"/>
          </a:p>
        </c:txPr>
        <c:crossAx val="80233600"/>
        <c:crosses val="autoZero"/>
        <c:auto val="1"/>
        <c:lblAlgn val="ctr"/>
        <c:lblOffset val="100"/>
      </c:catAx>
      <c:valAx>
        <c:axId val="80233600"/>
        <c:scaling>
          <c:orientation val="minMax"/>
        </c:scaling>
        <c:axPos val="l"/>
        <c:numFmt formatCode="General" sourceLinked="1"/>
        <c:tickLblPos val="nextTo"/>
        <c:crossAx val="80223616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2016-05-13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 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6</a:t>
            </a:r>
            <a:r>
              <a:rPr lang="mn-MN" sz="3600" b="1" dirty="0" smtClean="0"/>
              <a:t> ОНЫ  </a:t>
            </a:r>
            <a:r>
              <a:rPr lang="en-US" sz="3600" b="1" dirty="0" smtClean="0"/>
              <a:t>04</a:t>
            </a:r>
            <a:r>
              <a:rPr lang="mn-MN" sz="3600" b="1" dirty="0" smtClean="0"/>
              <a:t> 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00100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/>
              <a:t>ТОМ МАЛЫН ЗҮЙ БУС ХОРОГДОЛ</a:t>
            </a:r>
            <a:r>
              <a:rPr lang="en-US" sz="2000" b="1" dirty="0" smtClean="0"/>
              <a:t> 2016 </a:t>
            </a:r>
            <a:r>
              <a:rPr lang="mn-MN" sz="2000" b="1" dirty="0" smtClean="0"/>
              <a:t>ОНЫ 04 САР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mn-MN" sz="2000" b="1" dirty="0" smtClean="0"/>
              <a:t>/толгойн тоогоор/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00100" y="1571612"/>
          <a:ext cx="7572428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28662" y="642918"/>
            <a:ext cx="7715304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БОЙЖУУЛСАН ТӨЛ, МЯН.ТОЛ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000100" y="1214422"/>
          <a:ext cx="7643866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28662" y="642918"/>
            <a:ext cx="7572428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ТӨЛИЙН ХОРОГДОЛ-201</a:t>
            </a:r>
            <a:r>
              <a:rPr lang="en-US" sz="2000" b="1" dirty="0" smtClean="0"/>
              <a:t>6</a:t>
            </a:r>
            <a:r>
              <a:rPr lang="mn-MN" sz="2000" b="1" dirty="0" smtClean="0"/>
              <a:t> ОНЫ 04 САР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00100" y="1214422"/>
          <a:ext cx="7429551" cy="5143536"/>
        </p:xfrm>
        <a:graphic>
          <a:graphicData uri="http://schemas.openxmlformats.org/drawingml/2006/table">
            <a:tbl>
              <a:tblPr/>
              <a:tblGrid>
                <a:gridCol w="1439385"/>
                <a:gridCol w="1337611"/>
                <a:gridCol w="930511"/>
                <a:gridCol w="930511"/>
                <a:gridCol w="930511"/>
                <a:gridCol w="930511"/>
                <a:gridCol w="930511"/>
              </a:tblGrid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Хорогдсон төл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Бүгд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Ботго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Унага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Тугал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Хурга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Ишиг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1981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1519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2139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4564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1704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2855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632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Дүн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19101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5761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12793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9541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0</a:t>
            </a:r>
            <a:r>
              <a:rPr lang="en-US" b="1" dirty="0" smtClean="0"/>
              <a:t>4</a:t>
            </a:r>
            <a:endParaRPr lang="mn-MN" b="1" dirty="0" smtClean="0"/>
          </a:p>
          <a:p>
            <a:pPr algn="ctr"/>
            <a:r>
              <a:rPr lang="mn-MN" b="1" dirty="0" smtClean="0"/>
              <a:t> дугаар 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142976" y="2000240"/>
          <a:ext cx="7358114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5072066" y="1714488"/>
          <a:ext cx="3429024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142976" y="1714488"/>
          <a:ext cx="392909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</a:t>
            </a:r>
            <a:r>
              <a:rPr lang="mn-MN" sz="2020" b="1" dirty="0" smtClean="0"/>
              <a:t>0</a:t>
            </a:r>
            <a:r>
              <a:rPr lang="en-US" sz="2020" b="1" dirty="0" smtClean="0"/>
              <a:t>4</a:t>
            </a:r>
            <a:endParaRPr lang="ru-RU" sz="2020" b="1" dirty="0" smtClean="0"/>
          </a:p>
          <a:p>
            <a:pPr algn="ctr"/>
            <a:r>
              <a:rPr lang="mn-MN" sz="2020" b="1" dirty="0" smtClean="0"/>
              <a:t>сарын байдлаар</a:t>
            </a:r>
            <a:r>
              <a:rPr lang="en-US" sz="2020" b="1" dirty="0" smtClean="0"/>
              <a:t> /</a:t>
            </a:r>
            <a:r>
              <a:rPr lang="mn-MN" sz="2020" b="1" dirty="0" smtClean="0"/>
              <a:t>сая.төг/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1285852" y="1785926"/>
          <a:ext cx="7072362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mn-MN" sz="2400" b="1" dirty="0" smtClean="0"/>
              <a:t> ЖИЛ БҮРИЙН</a:t>
            </a:r>
            <a:r>
              <a:rPr lang="en-US" sz="2400" b="1" dirty="0" smtClean="0"/>
              <a:t>  4</a:t>
            </a:r>
            <a:r>
              <a:rPr lang="mn-MN" sz="2400" b="1" dirty="0" smtClean="0"/>
              <a:t> САРЫН БАЙДЛААР</a:t>
            </a:r>
            <a:r>
              <a:rPr lang="en-US" sz="2400" b="1" dirty="0" smtClean="0"/>
              <a:t>/</a:t>
            </a:r>
            <a:r>
              <a:rPr lang="mn-MN" sz="2400" b="1" dirty="0" smtClean="0"/>
              <a:t>сая.төг/</a:t>
            </a:r>
            <a:endParaRPr lang="en-US" sz="24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285852" y="1857364"/>
          <a:ext cx="7143800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14942" y="1214422"/>
          <a:ext cx="3500462" cy="1000132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l" fontAlgn="b"/>
                      <a:endParaRPr lang="mn-MN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1071538" y="1285860"/>
          <a:ext cx="378621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5072066" y="1785926"/>
          <a:ext cx="3714776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1214414" y="4143380"/>
          <a:ext cx="7572428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214414" y="3786190"/>
          <a:ext cx="7429552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1142976" y="1285860"/>
          <a:ext cx="7429552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071538" y="571480"/>
            <a:ext cx="7615262" cy="84615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800" b="1" dirty="0" smtClean="0"/>
              <a:t>НИЙГМИЙН ҮЗҮҮЛЭЛТҮҮД - хөдөлмөр</a:t>
            </a:r>
            <a:br>
              <a:rPr lang="mn-MN" sz="2800" b="1" dirty="0" smtClean="0"/>
            </a:br>
            <a:r>
              <a:rPr lang="mn-MN" sz="2800" b="1" dirty="0" smtClean="0"/>
              <a:t>эрхлэлт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857224" y="1643051"/>
            <a:ext cx="80724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1600" b="1" dirty="0" smtClean="0"/>
              <a:t>Хөдөлмөрийн хэлтэст бүртгэлтэй ажилгүйчүүд болон,</a:t>
            </a:r>
          </a:p>
          <a:p>
            <a:r>
              <a:rPr lang="mn-MN" sz="1600" b="1" dirty="0" smtClean="0"/>
              <a:t> зуучлагдаж </a:t>
            </a:r>
            <a:r>
              <a:rPr lang="ru-RU" sz="1600" b="1" dirty="0" smtClean="0"/>
              <a:t>ажилд орсон иргэд, </a:t>
            </a:r>
            <a:r>
              <a:rPr lang="mn-MN" sz="1600" b="1" dirty="0" smtClean="0"/>
              <a:t>201</a:t>
            </a:r>
            <a:r>
              <a:rPr lang="en-US" sz="1600" b="1" dirty="0" smtClean="0"/>
              <a:t>4</a:t>
            </a:r>
            <a:r>
              <a:rPr lang="mn-MN" sz="1600" b="1" dirty="0" smtClean="0"/>
              <a:t>, 201</a:t>
            </a:r>
            <a:r>
              <a:rPr lang="en-US" sz="1600" b="1" dirty="0" smtClean="0"/>
              <a:t>5, 2016</a:t>
            </a:r>
            <a:r>
              <a:rPr lang="ru-RU" sz="1600" b="1" dirty="0" smtClean="0"/>
              <a:t> </a:t>
            </a:r>
            <a:r>
              <a:rPr lang="mn-MN" sz="1600" b="1" dirty="0" smtClean="0"/>
              <a:t>оны </a:t>
            </a:r>
            <a:r>
              <a:rPr lang="en-US" sz="1600" b="1" dirty="0" smtClean="0"/>
              <a:t>04</a:t>
            </a:r>
            <a:r>
              <a:rPr lang="ru-RU" sz="1600" b="1" dirty="0" smtClean="0"/>
              <a:t> сарын байдлаар</a:t>
            </a:r>
            <a:endParaRPr lang="en-US" sz="16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2357430"/>
          <a:ext cx="7429552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mn-MN" sz="2000" b="1" dirty="0" smtClean="0"/>
              <a:t>0</a:t>
            </a:r>
            <a:r>
              <a:rPr lang="en-US" sz="2000" b="1" dirty="0" smtClean="0"/>
              <a:t>4</a:t>
            </a:r>
            <a:r>
              <a:rPr lang="ru-RU" sz="2000" b="1" dirty="0" smtClean="0"/>
              <a:t> 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42976" y="1600200"/>
          <a:ext cx="7543824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/>
            </a:r>
            <a:br>
              <a:rPr lang="mn-MN" sz="2000" b="1" dirty="0" smtClean="0"/>
            </a:br>
            <a:r>
              <a:rPr lang="mn-MN" sz="2000" b="1" dirty="0" smtClean="0"/>
              <a:t>0</a:t>
            </a:r>
            <a:r>
              <a:rPr lang="en-US" sz="2000" b="1" dirty="0" smtClean="0"/>
              <a:t>4</a:t>
            </a:r>
            <a:r>
              <a:rPr lang="mn-MN" sz="2000" b="1" dirty="0" smtClean="0"/>
              <a:t> САРЫН БАЙДЛААР БҮРТГЭГДСЭН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1571612"/>
          <a:ext cx="750099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1571612"/>
          <a:ext cx="7500990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643050"/>
          <a:ext cx="757242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85852" y="642918"/>
            <a:ext cx="7400948" cy="57150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/>
              <a:t>ТОМ МАЛЫН ЗҮЙ БУС ХОРОГДОЛ, </a:t>
            </a:r>
            <a:r>
              <a:rPr lang="mn-MN" sz="2400" b="1" dirty="0" smtClean="0"/>
              <a:t>04</a:t>
            </a:r>
            <a:r>
              <a:rPr lang="ru-RU" sz="2400" b="1" dirty="0" smtClean="0"/>
              <a:t> САР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85850" y="1357302"/>
          <a:ext cx="7429553" cy="4929228"/>
        </p:xfrm>
        <a:graphic>
          <a:graphicData uri="http://schemas.openxmlformats.org/drawingml/2006/table">
            <a:tbl>
              <a:tblPr/>
              <a:tblGrid>
                <a:gridCol w="2565193"/>
                <a:gridCol w="1216090"/>
                <a:gridCol w="1216090"/>
                <a:gridCol w="1216090"/>
                <a:gridCol w="1216090"/>
              </a:tblGrid>
              <a:tr h="2530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Ñóìûí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íýð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mn-MN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Хорогдсон том мал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55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2013.IV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2015.IV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2016.IV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1615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2086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3424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2577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3040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2732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7091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6151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5741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1684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22380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3610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1741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4250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4138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8135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6738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9301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6029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19564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17872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7389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4632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255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Ä¯Í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31422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31228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19594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99277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3937</TotalTime>
  <Words>422</Words>
  <Application>Microsoft Office PowerPoint</Application>
  <PresentationFormat>On-screen Show (4:3)</PresentationFormat>
  <Paragraphs>299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БАЯНХОНГОР АЙМГИЙН СТАТИСТИКИЙН ХЭЛТЭС  НИЙГЭМ ЭДИЙН  ЗАСГИЙН БАЙДАЛ   2016 ОНЫ  04 САР  ХЭВЛЭЛИЙН БАГА ХУРАЛ</vt:lpstr>
      <vt:lpstr>ХҮН АМ, НИЙГМИЙН ҮЗҮҮЛЭЛТ – Эрүүл мэнд</vt:lpstr>
      <vt:lpstr>НИЙГМИЙН ҮЗҮҮЛЭЛТҮҮД - хөдөлмөр эрхлэлт</vt:lpstr>
      <vt:lpstr>НИЙГМИЙН ҮЗҮҮЛЭЛТҮҮД  -  халамжийн үйлчилгээ, 04 сарын байдлаар мян. төг</vt:lpstr>
      <vt:lpstr>НИЙГМИЙН ҮЗҮҮЛЭЛТҮҮД  -   04 САРЫН БАЙДЛААР БҮРТГЭГДСЭН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8</vt:lpstr>
      <vt:lpstr>ТОМ МАЛЫН ЗҮЙ БУС ХОРОГДОЛ, 04 САР</vt:lpstr>
      <vt:lpstr>ТОМ МАЛЫН ЗҮЙ БУС ХОРОГДОЛ 2016 ОНЫ 04 САР /толгойн тоогоор/</vt:lpstr>
      <vt:lpstr>БОЙЖУУЛСАН ТӨЛ, МЯН.ТОЛ</vt:lpstr>
      <vt:lpstr>ТӨЛИЙН ХОРОГДОЛ-2016 ОНЫ 04 САР</vt:lpstr>
      <vt:lpstr>Slide 13</vt:lpstr>
      <vt:lpstr>Slide 14</vt:lpstr>
      <vt:lpstr>Slide 15</vt:lpstr>
      <vt:lpstr>Slide 16</vt:lpstr>
      <vt:lpstr>Slide 17</vt:lpstr>
      <vt:lpstr>ХАДГАЛАМЖ, ЗЭЭЛИЙН ҮЗҮҮЛЭЛТҮҮД,  ЖИЛ БҮРИЙН  4 САРЫН БАЙДЛААР/сая.төг/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344</cp:revision>
  <dcterms:created xsi:type="dcterms:W3CDTF">2007-01-14T19:26:04Z</dcterms:created>
  <dcterms:modified xsi:type="dcterms:W3CDTF">2016-05-13T03:53:01Z</dcterms:modified>
</cp:coreProperties>
</file>