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306" r:id="rId12"/>
    <p:sldId id="307" r:id="rId13"/>
    <p:sldId id="297" r:id="rId14"/>
    <p:sldId id="298" r:id="rId15"/>
    <p:sldId id="299" r:id="rId16"/>
    <p:sldId id="300" r:id="rId17"/>
    <p:sldId id="301" r:id="rId18"/>
    <p:sldId id="303" r:id="rId19"/>
    <p:sldId id="30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05" autoAdjust="0"/>
    <p:restoredTop sz="94660"/>
  </p:normalViewPr>
  <p:slideViewPr>
    <p:cSldViewPr>
      <p:cViewPr varScale="1">
        <p:scale>
          <a:sx n="102" d="100"/>
          <a:sy n="102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'5'!$K$140</c:f>
              <c:strCache>
                <c:ptCount val="1"/>
                <c:pt idx="0">
                  <c:v>Амаржсан эх</c:v>
                </c:pt>
              </c:strCache>
            </c:strRef>
          </c:tx>
          <c:dLbls>
            <c:showVal val="1"/>
          </c:dLbls>
          <c:cat>
            <c:strRef>
              <c:f>'5'!$J$141:$J$143</c:f>
              <c:strCache>
                <c:ptCount val="3"/>
                <c:pt idx="0">
                  <c:v>2014.V</c:v>
                </c:pt>
                <c:pt idx="1">
                  <c:v>2015.V</c:v>
                </c:pt>
                <c:pt idx="2">
                  <c:v>2016.V</c:v>
                </c:pt>
              </c:strCache>
            </c:strRef>
          </c:cat>
          <c:val>
            <c:numRef>
              <c:f>'5'!$K$141:$K$143</c:f>
              <c:numCache>
                <c:formatCode>General</c:formatCode>
                <c:ptCount val="3"/>
                <c:pt idx="0">
                  <c:v>897</c:v>
                </c:pt>
                <c:pt idx="1">
                  <c:v>924</c:v>
                </c:pt>
                <c:pt idx="2">
                  <c:v>807</c:v>
                </c:pt>
              </c:numCache>
            </c:numRef>
          </c:val>
        </c:ser>
        <c:ser>
          <c:idx val="1"/>
          <c:order val="1"/>
          <c:tx>
            <c:strRef>
              <c:f>'5'!$L$140</c:f>
              <c:strCache>
                <c:ptCount val="1"/>
                <c:pt idx="0">
                  <c:v>Амьд төрсөн хүүхэд</c:v>
                </c:pt>
              </c:strCache>
            </c:strRef>
          </c:tx>
          <c:dLbls>
            <c:showVal val="1"/>
          </c:dLbls>
          <c:cat>
            <c:strRef>
              <c:f>'5'!$J$141:$J$143</c:f>
              <c:strCache>
                <c:ptCount val="3"/>
                <c:pt idx="0">
                  <c:v>2014.V</c:v>
                </c:pt>
                <c:pt idx="1">
                  <c:v>2015.V</c:v>
                </c:pt>
                <c:pt idx="2">
                  <c:v>2016.V</c:v>
                </c:pt>
              </c:strCache>
            </c:strRef>
          </c:cat>
          <c:val>
            <c:numRef>
              <c:f>'5'!$L$141:$L$143</c:f>
              <c:numCache>
                <c:formatCode>General</c:formatCode>
                <c:ptCount val="3"/>
                <c:pt idx="0">
                  <c:v>901</c:v>
                </c:pt>
                <c:pt idx="1">
                  <c:v>925</c:v>
                </c:pt>
                <c:pt idx="2">
                  <c:v>808</c:v>
                </c:pt>
              </c:numCache>
            </c:numRef>
          </c:val>
        </c:ser>
        <c:axId val="77800576"/>
        <c:axId val="77802112"/>
      </c:barChart>
      <c:catAx>
        <c:axId val="77800576"/>
        <c:scaling>
          <c:orientation val="minMax"/>
        </c:scaling>
        <c:axPos val="b"/>
        <c:tickLblPos val="nextTo"/>
        <c:crossAx val="77802112"/>
        <c:crosses val="autoZero"/>
        <c:auto val="1"/>
        <c:lblAlgn val="ctr"/>
        <c:lblOffset val="100"/>
      </c:catAx>
      <c:valAx>
        <c:axId val="77802112"/>
        <c:scaling>
          <c:orientation val="minMax"/>
        </c:scaling>
        <c:axPos val="l"/>
        <c:numFmt formatCode="General" sourceLinked="1"/>
        <c:tickLblPos val="nextTo"/>
        <c:crossAx val="77800576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22964521288332354"/>
          <c:y val="1.6161612733823754E-2"/>
          <c:w val="0.74115337728175013"/>
          <c:h val="0.88287984668102404"/>
        </c:manualLayout>
      </c:layout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'[sariin taniltsuulga beltgeh.xlsx]5'!$Q$71:$Q$90</c:f>
              <c:strCache>
                <c:ptCount val="20"/>
                <c:pt idx="0">
                  <c:v>Áàÿíõîíãîð</c:v>
                </c:pt>
                <c:pt idx="1">
                  <c:v>Áààöàãààí</c:v>
                </c:pt>
                <c:pt idx="2">
                  <c:v>Áàÿíáóëàã</c:v>
                </c:pt>
                <c:pt idx="3">
                  <c:v>Áàÿíãîâü</c:v>
                </c:pt>
                <c:pt idx="4">
                  <c:v>Áàÿíëèã</c:v>
                </c:pt>
                <c:pt idx="5">
                  <c:v>Áàÿí-Îâîî</c:v>
                </c:pt>
                <c:pt idx="6">
                  <c:v>Áàÿí-ªíäºð</c:v>
                </c:pt>
                <c:pt idx="7">
                  <c:v>Áàÿíöàãààí</c:v>
                </c:pt>
                <c:pt idx="8">
                  <c:v>Áîãä</c:v>
                </c:pt>
                <c:pt idx="9">
                  <c:v>Áºìáºãºð</c:v>
                </c:pt>
                <c:pt idx="10">
                  <c:v>Áóóöàãààí</c:v>
                </c:pt>
                <c:pt idx="11">
                  <c:v>Ãàëóóò</c:v>
                </c:pt>
                <c:pt idx="12">
                  <c:v>Ãóðâàíáóëàã</c:v>
                </c:pt>
                <c:pt idx="13">
                  <c:v>Æàðãàëàíò</c:v>
                </c:pt>
                <c:pt idx="14">
                  <c:v>Æèíñò</c:v>
                </c:pt>
                <c:pt idx="15">
                  <c:v>Çàã</c:v>
                </c:pt>
                <c:pt idx="16">
                  <c:v>ªëçèéò</c:v>
                </c:pt>
                <c:pt idx="17">
                  <c:v>Õ¿ðýýìàðàë</c:v>
                </c:pt>
                <c:pt idx="18">
                  <c:v>Øèíýæèíñò</c:v>
                </c:pt>
                <c:pt idx="19">
                  <c:v>Ýðäýíýöîãò</c:v>
                </c:pt>
              </c:strCache>
            </c:strRef>
          </c:cat>
          <c:val>
            <c:numRef>
              <c:f>'[sariin taniltsuulga beltgeh.xlsx]5'!$R$71:$R$90</c:f>
              <c:numCache>
                <c:formatCode>0.0</c:formatCode>
                <c:ptCount val="20"/>
                <c:pt idx="0">
                  <c:v>47.7</c:v>
                </c:pt>
                <c:pt idx="1">
                  <c:v>104.8</c:v>
                </c:pt>
                <c:pt idx="2">
                  <c:v>36.5</c:v>
                </c:pt>
                <c:pt idx="3">
                  <c:v>49.7</c:v>
                </c:pt>
                <c:pt idx="4">
                  <c:v>34.4</c:v>
                </c:pt>
                <c:pt idx="5">
                  <c:v>70.5</c:v>
                </c:pt>
                <c:pt idx="6">
                  <c:v>44.7</c:v>
                </c:pt>
                <c:pt idx="7">
                  <c:v>81</c:v>
                </c:pt>
                <c:pt idx="8">
                  <c:v>59.5</c:v>
                </c:pt>
                <c:pt idx="9">
                  <c:v>71.400000000000006</c:v>
                </c:pt>
                <c:pt idx="10">
                  <c:v>70.8</c:v>
                </c:pt>
                <c:pt idx="11">
                  <c:v>53</c:v>
                </c:pt>
                <c:pt idx="12">
                  <c:v>40.5</c:v>
                </c:pt>
                <c:pt idx="13">
                  <c:v>36.1</c:v>
                </c:pt>
                <c:pt idx="14">
                  <c:v>50</c:v>
                </c:pt>
                <c:pt idx="15">
                  <c:v>36.700000000000003</c:v>
                </c:pt>
                <c:pt idx="16">
                  <c:v>50.9</c:v>
                </c:pt>
                <c:pt idx="17">
                  <c:v>41.3</c:v>
                </c:pt>
                <c:pt idx="18">
                  <c:v>57.4</c:v>
                </c:pt>
                <c:pt idx="19">
                  <c:v>48.7</c:v>
                </c:pt>
              </c:numCache>
            </c:numRef>
          </c:val>
        </c:ser>
        <c:axId val="80739328"/>
        <c:axId val="81154816"/>
      </c:barChart>
      <c:catAx>
        <c:axId val="80739328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 baseline="0">
                <a:latin typeface="Arial Mon" pitchFamily="34" charset="0"/>
              </a:defRPr>
            </a:pPr>
            <a:endParaRPr lang="en-US"/>
          </a:p>
        </c:txPr>
        <c:crossAx val="81154816"/>
        <c:crosses val="autoZero"/>
        <c:auto val="1"/>
        <c:lblAlgn val="ctr"/>
        <c:lblOffset val="100"/>
      </c:catAx>
      <c:valAx>
        <c:axId val="81154816"/>
        <c:scaling>
          <c:orientation val="minMax"/>
        </c:scaling>
        <c:axPos val="b"/>
        <c:numFmt formatCode="0.0" sourceLinked="1"/>
        <c:tickLblPos val="nextTo"/>
        <c:crossAx val="80739328"/>
        <c:crosses val="autoZero"/>
        <c:crossBetween val="between"/>
      </c:valAx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'5'!$K$261:$W$261</c:f>
              <c:strCache>
                <c:ptCount val="13"/>
                <c:pt idx="0">
                  <c:v>Õ¿íñíèé</c:v>
                </c:pt>
                <c:pt idx="1">
                  <c:v>Ñîãòóóðóóëàõ</c:v>
                </c:pt>
                <c:pt idx="2">
                  <c:v>Õóâöàñ,</c:v>
                </c:pt>
                <c:pt idx="3">
                  <c:v>Îðîí ñóóö, óñ,</c:v>
                </c:pt>
                <c:pt idx="4">
                  <c:v>Ãýð àõóéí</c:v>
                </c:pt>
                <c:pt idx="5">
                  <c:v>Ýì, òàðèà,</c:v>
                </c:pt>
                <c:pt idx="7">
                  <c:v>Õîëáîîíû </c:v>
                </c:pt>
                <c:pt idx="8">
                  <c:v>Àìðàëò,</c:v>
                </c:pt>
                <c:pt idx="9">
                  <c:v>Áîëîâñ-</c:v>
                </c:pt>
                <c:pt idx="10">
                  <c:v>Çî÷èä áóóäàë,</c:v>
                </c:pt>
                <c:pt idx="11">
                  <c:v>Áóñàä</c:v>
                </c:pt>
                <c:pt idx="12">
                  <c:v>Бусад бараа, үйлчилгээ</c:v>
                </c:pt>
              </c:strCache>
            </c:strRef>
          </c:cat>
          <c:val>
            <c:numRef>
              <c:f>'5'!$K$262:$W$262</c:f>
              <c:numCache>
                <c:formatCode>0.0_)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 formatCode="General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cat>
            <c:strRef>
              <c:f>'5'!$K$261:$W$261</c:f>
              <c:strCache>
                <c:ptCount val="13"/>
                <c:pt idx="0">
                  <c:v>Õ¿íñíèé</c:v>
                </c:pt>
                <c:pt idx="1">
                  <c:v>Ñîãòóóðóóëàõ</c:v>
                </c:pt>
                <c:pt idx="2">
                  <c:v>Õóâöàñ,</c:v>
                </c:pt>
                <c:pt idx="3">
                  <c:v>Îðîí ñóóö, óñ,</c:v>
                </c:pt>
                <c:pt idx="4">
                  <c:v>Ãýð àõóéí</c:v>
                </c:pt>
                <c:pt idx="5">
                  <c:v>Ýì, òàðèà,</c:v>
                </c:pt>
                <c:pt idx="7">
                  <c:v>Õîëáîîíû </c:v>
                </c:pt>
                <c:pt idx="8">
                  <c:v>Àìðàëò,</c:v>
                </c:pt>
                <c:pt idx="9">
                  <c:v>Áîëîâñ-</c:v>
                </c:pt>
                <c:pt idx="10">
                  <c:v>Çî÷èä áóóäàë,</c:v>
                </c:pt>
                <c:pt idx="11">
                  <c:v>Áóñàä</c:v>
                </c:pt>
                <c:pt idx="12">
                  <c:v>Бусад бараа, үйлчилгээ</c:v>
                </c:pt>
              </c:strCache>
            </c:strRef>
          </c:cat>
          <c:val>
            <c:numRef>
              <c:f>'5'!$K$263:$W$263</c:f>
              <c:numCache>
                <c:formatCode>General</c:formatCode>
                <c:ptCount val="13"/>
                <c:pt idx="0" formatCode="0.0_)">
                  <c:v>0</c:v>
                </c:pt>
                <c:pt idx="2" formatCode="0.0_)">
                  <c:v>0</c:v>
                </c:pt>
                <c:pt idx="3" formatCode="0.0_)">
                  <c:v>0</c:v>
                </c:pt>
                <c:pt idx="4" formatCode="0.0_)">
                  <c:v>0</c:v>
                </c:pt>
                <c:pt idx="5" formatCode="0.0_)">
                  <c:v>0</c:v>
                </c:pt>
                <c:pt idx="7" formatCode="0.0_)">
                  <c:v>0</c:v>
                </c:pt>
                <c:pt idx="8" formatCode="0.0_)">
                  <c:v>0</c:v>
                </c:pt>
                <c:pt idx="9" formatCode="0.0_)">
                  <c:v>0</c:v>
                </c:pt>
                <c:pt idx="10" formatCode="0.0_)">
                  <c:v>0</c:v>
                </c:pt>
                <c:pt idx="11" formatCode="0.0_)">
                  <c:v>0</c:v>
                </c:pt>
              </c:numCache>
            </c:numRef>
          </c:val>
        </c:ser>
        <c:ser>
          <c:idx val="2"/>
          <c:order val="2"/>
          <c:cat>
            <c:strRef>
              <c:f>'5'!$K$261:$W$261</c:f>
              <c:strCache>
                <c:ptCount val="13"/>
                <c:pt idx="0">
                  <c:v>Õ¿íñíèé</c:v>
                </c:pt>
                <c:pt idx="1">
                  <c:v>Ñîãòóóðóóëàõ</c:v>
                </c:pt>
                <c:pt idx="2">
                  <c:v>Õóâöàñ,</c:v>
                </c:pt>
                <c:pt idx="3">
                  <c:v>Îðîí ñóóö, óñ,</c:v>
                </c:pt>
                <c:pt idx="4">
                  <c:v>Ãýð àõóéí</c:v>
                </c:pt>
                <c:pt idx="5">
                  <c:v>Ýì, òàðèà,</c:v>
                </c:pt>
                <c:pt idx="7">
                  <c:v>Õîëáîîíû </c:v>
                </c:pt>
                <c:pt idx="8">
                  <c:v>Àìðàëò,</c:v>
                </c:pt>
                <c:pt idx="9">
                  <c:v>Áîëîâñ-</c:v>
                </c:pt>
                <c:pt idx="10">
                  <c:v>Çî÷èä áóóäàë,</c:v>
                </c:pt>
                <c:pt idx="11">
                  <c:v>Áóñàä</c:v>
                </c:pt>
                <c:pt idx="12">
                  <c:v>Бусад бараа, үйлчилгээ</c:v>
                </c:pt>
              </c:strCache>
            </c:strRef>
          </c:cat>
          <c:val>
            <c:numRef>
              <c:f>'5'!$K$264:$W$264</c:f>
              <c:numCache>
                <c:formatCode>General</c:formatCode>
                <c:ptCount val="13"/>
                <c:pt idx="4" formatCode="0.0_)">
                  <c:v>0</c:v>
                </c:pt>
                <c:pt idx="7" formatCode="0.0_)">
                  <c:v>0</c:v>
                </c:pt>
                <c:pt idx="8" formatCode="0.0_)">
                  <c:v>0</c:v>
                </c:pt>
              </c:numCache>
            </c:numRef>
          </c:val>
        </c:ser>
        <c:ser>
          <c:idx val="3"/>
          <c:order val="3"/>
          <c:dLbls>
            <c:showVal val="1"/>
          </c:dLbls>
          <c:cat>
            <c:strRef>
              <c:f>'5'!$K$261:$W$261</c:f>
              <c:strCache>
                <c:ptCount val="13"/>
                <c:pt idx="0">
                  <c:v>Õ¿íñíèé</c:v>
                </c:pt>
                <c:pt idx="1">
                  <c:v>Ñîãòóóðóóëàõ</c:v>
                </c:pt>
                <c:pt idx="2">
                  <c:v>Õóâöàñ,</c:v>
                </c:pt>
                <c:pt idx="3">
                  <c:v>Îðîí ñóóö, óñ,</c:v>
                </c:pt>
                <c:pt idx="4">
                  <c:v>Ãýð àõóéí</c:v>
                </c:pt>
                <c:pt idx="5">
                  <c:v>Ýì, òàðèà,</c:v>
                </c:pt>
                <c:pt idx="7">
                  <c:v>Õîëáîîíû </c:v>
                </c:pt>
                <c:pt idx="8">
                  <c:v>Àìðàëò,</c:v>
                </c:pt>
                <c:pt idx="9">
                  <c:v>Áîëîâñ-</c:v>
                </c:pt>
                <c:pt idx="10">
                  <c:v>Çî÷èä áóóäàë,</c:v>
                </c:pt>
                <c:pt idx="11">
                  <c:v>Áóñàä</c:v>
                </c:pt>
                <c:pt idx="12">
                  <c:v>Бусад бараа, үйлчилгээ</c:v>
                </c:pt>
              </c:strCache>
            </c:strRef>
          </c:cat>
          <c:val>
            <c:numRef>
              <c:f>'5'!$K$265:$W$265</c:f>
              <c:numCache>
                <c:formatCode>##########0.0</c:formatCode>
                <c:ptCount val="13"/>
                <c:pt idx="0">
                  <c:v>177.1</c:v>
                </c:pt>
                <c:pt idx="1">
                  <c:v>229.4</c:v>
                </c:pt>
                <c:pt idx="2">
                  <c:v>224.4</c:v>
                </c:pt>
                <c:pt idx="3">
                  <c:v>131</c:v>
                </c:pt>
                <c:pt idx="4">
                  <c:v>258.10000000000002</c:v>
                </c:pt>
                <c:pt idx="5">
                  <c:v>124.1</c:v>
                </c:pt>
                <c:pt idx="6">
                  <c:v>138.4</c:v>
                </c:pt>
                <c:pt idx="7">
                  <c:v>92.1</c:v>
                </c:pt>
                <c:pt idx="8">
                  <c:v>79.599999999999994</c:v>
                </c:pt>
                <c:pt idx="9">
                  <c:v>240</c:v>
                </c:pt>
                <c:pt idx="10">
                  <c:v>191.2</c:v>
                </c:pt>
                <c:pt idx="11">
                  <c:v>155.30000000000001</c:v>
                </c:pt>
                <c:pt idx="12">
                  <c:v>117.53105591975616</c:v>
                </c:pt>
              </c:numCache>
            </c:numRef>
          </c:val>
        </c:ser>
        <c:shape val="box"/>
        <c:axId val="81181312"/>
        <c:axId val="81187200"/>
        <c:axId val="0"/>
      </c:bar3DChart>
      <c:catAx>
        <c:axId val="81181312"/>
        <c:scaling>
          <c:orientation val="minMax"/>
        </c:scaling>
        <c:axPos val="b"/>
        <c:numFmt formatCode="0.0_)" sourceLinked="1"/>
        <c:tickLblPos val="nextTo"/>
        <c:crossAx val="81187200"/>
        <c:crosses val="autoZero"/>
        <c:auto val="1"/>
        <c:lblAlgn val="ctr"/>
        <c:lblOffset val="100"/>
      </c:catAx>
      <c:valAx>
        <c:axId val="81187200"/>
        <c:scaling>
          <c:orientation val="minMax"/>
        </c:scaling>
        <c:axPos val="l"/>
        <c:numFmt formatCode="0.0_)" sourceLinked="1"/>
        <c:tickLblPos val="nextTo"/>
        <c:crossAx val="81181312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'5'!$L$242</c:f>
              <c:strCache>
                <c:ptCount val="1"/>
                <c:pt idx="0">
                  <c:v>2015 оны 05 сарын дундаж үнэ, төг</c:v>
                </c:pt>
              </c:strCache>
            </c:strRef>
          </c:tx>
          <c:dLbls>
            <c:showVal val="1"/>
          </c:dLbls>
          <c:cat>
            <c:strRef>
              <c:f>'5'!$K$243:$K$245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'5'!$L$243:$L$245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er>
          <c:idx val="1"/>
          <c:order val="1"/>
          <c:tx>
            <c:strRef>
              <c:f>'5'!$M$242</c:f>
              <c:strCache>
                <c:ptCount val="1"/>
                <c:pt idx="0">
                  <c:v>2016 оны 05 сарын дундаж үнэ, төг</c:v>
                </c:pt>
              </c:strCache>
            </c:strRef>
          </c:tx>
          <c:dLbls>
            <c:showVal val="1"/>
          </c:dLbls>
          <c:cat>
            <c:strRef>
              <c:f>'5'!$K$243:$K$245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'5'!$M$243:$M$245</c:f>
              <c:numCache>
                <c:formatCode>General</c:formatCode>
                <c:ptCount val="3"/>
                <c:pt idx="0">
                  <c:v>1480</c:v>
                </c:pt>
                <c:pt idx="1">
                  <c:v>1580</c:v>
                </c:pt>
                <c:pt idx="2">
                  <c:v>1690</c:v>
                </c:pt>
              </c:numCache>
            </c:numRef>
          </c:val>
        </c:ser>
        <c:axId val="81377536"/>
        <c:axId val="81199104"/>
      </c:barChart>
      <c:catAx>
        <c:axId val="81377536"/>
        <c:scaling>
          <c:orientation val="minMax"/>
        </c:scaling>
        <c:axPos val="b"/>
        <c:tickLblPos val="nextTo"/>
        <c:crossAx val="81199104"/>
        <c:crosses val="autoZero"/>
        <c:auto val="1"/>
        <c:lblAlgn val="ctr"/>
        <c:lblOffset val="100"/>
      </c:catAx>
      <c:valAx>
        <c:axId val="81199104"/>
        <c:scaling>
          <c:orientation val="minMax"/>
        </c:scaling>
        <c:axPos val="l"/>
        <c:numFmt formatCode="General" sourceLinked="1"/>
        <c:tickLblPos val="nextTo"/>
        <c:crossAx val="81377536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1265507436570428"/>
          <c:y val="0.20919181977252843"/>
          <c:w val="0.85678937007874112"/>
          <c:h val="0.5839293525809276"/>
        </c:manualLayout>
      </c:layout>
      <c:barChart>
        <c:barDir val="col"/>
        <c:grouping val="clustered"/>
        <c:ser>
          <c:idx val="0"/>
          <c:order val="0"/>
          <c:tx>
            <c:strRef>
              <c:f>'4'!$L$226</c:f>
              <c:strCache>
                <c:ptCount val="1"/>
                <c:pt idx="0">
                  <c:v>2015 оны 04 сарын дундаж үнэ, төг</c:v>
                </c:pt>
              </c:strCache>
            </c:strRef>
          </c:tx>
          <c:dLbls>
            <c:showVal val="1"/>
          </c:dLbls>
          <c:cat>
            <c:strRef>
              <c:f>'4'!$K$227:$K$230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'4'!$L$227:$L$230</c:f>
              <c:numCache>
                <c:formatCode>General</c:formatCode>
                <c:ptCount val="4"/>
                <c:pt idx="0">
                  <c:v>1000</c:v>
                </c:pt>
                <c:pt idx="1">
                  <c:v>7000</c:v>
                </c:pt>
                <c:pt idx="2">
                  <c:v>8000</c:v>
                </c:pt>
                <c:pt idx="3">
                  <c:v>5500</c:v>
                </c:pt>
              </c:numCache>
            </c:numRef>
          </c:val>
        </c:ser>
        <c:ser>
          <c:idx val="1"/>
          <c:order val="1"/>
          <c:tx>
            <c:strRef>
              <c:f>'4'!$M$226</c:f>
              <c:strCache>
                <c:ptCount val="1"/>
                <c:pt idx="0">
                  <c:v>2016 оны 04 сарын дундаж үнэ, төг</c:v>
                </c:pt>
              </c:strCache>
            </c:strRef>
          </c:tx>
          <c:dLbls>
            <c:showVal val="1"/>
          </c:dLbls>
          <c:cat>
            <c:strRef>
              <c:f>'4'!$K$227:$K$230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'4'!$M$227:$M$230</c:f>
              <c:numCache>
                <c:formatCode>General</c:formatCode>
                <c:ptCount val="4"/>
                <c:pt idx="0">
                  <c:v>1200</c:v>
                </c:pt>
                <c:pt idx="1">
                  <c:v>6800</c:v>
                </c:pt>
                <c:pt idx="2">
                  <c:v>6800</c:v>
                </c:pt>
                <c:pt idx="3">
                  <c:v>5500</c:v>
                </c:pt>
              </c:numCache>
            </c:numRef>
          </c:val>
        </c:ser>
        <c:axId val="126844288"/>
        <c:axId val="126907520"/>
      </c:barChart>
      <c:catAx>
        <c:axId val="126844288"/>
        <c:scaling>
          <c:orientation val="minMax"/>
        </c:scaling>
        <c:axPos val="b"/>
        <c:tickLblPos val="nextTo"/>
        <c:crossAx val="126907520"/>
        <c:crosses val="autoZero"/>
        <c:auto val="1"/>
        <c:lblAlgn val="ctr"/>
        <c:lblOffset val="100"/>
      </c:catAx>
      <c:valAx>
        <c:axId val="126907520"/>
        <c:scaling>
          <c:orientation val="minMax"/>
        </c:scaling>
        <c:axPos val="l"/>
        <c:numFmt formatCode="General" sourceLinked="1"/>
        <c:tickLblPos val="nextTo"/>
        <c:crossAx val="126844288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'5'!$K$97:$K$100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'5'!$L$97:$L$100</c:f>
              <c:numCache>
                <c:formatCode>General</c:formatCode>
                <c:ptCount val="4"/>
                <c:pt idx="0">
                  <c:v>2454.8000000000002</c:v>
                </c:pt>
                <c:pt idx="1">
                  <c:v>2958.3</c:v>
                </c:pt>
                <c:pt idx="2">
                  <c:v>2870.7</c:v>
                </c:pt>
                <c:pt idx="3">
                  <c:v>3012.4</c:v>
                </c:pt>
              </c:numCache>
            </c:numRef>
          </c:val>
        </c:ser>
        <c:axId val="81231872"/>
        <c:axId val="81233408"/>
      </c:barChart>
      <c:catAx>
        <c:axId val="81231872"/>
        <c:scaling>
          <c:orientation val="minMax"/>
        </c:scaling>
        <c:axPos val="b"/>
        <c:tickLblPos val="nextTo"/>
        <c:crossAx val="81233408"/>
        <c:crosses val="autoZero"/>
        <c:auto val="1"/>
        <c:lblAlgn val="ctr"/>
        <c:lblOffset val="100"/>
      </c:catAx>
      <c:valAx>
        <c:axId val="81233408"/>
        <c:scaling>
          <c:orientation val="minMax"/>
        </c:scaling>
        <c:axPos val="l"/>
        <c:numFmt formatCode="General" sourceLinked="1"/>
        <c:tickLblPos val="nextTo"/>
        <c:crossAx val="81231872"/>
        <c:crosses val="autoZero"/>
        <c:crossBetween val="between"/>
      </c:valAx>
    </c:plotArea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'5'!$P$120:$P$123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'5'!$Q$120:$Q$123</c:f>
              <c:numCache>
                <c:formatCode>General</c:formatCode>
                <c:ptCount val="4"/>
                <c:pt idx="0">
                  <c:v>1788.2</c:v>
                </c:pt>
                <c:pt idx="1">
                  <c:v>1987</c:v>
                </c:pt>
                <c:pt idx="2">
                  <c:v>1989.4</c:v>
                </c:pt>
                <c:pt idx="3">
                  <c:v>2386.1999999999998</c:v>
                </c:pt>
              </c:numCache>
            </c:numRef>
          </c:val>
        </c:ser>
        <c:axId val="81261696"/>
        <c:axId val="81263232"/>
      </c:barChart>
      <c:catAx>
        <c:axId val="81261696"/>
        <c:scaling>
          <c:orientation val="minMax"/>
        </c:scaling>
        <c:axPos val="b"/>
        <c:tickLblPos val="nextTo"/>
        <c:crossAx val="81263232"/>
        <c:crosses val="autoZero"/>
        <c:auto val="1"/>
        <c:lblAlgn val="ctr"/>
        <c:lblOffset val="100"/>
      </c:catAx>
      <c:valAx>
        <c:axId val="81263232"/>
        <c:scaling>
          <c:orientation val="minMax"/>
        </c:scaling>
        <c:axPos val="l"/>
        <c:numFmt formatCode="General" sourceLinked="1"/>
        <c:tickLblPos val="nextTo"/>
        <c:crossAx val="81261696"/>
        <c:crosses val="autoZero"/>
        <c:crossBetween val="between"/>
      </c:valAx>
    </c:plotArea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'5'!$K$129</c:f>
              <c:strCache>
                <c:ptCount val="1"/>
                <c:pt idx="0">
                  <c:v>Түгээсэн цэвэр ус мян.м3</c:v>
                </c:pt>
              </c:strCache>
            </c:strRef>
          </c:tx>
          <c:dLbls>
            <c:showVal val="1"/>
          </c:dLbls>
          <c:cat>
            <c:strRef>
              <c:f>'5'!$L$128:$O$128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'5'!$L$129:$O$129</c:f>
              <c:numCache>
                <c:formatCode>General</c:formatCode>
                <c:ptCount val="4"/>
                <c:pt idx="0">
                  <c:v>56.2</c:v>
                </c:pt>
                <c:pt idx="1">
                  <c:v>62.5</c:v>
                </c:pt>
                <c:pt idx="2">
                  <c:v>66.400000000000006</c:v>
                </c:pt>
                <c:pt idx="3">
                  <c:v>87</c:v>
                </c:pt>
              </c:numCache>
            </c:numRef>
          </c:val>
        </c:ser>
        <c:ser>
          <c:idx val="1"/>
          <c:order val="1"/>
          <c:tx>
            <c:strRef>
              <c:f>'5'!$K$130</c:f>
              <c:strCache>
                <c:ptCount val="1"/>
                <c:pt idx="0">
                  <c:v>Чулуун нүүрс мян.тн</c:v>
                </c:pt>
              </c:strCache>
            </c:strRef>
          </c:tx>
          <c:dLbls>
            <c:showVal val="1"/>
          </c:dLbls>
          <c:cat>
            <c:strRef>
              <c:f>'5'!$L$128:$O$128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'5'!$L$130:$O$130</c:f>
              <c:numCache>
                <c:formatCode>General</c:formatCode>
                <c:ptCount val="4"/>
                <c:pt idx="0">
                  <c:v>11.2</c:v>
                </c:pt>
                <c:pt idx="1">
                  <c:v>13.6</c:v>
                </c:pt>
                <c:pt idx="2">
                  <c:v>10.6</c:v>
                </c:pt>
                <c:pt idx="3">
                  <c:v>16.5</c:v>
                </c:pt>
              </c:numCache>
            </c:numRef>
          </c:val>
        </c:ser>
        <c:ser>
          <c:idx val="2"/>
          <c:order val="2"/>
          <c:tx>
            <c:strRef>
              <c:f>'5'!$K$131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'5'!$L$128:$O$128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'5'!$L$131:$O$131</c:f>
              <c:numCache>
                <c:formatCode>General</c:formatCode>
                <c:ptCount val="4"/>
                <c:pt idx="0">
                  <c:v>108.1</c:v>
                </c:pt>
                <c:pt idx="1">
                  <c:v>113</c:v>
                </c:pt>
                <c:pt idx="2">
                  <c:v>80.900000000000006</c:v>
                </c:pt>
                <c:pt idx="3">
                  <c:v>127.7</c:v>
                </c:pt>
              </c:numCache>
            </c:numRef>
          </c:val>
        </c:ser>
        <c:shape val="cylinder"/>
        <c:axId val="81294080"/>
        <c:axId val="81295616"/>
        <c:axId val="0"/>
      </c:bar3DChart>
      <c:catAx>
        <c:axId val="81294080"/>
        <c:scaling>
          <c:orientation val="minMax"/>
        </c:scaling>
        <c:axPos val="b"/>
        <c:tickLblPos val="nextTo"/>
        <c:crossAx val="81295616"/>
        <c:crosses val="autoZero"/>
        <c:auto val="1"/>
        <c:lblAlgn val="ctr"/>
        <c:lblOffset val="100"/>
      </c:catAx>
      <c:valAx>
        <c:axId val="81295616"/>
        <c:scaling>
          <c:orientation val="minMax"/>
        </c:scaling>
        <c:axPos val="l"/>
        <c:numFmt formatCode="General" sourceLinked="1"/>
        <c:tickLblPos val="nextTo"/>
        <c:crossAx val="8129408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2615507436570417"/>
          <c:y val="6.5289442986293383E-2"/>
          <c:w val="0.84284492563429625"/>
          <c:h val="0.79822506561679785"/>
        </c:manualLayout>
      </c:layout>
      <c:lineChart>
        <c:grouping val="standard"/>
        <c:ser>
          <c:idx val="0"/>
          <c:order val="0"/>
          <c:tx>
            <c:strRef>
              <c:f>'5'!$K$161</c:f>
              <c:strCache>
                <c:ptCount val="1"/>
                <c:pt idx="0">
                  <c:v>2015 он</c:v>
                </c:pt>
              </c:strCache>
            </c:strRef>
          </c:tx>
          <c:dLbls>
            <c:showVal val="1"/>
          </c:dLbls>
          <c:val>
            <c:numRef>
              <c:f>'5'!$L$161:$P$161</c:f>
              <c:numCache>
                <c:formatCode>General</c:formatCode>
                <c:ptCount val="5"/>
                <c:pt idx="0">
                  <c:v>19.100000000000001</c:v>
                </c:pt>
                <c:pt idx="1">
                  <c:v>23.4</c:v>
                </c:pt>
                <c:pt idx="2">
                  <c:v>24.3</c:v>
                </c:pt>
                <c:pt idx="3">
                  <c:v>17.600000000000001</c:v>
                </c:pt>
                <c:pt idx="4">
                  <c:v>19.5</c:v>
                </c:pt>
              </c:numCache>
            </c:numRef>
          </c:val>
        </c:ser>
        <c:ser>
          <c:idx val="1"/>
          <c:order val="1"/>
          <c:tx>
            <c:strRef>
              <c:f>'5'!$K$162</c:f>
              <c:strCache>
                <c:ptCount val="1"/>
                <c:pt idx="0">
                  <c:v>2016 он</c:v>
                </c:pt>
              </c:strCache>
            </c:strRef>
          </c:tx>
          <c:dLbls>
            <c:showVal val="1"/>
          </c:dLbls>
          <c:val>
            <c:numRef>
              <c:f>'5'!$L$162:$P$162</c:f>
              <c:numCache>
                <c:formatCode>General</c:formatCode>
                <c:ptCount val="5"/>
                <c:pt idx="0">
                  <c:v>37.700000000000003</c:v>
                </c:pt>
                <c:pt idx="1">
                  <c:v>33</c:v>
                </c:pt>
                <c:pt idx="2">
                  <c:v>40</c:v>
                </c:pt>
                <c:pt idx="3">
                  <c:v>41.5</c:v>
                </c:pt>
                <c:pt idx="4">
                  <c:v>39.6</c:v>
                </c:pt>
              </c:numCache>
            </c:numRef>
          </c:val>
        </c:ser>
        <c:marker val="1"/>
        <c:axId val="78785920"/>
        <c:axId val="78791808"/>
      </c:lineChart>
      <c:catAx>
        <c:axId val="78785920"/>
        <c:scaling>
          <c:orientation val="minMax"/>
        </c:scaling>
        <c:axPos val="b"/>
        <c:tickLblPos val="nextTo"/>
        <c:crossAx val="78791808"/>
        <c:crosses val="autoZero"/>
        <c:auto val="1"/>
        <c:lblAlgn val="ctr"/>
        <c:lblOffset val="100"/>
      </c:catAx>
      <c:valAx>
        <c:axId val="78791808"/>
        <c:scaling>
          <c:orientation val="minMax"/>
        </c:scaling>
        <c:axPos val="l"/>
        <c:numFmt formatCode="General" sourceLinked="1"/>
        <c:tickLblPos val="nextTo"/>
        <c:crossAx val="78785920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mn-MN" dirty="0"/>
              <a:t>Халдварт өвчнөөр өвчлөгчид, 2014, </a:t>
            </a:r>
            <a:r>
              <a:rPr lang="mn-MN" dirty="0" smtClean="0"/>
              <a:t>2015</a:t>
            </a:r>
            <a:r>
              <a:rPr lang="en-US" dirty="0" smtClean="0"/>
              <a:t>,2016</a:t>
            </a:r>
            <a:r>
              <a:rPr lang="mn-MN" dirty="0" smtClean="0"/>
              <a:t> </a:t>
            </a:r>
            <a:r>
              <a:rPr lang="mn-MN" dirty="0"/>
              <a:t>оны  эхний хагас жилийн байдлаар / 10000 хүн амд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'5'!$K$168</c:f>
              <c:strCache>
                <c:ptCount val="1"/>
                <c:pt idx="0">
                  <c:v>Халдварт өвчнөөр өвчлөгчид, 2014, 2015 оны  эхний хагас жилийн байдлаар / 10000 хүн амд</c:v>
                </c:pt>
              </c:strCache>
            </c:strRef>
          </c:tx>
          <c:dLbls>
            <c:showVal val="1"/>
          </c:dLbls>
          <c:cat>
            <c:strRef>
              <c:f>'5'!$L$167:$N$167</c:f>
              <c:strCache>
                <c:ptCount val="3"/>
                <c:pt idx="0">
                  <c:v>2014 он</c:v>
                </c:pt>
                <c:pt idx="1">
                  <c:v>2015 он</c:v>
                </c:pt>
                <c:pt idx="2">
                  <c:v>2016 он</c:v>
                </c:pt>
              </c:strCache>
            </c:strRef>
          </c:cat>
          <c:val>
            <c:numRef>
              <c:f>'5'!$L$168:$N$168</c:f>
              <c:numCache>
                <c:formatCode>General</c:formatCode>
                <c:ptCount val="3"/>
                <c:pt idx="0">
                  <c:v>65.900000000000006</c:v>
                </c:pt>
                <c:pt idx="1">
                  <c:v>86.4</c:v>
                </c:pt>
                <c:pt idx="2">
                  <c:v>185.9</c:v>
                </c:pt>
              </c:numCache>
            </c:numRef>
          </c:val>
        </c:ser>
        <c:shape val="cylinder"/>
        <c:axId val="78824576"/>
        <c:axId val="78826112"/>
        <c:axId val="0"/>
      </c:bar3DChart>
      <c:catAx>
        <c:axId val="78824576"/>
        <c:scaling>
          <c:orientation val="minMax"/>
        </c:scaling>
        <c:axPos val="b"/>
        <c:tickLblPos val="nextTo"/>
        <c:crossAx val="78826112"/>
        <c:crosses val="autoZero"/>
        <c:auto val="1"/>
        <c:lblAlgn val="ctr"/>
        <c:lblOffset val="100"/>
      </c:catAx>
      <c:valAx>
        <c:axId val="78826112"/>
        <c:scaling>
          <c:orientation val="minMax"/>
        </c:scaling>
        <c:axPos val="l"/>
        <c:numFmt formatCode="General" sourceLinked="1"/>
        <c:tickLblPos val="nextTo"/>
        <c:crossAx val="78824576"/>
        <c:crosses val="autoZero"/>
        <c:crossBetween val="between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'5'!$K$189</c:f>
              <c:strCache>
                <c:ptCount val="1"/>
                <c:pt idx="0">
                  <c:v>Бүртгэлтэй ажилгүй иргэн</c:v>
                </c:pt>
              </c:strCache>
            </c:strRef>
          </c:tx>
          <c:dLbls>
            <c:showVal val="1"/>
          </c:dLbls>
          <c:cat>
            <c:strRef>
              <c:f>'5'!$L$188:$N$188</c:f>
              <c:strCache>
                <c:ptCount val="3"/>
                <c:pt idx="0">
                  <c:v>2014.V</c:v>
                </c:pt>
                <c:pt idx="1">
                  <c:v>2015.V</c:v>
                </c:pt>
                <c:pt idx="2">
                  <c:v>2016.V</c:v>
                </c:pt>
              </c:strCache>
            </c:strRef>
          </c:cat>
          <c:val>
            <c:numRef>
              <c:f>'5'!$L$189:$N$189</c:f>
              <c:numCache>
                <c:formatCode>General</c:formatCode>
                <c:ptCount val="3"/>
                <c:pt idx="0">
                  <c:v>842</c:v>
                </c:pt>
                <c:pt idx="1">
                  <c:v>428</c:v>
                </c:pt>
                <c:pt idx="2">
                  <c:v>1588</c:v>
                </c:pt>
              </c:numCache>
            </c:numRef>
          </c:val>
        </c:ser>
        <c:ser>
          <c:idx val="1"/>
          <c:order val="1"/>
          <c:tx>
            <c:strRef>
              <c:f>'5'!$K$190</c:f>
              <c:strCache>
                <c:ptCount val="1"/>
                <c:pt idx="0">
                  <c:v>зуучлагдаж ажилд орсон</c:v>
                </c:pt>
              </c:strCache>
            </c:strRef>
          </c:tx>
          <c:dLbls>
            <c:showVal val="1"/>
          </c:dLbls>
          <c:cat>
            <c:strRef>
              <c:f>'5'!$L$188:$N$188</c:f>
              <c:strCache>
                <c:ptCount val="3"/>
                <c:pt idx="0">
                  <c:v>2014.V</c:v>
                </c:pt>
                <c:pt idx="1">
                  <c:v>2015.V</c:v>
                </c:pt>
                <c:pt idx="2">
                  <c:v>2016.V</c:v>
                </c:pt>
              </c:strCache>
            </c:strRef>
          </c:cat>
          <c:val>
            <c:numRef>
              <c:f>'5'!$L$190:$N$190</c:f>
              <c:numCache>
                <c:formatCode>General</c:formatCode>
                <c:ptCount val="3"/>
                <c:pt idx="0">
                  <c:v>477</c:v>
                </c:pt>
                <c:pt idx="1">
                  <c:v>149</c:v>
                </c:pt>
                <c:pt idx="2">
                  <c:v>209</c:v>
                </c:pt>
              </c:numCache>
            </c:numRef>
          </c:val>
        </c:ser>
        <c:shape val="cylinder"/>
        <c:axId val="78145792"/>
        <c:axId val="78172160"/>
        <c:axId val="0"/>
      </c:bar3DChart>
      <c:catAx>
        <c:axId val="78145792"/>
        <c:scaling>
          <c:orientation val="minMax"/>
        </c:scaling>
        <c:axPos val="b"/>
        <c:tickLblPos val="nextTo"/>
        <c:crossAx val="78172160"/>
        <c:crosses val="autoZero"/>
        <c:auto val="1"/>
        <c:lblAlgn val="ctr"/>
        <c:lblOffset val="100"/>
      </c:catAx>
      <c:valAx>
        <c:axId val="78172160"/>
        <c:scaling>
          <c:orientation val="minMax"/>
        </c:scaling>
        <c:axPos val="l"/>
        <c:numFmt formatCode="General" sourceLinked="1"/>
        <c:tickLblPos val="nextTo"/>
        <c:crossAx val="7814579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49682174103237747"/>
          <c:y val="5.0925925925925923E-2"/>
          <c:w val="0.43723381452318"/>
          <c:h val="0.79869969378829186"/>
        </c:manualLayout>
      </c:layout>
      <c:barChart>
        <c:barDir val="bar"/>
        <c:grouping val="clustered"/>
        <c:ser>
          <c:idx val="0"/>
          <c:order val="0"/>
          <c:dLbls>
            <c:dLblPos val="outEnd"/>
            <c:showVal val="1"/>
          </c:dLbls>
          <c:cat>
            <c:strRef>
              <c:f>'5'!$K$2:$K$7</c:f>
              <c:strCache>
                <c:ptCount val="6"/>
                <c:pt idx="0">
                  <c:v>Алдар цолтой ахмадуудад үзүүлсэн хөнгөлөлт тусламж</c:v>
                </c:pt>
                <c:pt idx="1">
                  <c:v>Хөгжлийн бэрхшээлтэй иргэнд олгож байгаа хөнгөлөлт, тусламж</c:v>
                </c:pt>
                <c:pt idx="2">
                  <c:v>Ахмад настанд олгож байгаа нэг удаагийн хөнгөлөлт тусламж</c:v>
                </c:pt>
                <c:pt idx="3">
                  <c:v>Нөхцөлт мөнгөн тэтгэмж</c:v>
                </c:pt>
                <c:pt idx="4">
                  <c:v>Алдарт эхийг одонгийн тусламж</c:v>
                </c:pt>
                <c:pt idx="5">
                  <c:v>Халамжийн тэтгэвэр</c:v>
                </c:pt>
              </c:strCache>
            </c:strRef>
          </c:cat>
          <c:val>
            <c:numRef>
              <c:f>'5'!$L$2:$L$7</c:f>
              <c:numCache>
                <c:formatCode>General</c:formatCode>
                <c:ptCount val="6"/>
                <c:pt idx="0">
                  <c:v>12200</c:v>
                </c:pt>
                <c:pt idx="1">
                  <c:v>24105.200000000001</c:v>
                </c:pt>
                <c:pt idx="2">
                  <c:v>66731.100000000006</c:v>
                </c:pt>
                <c:pt idx="3">
                  <c:v>939039.5</c:v>
                </c:pt>
                <c:pt idx="4">
                  <c:v>960000</c:v>
                </c:pt>
                <c:pt idx="5">
                  <c:v>1163045.4000000004</c:v>
                </c:pt>
              </c:numCache>
            </c:numRef>
          </c:val>
        </c:ser>
        <c:axId val="79704064"/>
        <c:axId val="79705600"/>
      </c:barChart>
      <c:catAx>
        <c:axId val="79704064"/>
        <c:scaling>
          <c:orientation val="minMax"/>
        </c:scaling>
        <c:axPos val="l"/>
        <c:tickLblPos val="nextTo"/>
        <c:txPr>
          <a:bodyPr/>
          <a:lstStyle/>
          <a:p>
            <a:pPr>
              <a:defRPr baseline="0"/>
            </a:pPr>
            <a:endParaRPr lang="en-US"/>
          </a:p>
        </c:txPr>
        <c:crossAx val="79705600"/>
        <c:crosses val="autoZero"/>
        <c:auto val="1"/>
        <c:lblAlgn val="ctr"/>
        <c:lblOffset val="100"/>
      </c:catAx>
      <c:valAx>
        <c:axId val="79705600"/>
        <c:scaling>
          <c:orientation val="minMax"/>
        </c:scaling>
        <c:axPos val="b"/>
        <c:numFmt formatCode="General" sourceLinked="1"/>
        <c:tickLblPos val="nextTo"/>
        <c:crossAx val="79704064"/>
        <c:crosses val="autoZero"/>
        <c:crossBetween val="between"/>
      </c:valAx>
      <c:spPr>
        <a:noFill/>
        <a:ln w="25400">
          <a:noFill/>
        </a:ln>
      </c:spPr>
    </c:plotArea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'5'!$K$28</c:f>
              <c:strCache>
                <c:ptCount val="1"/>
                <c:pt idx="0">
                  <c:v>Гарсан гэмт хэргийн тоо </c:v>
                </c:pt>
              </c:strCache>
            </c:strRef>
          </c:tx>
          <c:dLbls>
            <c:showVal val="1"/>
          </c:dLbls>
          <c:cat>
            <c:strRef>
              <c:f>'5'!$L$27:$O$27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'5'!$L$28:$O$28</c:f>
              <c:numCache>
                <c:formatCode>General</c:formatCode>
                <c:ptCount val="4"/>
                <c:pt idx="0">
                  <c:v>208</c:v>
                </c:pt>
                <c:pt idx="1">
                  <c:v>200</c:v>
                </c:pt>
                <c:pt idx="2">
                  <c:v>161</c:v>
                </c:pt>
                <c:pt idx="3">
                  <c:v>162</c:v>
                </c:pt>
              </c:numCache>
            </c:numRef>
          </c:val>
        </c:ser>
        <c:ser>
          <c:idx val="1"/>
          <c:order val="1"/>
          <c:tx>
            <c:strRef>
              <c:f>'5'!$K$29</c:f>
              <c:strCache>
                <c:ptCount val="1"/>
                <c:pt idx="0">
                  <c:v>Хэргийн илрүүлэлтийн хувь </c:v>
                </c:pt>
              </c:strCache>
            </c:strRef>
          </c:tx>
          <c:dLbls>
            <c:showVal val="1"/>
          </c:dLbls>
          <c:cat>
            <c:strRef>
              <c:f>'5'!$L$27:$O$27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'5'!$L$29:$O$29</c:f>
              <c:numCache>
                <c:formatCode>General</c:formatCode>
                <c:ptCount val="4"/>
                <c:pt idx="0">
                  <c:v>64.400000000000006</c:v>
                </c:pt>
                <c:pt idx="1">
                  <c:v>66.7</c:v>
                </c:pt>
                <c:pt idx="2">
                  <c:v>57.6</c:v>
                </c:pt>
                <c:pt idx="3">
                  <c:v>58.9</c:v>
                </c:pt>
              </c:numCache>
            </c:numRef>
          </c:val>
        </c:ser>
        <c:ser>
          <c:idx val="2"/>
          <c:order val="2"/>
          <c:tx>
            <c:strRef>
              <c:f>'5'!$K$30</c:f>
              <c:strCache>
                <c:ptCount val="1"/>
                <c:pt idx="0">
                  <c:v>Эзэнгүй гэмт хэрэг</c:v>
                </c:pt>
              </c:strCache>
            </c:strRef>
          </c:tx>
          <c:dLbls>
            <c:showVal val="1"/>
          </c:dLbls>
          <c:cat>
            <c:strRef>
              <c:f>'5'!$L$27:$O$27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'5'!$L$30:$O$30</c:f>
              <c:numCache>
                <c:formatCode>General</c:formatCode>
                <c:ptCount val="4"/>
                <c:pt idx="0">
                  <c:v>21</c:v>
                </c:pt>
                <c:pt idx="1">
                  <c:v>8</c:v>
                </c:pt>
                <c:pt idx="2">
                  <c:v>14</c:v>
                </c:pt>
                <c:pt idx="3">
                  <c:v>30</c:v>
                </c:pt>
              </c:numCache>
            </c:numRef>
          </c:val>
        </c:ser>
        <c:axId val="79728000"/>
        <c:axId val="79737984"/>
      </c:barChart>
      <c:catAx>
        <c:axId val="79728000"/>
        <c:scaling>
          <c:orientation val="minMax"/>
        </c:scaling>
        <c:axPos val="b"/>
        <c:tickLblPos val="nextTo"/>
        <c:crossAx val="79737984"/>
        <c:crosses val="autoZero"/>
        <c:auto val="1"/>
        <c:lblAlgn val="ctr"/>
        <c:lblOffset val="100"/>
      </c:catAx>
      <c:valAx>
        <c:axId val="79737984"/>
        <c:scaling>
          <c:orientation val="minMax"/>
        </c:scaling>
        <c:axPos val="l"/>
        <c:numFmt formatCode="General" sourceLinked="1"/>
        <c:tickLblPos val="nextTo"/>
        <c:crossAx val="7972800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8.7460629921259844E-2"/>
          <c:y val="5.1400554097404488E-2"/>
          <c:w val="0.9125393700787402"/>
          <c:h val="0.68673009623797054"/>
        </c:manualLayout>
      </c:layout>
      <c:bar3DChart>
        <c:barDir val="col"/>
        <c:grouping val="clustered"/>
        <c:ser>
          <c:idx val="0"/>
          <c:order val="0"/>
          <c:tx>
            <c:strRef>
              <c:f>'5'!$K$50</c:f>
              <c:strCache>
                <c:ptCount val="1"/>
                <c:pt idx="0">
                  <c:v>Хөнгөн хэрэг </c:v>
                </c:pt>
              </c:strCache>
            </c:strRef>
          </c:tx>
          <c:dLbls>
            <c:showVal val="1"/>
          </c:dLbls>
          <c:cat>
            <c:strRef>
              <c:f>'5'!$L$49:$O$49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'5'!$L$50:$O$50</c:f>
              <c:numCache>
                <c:formatCode>General</c:formatCode>
                <c:ptCount val="4"/>
                <c:pt idx="0">
                  <c:v>86</c:v>
                </c:pt>
                <c:pt idx="1">
                  <c:v>83</c:v>
                </c:pt>
                <c:pt idx="2">
                  <c:v>81</c:v>
                </c:pt>
                <c:pt idx="3">
                  <c:v>75</c:v>
                </c:pt>
              </c:numCache>
            </c:numRef>
          </c:val>
        </c:ser>
        <c:ser>
          <c:idx val="1"/>
          <c:order val="1"/>
          <c:tx>
            <c:strRef>
              <c:f>'5'!$K$51</c:f>
              <c:strCache>
                <c:ptCount val="1"/>
                <c:pt idx="0">
                  <c:v>Хүндэвтэр хэрэг </c:v>
                </c:pt>
              </c:strCache>
            </c:strRef>
          </c:tx>
          <c:dLbls>
            <c:showVal val="1"/>
          </c:dLbls>
          <c:cat>
            <c:strRef>
              <c:f>'5'!$L$49:$O$49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'5'!$L$51:$O$51</c:f>
              <c:numCache>
                <c:formatCode>General</c:formatCode>
                <c:ptCount val="4"/>
                <c:pt idx="0">
                  <c:v>101</c:v>
                </c:pt>
                <c:pt idx="1">
                  <c:v>102</c:v>
                </c:pt>
                <c:pt idx="2">
                  <c:v>70</c:v>
                </c:pt>
                <c:pt idx="3">
                  <c:v>79</c:v>
                </c:pt>
              </c:numCache>
            </c:numRef>
          </c:val>
        </c:ser>
        <c:ser>
          <c:idx val="2"/>
          <c:order val="2"/>
          <c:tx>
            <c:strRef>
              <c:f>'5'!$K$52</c:f>
              <c:strCache>
                <c:ptCount val="1"/>
                <c:pt idx="0">
                  <c:v>Хүнд хэрэг </c:v>
                </c:pt>
              </c:strCache>
            </c:strRef>
          </c:tx>
          <c:dLbls>
            <c:showVal val="1"/>
          </c:dLbls>
          <c:cat>
            <c:strRef>
              <c:f>'5'!$L$49:$O$49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'5'!$L$52:$O$52</c:f>
              <c:numCache>
                <c:formatCode>General</c:formatCode>
                <c:ptCount val="4"/>
                <c:pt idx="0">
                  <c:v>16</c:v>
                </c:pt>
                <c:pt idx="1">
                  <c:v>9</c:v>
                </c:pt>
                <c:pt idx="2">
                  <c:v>7</c:v>
                </c:pt>
                <c:pt idx="3">
                  <c:v>4</c:v>
                </c:pt>
              </c:numCache>
            </c:numRef>
          </c:val>
        </c:ser>
        <c:ser>
          <c:idx val="3"/>
          <c:order val="3"/>
          <c:tx>
            <c:strRef>
              <c:f>'5'!$K$53</c:f>
              <c:strCache>
                <c:ptCount val="1"/>
                <c:pt idx="0">
                  <c:v>Онц хүнд хэрэг</c:v>
                </c:pt>
              </c:strCache>
            </c:strRef>
          </c:tx>
          <c:dLbls>
            <c:showVal val="1"/>
          </c:dLbls>
          <c:cat>
            <c:strRef>
              <c:f>'5'!$L$49:$O$49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'5'!$L$53:$O$53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</c:ser>
        <c:shape val="cylinder"/>
        <c:axId val="80061568"/>
        <c:axId val="80063104"/>
        <c:axId val="0"/>
      </c:bar3DChart>
      <c:catAx>
        <c:axId val="80061568"/>
        <c:scaling>
          <c:orientation val="minMax"/>
        </c:scaling>
        <c:axPos val="b"/>
        <c:tickLblPos val="nextTo"/>
        <c:crossAx val="80063104"/>
        <c:crosses val="autoZero"/>
        <c:auto val="1"/>
        <c:lblAlgn val="ctr"/>
        <c:lblOffset val="100"/>
      </c:catAx>
      <c:valAx>
        <c:axId val="80063104"/>
        <c:scaling>
          <c:orientation val="minMax"/>
        </c:scaling>
        <c:axPos val="l"/>
        <c:numFmt formatCode="General" sourceLinked="1"/>
        <c:tickLblPos val="nextTo"/>
        <c:crossAx val="80061568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1523840769903754"/>
          <c:y val="6.5289442986293383E-2"/>
          <c:w val="0.88476159230096241"/>
          <c:h val="0.79822506561679785"/>
        </c:manualLayout>
      </c:layout>
      <c:bar3DChart>
        <c:barDir val="col"/>
        <c:grouping val="clustered"/>
        <c:ser>
          <c:idx val="0"/>
          <c:order val="0"/>
          <c:tx>
            <c:strRef>
              <c:f>'5'!$K$72</c:f>
              <c:strCache>
                <c:ptCount val="1"/>
                <c:pt idx="0">
                  <c:v>Нийт учирсан хохирол, сая төг</c:v>
                </c:pt>
              </c:strCache>
            </c:strRef>
          </c:tx>
          <c:dLbls>
            <c:showVal val="1"/>
          </c:dLbls>
          <c:cat>
            <c:strRef>
              <c:f>'5'!$L$71:$O$71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'5'!$L$72:$O$72</c:f>
              <c:numCache>
                <c:formatCode>General</c:formatCode>
                <c:ptCount val="4"/>
                <c:pt idx="0">
                  <c:v>318.2</c:v>
                </c:pt>
                <c:pt idx="1">
                  <c:v>228.2</c:v>
                </c:pt>
                <c:pt idx="2">
                  <c:v>243.1</c:v>
                </c:pt>
                <c:pt idx="3">
                  <c:v>295.8</c:v>
                </c:pt>
              </c:numCache>
            </c:numRef>
          </c:val>
        </c:ser>
        <c:ser>
          <c:idx val="1"/>
          <c:order val="1"/>
          <c:tx>
            <c:strRef>
              <c:f>'5'!$K$73</c:f>
              <c:strCache>
                <c:ptCount val="1"/>
                <c:pt idx="0">
                  <c:v>Нөхөн төлүүлсэн хохирол, сая төг</c:v>
                </c:pt>
              </c:strCache>
            </c:strRef>
          </c:tx>
          <c:dLbls>
            <c:showVal val="1"/>
          </c:dLbls>
          <c:cat>
            <c:strRef>
              <c:f>'5'!$L$71:$O$71</c:f>
              <c:strCache>
                <c:ptCount val="4"/>
                <c:pt idx="0">
                  <c:v>2013.V</c:v>
                </c:pt>
                <c:pt idx="1">
                  <c:v>2014.V</c:v>
                </c:pt>
                <c:pt idx="2">
                  <c:v>2015.V</c:v>
                </c:pt>
                <c:pt idx="3">
                  <c:v>2016.V</c:v>
                </c:pt>
              </c:strCache>
            </c:strRef>
          </c:cat>
          <c:val>
            <c:numRef>
              <c:f>'5'!$L$73:$O$73</c:f>
              <c:numCache>
                <c:formatCode>General</c:formatCode>
                <c:ptCount val="4"/>
                <c:pt idx="0">
                  <c:v>243</c:v>
                </c:pt>
                <c:pt idx="1">
                  <c:v>148.19999999999999</c:v>
                </c:pt>
                <c:pt idx="2">
                  <c:v>141</c:v>
                </c:pt>
                <c:pt idx="3">
                  <c:v>212.1</c:v>
                </c:pt>
              </c:numCache>
            </c:numRef>
          </c:val>
        </c:ser>
        <c:shape val="cone"/>
        <c:axId val="80675200"/>
        <c:axId val="80676736"/>
        <c:axId val="0"/>
      </c:bar3DChart>
      <c:catAx>
        <c:axId val="80675200"/>
        <c:scaling>
          <c:orientation val="minMax"/>
        </c:scaling>
        <c:axPos val="b"/>
        <c:tickLblPos val="nextTo"/>
        <c:crossAx val="80676736"/>
        <c:crosses val="autoZero"/>
        <c:auto val="1"/>
        <c:lblAlgn val="ctr"/>
        <c:lblOffset val="100"/>
      </c:catAx>
      <c:valAx>
        <c:axId val="80676736"/>
        <c:scaling>
          <c:orientation val="minMax"/>
        </c:scaling>
        <c:axPos val="l"/>
        <c:numFmt formatCode="General" sourceLinked="1"/>
        <c:tickLblPos val="nextTo"/>
        <c:crossAx val="8067520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'5'!$Y$9:$Y$28</c:f>
              <c:strCache>
                <c:ptCount val="20"/>
                <c:pt idx="0">
                  <c:v>Баянхонгор </c:v>
                </c:pt>
                <c:pt idx="1">
                  <c:v>Баацагаан </c:v>
                </c:pt>
                <c:pt idx="2">
                  <c:v>Баянбулаг </c:v>
                </c:pt>
                <c:pt idx="3">
                  <c:v>Баянговь </c:v>
                </c:pt>
                <c:pt idx="4">
                  <c:v>Баянлиг </c:v>
                </c:pt>
                <c:pt idx="5">
                  <c:v>Баян-Овоо</c:v>
                </c:pt>
                <c:pt idx="6">
                  <c:v>Баян-Өндөр </c:v>
                </c:pt>
                <c:pt idx="7">
                  <c:v>Баянцагаан </c:v>
                </c:pt>
                <c:pt idx="8">
                  <c:v>Богд </c:v>
                </c:pt>
                <c:pt idx="9">
                  <c:v>Бөмбөгөр </c:v>
                </c:pt>
                <c:pt idx="10">
                  <c:v>Бууцагаан </c:v>
                </c:pt>
                <c:pt idx="11">
                  <c:v>Галуут </c:v>
                </c:pt>
                <c:pt idx="12">
                  <c:v>Гурванбулаг </c:v>
                </c:pt>
                <c:pt idx="13">
                  <c:v>Жаргалант </c:v>
                </c:pt>
                <c:pt idx="14">
                  <c:v>Жинст </c:v>
                </c:pt>
                <c:pt idx="15">
                  <c:v>Заг </c:v>
                </c:pt>
                <c:pt idx="16">
                  <c:v>Өлзийт </c:v>
                </c:pt>
                <c:pt idx="17">
                  <c:v>Хүрээмарал </c:v>
                </c:pt>
                <c:pt idx="18">
                  <c:v>Шинэжинст </c:v>
                </c:pt>
                <c:pt idx="19">
                  <c:v>Эрдэнэцогт </c:v>
                </c:pt>
              </c:strCache>
            </c:strRef>
          </c:cat>
          <c:val>
            <c:numRef>
              <c:f>'5'!$Z$9:$Z$28</c:f>
              <c:numCache>
                <c:formatCode>General</c:formatCode>
                <c:ptCount val="20"/>
                <c:pt idx="0">
                  <c:v>2098</c:v>
                </c:pt>
                <c:pt idx="1">
                  <c:v>3543</c:v>
                </c:pt>
                <c:pt idx="2">
                  <c:v>722</c:v>
                </c:pt>
                <c:pt idx="3">
                  <c:v>3042</c:v>
                </c:pt>
                <c:pt idx="4">
                  <c:v>3344</c:v>
                </c:pt>
                <c:pt idx="5">
                  <c:v>5863</c:v>
                </c:pt>
                <c:pt idx="6">
                  <c:v>136</c:v>
                </c:pt>
                <c:pt idx="7">
                  <c:v>0</c:v>
                </c:pt>
                <c:pt idx="8">
                  <c:v>1231</c:v>
                </c:pt>
                <c:pt idx="9">
                  <c:v>1327</c:v>
                </c:pt>
                <c:pt idx="10">
                  <c:v>22637</c:v>
                </c:pt>
                <c:pt idx="11">
                  <c:v>4324</c:v>
                </c:pt>
                <c:pt idx="12">
                  <c:v>646</c:v>
                </c:pt>
                <c:pt idx="13">
                  <c:v>2068</c:v>
                </c:pt>
                <c:pt idx="14">
                  <c:v>8135</c:v>
                </c:pt>
                <c:pt idx="15">
                  <c:v>1040</c:v>
                </c:pt>
                <c:pt idx="16">
                  <c:v>23124</c:v>
                </c:pt>
                <c:pt idx="17">
                  <c:v>17872</c:v>
                </c:pt>
                <c:pt idx="18">
                  <c:v>5</c:v>
                </c:pt>
                <c:pt idx="19">
                  <c:v>7711</c:v>
                </c:pt>
              </c:numCache>
            </c:numRef>
          </c:val>
        </c:ser>
        <c:axId val="80713600"/>
        <c:axId val="80715136"/>
      </c:barChart>
      <c:catAx>
        <c:axId val="80713600"/>
        <c:scaling>
          <c:orientation val="minMax"/>
        </c:scaling>
        <c:axPos val="b"/>
        <c:tickLblPos val="nextTo"/>
        <c:crossAx val="80715136"/>
        <c:crosses val="autoZero"/>
        <c:auto val="1"/>
        <c:lblAlgn val="ctr"/>
        <c:lblOffset val="100"/>
      </c:catAx>
      <c:valAx>
        <c:axId val="80715136"/>
        <c:scaling>
          <c:orientation val="minMax"/>
        </c:scaling>
        <c:axPos val="l"/>
        <c:numFmt formatCode="General" sourceLinked="1"/>
        <c:tickLblPos val="nextTo"/>
        <c:crossAx val="80713600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5CEB-C441-4846-A271-AD5C0EB1D8EC}" type="datetimeFigureOut">
              <a:rPr lang="en-US"/>
              <a:pPr>
                <a:defRPr/>
              </a:pPr>
              <a:t>2016-06-14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24B5-F969-4D64-885F-94CB7DC28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CC4C-C531-4213-B886-9923FF555CBE}" type="datetimeFigureOut">
              <a:rPr lang="en-US"/>
              <a:pPr>
                <a:defRPr/>
              </a:pPr>
              <a:t>2016-06-14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C59B-3F92-4E70-BB19-F4991E2E3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B161-4BB8-4E0E-BE40-C3849403957E}" type="datetimeFigureOut">
              <a:rPr lang="en-US"/>
              <a:pPr>
                <a:defRPr/>
              </a:pPr>
              <a:t>2016-06-14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B4FA-1002-4738-8D3D-15D9DF635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6028A-F856-47F1-8541-1EB1C70F7BBC}" type="datetimeFigureOut">
              <a:rPr lang="en-US"/>
              <a:pPr>
                <a:defRPr/>
              </a:pPr>
              <a:t>2016-06-14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1560-1179-4C97-9EA7-36044E52D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F8991-51A2-41B8-800E-EF5EA086DA56}" type="datetimeFigureOut">
              <a:rPr lang="en-US"/>
              <a:pPr>
                <a:defRPr/>
              </a:pPr>
              <a:t>2016-06-14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A10B9-943D-442E-95AF-D4F70BD2B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7654-1CFC-495C-B388-0AECC9B1B7F6}" type="datetimeFigureOut">
              <a:rPr lang="en-US"/>
              <a:pPr>
                <a:defRPr/>
              </a:pPr>
              <a:t>2016-06-14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69C2-65C3-4DCE-AF04-528750D9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25025-8117-4F72-9CB0-5162EDE99619}" type="datetimeFigureOut">
              <a:rPr lang="en-US"/>
              <a:pPr>
                <a:defRPr/>
              </a:pPr>
              <a:t>2016-06-14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6ADA-6201-4BC8-B126-CE477FF02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4389-0D05-429D-A3B6-68DFDBFA38F6}" type="datetimeFigureOut">
              <a:rPr lang="en-US"/>
              <a:pPr>
                <a:defRPr/>
              </a:pPr>
              <a:t>2016-06-14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999F-1151-463D-B4DA-52AFCECA6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1A55-2D58-44AC-9C97-4E45DB540E02}" type="datetimeFigureOut">
              <a:rPr lang="en-US"/>
              <a:pPr>
                <a:defRPr/>
              </a:pPr>
              <a:t>2016-06-14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9F8A-1610-45E1-B93F-AA23F49C0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F6FB1-64E6-400D-86A1-632CF19A19E6}" type="datetimeFigureOut">
              <a:rPr lang="en-US"/>
              <a:pPr>
                <a:defRPr/>
              </a:pPr>
              <a:t>2016-06-14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4CAE-56E6-4580-B0FD-FDB745B4D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C31A5-45A7-4D1D-A02C-2D84F725370F}" type="datetimeFigureOut">
              <a:rPr lang="en-US"/>
              <a:pPr>
                <a:defRPr/>
              </a:pPr>
              <a:t>2016-06-14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9955-E3C0-407B-A8FF-606B04837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6D529C-72C0-41C7-BA99-590E24BC7BD0}" type="datetimeFigureOut">
              <a:rPr lang="en-US"/>
              <a:pPr>
                <a:defRPr/>
              </a:pPr>
              <a:t>2016-06-14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759E6A-A79B-4B22-BA8B-C60D39529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C:\Users\Ganbayar\Desktop\19_Hovd dem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2013 bagiin darga surgalt\3_Bayanhongor dem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325"/>
            <a:ext cx="9144000" cy="67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357290" y="714375"/>
            <a:ext cx="7343798" cy="5286393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mn-MN" sz="3600" b="1" dirty="0" smtClean="0">
                <a:solidFill>
                  <a:schemeClr val="bg1"/>
                </a:solidFill>
              </a:rPr>
              <a:t>БАЯНХОНГОР АЙМГИЙН СТАТИСТИКИЙН ХЭЛТЭС</a:t>
            </a:r>
            <a:br>
              <a:rPr lang="mn-MN" sz="3600" b="1" dirty="0" smtClean="0">
                <a:solidFill>
                  <a:schemeClr val="bg1"/>
                </a:solidFill>
              </a:rPr>
            </a:br>
            <a:r>
              <a:rPr lang="mn-MN" sz="3600" b="1" dirty="0" smtClean="0">
                <a:solidFill>
                  <a:schemeClr val="bg1"/>
                </a:solidFill>
              </a:rPr>
              <a:t/>
            </a:r>
            <a:br>
              <a:rPr lang="mn-MN" sz="3600" b="1" dirty="0" smtClean="0">
                <a:solidFill>
                  <a:schemeClr val="bg1"/>
                </a:solidFill>
              </a:rPr>
            </a:br>
            <a:r>
              <a:rPr lang="mn-MN" sz="3600" b="1" dirty="0" smtClean="0">
                <a:solidFill>
                  <a:schemeClr val="bg1"/>
                </a:solidFill>
              </a:rPr>
              <a:t>НИЙГЭМ ЭДИЙН </a:t>
            </a:r>
            <a:br>
              <a:rPr lang="mn-MN" sz="3600" b="1" dirty="0" smtClean="0">
                <a:solidFill>
                  <a:schemeClr val="bg1"/>
                </a:solidFill>
              </a:rPr>
            </a:br>
            <a:r>
              <a:rPr lang="mn-MN" sz="3600" b="1" dirty="0" smtClean="0">
                <a:solidFill>
                  <a:schemeClr val="bg1"/>
                </a:solidFill>
              </a:rPr>
              <a:t>ЗАСГИЙН БАЙДАЛ </a:t>
            </a:r>
            <a:br>
              <a:rPr lang="mn-MN" sz="3600" b="1" dirty="0" smtClean="0">
                <a:solidFill>
                  <a:schemeClr val="bg1"/>
                </a:solidFill>
              </a:rPr>
            </a:br>
            <a:r>
              <a:rPr lang="mn-MN" sz="3600" b="1" dirty="0" smtClean="0">
                <a:solidFill>
                  <a:schemeClr val="bg1"/>
                </a:solidFill>
              </a:rPr>
              <a:t/>
            </a:r>
            <a:br>
              <a:rPr lang="mn-MN" sz="3600" b="1" dirty="0" smtClean="0">
                <a:solidFill>
                  <a:schemeClr val="bg1"/>
                </a:solidFill>
              </a:rPr>
            </a:br>
            <a:r>
              <a:rPr lang="mn-MN" sz="3600" b="1" dirty="0" smtClean="0">
                <a:solidFill>
                  <a:schemeClr val="bg1"/>
                </a:solidFill>
              </a:rPr>
              <a:t>201</a:t>
            </a:r>
            <a:r>
              <a:rPr lang="en-US" sz="3600" b="1" dirty="0" smtClean="0">
                <a:solidFill>
                  <a:schemeClr val="bg1"/>
                </a:solidFill>
              </a:rPr>
              <a:t>6</a:t>
            </a:r>
            <a:r>
              <a:rPr lang="mn-MN" sz="3600" b="1" dirty="0" smtClean="0">
                <a:solidFill>
                  <a:schemeClr val="bg1"/>
                </a:solidFill>
              </a:rPr>
              <a:t> ОНЫ  </a:t>
            </a:r>
            <a:r>
              <a:rPr lang="en-US" sz="3600" b="1" dirty="0" smtClean="0">
                <a:solidFill>
                  <a:schemeClr val="bg1"/>
                </a:solidFill>
              </a:rPr>
              <a:t>05</a:t>
            </a:r>
            <a:r>
              <a:rPr lang="mn-MN" sz="3600" b="1" dirty="0" smtClean="0">
                <a:solidFill>
                  <a:schemeClr val="bg1"/>
                </a:solidFill>
              </a:rPr>
              <a:t> САР </a:t>
            </a:r>
            <a:br>
              <a:rPr lang="mn-MN" sz="3600" b="1" dirty="0" smtClean="0">
                <a:solidFill>
                  <a:schemeClr val="bg1"/>
                </a:solidFill>
              </a:rPr>
            </a:br>
            <a:r>
              <a:rPr lang="mn-MN" sz="3600" b="1" dirty="0" smtClean="0">
                <a:solidFill>
                  <a:schemeClr val="bg1"/>
                </a:solidFill>
              </a:rPr>
              <a:t>ХЭВЛЭЛИЙН БАГА ХУРАЛ</a:t>
            </a:r>
            <a:endParaRPr lang="en-US" sz="3600" b="1" dirty="0" smtClean="0">
              <a:solidFill>
                <a:schemeClr val="bg1"/>
              </a:solidFill>
            </a:endParaRPr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1500188" y="714375"/>
            <a:ext cx="735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00100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/>
              <a:t>ТОМ МАЛЫН ЗҮЙ БУС ХОРОГДОЛ</a:t>
            </a:r>
            <a:r>
              <a:rPr lang="en-US" sz="2000" b="1" dirty="0" smtClean="0"/>
              <a:t> 2016 </a:t>
            </a:r>
            <a:r>
              <a:rPr lang="mn-MN" sz="2000" b="1" dirty="0" smtClean="0"/>
              <a:t>ОНЫ 0</a:t>
            </a:r>
            <a:r>
              <a:rPr lang="en-US" sz="2000" b="1" dirty="0" smtClean="0"/>
              <a:t>5</a:t>
            </a:r>
            <a:r>
              <a:rPr lang="mn-MN" sz="2000" b="1" dirty="0" smtClean="0"/>
              <a:t> САР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mn-MN" sz="2000" b="1" dirty="0" smtClean="0"/>
              <a:t>/толгойн тоогоор/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071538" y="1643050"/>
          <a:ext cx="7572428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28662" y="642918"/>
            <a:ext cx="7715304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/>
              <a:t>БОЙЖУУЛСАН ТӨЛ, </a:t>
            </a:r>
            <a:r>
              <a:rPr lang="en-US" sz="2000" b="1" dirty="0" smtClean="0"/>
              <a:t>2016 </a:t>
            </a:r>
            <a:r>
              <a:rPr lang="mn-MN" sz="2000" b="1" dirty="0" smtClean="0"/>
              <a:t>ОНЫ 5 САР. МЯН.ТОЛ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00100" y="1214422"/>
          <a:ext cx="7686700" cy="4911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28662" y="642918"/>
            <a:ext cx="7572428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/>
              <a:t>ТӨЛИЙН ХОРОГДОЛ-2015 ОНЫ 0</a:t>
            </a:r>
            <a:r>
              <a:rPr lang="en-US" sz="2000" b="1" dirty="0" smtClean="0"/>
              <a:t>5</a:t>
            </a:r>
            <a:r>
              <a:rPr lang="mn-MN" sz="2000" b="1" dirty="0" smtClean="0"/>
              <a:t> САР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00097" y="1214422"/>
          <a:ext cx="7500992" cy="5214974"/>
        </p:xfrm>
        <a:graphic>
          <a:graphicData uri="http://schemas.openxmlformats.org/drawingml/2006/table">
            <a:tbl>
              <a:tblPr/>
              <a:tblGrid>
                <a:gridCol w="1453225"/>
                <a:gridCol w="1350472"/>
                <a:gridCol w="939459"/>
                <a:gridCol w="939459"/>
                <a:gridCol w="939459"/>
                <a:gridCol w="939459"/>
                <a:gridCol w="939459"/>
              </a:tblGrid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Хорогдсон төл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Бүгд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Ботго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Унага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Тугал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Хурга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Ишиг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Áàÿíõîíãîð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Áààöàãààí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Áàÿíãîâü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Áàÿíëèã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Áàÿí-Îâîî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Áàÿí-ªíäºð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Áîãä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Áºìáºãºð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1479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Áóóöàãààí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3054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2282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Ãàëóóò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Ãóðâàíáóëàã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Æàðãàëàíò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1392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637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Çàã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ªëçèéò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11730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3039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8635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Õ¿ðýýìàðàë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Øèíýæèíñò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Ýðäýíýöîãò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2557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1064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738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Дүн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31196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509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870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GBengaly Mon"/>
                        </a:rPr>
                        <a:t>8427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GBengaly Mon"/>
                        </a:rPr>
                        <a:t>21367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1539" y="2830511"/>
            <a:ext cx="75724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ХЭРЭГЛЭЭНИЙ ҮНЭ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2976" y="857232"/>
            <a:ext cx="7358114" cy="9541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Аймгийн хэрэглээний үнийн индексийн 0</a:t>
            </a:r>
            <a:r>
              <a:rPr lang="en-US" b="1" dirty="0" smtClean="0"/>
              <a:t>5</a:t>
            </a:r>
            <a:endParaRPr lang="mn-MN" b="1" dirty="0" smtClean="0"/>
          </a:p>
          <a:p>
            <a:pPr algn="ctr"/>
            <a:r>
              <a:rPr lang="mn-MN" b="1" dirty="0" smtClean="0"/>
              <a:t> дугаар сарын өөрчлөлт</a:t>
            </a:r>
          </a:p>
          <a:p>
            <a:pPr algn="ctr"/>
            <a:r>
              <a:rPr lang="mn-MN" b="1" dirty="0" smtClean="0"/>
              <a:t>/ </a:t>
            </a:r>
            <a:r>
              <a:rPr lang="mn-MN" sz="2000" b="1" dirty="0" smtClean="0"/>
              <a:t>бүлгээр</a:t>
            </a:r>
            <a:r>
              <a:rPr lang="mn-MN" b="1" dirty="0" smtClean="0"/>
              <a:t>, хувиар /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142976" y="1928802"/>
          <a:ext cx="7358114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5852" y="857233"/>
            <a:ext cx="7215238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Гол нэр төрлийн барааны үнэ </a:t>
            </a:r>
            <a:r>
              <a:rPr lang="mn-MN" b="1" i="1" dirty="0" smtClean="0"/>
              <a:t>/өнгөрсөн онтой харьцуулсанаар /</a:t>
            </a:r>
            <a:endParaRPr lang="en-US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4929190" y="1714488"/>
          <a:ext cx="3571900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1285852" y="1643050"/>
          <a:ext cx="3571900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1538" y="2071678"/>
            <a:ext cx="72152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ТАТВАРЫН ОРЛОГО, </a:t>
            </a:r>
          </a:p>
          <a:p>
            <a:pPr algn="ctr"/>
            <a:r>
              <a:rPr lang="mn-MN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БАНКНЫ ҮЗҮҮЛЭЛТ</a:t>
            </a:r>
            <a:endParaRPr lang="en-US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7290" y="928671"/>
            <a:ext cx="6929486" cy="7140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20" b="1" dirty="0" smtClean="0"/>
              <a:t>Төсвийн орлого, жил бүрийн </a:t>
            </a:r>
            <a:r>
              <a:rPr lang="mn-MN" sz="2020" b="1" dirty="0" smtClean="0"/>
              <a:t>0</a:t>
            </a:r>
            <a:r>
              <a:rPr lang="en-US" sz="2020" b="1" dirty="0" smtClean="0"/>
              <a:t>5</a:t>
            </a:r>
            <a:endParaRPr lang="ru-RU" sz="2020" b="1" dirty="0" smtClean="0"/>
          </a:p>
          <a:p>
            <a:pPr algn="ctr"/>
            <a:r>
              <a:rPr lang="mn-MN" sz="2020" b="1" dirty="0" smtClean="0"/>
              <a:t>сарын байдлаар</a:t>
            </a:r>
            <a:r>
              <a:rPr lang="en-US" sz="2020" b="1" dirty="0" smtClean="0"/>
              <a:t> /</a:t>
            </a:r>
            <a:r>
              <a:rPr lang="mn-MN" sz="2020" b="1" dirty="0" smtClean="0"/>
              <a:t>сая.төг/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357290" y="1857364"/>
          <a:ext cx="6929486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85852" y="1142984"/>
            <a:ext cx="7072362" cy="3357586"/>
          </a:xfrm>
        </p:spPr>
        <p:txBody>
          <a:bodyPr/>
          <a:lstStyle/>
          <a:p>
            <a:r>
              <a:rPr lang="mn-MN" b="1" dirty="0" smtClean="0"/>
              <a:t>АЖ ҮЙЛДВЭРИЙН САЛБАРЫН</a:t>
            </a:r>
            <a:br>
              <a:rPr lang="mn-MN" b="1" dirty="0" smtClean="0"/>
            </a:br>
            <a:r>
              <a:rPr lang="mn-MN" b="1" dirty="0" smtClean="0"/>
              <a:t>ҮЗҮҮЛЭЛТ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/>
          <a:lstStyle/>
          <a:p>
            <a:r>
              <a:rPr lang="mn-MN" sz="2400" b="1" dirty="0" smtClean="0"/>
              <a:t>Аж үйлдвэрийн салбарын үйлдвэрлэлт /сая.төг/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00100" y="3429001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b="1" dirty="0" smtClean="0"/>
              <a:t>Гол нэр төрлийн бүтээгдэхүүн үйлдвэрлэлт /биет</a:t>
            </a:r>
            <a:r>
              <a:rPr lang="en-US" b="1" dirty="0" smtClean="0"/>
              <a:t>  </a:t>
            </a:r>
            <a:r>
              <a:rPr lang="mn-MN" b="1" dirty="0" smtClean="0"/>
              <a:t>хэмжээ/</a:t>
            </a:r>
            <a:endParaRPr lang="en-US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1142976" y="1285860"/>
          <a:ext cx="7429552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1142976" y="3786190"/>
          <a:ext cx="7500990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786190"/>
            <a:ext cx="457222" cy="45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1357258" y="4000504"/>
            <a:ext cx="7429584" cy="1588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609586" y="2676901"/>
            <a:ext cx="2643983" cy="477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14942" y="1214422"/>
          <a:ext cx="3500462" cy="1000132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500066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Нялхасын эндэгдэл 1000 амьд төрөлтөд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оны эхний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сарын байдлаар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l" fontAlgn="b"/>
                      <a:endParaRPr lang="mn-MN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1142976" y="1285860"/>
          <a:ext cx="3714776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5072066" y="1857364"/>
          <a:ext cx="3714776" cy="2071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1285852" y="4143380"/>
          <a:ext cx="7500990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071538" y="571480"/>
            <a:ext cx="7615262" cy="84615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800" b="1" dirty="0" smtClean="0"/>
              <a:t>НИЙГМИЙН ҮЗҮҮЛЭЛТҮҮД - хөдөлмөр</a:t>
            </a:r>
            <a:br>
              <a:rPr lang="mn-MN" sz="2800" b="1" dirty="0" smtClean="0"/>
            </a:br>
            <a:r>
              <a:rPr lang="mn-MN" sz="2800" b="1" dirty="0" smtClean="0"/>
              <a:t>эрхлэлт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857224" y="1643051"/>
            <a:ext cx="80724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1600" b="1" dirty="0" smtClean="0"/>
              <a:t>Хөдөлмөрийн хэлтэст бүртгэлтэй ажилгүйчүүд болон,</a:t>
            </a:r>
          </a:p>
          <a:p>
            <a:r>
              <a:rPr lang="mn-MN" sz="1600" b="1" dirty="0" smtClean="0"/>
              <a:t> зуучлагдаж </a:t>
            </a:r>
            <a:r>
              <a:rPr lang="ru-RU" sz="1600" b="1" dirty="0" smtClean="0"/>
              <a:t>ажилд орсон иргэд, </a:t>
            </a:r>
            <a:r>
              <a:rPr lang="mn-MN" sz="1600" b="1" dirty="0" smtClean="0"/>
              <a:t>201</a:t>
            </a:r>
            <a:r>
              <a:rPr lang="en-US" sz="1600" b="1" dirty="0" smtClean="0"/>
              <a:t>4</a:t>
            </a:r>
            <a:r>
              <a:rPr lang="mn-MN" sz="1600" b="1" dirty="0" smtClean="0"/>
              <a:t>, 201</a:t>
            </a:r>
            <a:r>
              <a:rPr lang="en-US" sz="1600" b="1" dirty="0" smtClean="0"/>
              <a:t>5,2016 </a:t>
            </a:r>
            <a:r>
              <a:rPr lang="ru-RU" sz="1600" b="1" dirty="0" smtClean="0"/>
              <a:t> </a:t>
            </a:r>
            <a:r>
              <a:rPr lang="mn-MN" sz="1600" b="1" dirty="0" smtClean="0"/>
              <a:t>оны </a:t>
            </a:r>
            <a:r>
              <a:rPr lang="en-US" sz="1600" b="1" dirty="0" smtClean="0"/>
              <a:t>05</a:t>
            </a:r>
            <a:r>
              <a:rPr lang="ru-RU" sz="1600" b="1" dirty="0" smtClean="0"/>
              <a:t> сарын байдлаар</a:t>
            </a:r>
            <a:endParaRPr lang="en-US" sz="1600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071538" y="2428868"/>
          <a:ext cx="7572428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халамжийн</a:t>
            </a:r>
            <a:r>
              <a:rPr lang="en-US" sz="2000" b="1" dirty="0" smtClean="0"/>
              <a:t> </a:t>
            </a:r>
            <a:r>
              <a:rPr lang="mn-MN" sz="2000" b="1" dirty="0" smtClean="0"/>
              <a:t>үйлчилгээ,</a:t>
            </a:r>
            <a:br>
              <a:rPr lang="mn-MN" sz="2000" b="1" dirty="0" smtClean="0"/>
            </a:br>
            <a:r>
              <a:rPr lang="mn-MN" sz="2000" b="1" dirty="0" smtClean="0"/>
              <a:t>0</a:t>
            </a:r>
            <a:r>
              <a:rPr lang="en-US" sz="2000" b="1" dirty="0" smtClean="0"/>
              <a:t>5</a:t>
            </a:r>
            <a:r>
              <a:rPr lang="ru-RU" sz="2000" b="1" dirty="0" smtClean="0"/>
              <a:t> сарын байдлаар мян. төг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142976" y="1571612"/>
          <a:ext cx="7543824" cy="4554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/>
            </a:r>
            <a:br>
              <a:rPr lang="mn-MN" sz="2000" b="1" dirty="0" smtClean="0"/>
            </a:br>
            <a:r>
              <a:rPr lang="mn-MN" sz="2000" b="1" dirty="0" smtClean="0"/>
              <a:t>0</a:t>
            </a:r>
            <a:r>
              <a:rPr lang="en-US" sz="2000" b="1" dirty="0" smtClean="0"/>
              <a:t>5</a:t>
            </a:r>
            <a:r>
              <a:rPr lang="mn-MN" sz="2000" b="1" dirty="0" smtClean="0"/>
              <a:t> САРЫН БАЙДЛААР БҮРТГЭГДСЭН ГЭМТ ХЭРЭГ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071538" y="1571612"/>
          <a:ext cx="7643866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</a:t>
            </a:r>
            <a:br>
              <a:rPr lang="en-US" sz="2000" b="1" dirty="0" smtClean="0"/>
            </a:br>
            <a:r>
              <a:rPr lang="en-US" sz="2000" b="1" dirty="0" smtClean="0"/>
              <a:t>   </a:t>
            </a:r>
            <a:r>
              <a:rPr lang="mn-MN" sz="2000" b="1" dirty="0" smtClean="0"/>
              <a:t>ГЭМТ</a:t>
            </a:r>
            <a:r>
              <a:rPr lang="en-US" sz="2000" b="1" dirty="0" smtClean="0"/>
              <a:t>  </a:t>
            </a:r>
            <a:r>
              <a:rPr lang="mn-MN" sz="2000" b="1" dirty="0" smtClean="0"/>
              <a:t>ХЭРЭГ, ТӨРЛӨӨР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071538" y="1571612"/>
          <a:ext cx="7572428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ГЭМТ</a:t>
            </a:r>
            <a:br>
              <a:rPr lang="mn-MN" sz="2000" b="1" dirty="0" smtClean="0"/>
            </a:br>
            <a:r>
              <a:rPr lang="mn-MN" sz="2000" b="1" dirty="0" smtClean="0"/>
              <a:t>ХЭРГИЙН УЛМААС УЧИРСАН ХОХИРОЛ, САЯ ТӨГРӨГ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071538" y="1571612"/>
          <a:ext cx="7572428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71604" y="2071678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Хөдөө аж ахуйн</a:t>
            </a:r>
          </a:p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САЛБАРЫН </a:t>
            </a:r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Зарим </a:t>
            </a:r>
          </a:p>
          <a:p>
            <a:pPr algn="ctr"/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үзүүлэлтүүд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85852" y="642918"/>
            <a:ext cx="7400948" cy="57150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sz="2400" b="1" dirty="0" smtClean="0"/>
              <a:t>ТОМ МАЛЫН ЗҮЙ БУС ХОРОГДОЛ, </a:t>
            </a:r>
            <a:r>
              <a:rPr lang="mn-MN" sz="2400" b="1" dirty="0" smtClean="0"/>
              <a:t>0</a:t>
            </a:r>
            <a:r>
              <a:rPr lang="en-US" sz="2400" b="1" dirty="0" smtClean="0"/>
              <a:t>5</a:t>
            </a:r>
            <a:r>
              <a:rPr lang="ru-RU" sz="2400" b="1" dirty="0" smtClean="0"/>
              <a:t> САР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85850" y="1285857"/>
          <a:ext cx="7429556" cy="5000652"/>
        </p:xfrm>
        <a:graphic>
          <a:graphicData uri="http://schemas.openxmlformats.org/drawingml/2006/table">
            <a:tbl>
              <a:tblPr/>
              <a:tblGrid>
                <a:gridCol w="1439386"/>
                <a:gridCol w="1337610"/>
                <a:gridCol w="930512"/>
                <a:gridCol w="930512"/>
                <a:gridCol w="930512"/>
                <a:gridCol w="930512"/>
                <a:gridCol w="930512"/>
              </a:tblGrid>
              <a:tr h="2277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Ñóìûí íýð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Хорогдсон том мал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Хорогдсон хээлтэгч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2014.V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2015.V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2016.V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2014.V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2015.V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2016.V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Áàÿíõîíãîð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971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Áààöàãààí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3543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185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181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Áàÿíãîâü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659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3042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865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744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Áàÿíëèã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3344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Áàÿí-Îâîî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2709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6151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5863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6151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Áàÿí-ªíäºð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293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166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Áàÿíöàãààí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Áîãä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1231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Áºìáºãºð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1327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219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Áóóöàãààí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14837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1684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22637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14837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1684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1560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Ãàëóóò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4324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846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Ãóðâàíáóëàã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Æàðãàëàíò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2068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8135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Çàã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1040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250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ªëçèéò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2320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6029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23124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6029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1108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Õ¿ðýýìàðàë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938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17872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228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4948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Øèíýæèíñò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Ýðäýíýöîãò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386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7711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855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GKornelia Mon"/>
                        </a:rPr>
                        <a:t>729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69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Ä¯Í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27229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19594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 Mon"/>
                        </a:rPr>
                        <a:t>108868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27229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19594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GKornelia Mon"/>
                        </a:rPr>
                        <a:t>13484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4137</TotalTime>
  <Words>468</Words>
  <Application>Microsoft Office PowerPoint</Application>
  <PresentationFormat>On-screen Show (4:3)</PresentationFormat>
  <Paragraphs>343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БАЯНХОНГОР АЙМГИЙН СТАТИСТИКИЙН ХЭЛТЭС  НИЙГЭМ ЭДИЙН  ЗАСГИЙН БАЙДАЛ   2016 ОНЫ  05 САР  ХЭВЛЭЛИЙН БАГА ХУРАЛ</vt:lpstr>
      <vt:lpstr>ХҮН АМ, НИЙГМИЙН ҮЗҮҮЛЭЛТ – Эрүүл мэнд</vt:lpstr>
      <vt:lpstr>НИЙГМИЙН ҮЗҮҮЛЭЛТҮҮД - хөдөлмөр эрхлэлт</vt:lpstr>
      <vt:lpstr>НИЙГМИЙН ҮЗҮҮЛЭЛТҮҮД  -  халамжийн үйлчилгээ, 05 сарын байдлаар мян. төг</vt:lpstr>
      <vt:lpstr>НИЙГМИЙН ҮЗҮҮЛЭЛТҮҮД  -   05 САРЫН БАЙДЛААР БҮРТГЭГДСЭН ГЭМТ ХЭРЭГ</vt:lpstr>
      <vt:lpstr>НИЙГМИЙН ҮЗҮҮЛЭЛТҮҮД  -     ГЭМТ  ХЭРЭГ, ТӨРЛӨӨР</vt:lpstr>
      <vt:lpstr>НИЙГМИЙН ҮЗҮҮЛЭЛТҮҮД  -  ГЭМТ ХЭРГИЙН УЛМААС УЧИРСАН ХОХИРОЛ, САЯ ТӨГРӨГ</vt:lpstr>
      <vt:lpstr>Slide 8</vt:lpstr>
      <vt:lpstr>ТОМ МАЛЫН ЗҮЙ БУС ХОРОГДОЛ, 05 САР</vt:lpstr>
      <vt:lpstr>ТОМ МАЛЫН ЗҮЙ БУС ХОРОГДОЛ 2016 ОНЫ 05 САР /толгойн тоогоор/</vt:lpstr>
      <vt:lpstr>БОЙЖУУЛСАН ТӨЛ, 2016 ОНЫ 5 САР. МЯН.ТОЛ</vt:lpstr>
      <vt:lpstr>ТӨЛИЙН ХОРОГДОЛ-2015 ОНЫ 05 САР</vt:lpstr>
      <vt:lpstr>Slide 13</vt:lpstr>
      <vt:lpstr>Slide 14</vt:lpstr>
      <vt:lpstr>Slide 15</vt:lpstr>
      <vt:lpstr>Slide 16</vt:lpstr>
      <vt:lpstr>Slide 17</vt:lpstr>
      <vt:lpstr>АЖ ҮЙЛДВЭРИЙН САЛБАРЫН ҮЗҮҮЛЭЛТ</vt:lpstr>
      <vt:lpstr>Аж үйлдвэрийн салбарын үйлдвэрлэлт /сая.төг/</vt:lpstr>
    </vt:vector>
  </TitlesOfParts>
  <Company>statistik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erdenesyren</dc:creator>
  <cp:lastModifiedBy>User</cp:lastModifiedBy>
  <cp:revision>358</cp:revision>
  <dcterms:created xsi:type="dcterms:W3CDTF">2007-01-14T19:26:04Z</dcterms:created>
  <dcterms:modified xsi:type="dcterms:W3CDTF">2016-06-14T05:51:28Z</dcterms:modified>
</cp:coreProperties>
</file>