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332" r:id="rId7"/>
    <p:sldId id="333" r:id="rId8"/>
    <p:sldId id="334" r:id="rId9"/>
    <p:sldId id="335" r:id="rId10"/>
    <p:sldId id="262" r:id="rId11"/>
    <p:sldId id="315" r:id="rId12"/>
    <p:sldId id="303" r:id="rId13"/>
    <p:sldId id="314" r:id="rId14"/>
    <p:sldId id="304" r:id="rId15"/>
    <p:sldId id="321" r:id="rId16"/>
    <p:sldId id="322" r:id="rId17"/>
    <p:sldId id="316" r:id="rId18"/>
    <p:sldId id="317" r:id="rId19"/>
    <p:sldId id="318" r:id="rId20"/>
    <p:sldId id="307" r:id="rId21"/>
    <p:sldId id="263" r:id="rId22"/>
    <p:sldId id="264" r:id="rId23"/>
    <p:sldId id="265" r:id="rId24"/>
    <p:sldId id="266" r:id="rId25"/>
    <p:sldId id="271" r:id="rId26"/>
    <p:sldId id="272" r:id="rId27"/>
    <p:sldId id="273" r:id="rId28"/>
    <p:sldId id="274" r:id="rId29"/>
    <p:sldId id="311" r:id="rId30"/>
    <p:sldId id="313" r:id="rId31"/>
    <p:sldId id="270" r:id="rId32"/>
    <p:sldId id="267" r:id="rId33"/>
    <p:sldId id="310" r:id="rId34"/>
    <p:sldId id="268" r:id="rId35"/>
    <p:sldId id="275" r:id="rId36"/>
    <p:sldId id="276" r:id="rId37"/>
    <p:sldId id="277" r:id="rId38"/>
    <p:sldId id="312" r:id="rId39"/>
    <p:sldId id="280" r:id="rId40"/>
    <p:sldId id="281" r:id="rId41"/>
    <p:sldId id="282" r:id="rId42"/>
    <p:sldId id="283" r:id="rId43"/>
    <p:sldId id="284" r:id="rId44"/>
    <p:sldId id="285" r:id="rId45"/>
    <p:sldId id="286" r:id="rId46"/>
    <p:sldId id="287" r:id="rId47"/>
    <p:sldId id="293" r:id="rId48"/>
    <p:sldId id="288" r:id="rId49"/>
    <p:sldId id="294" r:id="rId50"/>
    <p:sldId id="289" r:id="rId51"/>
    <p:sldId id="295" r:id="rId52"/>
    <p:sldId id="290" r:id="rId53"/>
    <p:sldId id="296" r:id="rId54"/>
    <p:sldId id="291" r:id="rId55"/>
    <p:sldId id="297" r:id="rId56"/>
    <p:sldId id="319" r:id="rId57"/>
    <p:sldId id="320" r:id="rId58"/>
    <p:sldId id="330" r:id="rId59"/>
    <p:sldId id="331" r:id="rId60"/>
    <p:sldId id="298" r:id="rId61"/>
    <p:sldId id="323" r:id="rId62"/>
    <p:sldId id="324" r:id="rId63"/>
    <p:sldId id="325" r:id="rId64"/>
    <p:sldId id="326" r:id="rId65"/>
    <p:sldId id="327" r:id="rId66"/>
    <p:sldId id="328" r:id="rId67"/>
    <p:sldId id="329" r:id="rId68"/>
    <p:sldId id="292" r:id="rId69"/>
  </p:sldIdLst>
  <p:sldSz cx="4953000" cy="3430588"/>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3F"/>
    <a:srgbClr val="DA1AAF"/>
    <a:srgbClr val="F15A29"/>
    <a:srgbClr val="ADD5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showGuides="1">
      <p:cViewPr varScale="1">
        <p:scale>
          <a:sx n="226" d="100"/>
          <a:sy n="226" d="100"/>
        </p:scale>
        <p:origin x="1428" y="180"/>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my\xa\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my\xa\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0440966754155754"/>
          <c:y val="0.6435185185185187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Sheet4!$S$5</c:f>
              <c:strCache>
                <c:ptCount val="1"/>
                <c:pt idx="0">
                  <c:v>ДНБ сая.төг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1.8286668730516556E-2"/>
                  <c:y val="-7.933884297520664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Sheet4!$R$6:$R$9</c:f>
              <c:numCache>
                <c:formatCode>General</c:formatCode>
                <c:ptCount val="4"/>
                <c:pt idx="0">
                  <c:v>2014</c:v>
                </c:pt>
                <c:pt idx="1">
                  <c:v>2015</c:v>
                </c:pt>
                <c:pt idx="2">
                  <c:v>2016</c:v>
                </c:pt>
                <c:pt idx="3">
                  <c:v>2017</c:v>
                </c:pt>
              </c:numCache>
            </c:numRef>
          </c:cat>
          <c:val>
            <c:numRef>
              <c:f>Sheet4!$S$6:$S$9</c:f>
              <c:numCache>
                <c:formatCode>General</c:formatCode>
                <c:ptCount val="4"/>
                <c:pt idx="0">
                  <c:v>297068.2</c:v>
                </c:pt>
                <c:pt idx="1">
                  <c:v>322289.5</c:v>
                </c:pt>
                <c:pt idx="2">
                  <c:v>307900.80000000005</c:v>
                </c:pt>
                <c:pt idx="3">
                  <c:v>323659.09999999998</c:v>
                </c:pt>
              </c:numCache>
            </c:numRef>
          </c:val>
          <c:smooth val="0"/>
        </c:ser>
        <c:dLbls>
          <c:showLegendKey val="0"/>
          <c:showVal val="0"/>
          <c:showCatName val="0"/>
          <c:showSerName val="0"/>
          <c:showPercent val="0"/>
          <c:showBubbleSize val="0"/>
        </c:dLbls>
        <c:marker val="1"/>
        <c:smooth val="0"/>
        <c:axId val="154939960"/>
        <c:axId val="154940352"/>
      </c:lineChart>
      <c:catAx>
        <c:axId val="15493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940352"/>
        <c:crosses val="autoZero"/>
        <c:auto val="1"/>
        <c:lblAlgn val="ctr"/>
        <c:lblOffset val="100"/>
        <c:noMultiLvlLbl val="0"/>
      </c:catAx>
      <c:valAx>
        <c:axId val="154940352"/>
        <c:scaling>
          <c:orientation val="minMax"/>
        </c:scaling>
        <c:delete val="1"/>
        <c:axPos val="l"/>
        <c:numFmt formatCode="General" sourceLinked="1"/>
        <c:majorTickMark val="none"/>
        <c:minorTickMark val="none"/>
        <c:tickLblPos val="none"/>
        <c:crossAx val="154939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1E-2"/>
          <c:y val="2.0137197964309614E-2"/>
          <c:w val="0.93765592410859211"/>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FAF6-4C31-95B0-A66A84EBCECE}"/>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FAF6-4C31-95B0-A66A84EBCECE}"/>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FAF6-4C31-95B0-A66A84EBCECE}"/>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FAF6-4C31-95B0-A66A84EBCECE}"/>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FAF6-4C31-95B0-A66A84EBCECE}"/>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FAF6-4C31-95B0-A66A84EBCECE}"/>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FAF6-4C31-95B0-A66A84EBCECE}"/>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FAF6-4C31-95B0-A66A84EBCECE}"/>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FAF6-4C31-95B0-A66A84EBCEC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FAF6-4C31-95B0-A66A84EBCECE}"/>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FAF6-4C31-95B0-A66A84EBCECE}"/>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FAF6-4C31-95B0-A66A84EBCECE}"/>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FAF6-4C31-95B0-A66A84EBCECE}"/>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FAF6-4C31-95B0-A66A84EBCECE}"/>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FAF6-4C31-95B0-A66A84EBCECE}"/>
              </c:ext>
            </c:extLst>
          </c:dPt>
          <c:dPt>
            <c:idx val="1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FAF6-4C31-95B0-A66A84EBCECE}"/>
              </c:ext>
            </c:extLst>
          </c:dPt>
          <c:dPt>
            <c:idx val="1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FAF6-4C31-95B0-A66A84EBCECE}"/>
              </c:ext>
            </c:extLst>
          </c:dPt>
          <c:dPt>
            <c:idx val="19"/>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FAF6-4C31-95B0-A66A84EBCECE}"/>
              </c:ext>
            </c:extLst>
          </c:dPt>
          <c:dPt>
            <c:idx val="2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2-FAF6-4C31-95B0-A66A84EBCECE}"/>
              </c:ext>
            </c:extLst>
          </c:dPt>
          <c:dLbls>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FAF6-4C31-95B0-A66A84EBCECE}"/>
                </c:ex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1356</c:v>
                </c:pt>
                <c:pt idx="1">
                  <c:v>4852</c:v>
                </c:pt>
                <c:pt idx="2">
                  <c:v>51695</c:v>
                </c:pt>
                <c:pt idx="3">
                  <c:v>1202</c:v>
                </c:pt>
                <c:pt idx="4">
                  <c:v>37869</c:v>
                </c:pt>
                <c:pt idx="5">
                  <c:v>770</c:v>
                </c:pt>
                <c:pt idx="6">
                  <c:v>26</c:v>
                </c:pt>
                <c:pt idx="7">
                  <c:v>38487</c:v>
                </c:pt>
                <c:pt idx="8">
                  <c:v>5309</c:v>
                </c:pt>
                <c:pt idx="9">
                  <c:v>35356</c:v>
                </c:pt>
                <c:pt idx="10">
                  <c:v>7073</c:v>
                </c:pt>
                <c:pt idx="11">
                  <c:v>37</c:v>
                </c:pt>
                <c:pt idx="12">
                  <c:v>28030</c:v>
                </c:pt>
                <c:pt idx="13">
                  <c:v>132284</c:v>
                </c:pt>
                <c:pt idx="14">
                  <c:v>8007</c:v>
                </c:pt>
                <c:pt idx="15">
                  <c:v>478</c:v>
                </c:pt>
                <c:pt idx="16">
                  <c:v>3438</c:v>
                </c:pt>
                <c:pt idx="17">
                  <c:v>22630</c:v>
                </c:pt>
                <c:pt idx="18">
                  <c:v>23819</c:v>
                </c:pt>
                <c:pt idx="19">
                  <c:v>2158</c:v>
                </c:pt>
                <c:pt idx="20">
                  <c:v>4067</c:v>
                </c:pt>
                <c:pt idx="21">
                  <c:v>240</c:v>
                </c:pt>
              </c:numCache>
            </c:numRef>
          </c:val>
          <c:extLst xmlns:c16r2="http://schemas.microsoft.com/office/drawing/2015/06/chart">
            <c:ext xmlns:c16="http://schemas.microsoft.com/office/drawing/2014/chart" uri="{C3380CC4-5D6E-409C-BE32-E72D297353CC}">
              <c16:uniqueId val="{0000001E-FAF6-4C31-95B0-A66A84EBCECE}"/>
            </c:ext>
          </c:extLst>
        </c:ser>
        <c:dLbls>
          <c:showLegendKey val="0"/>
          <c:showVal val="1"/>
          <c:showCatName val="0"/>
          <c:showSerName val="0"/>
          <c:showPercent val="0"/>
          <c:showBubbleSize val="0"/>
        </c:dLbls>
        <c:gapWidth val="30"/>
        <c:axId val="308223888"/>
        <c:axId val="308224280"/>
      </c:barChart>
      <c:catAx>
        <c:axId val="3082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08224280"/>
        <c:crosses val="autoZero"/>
        <c:auto val="1"/>
        <c:lblAlgn val="ctr"/>
        <c:lblOffset val="100"/>
        <c:noMultiLvlLbl val="0"/>
      </c:catAx>
      <c:valAx>
        <c:axId val="308224280"/>
        <c:scaling>
          <c:orientation val="minMax"/>
        </c:scaling>
        <c:delete val="1"/>
        <c:axPos val="l"/>
        <c:numFmt formatCode="0" sourceLinked="1"/>
        <c:majorTickMark val="none"/>
        <c:minorTickMark val="none"/>
        <c:tickLblPos val="none"/>
        <c:crossAx val="3082238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1D4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Манхан</c:v>
                </c:pt>
                <c:pt idx="1">
                  <c:v>Булган</c:v>
                </c:pt>
                <c:pt idx="2">
                  <c:v>Эрдэнэбүрэн</c:v>
                </c:pt>
                <c:pt idx="3">
                  <c:v>Буянт</c:v>
                </c:pt>
                <c:pt idx="4">
                  <c:v>Мянгад</c:v>
                </c:pt>
              </c:strCache>
            </c:strRef>
          </c:cat>
          <c:val>
            <c:numRef>
              <c:f>Sheet1!$B$2:$B$6</c:f>
              <c:numCache>
                <c:formatCode>General</c:formatCode>
                <c:ptCount val="5"/>
                <c:pt idx="0">
                  <c:v>9577</c:v>
                </c:pt>
                <c:pt idx="1">
                  <c:v>10742</c:v>
                </c:pt>
                <c:pt idx="2">
                  <c:v>10977</c:v>
                </c:pt>
                <c:pt idx="3">
                  <c:v>11408</c:v>
                </c:pt>
                <c:pt idx="4">
                  <c:v>12111</c:v>
                </c:pt>
              </c:numCache>
            </c:numRef>
          </c:val>
          <c:extLst xmlns:c16r2="http://schemas.microsoft.com/office/drawing/2015/06/chart">
            <c:ext xmlns:c16="http://schemas.microsoft.com/office/drawing/2014/chart" uri="{C3380CC4-5D6E-409C-BE32-E72D297353CC}">
              <c16:uniqueId val="{00000000-A443-49E5-88B6-48C2392F8EFE}"/>
            </c:ext>
          </c:extLst>
        </c:ser>
        <c:dLbls>
          <c:showLegendKey val="0"/>
          <c:showVal val="0"/>
          <c:showCatName val="0"/>
          <c:showSerName val="0"/>
          <c:showPercent val="0"/>
          <c:showBubbleSize val="0"/>
        </c:dLbls>
        <c:gapWidth val="30"/>
        <c:axId val="308225456"/>
        <c:axId val="311095032"/>
      </c:barChart>
      <c:catAx>
        <c:axId val="30822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311095032"/>
        <c:crosses val="autoZero"/>
        <c:auto val="1"/>
        <c:lblAlgn val="ctr"/>
        <c:lblOffset val="100"/>
        <c:noMultiLvlLbl val="0"/>
      </c:catAx>
      <c:valAx>
        <c:axId val="311095032"/>
        <c:scaling>
          <c:orientation val="minMax"/>
        </c:scaling>
        <c:delete val="1"/>
        <c:axPos val="b"/>
        <c:numFmt formatCode="General" sourceLinked="1"/>
        <c:majorTickMark val="none"/>
        <c:minorTickMark val="none"/>
        <c:tickLblPos val="none"/>
        <c:crossAx val="308225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18318075793453E-2"/>
          <c:y val="8.8154217899886908E-2"/>
          <c:w val="0.93765592410859211"/>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430-49C8-AFC8-3091554893AA}"/>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430-49C8-AFC8-3091554893A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430-49C8-AFC8-3091554893AA}"/>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430-49C8-AFC8-3091554893AA}"/>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430-49C8-AFC8-3091554893AA}"/>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430-49C8-AFC8-3091554893AA}"/>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430-49C8-AFC8-3091554893AA}"/>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430-49C8-AFC8-3091554893AA}"/>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430-49C8-AFC8-3091554893AA}"/>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430-49C8-AFC8-3091554893AA}"/>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430-49C8-AFC8-3091554893AA}"/>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430-49C8-AFC8-3091554893AA}"/>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430-49C8-AFC8-3091554893AA}"/>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430-49C8-AFC8-3091554893AA}"/>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430-49C8-AFC8-3091554893AA}"/>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430-49C8-AFC8-3091554893AA}"/>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2430-49C8-AFC8-3091554893AA}"/>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2430-49C8-AFC8-3091554893AA}"/>
              </c:ext>
            </c:extLst>
          </c:dPt>
          <c:dPt>
            <c:idx val="19"/>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2-2430-49C8-AFC8-3091554893AA}"/>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430-49C8-AFC8-3091554893AA}"/>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430-49C8-AFC8-3091554893AA}"/>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30-49C8-AFC8-3091554893AA}"/>
                </c:ext>
                <c:ext xmlns:c15="http://schemas.microsoft.com/office/drawing/2012/chart" uri="{CE6537A1-D6FC-4f65-9D91-7224C49458BB}"/>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430-49C8-AFC8-3091554893AA}"/>
                </c:ext>
                <c:ext xmlns:c15="http://schemas.microsoft.com/office/drawing/2012/chart" uri="{CE6537A1-D6FC-4f65-9D91-7224C49458BB}"/>
              </c:extLst>
            </c:dLbl>
            <c:dLbl>
              <c:idx val="16"/>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430-49C8-AFC8-3091554893AA}"/>
                </c:ex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349122</c:v>
                </c:pt>
                <c:pt idx="1">
                  <c:v>77292</c:v>
                </c:pt>
                <c:pt idx="2">
                  <c:v>165175</c:v>
                </c:pt>
                <c:pt idx="3">
                  <c:v>240647</c:v>
                </c:pt>
                <c:pt idx="4">
                  <c:v>102701</c:v>
                </c:pt>
                <c:pt idx="5">
                  <c:v>19185</c:v>
                </c:pt>
                <c:pt idx="6">
                  <c:v>14156</c:v>
                </c:pt>
                <c:pt idx="7">
                  <c:v>119613</c:v>
                </c:pt>
                <c:pt idx="8">
                  <c:v>211956</c:v>
                </c:pt>
                <c:pt idx="9">
                  <c:v>151497</c:v>
                </c:pt>
                <c:pt idx="10">
                  <c:v>179954</c:v>
                </c:pt>
                <c:pt idx="11">
                  <c:v>8856</c:v>
                </c:pt>
                <c:pt idx="12">
                  <c:v>342458</c:v>
                </c:pt>
                <c:pt idx="13">
                  <c:v>89623</c:v>
                </c:pt>
                <c:pt idx="14">
                  <c:v>267910</c:v>
                </c:pt>
                <c:pt idx="15">
                  <c:v>71730</c:v>
                </c:pt>
                <c:pt idx="16">
                  <c:v>345177</c:v>
                </c:pt>
                <c:pt idx="17">
                  <c:v>105288</c:v>
                </c:pt>
                <c:pt idx="18">
                  <c:v>110785</c:v>
                </c:pt>
                <c:pt idx="19">
                  <c:v>222615</c:v>
                </c:pt>
                <c:pt idx="20">
                  <c:v>280821</c:v>
                </c:pt>
                <c:pt idx="21">
                  <c:v>27082</c:v>
                </c:pt>
              </c:numCache>
            </c:numRef>
          </c:val>
          <c:extLst xmlns:c16r2="http://schemas.microsoft.com/office/drawing/2015/06/chart">
            <c:ext xmlns:c16="http://schemas.microsoft.com/office/drawing/2014/chart" uri="{C3380CC4-5D6E-409C-BE32-E72D297353CC}">
              <c16:uniqueId val="{0000001F-2430-49C8-AFC8-3091554893AA}"/>
            </c:ext>
          </c:extLst>
        </c:ser>
        <c:dLbls>
          <c:showLegendKey val="0"/>
          <c:showVal val="1"/>
          <c:showCatName val="0"/>
          <c:showSerName val="0"/>
          <c:showPercent val="0"/>
          <c:showBubbleSize val="0"/>
        </c:dLbls>
        <c:gapWidth val="30"/>
        <c:axId val="311095816"/>
        <c:axId val="311096208"/>
      </c:barChart>
      <c:catAx>
        <c:axId val="31109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11096208"/>
        <c:crosses val="autoZero"/>
        <c:auto val="1"/>
        <c:lblAlgn val="ctr"/>
        <c:lblOffset val="100"/>
        <c:noMultiLvlLbl val="0"/>
      </c:catAx>
      <c:valAx>
        <c:axId val="311096208"/>
        <c:scaling>
          <c:orientation val="minMax"/>
        </c:scaling>
        <c:delete val="1"/>
        <c:axPos val="l"/>
        <c:numFmt formatCode="0" sourceLinked="1"/>
        <c:majorTickMark val="none"/>
        <c:minorTickMark val="none"/>
        <c:tickLblPos val="none"/>
        <c:crossAx val="3110958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01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Үенч</c:v>
                </c:pt>
                <c:pt idx="1">
                  <c:v>Мянгад</c:v>
                </c:pt>
                <c:pt idx="2">
                  <c:v>Мөст</c:v>
                </c:pt>
                <c:pt idx="3">
                  <c:v>Буянт </c:v>
                </c:pt>
                <c:pt idx="4">
                  <c:v>Булган</c:v>
                </c:pt>
              </c:strCache>
            </c:strRef>
          </c:cat>
          <c:val>
            <c:numRef>
              <c:f>Sheet1!$B$2:$B$6</c:f>
              <c:numCache>
                <c:formatCode>General</c:formatCode>
                <c:ptCount val="5"/>
                <c:pt idx="0">
                  <c:v>11568</c:v>
                </c:pt>
                <c:pt idx="1">
                  <c:v>16053</c:v>
                </c:pt>
                <c:pt idx="2">
                  <c:v>17638</c:v>
                </c:pt>
                <c:pt idx="3">
                  <c:v>21593</c:v>
                </c:pt>
                <c:pt idx="4">
                  <c:v>30011</c:v>
                </c:pt>
              </c:numCache>
            </c:numRef>
          </c:val>
          <c:extLst xmlns:c16r2="http://schemas.microsoft.com/office/drawing/2015/06/chart">
            <c:ext xmlns:c16="http://schemas.microsoft.com/office/drawing/2014/chart" uri="{C3380CC4-5D6E-409C-BE32-E72D297353CC}">
              <c16:uniqueId val="{00000000-FFA3-4272-B75A-E5F4AF797632}"/>
            </c:ext>
          </c:extLst>
        </c:ser>
        <c:dLbls>
          <c:showLegendKey val="0"/>
          <c:showVal val="0"/>
          <c:showCatName val="0"/>
          <c:showSerName val="0"/>
          <c:showPercent val="0"/>
          <c:showBubbleSize val="0"/>
        </c:dLbls>
        <c:gapWidth val="30"/>
        <c:axId val="311097384"/>
        <c:axId val="311097776"/>
      </c:barChart>
      <c:catAx>
        <c:axId val="311097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1000"/>
                </a:solidFill>
                <a:latin typeface="Arial" panose="020B0604020202020204" pitchFamily="34" charset="0"/>
                <a:ea typeface="+mn-ea"/>
                <a:cs typeface="Arial" panose="020B0604020202020204" pitchFamily="34" charset="0"/>
              </a:defRPr>
            </a:pPr>
            <a:endParaRPr lang="en-US"/>
          </a:p>
        </c:txPr>
        <c:crossAx val="311097776"/>
        <c:crosses val="autoZero"/>
        <c:auto val="1"/>
        <c:lblAlgn val="ctr"/>
        <c:lblOffset val="100"/>
        <c:noMultiLvlLbl val="0"/>
      </c:catAx>
      <c:valAx>
        <c:axId val="311097776"/>
        <c:scaling>
          <c:orientation val="minMax"/>
        </c:scaling>
        <c:delete val="1"/>
        <c:axPos val="b"/>
        <c:numFmt formatCode="General" sourceLinked="1"/>
        <c:majorTickMark val="none"/>
        <c:minorTickMark val="none"/>
        <c:tickLblPos val="none"/>
        <c:crossAx val="311097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1E-2"/>
          <c:y val="2.0137197964309614E-2"/>
          <c:w val="0.93765592410859211"/>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DAD9-4EF2-ADFA-45A463C310B5}"/>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DAD9-4EF2-ADFA-45A463C310B5}"/>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DAD9-4EF2-ADFA-45A463C310B5}"/>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DAD9-4EF2-ADFA-45A463C310B5}"/>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DAD9-4EF2-ADFA-45A463C310B5}"/>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DAD9-4EF2-ADFA-45A463C310B5}"/>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DAD9-4EF2-ADFA-45A463C310B5}"/>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DAD9-4EF2-ADFA-45A463C310B5}"/>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DAD9-4EF2-ADFA-45A463C310B5}"/>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DAD9-4EF2-ADFA-45A463C310B5}"/>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DAD9-4EF2-ADFA-45A463C310B5}"/>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DAD9-4EF2-ADFA-45A463C310B5}"/>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DAD9-4EF2-ADFA-45A463C310B5}"/>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DAD9-4EF2-ADFA-45A463C310B5}"/>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DAD9-4EF2-ADFA-45A463C310B5}"/>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DAD9-4EF2-ADFA-45A463C310B5}"/>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DAD9-4EF2-ADFA-45A463C310B5}"/>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DAD9-4EF2-ADFA-45A463C310B5}"/>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2-DAD9-4EF2-ADFA-45A463C310B5}"/>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DAD9-4EF2-ADFA-45A463C310B5}"/>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DAD9-4EF2-ADFA-45A463C310B5}"/>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D9-4EF2-ADFA-45A463C310B5}"/>
                </c:ex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564943</c:v>
                </c:pt>
                <c:pt idx="1">
                  <c:v>126837</c:v>
                </c:pt>
                <c:pt idx="2">
                  <c:v>212878</c:v>
                </c:pt>
                <c:pt idx="3">
                  <c:v>252007</c:v>
                </c:pt>
                <c:pt idx="4">
                  <c:v>68089</c:v>
                </c:pt>
                <c:pt idx="5">
                  <c:v>12584</c:v>
                </c:pt>
                <c:pt idx="6">
                  <c:v>38177</c:v>
                </c:pt>
                <c:pt idx="7">
                  <c:v>64788</c:v>
                </c:pt>
                <c:pt idx="8">
                  <c:v>165704</c:v>
                </c:pt>
                <c:pt idx="9">
                  <c:v>69677</c:v>
                </c:pt>
                <c:pt idx="10">
                  <c:v>160266</c:v>
                </c:pt>
                <c:pt idx="11">
                  <c:v>16579</c:v>
                </c:pt>
                <c:pt idx="12">
                  <c:v>276139</c:v>
                </c:pt>
                <c:pt idx="13">
                  <c:v>22705</c:v>
                </c:pt>
                <c:pt idx="14">
                  <c:v>200015</c:v>
                </c:pt>
                <c:pt idx="15">
                  <c:v>144785</c:v>
                </c:pt>
                <c:pt idx="16">
                  <c:v>274007</c:v>
                </c:pt>
                <c:pt idx="17">
                  <c:v>147269</c:v>
                </c:pt>
                <c:pt idx="18">
                  <c:v>158769</c:v>
                </c:pt>
                <c:pt idx="19">
                  <c:v>417173</c:v>
                </c:pt>
                <c:pt idx="20">
                  <c:v>288600</c:v>
                </c:pt>
                <c:pt idx="21">
                  <c:v>50275</c:v>
                </c:pt>
              </c:numCache>
            </c:numRef>
          </c:val>
          <c:extLst xmlns:c16r2="http://schemas.microsoft.com/office/drawing/2015/06/chart">
            <c:ext xmlns:c16="http://schemas.microsoft.com/office/drawing/2014/chart" uri="{C3380CC4-5D6E-409C-BE32-E72D297353CC}">
              <c16:uniqueId val="{0000001E-DAD9-4EF2-ADFA-45A463C310B5}"/>
            </c:ext>
          </c:extLst>
        </c:ser>
        <c:dLbls>
          <c:showLegendKey val="0"/>
          <c:showVal val="1"/>
          <c:showCatName val="0"/>
          <c:showSerName val="0"/>
          <c:showPercent val="0"/>
          <c:showBubbleSize val="0"/>
        </c:dLbls>
        <c:gapWidth val="30"/>
        <c:axId val="311098560"/>
        <c:axId val="311098952"/>
      </c:barChart>
      <c:catAx>
        <c:axId val="3110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11098952"/>
        <c:crosses val="autoZero"/>
        <c:auto val="1"/>
        <c:lblAlgn val="ctr"/>
        <c:lblOffset val="100"/>
        <c:noMultiLvlLbl val="0"/>
      </c:catAx>
      <c:valAx>
        <c:axId val="311098952"/>
        <c:scaling>
          <c:orientation val="minMax"/>
        </c:scaling>
        <c:delete val="1"/>
        <c:axPos val="l"/>
        <c:numFmt formatCode="0" sourceLinked="1"/>
        <c:majorTickMark val="none"/>
        <c:minorTickMark val="none"/>
        <c:tickLblPos val="none"/>
        <c:crossAx val="3110985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0A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Мянгад</c:v>
                </c:pt>
                <c:pt idx="1">
                  <c:v>Чандмань</c:v>
                </c:pt>
                <c:pt idx="2">
                  <c:v>Мөст</c:v>
                </c:pt>
                <c:pt idx="3">
                  <c:v>Манхан</c:v>
                </c:pt>
                <c:pt idx="4">
                  <c:v>Дарви</c:v>
                </c:pt>
              </c:strCache>
            </c:strRef>
          </c:cat>
          <c:val>
            <c:numRef>
              <c:f>Sheet1!$B$2:$B$6</c:f>
              <c:numCache>
                <c:formatCode>General</c:formatCode>
                <c:ptCount val="5"/>
                <c:pt idx="0">
                  <c:v>99934</c:v>
                </c:pt>
                <c:pt idx="1">
                  <c:v>104057</c:v>
                </c:pt>
                <c:pt idx="2">
                  <c:v>104271</c:v>
                </c:pt>
                <c:pt idx="3">
                  <c:v>117278</c:v>
                </c:pt>
                <c:pt idx="4">
                  <c:v>140418</c:v>
                </c:pt>
              </c:numCache>
            </c:numRef>
          </c:val>
          <c:extLst xmlns:c16r2="http://schemas.microsoft.com/office/drawing/2015/06/chart">
            <c:ext xmlns:c16="http://schemas.microsoft.com/office/drawing/2014/chart" uri="{C3380CC4-5D6E-409C-BE32-E72D297353CC}">
              <c16:uniqueId val="{00000000-906E-431E-B824-FED967E7CFAE}"/>
            </c:ext>
          </c:extLst>
        </c:ser>
        <c:dLbls>
          <c:showLegendKey val="0"/>
          <c:showVal val="0"/>
          <c:showCatName val="0"/>
          <c:showSerName val="0"/>
          <c:showPercent val="0"/>
          <c:showBubbleSize val="0"/>
        </c:dLbls>
        <c:gapWidth val="30"/>
        <c:axId val="294505912"/>
        <c:axId val="311099736"/>
      </c:barChart>
      <c:catAx>
        <c:axId val="294505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crossAx val="311099736"/>
        <c:crosses val="autoZero"/>
        <c:auto val="1"/>
        <c:lblAlgn val="ctr"/>
        <c:lblOffset val="100"/>
        <c:noMultiLvlLbl val="0"/>
      </c:catAx>
      <c:valAx>
        <c:axId val="311099736"/>
        <c:scaling>
          <c:orientation val="minMax"/>
        </c:scaling>
        <c:delete val="1"/>
        <c:axPos val="b"/>
        <c:numFmt formatCode="General" sourceLinked="1"/>
        <c:majorTickMark val="none"/>
        <c:minorTickMark val="none"/>
        <c:tickLblPos val="none"/>
        <c:crossAx val="294505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1E-2"/>
          <c:y val="2.0137197964309614E-2"/>
          <c:w val="0.93765592410859211"/>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272-4545-816B-365F50557168}"/>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272-4545-816B-365F5055716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272-4545-816B-365F50557168}"/>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272-4545-816B-365F50557168}"/>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272-4545-816B-365F50557168}"/>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272-4545-816B-365F50557168}"/>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272-4545-816B-365F50557168}"/>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272-4545-816B-365F50557168}"/>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272-4545-816B-365F50557168}"/>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272-4545-816B-365F50557168}"/>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272-4545-816B-365F50557168}"/>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272-4545-816B-365F50557168}"/>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272-4545-816B-365F50557168}"/>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272-4545-816B-365F50557168}"/>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272-4545-816B-365F50557168}"/>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272-4545-816B-365F50557168}"/>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2272-4545-816B-365F50557168}"/>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2272-4545-816B-365F50557168}"/>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F-2272-4545-816B-365F50557168}"/>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272-4545-816B-365F50557168}"/>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272-4545-816B-365F50557168}"/>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72-4545-816B-365F50557168}"/>
                </c:ext>
                <c:ext xmlns:c15="http://schemas.microsoft.com/office/drawing/2012/chart" uri="{CE6537A1-D6FC-4f65-9D91-7224C49458BB}"/>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2272-4545-816B-365F50557168}"/>
                </c:ext>
                <c:ext xmlns:c15="http://schemas.microsoft.com/office/drawing/2012/chart" uri="{CE6537A1-D6FC-4f65-9D91-7224C49458BB}"/>
              </c:extLst>
            </c:dLbl>
            <c:dLbl>
              <c:idx val="16"/>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2272-4545-816B-365F50557168}"/>
                </c:ext>
                <c:ext xmlns:c15="http://schemas.microsoft.com/office/drawing/2012/chart" uri="{CE6537A1-D6FC-4f65-9D91-7224C49458BB}"/>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2272-4545-816B-365F50557168}"/>
                </c:ex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2630741</c:v>
                </c:pt>
                <c:pt idx="1">
                  <c:v>867354</c:v>
                </c:pt>
                <c:pt idx="2">
                  <c:v>1257145</c:v>
                </c:pt>
                <c:pt idx="3">
                  <c:v>1658043</c:v>
                </c:pt>
                <c:pt idx="4">
                  <c:v>1054760</c:v>
                </c:pt>
                <c:pt idx="5">
                  <c:v>178340</c:v>
                </c:pt>
                <c:pt idx="6">
                  <c:v>134985</c:v>
                </c:pt>
                <c:pt idx="7">
                  <c:v>796544</c:v>
                </c:pt>
                <c:pt idx="8">
                  <c:v>851309</c:v>
                </c:pt>
                <c:pt idx="9">
                  <c:v>1603541</c:v>
                </c:pt>
                <c:pt idx="10">
                  <c:v>1608114</c:v>
                </c:pt>
                <c:pt idx="11">
                  <c:v>36289</c:v>
                </c:pt>
                <c:pt idx="12">
                  <c:v>2501419</c:v>
                </c:pt>
                <c:pt idx="13">
                  <c:v>572809</c:v>
                </c:pt>
                <c:pt idx="14">
                  <c:v>1638197</c:v>
                </c:pt>
                <c:pt idx="15">
                  <c:v>614303</c:v>
                </c:pt>
                <c:pt idx="16">
                  <c:v>2342812</c:v>
                </c:pt>
                <c:pt idx="17">
                  <c:v>1401146</c:v>
                </c:pt>
                <c:pt idx="18">
                  <c:v>1147767</c:v>
                </c:pt>
                <c:pt idx="19">
                  <c:v>2438377</c:v>
                </c:pt>
                <c:pt idx="20">
                  <c:v>1949189</c:v>
                </c:pt>
                <c:pt idx="21">
                  <c:v>130316</c:v>
                </c:pt>
              </c:numCache>
            </c:numRef>
          </c:val>
          <c:extLst xmlns:c16r2="http://schemas.microsoft.com/office/drawing/2015/06/chart">
            <c:ext xmlns:c16="http://schemas.microsoft.com/office/drawing/2014/chart" uri="{C3380CC4-5D6E-409C-BE32-E72D297353CC}">
              <c16:uniqueId val="{00000020-2272-4545-816B-365F50557168}"/>
            </c:ext>
          </c:extLst>
        </c:ser>
        <c:dLbls>
          <c:showLegendKey val="0"/>
          <c:showVal val="1"/>
          <c:showCatName val="0"/>
          <c:showSerName val="0"/>
          <c:showPercent val="0"/>
          <c:showBubbleSize val="0"/>
        </c:dLbls>
        <c:gapWidth val="30"/>
        <c:axId val="292640664"/>
        <c:axId val="312223584"/>
      </c:barChart>
      <c:catAx>
        <c:axId val="29264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12223584"/>
        <c:crosses val="autoZero"/>
        <c:auto val="1"/>
        <c:lblAlgn val="ctr"/>
        <c:lblOffset val="100"/>
        <c:noMultiLvlLbl val="0"/>
      </c:catAx>
      <c:valAx>
        <c:axId val="312223584"/>
        <c:scaling>
          <c:orientation val="minMax"/>
        </c:scaling>
        <c:delete val="1"/>
        <c:axPos val="l"/>
        <c:numFmt formatCode="0" sourceLinked="1"/>
        <c:majorTickMark val="none"/>
        <c:minorTickMark val="none"/>
        <c:tickLblPos val="none"/>
        <c:crossAx val="2926406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FB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Буянт</c:v>
                </c:pt>
                <c:pt idx="1">
                  <c:v>Чандмань</c:v>
                </c:pt>
                <c:pt idx="2">
                  <c:v>Мянгад</c:v>
                </c:pt>
                <c:pt idx="3">
                  <c:v>Булган</c:v>
                </c:pt>
                <c:pt idx="4">
                  <c:v>Манхан</c:v>
                </c:pt>
              </c:strCache>
            </c:strRef>
          </c:cat>
          <c:val>
            <c:numRef>
              <c:f>Sheet1!$B$2:$B$6</c:f>
              <c:numCache>
                <c:formatCode>General</c:formatCode>
                <c:ptCount val="5"/>
                <c:pt idx="0">
                  <c:v>114598</c:v>
                </c:pt>
                <c:pt idx="1">
                  <c:v>127938</c:v>
                </c:pt>
                <c:pt idx="2">
                  <c:v>132042</c:v>
                </c:pt>
                <c:pt idx="3">
                  <c:v>158364</c:v>
                </c:pt>
                <c:pt idx="4">
                  <c:v>159476</c:v>
                </c:pt>
              </c:numCache>
            </c:numRef>
          </c:val>
          <c:extLst xmlns:c16r2="http://schemas.microsoft.com/office/drawing/2015/06/chart">
            <c:ext xmlns:c16="http://schemas.microsoft.com/office/drawing/2014/chart" uri="{C3380CC4-5D6E-409C-BE32-E72D297353CC}">
              <c16:uniqueId val="{00000000-3A58-457C-949A-C077488EF316}"/>
            </c:ext>
          </c:extLst>
        </c:ser>
        <c:dLbls>
          <c:showLegendKey val="0"/>
          <c:showVal val="0"/>
          <c:showCatName val="0"/>
          <c:showSerName val="0"/>
          <c:showPercent val="0"/>
          <c:showBubbleSize val="0"/>
        </c:dLbls>
        <c:gapWidth val="30"/>
        <c:axId val="312225936"/>
        <c:axId val="312226328"/>
      </c:barChart>
      <c:catAx>
        <c:axId val="31222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crossAx val="312226328"/>
        <c:crosses val="autoZero"/>
        <c:auto val="1"/>
        <c:lblAlgn val="ctr"/>
        <c:lblOffset val="100"/>
        <c:noMultiLvlLbl val="0"/>
      </c:catAx>
      <c:valAx>
        <c:axId val="312226328"/>
        <c:scaling>
          <c:orientation val="minMax"/>
        </c:scaling>
        <c:delete val="1"/>
        <c:axPos val="b"/>
        <c:numFmt formatCode="General" sourceLinked="1"/>
        <c:majorTickMark val="none"/>
        <c:minorTickMark val="none"/>
        <c:tickLblPos val="none"/>
        <c:crossAx val="312225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1E-2"/>
          <c:y val="2.0137197964309614E-2"/>
          <c:w val="0.93765592410859211"/>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6FE6-457E-9943-4A45C82E194B}"/>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6FE6-457E-9943-4A45C82E194B}"/>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6FE6-457E-9943-4A45C82E194B}"/>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6FE6-457E-9943-4A45C82E194B}"/>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6FE6-457E-9943-4A45C82E194B}"/>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6FE6-457E-9943-4A45C82E194B}"/>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6FE6-457E-9943-4A45C82E194B}"/>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6FE6-457E-9943-4A45C82E194B}"/>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6FE6-457E-9943-4A45C82E194B}"/>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6FE6-457E-9943-4A45C82E194B}"/>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6FE6-457E-9943-4A45C82E194B}"/>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6FE6-457E-9943-4A45C82E194B}"/>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6FE6-457E-9943-4A45C82E194B}"/>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6FE6-457E-9943-4A45C82E194B}"/>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6FE6-457E-9943-4A45C82E194B}"/>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20-6FE6-457E-9943-4A45C82E194B}"/>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6FE6-457E-9943-4A45C82E194B}"/>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6FE6-457E-9943-4A45C82E194B}"/>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E-6FE6-457E-9943-4A45C82E194B}"/>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6FE6-457E-9943-4A45C82E194B}"/>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6FE6-457E-9943-4A45C82E194B}"/>
              </c:ext>
            </c:extLst>
          </c:dPt>
          <c:dLbls>
            <c:dLbl>
              <c:idx val="2"/>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FE6-457E-9943-4A45C82E194B}"/>
                </c:ext>
                <c:ext xmlns:c15="http://schemas.microsoft.com/office/drawing/2012/chart" uri="{CE6537A1-D6FC-4f65-9D91-7224C49458BB}"/>
              </c:extLst>
            </c:dLbl>
            <c:dLbl>
              <c:idx val="4"/>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E6-457E-9943-4A45C82E194B}"/>
                </c:ext>
                <c:ext xmlns:c15="http://schemas.microsoft.com/office/drawing/2012/chart" uri="{CE6537A1-D6FC-4f65-9D91-7224C49458BB}"/>
              </c:extLst>
            </c:dLbl>
            <c:dLbl>
              <c:idx val="12"/>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6FE6-457E-9943-4A45C82E194B}"/>
                </c:ext>
                <c:ext xmlns:c15="http://schemas.microsoft.com/office/drawing/2012/chart" uri="{CE6537A1-D6FC-4f65-9D91-7224C49458BB}"/>
              </c:extLst>
            </c:dLbl>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FE6-457E-9943-4A45C82E194B}"/>
                </c:ext>
                <c:ext xmlns:c15="http://schemas.microsoft.com/office/drawing/2012/chart" uri="{CE6537A1-D6FC-4f65-9D91-7224C49458BB}"/>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FE6-457E-9943-4A45C82E194B}"/>
                </c:ext>
                <c:ext xmlns:c15="http://schemas.microsoft.com/office/drawing/2012/chart" uri="{CE6537A1-D6FC-4f65-9D91-7224C49458BB}"/>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1312938</c:v>
                </c:pt>
                <c:pt idx="1">
                  <c:v>811636</c:v>
                </c:pt>
                <c:pt idx="2">
                  <c:v>2500444</c:v>
                </c:pt>
                <c:pt idx="3">
                  <c:v>935404</c:v>
                </c:pt>
                <c:pt idx="4">
                  <c:v>2081564</c:v>
                </c:pt>
                <c:pt idx="5">
                  <c:v>169300</c:v>
                </c:pt>
                <c:pt idx="6">
                  <c:v>81936</c:v>
                </c:pt>
                <c:pt idx="7">
                  <c:v>826355</c:v>
                </c:pt>
                <c:pt idx="8">
                  <c:v>513296</c:v>
                </c:pt>
                <c:pt idx="9">
                  <c:v>1536039</c:v>
                </c:pt>
                <c:pt idx="10">
                  <c:v>1159523</c:v>
                </c:pt>
                <c:pt idx="11">
                  <c:v>34751</c:v>
                </c:pt>
                <c:pt idx="12">
                  <c:v>2233223</c:v>
                </c:pt>
                <c:pt idx="13">
                  <c:v>1665657</c:v>
                </c:pt>
                <c:pt idx="14">
                  <c:v>1025249</c:v>
                </c:pt>
                <c:pt idx="15">
                  <c:v>430712</c:v>
                </c:pt>
                <c:pt idx="16">
                  <c:v>1450763</c:v>
                </c:pt>
                <c:pt idx="17">
                  <c:v>1103081</c:v>
                </c:pt>
                <c:pt idx="18">
                  <c:v>1514509</c:v>
                </c:pt>
                <c:pt idx="19">
                  <c:v>1872629</c:v>
                </c:pt>
                <c:pt idx="20">
                  <c:v>1342369</c:v>
                </c:pt>
                <c:pt idx="21">
                  <c:v>94415</c:v>
                </c:pt>
              </c:numCache>
            </c:numRef>
          </c:val>
          <c:extLst xmlns:c16r2="http://schemas.microsoft.com/office/drawing/2015/06/chart">
            <c:ext xmlns:c16="http://schemas.microsoft.com/office/drawing/2014/chart" uri="{C3380CC4-5D6E-409C-BE32-E72D297353CC}">
              <c16:uniqueId val="{0000001F-6FE6-457E-9943-4A45C82E194B}"/>
            </c:ext>
          </c:extLst>
        </c:ser>
        <c:dLbls>
          <c:showLegendKey val="0"/>
          <c:showVal val="1"/>
          <c:showCatName val="0"/>
          <c:showSerName val="0"/>
          <c:showPercent val="0"/>
          <c:showBubbleSize val="0"/>
        </c:dLbls>
        <c:gapWidth val="30"/>
        <c:axId val="312227504"/>
        <c:axId val="312227896"/>
      </c:barChart>
      <c:catAx>
        <c:axId val="3122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312227896"/>
        <c:crosses val="autoZero"/>
        <c:auto val="1"/>
        <c:lblAlgn val="ctr"/>
        <c:lblOffset val="100"/>
        <c:noMultiLvlLbl val="0"/>
      </c:catAx>
      <c:valAx>
        <c:axId val="312227896"/>
        <c:scaling>
          <c:orientation val="minMax"/>
        </c:scaling>
        <c:delete val="1"/>
        <c:axPos val="l"/>
        <c:numFmt formatCode="0" sourceLinked="1"/>
        <c:majorTickMark val="none"/>
        <c:minorTickMark val="none"/>
        <c:tickLblPos val="none"/>
        <c:crossAx val="3122275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28779952405118E-2"/>
          <c:y val="3.379056839527407E-2"/>
          <c:w val="0.86971405774295507"/>
          <c:h val="0.68740836242401671"/>
        </c:manualLayout>
      </c:layout>
      <c:barChart>
        <c:barDir val="col"/>
        <c:grouping val="percentStacked"/>
        <c:varyColors val="0"/>
        <c:ser>
          <c:idx val="0"/>
          <c:order val="0"/>
          <c:tx>
            <c:strRef>
              <c:f>Sheet1!$B$1</c:f>
              <c:strCache>
                <c:ptCount val="1"/>
                <c:pt idx="0">
                  <c:v>Хөдөө аж ахуй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44.7</c:v>
                </c:pt>
                <c:pt idx="1">
                  <c:v>44.1</c:v>
                </c:pt>
                <c:pt idx="2">
                  <c:v>42.3</c:v>
                </c:pt>
                <c:pt idx="3">
                  <c:v>42.6</c:v>
                </c:pt>
              </c:numCache>
            </c:numRef>
          </c:val>
          <c:extLst xmlns:c16r2="http://schemas.microsoft.com/office/drawing/2015/06/chart">
            <c:ext xmlns:c16="http://schemas.microsoft.com/office/drawing/2014/chart" uri="{C3380CC4-5D6E-409C-BE32-E72D297353CC}">
              <c16:uniqueId val="{00000000-F911-47A3-A1FE-20931A255C76}"/>
            </c:ext>
          </c:extLst>
        </c:ser>
        <c:ser>
          <c:idx val="1"/>
          <c:order val="1"/>
          <c:tx>
            <c:strRef>
              <c:f>Sheet1!$C$1</c:f>
              <c:strCache>
                <c:ptCount val="1"/>
                <c:pt idx="0">
                  <c:v>Аж үйлдвэр, барилга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16.899999999999999</c:v>
                </c:pt>
                <c:pt idx="1">
                  <c:v>17.600000000000001</c:v>
                </c:pt>
                <c:pt idx="2">
                  <c:v>17.899999999999999</c:v>
                </c:pt>
                <c:pt idx="3">
                  <c:v>19</c:v>
                </c:pt>
              </c:numCache>
            </c:numRef>
          </c:val>
          <c:extLst xmlns:c16r2="http://schemas.microsoft.com/office/drawing/2015/06/chart">
            <c:ext xmlns:c16="http://schemas.microsoft.com/office/drawing/2014/chart" uri="{C3380CC4-5D6E-409C-BE32-E72D297353CC}">
              <c16:uniqueId val="{00000001-F911-47A3-A1FE-20931A255C76}"/>
            </c:ext>
          </c:extLst>
        </c:ser>
        <c:ser>
          <c:idx val="2"/>
          <c:order val="2"/>
          <c:tx>
            <c:strRef>
              <c:f>Sheet1!$D$1</c:f>
              <c:strCache>
                <c:ptCount val="1"/>
                <c:pt idx="0">
                  <c:v>Үйлчилгээ</c:v>
                </c:pt>
              </c:strCache>
            </c:strRef>
          </c:tx>
          <c:spPr>
            <a:solidFill>
              <a:schemeClr val="accent4"/>
            </a:solidFill>
            <a:ln>
              <a:noFill/>
            </a:ln>
            <a:effectLst/>
          </c:spPr>
          <c:invertIfNegative val="0"/>
          <c:dLbls>
            <c:dLbl>
              <c:idx val="3"/>
              <c:tx>
                <c:rich>
                  <a:bodyPr/>
                  <a:lstStyle/>
                  <a:p>
                    <a:r>
                      <a:rPr lang="en-US" dirty="0" smtClean="0"/>
                      <a:t>38.4</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11-47A3-A1FE-20931A255C7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38.4</c:v>
                </c:pt>
                <c:pt idx="1">
                  <c:v>38.4</c:v>
                </c:pt>
                <c:pt idx="2">
                  <c:v>39.800000000000011</c:v>
                </c:pt>
                <c:pt idx="3">
                  <c:v>38.4</c:v>
                </c:pt>
              </c:numCache>
            </c:numRef>
          </c:val>
          <c:extLst xmlns:c16r2="http://schemas.microsoft.com/office/drawing/2015/06/chart">
            <c:ext xmlns:c16="http://schemas.microsoft.com/office/drawing/2014/chart" uri="{C3380CC4-5D6E-409C-BE32-E72D297353CC}">
              <c16:uniqueId val="{00000003-F911-47A3-A1FE-20931A255C76}"/>
            </c:ext>
          </c:extLst>
        </c:ser>
        <c:dLbls>
          <c:showLegendKey val="0"/>
          <c:showVal val="1"/>
          <c:showCatName val="0"/>
          <c:showSerName val="0"/>
          <c:showPercent val="0"/>
          <c:showBubbleSize val="0"/>
        </c:dLbls>
        <c:gapWidth val="50"/>
        <c:overlap val="100"/>
        <c:axId val="156372088"/>
        <c:axId val="236840920"/>
      </c:barChart>
      <c:catAx>
        <c:axId val="15637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6840920"/>
        <c:crosses val="autoZero"/>
        <c:auto val="1"/>
        <c:lblAlgn val="ctr"/>
        <c:lblOffset val="100"/>
        <c:noMultiLvlLbl val="0"/>
      </c:catAx>
      <c:valAx>
        <c:axId val="2368409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372088"/>
        <c:crosses val="autoZero"/>
        <c:crossBetween val="between"/>
      </c:valAx>
      <c:spPr>
        <a:noFill/>
        <a:ln>
          <a:noFill/>
        </a:ln>
        <a:effectLst/>
      </c:spPr>
    </c:plotArea>
    <c:legend>
      <c:legendPos val="b"/>
      <c:layout>
        <c:manualLayout>
          <c:xMode val="edge"/>
          <c:yMode val="edge"/>
          <c:x val="3.6000008654524379E-2"/>
          <c:y val="0.85738667454384432"/>
          <c:w val="0.92588178785164421"/>
          <c:h val="0.142613386632425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lgerian" panose="04020705040A02060702" pitchFamily="8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2767919077896E-2"/>
          <c:y val="0.14714623323701742"/>
          <c:w val="0.3431954965313479"/>
          <c:h val="0.59414971864365762"/>
        </c:manualLayout>
      </c:layout>
      <c:doughnutChart>
        <c:varyColors val="1"/>
        <c:ser>
          <c:idx val="0"/>
          <c:order val="0"/>
          <c:tx>
            <c:strRef>
              <c:f>Sheet1!$B$1</c:f>
              <c:strCache>
                <c:ptCount val="1"/>
                <c:pt idx="0">
                  <c:v>2017 оны хүн ам, насны ангиллаар</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8924-44E8-8B75-6CCF44CE430A}"/>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8924-44E8-8B75-6CCF44CE430A}"/>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8924-44E8-8B75-6CCF44CE430A}"/>
              </c:ext>
            </c:extLst>
          </c:dPt>
          <c:dLbls>
            <c:dLbl>
              <c:idx val="0"/>
              <c:layout>
                <c:manualLayout>
                  <c:x val="-4.5076241742941235E-17"/>
                  <c:y val="-4.2566270152363805E-3"/>
                </c:manualLayout>
              </c:layout>
              <c:tx>
                <c:rich>
                  <a:bodyPr/>
                  <a:lstStyle/>
                  <a:p>
                    <a:fld id="{36C871E7-FEF4-4728-8E7C-105A56EF53E5}" type="VALUE">
                      <a:rPr lang="en-US" smtClean="0"/>
                      <a:pPr/>
                      <a:t>[VALUE]</a:t>
                    </a:fld>
                    <a:r>
                      <a:rPr lang="en-US" dirty="0"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24-44E8-8B75-6CCF44CE430A}"/>
                </c:ext>
                <c:ext xmlns:c15="http://schemas.microsoft.com/office/drawing/2012/chart" uri="{CE6537A1-D6FC-4f65-9D91-7224C49458BB}">
                  <c15:dlblFieldTable/>
                  <c15:showDataLabelsRange val="0"/>
                </c:ext>
              </c:extLst>
            </c:dLbl>
            <c:dLbl>
              <c:idx val="1"/>
              <c:layout>
                <c:manualLayout>
                  <c:x val="4.9174649964580704E-3"/>
                  <c:y val="4.2566270152363025E-3"/>
                </c:manualLayout>
              </c:layout>
              <c:tx>
                <c:rich>
                  <a:bodyPr/>
                  <a:lstStyle/>
                  <a:p>
                    <a:fld id="{2EF3F004-0BE4-4D4E-9C93-034F898281FB}" type="VALUE">
                      <a:rPr lang="en-US" smtClean="0"/>
                      <a:pPr/>
                      <a:t>[VALUE]</a:t>
                    </a:fld>
                    <a:r>
                      <a:rPr lang="en-US" dirty="0"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24-44E8-8B75-6CCF44CE430A}"/>
                </c:ext>
                <c:ext xmlns:c15="http://schemas.microsoft.com/office/drawing/2012/chart" uri="{CE6537A1-D6FC-4f65-9D91-7224C49458BB}">
                  <c15:dlblFieldTable/>
                  <c15:showDataLabelsRange val="0"/>
                </c:ext>
              </c:extLst>
            </c:dLbl>
            <c:dLbl>
              <c:idx val="2"/>
              <c:layout>
                <c:manualLayout>
                  <c:x val="4.9174649964580704E-3"/>
                  <c:y val="-2.9796389106654646E-2"/>
                </c:manualLayout>
              </c:layout>
              <c:tx>
                <c:rich>
                  <a:bodyPr/>
                  <a:lstStyle/>
                  <a:p>
                    <a:fld id="{1656920E-FD4B-41CD-86AF-8BB6912F9694}" type="VALUE">
                      <a:rPr lang="en-US" smtClean="0"/>
                      <a:pPr/>
                      <a:t>[VALUE]</a:t>
                    </a:fld>
                    <a:r>
                      <a:rPr lang="en-US" dirty="0"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24-44E8-8B75-6CCF44CE430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Хүүхэд (0-14)</c:v>
                </c:pt>
                <c:pt idx="1">
                  <c:v>Хөдөлмөрийн насны хүн ам (15-59)</c:v>
                </c:pt>
                <c:pt idx="2">
                  <c:v>Тэтгэврийн насны хүн ам (60&lt;)</c:v>
                </c:pt>
              </c:strCache>
            </c:strRef>
          </c:cat>
          <c:val>
            <c:numRef>
              <c:f>Sheet1!$B$2:$B$4</c:f>
              <c:numCache>
                <c:formatCode>General</c:formatCode>
                <c:ptCount val="3"/>
                <c:pt idx="0">
                  <c:v>34.4</c:v>
                </c:pt>
                <c:pt idx="1">
                  <c:v>59.9</c:v>
                </c:pt>
                <c:pt idx="2">
                  <c:v>5.7</c:v>
                </c:pt>
              </c:numCache>
            </c:numRef>
          </c:val>
          <c:extLst xmlns:c16r2="http://schemas.microsoft.com/office/drawing/2015/06/chart">
            <c:ext xmlns:c16="http://schemas.microsoft.com/office/drawing/2014/chart" uri="{C3380CC4-5D6E-409C-BE32-E72D297353CC}">
              <c16:uniqueId val="{00000006-8924-44E8-8B75-6CCF44CE430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2293662491145173E-2"/>
          <c:y val="0.75692145986888937"/>
          <c:w val="0.45010563837698092"/>
          <c:h val="0.179059540156918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Ажилгүйдлийн түвшин</c:v>
                </c:pt>
              </c:strCache>
            </c:strRef>
          </c:tx>
          <c:spPr>
            <a:solidFill>
              <a:schemeClr val="bg1">
                <a:lumMod val="85000"/>
              </a:schemeClr>
            </a:solidFill>
            <a:ln>
              <a:noFill/>
            </a:ln>
            <a:effectLst/>
          </c:spPr>
          <c:invertIfNegative val="0"/>
          <c:dPt>
            <c:idx val="1"/>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1-6184-4462-A95C-E85694CA4B08}"/>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3-6184-4462-A95C-E85694CA4B08}"/>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6184-4462-A95C-E85694CA4B08}"/>
              </c:ext>
            </c:extLst>
          </c:dPt>
          <c:dPt>
            <c:idx val="4"/>
            <c:invertIfNegative val="0"/>
            <c:bubble3D val="0"/>
            <c:spPr>
              <a:solidFill>
                <a:schemeClr val="bg2">
                  <a:lumMod val="50000"/>
                </a:schemeClr>
              </a:solidFill>
              <a:ln>
                <a:noFill/>
              </a:ln>
              <a:effectLst/>
            </c:spPr>
            <c:extLst xmlns:c16r2="http://schemas.microsoft.com/office/drawing/2015/06/chart">
              <c:ext xmlns:c16="http://schemas.microsoft.com/office/drawing/2014/chart" uri="{C3380CC4-5D6E-409C-BE32-E72D297353CC}">
                <c16:uniqueId val="{00000007-6184-4462-A95C-E85694CA4B08}"/>
              </c:ext>
            </c:extLst>
          </c:dPt>
          <c:dLbls>
            <c:dLbl>
              <c:idx val="0"/>
              <c:tx>
                <c:rich>
                  <a:bodyPr/>
                  <a:lstStyle/>
                  <a:p>
                    <a:fld id="{4A20846B-772C-4C0E-9B38-3916A9C8D09F}"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184-4462-A95C-E85694CA4B08}"/>
                </c:ext>
                <c:ext xmlns:c15="http://schemas.microsoft.com/office/drawing/2012/chart" uri="{CE6537A1-D6FC-4f65-9D91-7224C49458BB}">
                  <c15:dlblFieldTable/>
                  <c15:showDataLabelsRange val="0"/>
                </c:ext>
              </c:extLst>
            </c:dLbl>
            <c:dLbl>
              <c:idx val="1"/>
              <c:tx>
                <c:rich>
                  <a:bodyPr/>
                  <a:lstStyle/>
                  <a:p>
                    <a:fld id="{4AB949DF-98D2-47FC-A856-BFD1905CF8FD}"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184-4462-A95C-E85694CA4B08}"/>
                </c:ext>
                <c:ext xmlns:c15="http://schemas.microsoft.com/office/drawing/2012/chart" uri="{CE6537A1-D6FC-4f65-9D91-7224C49458BB}">
                  <c15:dlblFieldTable/>
                  <c15:showDataLabelsRange val="0"/>
                </c:ext>
              </c:extLst>
            </c:dLbl>
            <c:dLbl>
              <c:idx val="2"/>
              <c:tx>
                <c:rich>
                  <a:bodyPr/>
                  <a:lstStyle/>
                  <a:p>
                    <a:fld id="{66AE2468-9DA9-4662-9E25-C02E131E3CD9}"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184-4462-A95C-E85694CA4B08}"/>
                </c:ext>
                <c:ext xmlns:c15="http://schemas.microsoft.com/office/drawing/2012/chart" uri="{CE6537A1-D6FC-4f65-9D91-7224C49458BB}">
                  <c15:dlblFieldTable/>
                  <c15:showDataLabelsRange val="0"/>
                </c:ext>
              </c:extLst>
            </c:dLbl>
            <c:dLbl>
              <c:idx val="3"/>
              <c:tx>
                <c:rich>
                  <a:bodyPr/>
                  <a:lstStyle/>
                  <a:p>
                    <a:fld id="{F3649173-D855-48A7-BC09-B4BE2D72B5FA}"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184-4462-A95C-E85694CA4B08}"/>
                </c:ext>
                <c:ext xmlns:c15="http://schemas.microsoft.com/office/drawing/2012/chart" uri="{CE6537A1-D6FC-4f65-9D91-7224C49458BB}">
                  <c15:dlblFieldTable/>
                  <c15:showDataLabelsRange val="0"/>
                </c:ext>
              </c:extLst>
            </c:dLbl>
            <c:dLbl>
              <c:idx val="4"/>
              <c:tx>
                <c:rich>
                  <a:bodyPr/>
                  <a:lstStyle/>
                  <a:p>
                    <a:fld id="{8FA1B67F-3B14-435B-B9A4-340F10FFBE29}"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184-4462-A95C-E85694CA4B0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6.3</c:v>
                </c:pt>
                <c:pt idx="1">
                  <c:v>11.7</c:v>
                </c:pt>
                <c:pt idx="2">
                  <c:v>8.6</c:v>
                </c:pt>
                <c:pt idx="3">
                  <c:v>15.1</c:v>
                </c:pt>
                <c:pt idx="4">
                  <c:v>13.5</c:v>
                </c:pt>
              </c:numCache>
            </c:numRef>
          </c:val>
          <c:extLst xmlns:c16r2="http://schemas.microsoft.com/office/drawing/2015/06/chart">
            <c:ext xmlns:c16="http://schemas.microsoft.com/office/drawing/2014/chart" uri="{C3380CC4-5D6E-409C-BE32-E72D297353CC}">
              <c16:uniqueId val="{00000009-6184-4462-A95C-E85694CA4B08}"/>
            </c:ext>
          </c:extLst>
        </c:ser>
        <c:dLbls>
          <c:showLegendKey val="0"/>
          <c:showVal val="1"/>
          <c:showCatName val="0"/>
          <c:showSerName val="0"/>
          <c:showPercent val="0"/>
          <c:showBubbleSize val="0"/>
        </c:dLbls>
        <c:gapWidth val="140"/>
        <c:axId val="307710056"/>
        <c:axId val="307708488"/>
      </c:barChart>
      <c:catAx>
        <c:axId val="30771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7708488"/>
        <c:crosses val="autoZero"/>
        <c:auto val="1"/>
        <c:lblAlgn val="ctr"/>
        <c:lblOffset val="100"/>
        <c:noMultiLvlLbl val="0"/>
      </c:catAx>
      <c:valAx>
        <c:axId val="307708488"/>
        <c:scaling>
          <c:orientation val="minMax"/>
        </c:scaling>
        <c:delete val="1"/>
        <c:axPos val="l"/>
        <c:numFmt formatCode="General" sourceLinked="1"/>
        <c:majorTickMark val="none"/>
        <c:minorTickMark val="none"/>
        <c:tickLblPos val="none"/>
        <c:crossAx val="30771005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324E-2"/>
          <c:y val="6.3461548071100549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4.0421986745463516E-17"/>
                  <c:y val="0.18354605263157894"/>
                </c:manualLayout>
              </c:layout>
              <c:tx>
                <c:rich>
                  <a:bodyPr/>
                  <a:lstStyle/>
                  <a:p>
                    <a:r>
                      <a:rPr lang="en-US" dirty="0" smtClean="0"/>
                      <a:t>1640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55-4D1B-B9CA-A9DB72949B4D}"/>
                </c:ext>
                <c:ext xmlns:c15="http://schemas.microsoft.com/office/drawing/2012/chart" uri="{CE6537A1-D6FC-4f65-9D91-7224C49458BB}"/>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2845</c:v>
                </c:pt>
              </c:numCache>
            </c:numRef>
          </c:val>
          <c:extLst xmlns:c16r2="http://schemas.microsoft.com/office/drawing/2015/06/char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tx>
                <c:rich>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849</a:t>
                    </a:r>
                    <a:endParaRPr lang="en-US" dirty="0"/>
                  </a:p>
                </c:rich>
              </c:tx>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1457</c:v>
                </c:pt>
              </c:numCache>
            </c:numRef>
          </c:val>
          <c:extLst xmlns:c16r2="http://schemas.microsoft.com/office/drawing/2015/06/chart">
            <c:ext xmlns:c16="http://schemas.microsoft.com/office/drawing/2014/chart" uri="{C3380CC4-5D6E-409C-BE32-E72D297353CC}">
              <c16:uniqueId val="{00000003-1655-4D1B-B9CA-A9DB72949B4D}"/>
            </c:ext>
          </c:extLst>
        </c:ser>
        <c:dLbls>
          <c:showLegendKey val="0"/>
          <c:showVal val="1"/>
          <c:showCatName val="0"/>
          <c:showSerName val="0"/>
          <c:showPercent val="0"/>
          <c:showBubbleSize val="0"/>
        </c:dLbls>
        <c:gapWidth val="50"/>
        <c:overlap val="-20"/>
        <c:axId val="307711232"/>
        <c:axId val="307710840"/>
      </c:barChart>
      <c:catAx>
        <c:axId val="30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307710840"/>
        <c:crosses val="autoZero"/>
        <c:auto val="1"/>
        <c:lblAlgn val="ctr"/>
        <c:lblOffset val="100"/>
        <c:noMultiLvlLbl val="0"/>
      </c:catAx>
      <c:valAx>
        <c:axId val="307710840"/>
        <c:scaling>
          <c:orientation val="minMax"/>
        </c:scaling>
        <c:delete val="1"/>
        <c:axPos val="l"/>
        <c:numFmt formatCode="General" sourceLinked="1"/>
        <c:majorTickMark val="none"/>
        <c:minorTickMark val="none"/>
        <c:tickLblPos val="none"/>
        <c:crossAx val="307711232"/>
        <c:crosses val="autoZero"/>
        <c:crossBetween val="between"/>
      </c:valAx>
      <c:spPr>
        <a:noFill/>
        <a:ln>
          <a:noFill/>
        </a:ln>
        <a:effectLst/>
      </c:spPr>
    </c:plotArea>
    <c:legend>
      <c:legendPos val="b"/>
      <c:layout>
        <c:manualLayout>
          <c:xMode val="edge"/>
          <c:yMode val="edge"/>
          <c:x val="0.52291736111111098"/>
          <c:y val="0.12841634870603852"/>
          <c:w val="0.37418888888888907"/>
          <c:h val="0.15676471111005782"/>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3472222222223E-2"/>
          <c:y val="0.18134009009009011"/>
          <c:w val="0.58233888888888874"/>
          <c:h val="0.62955555555555565"/>
        </c:manualLayout>
      </c:layout>
      <c:pieChart>
        <c:varyColors val="1"/>
        <c:ser>
          <c:idx val="0"/>
          <c:order val="0"/>
          <c:tx>
            <c:strRef>
              <c:f>Sheet1!$B$1</c:f>
              <c:strCache>
                <c:ptCount val="1"/>
                <c:pt idx="0">
                  <c:v>Column1</c:v>
                </c:pt>
              </c:strCache>
            </c:strRef>
          </c:tx>
          <c:spPr>
            <a:solidFill>
              <a:schemeClr val="accent4"/>
            </a:solidFill>
            <a:ln w="6350"/>
          </c:spPr>
          <c:dPt>
            <c:idx val="0"/>
            <c:bubble3D val="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1894</a:t>
                    </a:r>
                    <a:endParaRPr lang="en-US" dirty="0"/>
                  </a:p>
                </c:rich>
              </c:tx>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83-41A6-A5E7-38729126F83D}"/>
                </c:ext>
                <c:ext xmlns:c15="http://schemas.microsoft.com/office/drawing/2012/chart" uri="{CE6537A1-D6FC-4f65-9D91-7224C49458BB}">
                  <c15:spPr xmlns:c15="http://schemas.microsoft.com/office/drawing/2012/chart">
                    <a:prstGeom prst="rect">
                      <a:avLst/>
                    </a:prstGeom>
                    <a:noFill/>
                    <a:ln>
                      <a:noFill/>
                    </a:ln>
                  </c15:spPr>
                </c:ext>
              </c:extLst>
            </c:dLbl>
            <c:dLbl>
              <c:idx val="1"/>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2075</a:t>
                    </a:r>
                    <a:endParaRPr lang="en-US" dirty="0"/>
                  </a:p>
                </c:rich>
              </c:tx>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83-41A6-A5E7-38729126F83D}"/>
                </c:ex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суралцагчидаас дотуур байранд суух хүсэлт гаргасан</c:v>
                </c:pt>
                <c:pt idx="1">
                  <c:v>Амьдарч буй хүүхэд</c:v>
                </c:pt>
              </c:strCache>
            </c:strRef>
          </c:cat>
          <c:val>
            <c:numRef>
              <c:f>Sheet1!$B$2:$B$3</c:f>
              <c:numCache>
                <c:formatCode>General</c:formatCode>
                <c:ptCount val="2"/>
                <c:pt idx="0">
                  <c:v>917</c:v>
                </c:pt>
                <c:pt idx="1">
                  <c:v>868</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943264184388"/>
          <c:y val="0.30818918918918931"/>
          <c:w val="0.42535773829881685"/>
          <c:h val="0.49017492492492504"/>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136"/>
          <c:y val="5.422743055555556E-2"/>
        </c:manualLayout>
      </c:layout>
      <c:overlay val="0"/>
      <c:spPr>
        <a:noFill/>
        <a:ln>
          <a:noFill/>
        </a:ln>
        <a:effectLst/>
      </c:spPr>
      <c:txPr>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1534652615632836"/>
          <c:y val="0.36374249249249252"/>
          <c:w val="0.61433555379237847"/>
          <c:h val="0.5695157657657655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4FE-4760-93B0-CE9D52D1674F}"/>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r>
                      <a:rPr lang="en-US" dirty="0" smtClean="0"/>
                      <a:t>436</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r>
                      <a:rPr lang="en-US" dirty="0" smtClean="0"/>
                      <a:t>999</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214</c:v>
                </c:pt>
                <c:pt idx="1">
                  <c:v>630</c:v>
                </c:pt>
              </c:numCache>
            </c:numRef>
          </c:val>
          <c:extLst xmlns:c16r2="http://schemas.microsoft.com/office/drawing/2015/06/char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307705352"/>
        <c:axId val="307703784"/>
      </c:barChart>
      <c:catAx>
        <c:axId val="30770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307703784"/>
        <c:crosses val="autoZero"/>
        <c:auto val="1"/>
        <c:lblAlgn val="ctr"/>
        <c:lblOffset val="100"/>
        <c:noMultiLvlLbl val="0"/>
      </c:catAx>
      <c:valAx>
        <c:axId val="307703784"/>
        <c:scaling>
          <c:orientation val="minMax"/>
        </c:scaling>
        <c:delete val="1"/>
        <c:axPos val="b"/>
        <c:numFmt formatCode="General" sourceLinked="1"/>
        <c:majorTickMark val="none"/>
        <c:minorTickMark val="none"/>
        <c:tickLblPos val="none"/>
        <c:crossAx val="307705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dirty="0"/>
              <a:t>Малын тоо сумдаар</a:t>
            </a:r>
          </a:p>
        </c:rich>
      </c:tx>
      <c:layout>
        <c:manualLayout>
          <c:xMode val="edge"/>
          <c:yMode val="edge"/>
          <c:x val="0.31134255723775117"/>
          <c:y val="2.40088776133285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Sheet6!$D$4</c:f>
              <c:strCache>
                <c:ptCount val="1"/>
                <c:pt idx="0">
                  <c:v>Малын тоо</c:v>
                </c:pt>
              </c:strCache>
            </c:strRef>
          </c:tx>
          <c:spPr>
            <a:solidFill>
              <a:schemeClr val="accent1"/>
            </a:solidFill>
            <a:ln>
              <a:noFill/>
            </a:ln>
            <a:effectLst/>
          </c:spPr>
          <c:invertIfNegative val="0"/>
          <c:dLbls>
            <c:dLbl>
              <c:idx val="7"/>
              <c:layout>
                <c:manualLayout>
                  <c:x val="2.7710114671872978E-3"/>
                  <c:y val="3.36124286586599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Sheet6!$C$5:$C$21</c:f>
              <c:strCache>
                <c:ptCount val="17"/>
                <c:pt idx="0">
                  <c:v>Алтай</c:v>
                </c:pt>
                <c:pt idx="1">
                  <c:v>Булган</c:v>
                </c:pt>
                <c:pt idx="2">
                  <c:v>Буянт</c:v>
                </c:pt>
                <c:pt idx="3">
                  <c:v>Дарви</c:v>
                </c:pt>
                <c:pt idx="4">
                  <c:v>Дөргөн</c:v>
                </c:pt>
                <c:pt idx="5">
                  <c:v>Дуут</c:v>
                </c:pt>
                <c:pt idx="6">
                  <c:v>Зэрэг</c:v>
                </c:pt>
                <c:pt idx="7">
                  <c:v>Манхан</c:v>
                </c:pt>
                <c:pt idx="8">
                  <c:v>Мянгад</c:v>
                </c:pt>
                <c:pt idx="9">
                  <c:v>Мөст</c:v>
                </c:pt>
                <c:pt idx="10">
                  <c:v>Мөнххайрхан</c:v>
                </c:pt>
                <c:pt idx="11">
                  <c:v>Үенч</c:v>
                </c:pt>
                <c:pt idx="12">
                  <c:v>Ховд</c:v>
                </c:pt>
                <c:pt idx="13">
                  <c:v>Цэцэг</c:v>
                </c:pt>
                <c:pt idx="14">
                  <c:v>Чандмань</c:v>
                </c:pt>
                <c:pt idx="15">
                  <c:v>Эрдэнэбүрэн</c:v>
                </c:pt>
                <c:pt idx="16">
                  <c:v>Жаргалант</c:v>
                </c:pt>
              </c:strCache>
            </c:strRef>
          </c:cat>
          <c:val>
            <c:numRef>
              <c:f>Sheet6!$D$5:$D$21</c:f>
              <c:numCache>
                <c:formatCode>General</c:formatCode>
                <c:ptCount val="17"/>
                <c:pt idx="0">
                  <c:v>181783</c:v>
                </c:pt>
                <c:pt idx="1">
                  <c:v>258503</c:v>
                </c:pt>
                <c:pt idx="2">
                  <c:v>215823</c:v>
                </c:pt>
                <c:pt idx="3">
                  <c:v>249839</c:v>
                </c:pt>
                <c:pt idx="4">
                  <c:v>151069</c:v>
                </c:pt>
                <c:pt idx="5">
                  <c:v>167138</c:v>
                </c:pt>
                <c:pt idx="6">
                  <c:v>196071</c:v>
                </c:pt>
                <c:pt idx="7">
                  <c:v>298812</c:v>
                </c:pt>
                <c:pt idx="8">
                  <c:v>261343</c:v>
                </c:pt>
                <c:pt idx="9">
                  <c:v>228660</c:v>
                </c:pt>
                <c:pt idx="10">
                  <c:v>140604</c:v>
                </c:pt>
                <c:pt idx="11">
                  <c:v>140985</c:v>
                </c:pt>
                <c:pt idx="12">
                  <c:v>197597</c:v>
                </c:pt>
                <c:pt idx="13">
                  <c:v>178317</c:v>
                </c:pt>
                <c:pt idx="14">
                  <c:v>254717</c:v>
                </c:pt>
                <c:pt idx="15">
                  <c:v>212223</c:v>
                </c:pt>
                <c:pt idx="16">
                  <c:v>113133</c:v>
                </c:pt>
              </c:numCache>
            </c:numRef>
          </c:val>
        </c:ser>
        <c:dLbls>
          <c:showLegendKey val="0"/>
          <c:showVal val="0"/>
          <c:showCatName val="0"/>
          <c:showSerName val="0"/>
          <c:showPercent val="0"/>
          <c:showBubbleSize val="0"/>
        </c:dLbls>
        <c:gapWidth val="66"/>
        <c:overlap val="-100"/>
        <c:axId val="154941136"/>
        <c:axId val="154941528"/>
      </c:barChart>
      <c:catAx>
        <c:axId val="1549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4941528"/>
        <c:crosses val="autoZero"/>
        <c:auto val="1"/>
        <c:lblAlgn val="ctr"/>
        <c:lblOffset val="100"/>
        <c:noMultiLvlLbl val="0"/>
      </c:catAx>
      <c:valAx>
        <c:axId val="154941528"/>
        <c:scaling>
          <c:orientation val="minMax"/>
        </c:scaling>
        <c:delete val="1"/>
        <c:axPos val="l"/>
        <c:numFmt formatCode="General" sourceLinked="1"/>
        <c:majorTickMark val="none"/>
        <c:minorTickMark val="none"/>
        <c:tickLblPos val="none"/>
        <c:crossAx val="1549411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2540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Булган</c:v>
                </c:pt>
                <c:pt idx="1">
                  <c:v>Зэрэг</c:v>
                </c:pt>
                <c:pt idx="2">
                  <c:v>Манхан</c:v>
                </c:pt>
                <c:pt idx="3">
                  <c:v>Чандмань</c:v>
                </c:pt>
                <c:pt idx="4">
                  <c:v>Дөргөн</c:v>
                </c:pt>
              </c:strCache>
            </c:strRef>
          </c:cat>
          <c:val>
            <c:numRef>
              <c:f>Sheet1!$B$2:$B$6</c:f>
              <c:numCache>
                <c:formatCode>General</c:formatCode>
                <c:ptCount val="5"/>
                <c:pt idx="0">
                  <c:v>2127</c:v>
                </c:pt>
                <c:pt idx="1">
                  <c:v>2327</c:v>
                </c:pt>
                <c:pt idx="2">
                  <c:v>3288</c:v>
                </c:pt>
                <c:pt idx="3">
                  <c:v>3657</c:v>
                </c:pt>
                <c:pt idx="4">
                  <c:v>4768</c:v>
                </c:pt>
              </c:numCache>
            </c:numRef>
          </c:val>
          <c:extLst xmlns:c16r2="http://schemas.microsoft.com/office/drawing/2015/06/chart">
            <c:ext xmlns:c16="http://schemas.microsoft.com/office/drawing/2014/chart" uri="{C3380CC4-5D6E-409C-BE32-E72D297353CC}">
              <c16:uniqueId val="{00000000-2573-4A1B-9DDC-F09D48E0CD93}"/>
            </c:ext>
          </c:extLst>
        </c:ser>
        <c:dLbls>
          <c:showLegendKey val="0"/>
          <c:showVal val="0"/>
          <c:showCatName val="0"/>
          <c:showSerName val="0"/>
          <c:showPercent val="0"/>
          <c:showBubbleSize val="0"/>
        </c:dLbls>
        <c:gapWidth val="30"/>
        <c:axId val="308222712"/>
        <c:axId val="308223104"/>
      </c:barChart>
      <c:catAx>
        <c:axId val="308222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308223104"/>
        <c:crosses val="autoZero"/>
        <c:auto val="1"/>
        <c:lblAlgn val="ctr"/>
        <c:lblOffset val="100"/>
        <c:noMultiLvlLbl val="0"/>
      </c:catAx>
      <c:valAx>
        <c:axId val="308223104"/>
        <c:scaling>
          <c:orientation val="minMax"/>
        </c:scaling>
        <c:delete val="1"/>
        <c:axPos val="b"/>
        <c:numFmt formatCode="General" sourceLinked="1"/>
        <c:majorTickMark val="none"/>
        <c:minorTickMark val="none"/>
        <c:tickLblPos val="none"/>
        <c:crossAx val="308222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0.56534</cdr:x>
      <cdr:y>0.04165</cdr:y>
    </cdr:from>
    <cdr:to>
      <cdr:x>0.61104</cdr:x>
      <cdr:y>0.8816</cdr:y>
    </cdr:to>
    <cdr:sp macro="" textlink="">
      <cdr:nvSpPr>
        <cdr:cNvPr id="2" name="Rounded Rectangle 1"/>
        <cdr:cNvSpPr/>
      </cdr:nvSpPr>
      <cdr:spPr>
        <a:xfrm xmlns:a="http://schemas.openxmlformats.org/drawingml/2006/main">
          <a:off x="2880571" y="132193"/>
          <a:ext cx="232833" cy="2666196"/>
        </a:xfrm>
        <a:prstGeom xmlns:a="http://schemas.openxmlformats.org/drawingml/2006/main" prst="roundRect">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0.78378</cdr:x>
      <cdr:y>0.455</cdr:y>
    </cdr:from>
    <cdr:to>
      <cdr:x>0.83182</cdr:x>
      <cdr:y>0.88311</cdr:y>
    </cdr:to>
    <cdr:sp macro="" textlink="">
      <cdr:nvSpPr>
        <cdr:cNvPr id="2" name="Rounded Rectangle 1"/>
        <cdr:cNvSpPr/>
      </cdr:nvSpPr>
      <cdr:spPr>
        <a:xfrm xmlns:a="http://schemas.openxmlformats.org/drawingml/2006/main">
          <a:off x="3993587" y="1444271"/>
          <a:ext cx="244759" cy="1358900"/>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18.10.05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18.10.05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18.10.05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18.10.05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pPr/>
              <a:t>18.10.05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pPr/>
              <a:t>18.10.05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pPr/>
              <a:t>18.10.05</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pPr/>
              <a:t>18.10.05</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pPr/>
              <a:t>18.10.05</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18.10.05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18.10.05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pPr/>
              <a:t>18.10.05</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pPr/>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Microsoft_Excel_Worksheet2.xlsx"/></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package" Target="../embeddings/Microsoft_Excel_Worksheet4.xlsx"/></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package" Target="../embeddings/Microsoft_Excel_Worksheet5.xlsx"/></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png"/><Relationship Id="rId7" Type="http://schemas.openxmlformats.org/officeDocument/2006/relationships/chart" Target="../charts/chart7.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image" Target="../media/image5.png"/><Relationship Id="rId5" Type="http://schemas.openxmlformats.org/officeDocument/2006/relationships/chart" Target="../charts/chart5.xml"/><Relationship Id="rId10" Type="http://schemas.microsoft.com/office/2007/relationships/hdphoto" Target="../media/hdphoto3.wdp"/><Relationship Id="rId4" Type="http://schemas.openxmlformats.org/officeDocument/2006/relationships/image" Target="../media/image32.png"/><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mn.wikipedia.org/wiki/%D0%90%D0%BB%D1%82%D0%B0%D0%B9_%D1%81%D1%83%D0%BC_(%D0%A5%D0%BE%D0%B2%D0%B4)" TargetMode="External"/><Relationship Id="rId3" Type="http://schemas.openxmlformats.org/officeDocument/2006/relationships/hyperlink" Target="https://mn.wikipedia.org/wiki/%D0%91%D1%83%D0%BB%D0%B3%D0%B0%D0%BD_%D1%81%D1%83%D0%BC_(%D0%A5%D0%BE%D0%B2%D0%B4)" TargetMode="External"/><Relationship Id="rId7" Type="http://schemas.openxmlformats.org/officeDocument/2006/relationships/hyperlink" Target="https://mn.wikipedia.org/wiki/%D0%9C%D1%8F%D0%BD%D0%B3%D0%B0%D0%B4_%D1%81%D1%83%D0%BC" TargetMode="External"/><Relationship Id="rId2" Type="http://schemas.openxmlformats.org/officeDocument/2006/relationships/hyperlink" Target="https://mn.wikipedia.org/w/index.php?title=%D0%A6%D1%8D%D1%86%D1%8D%D0%B3_%D1%81%D1%83%D0%BC_(%D0%A5%D0%BE%D0%B2%D0%B4)&amp;action=edit&amp;redlink=1" TargetMode="External"/><Relationship Id="rId1" Type="http://schemas.openxmlformats.org/officeDocument/2006/relationships/slideLayout" Target="../slideLayouts/slideLayout7.xml"/><Relationship Id="rId6" Type="http://schemas.openxmlformats.org/officeDocument/2006/relationships/hyperlink" Target="https://mn.wikipedia.org/wiki/%D0%A7%D0%B0%D0%BD%D0%B4%D0%BC%D0%B0%D0%BD%D1%8C_%D1%81%D1%83%D0%BC_(%D0%A5%D0%BE%D0%B2%D0%B4)" TargetMode="External"/><Relationship Id="rId5" Type="http://schemas.openxmlformats.org/officeDocument/2006/relationships/hyperlink" Target="https://mn.wikipedia.org/wiki/%D0%9C%D3%A9%D0%BD%D1%85%D1%85%D0%B0%D0%B9%D1%80%D1%85%D0%B0%D0%BD_%D1%81%D1%83%D0%BC" TargetMode="External"/><Relationship Id="rId4" Type="http://schemas.openxmlformats.org/officeDocument/2006/relationships/hyperlink" Target="https://mn.wikipedia.org/wiki/%D0%97%D1%8D%D1%80%D1%8D%D0%B3_%D1%81%D1%83%D0%BC" TargetMode="Externa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khovd.gov.mn/" TargetMode="External"/><Relationship Id="rId2" Type="http://schemas.openxmlformats.org/officeDocument/2006/relationships/hyperlink" Target="http://www.khovd.nso.mn/"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ndakhzorig\AppData\Local\Microsoft\Windows\INetCache\Content.Word\NSO-LOGO.PNG">
            <a:extLst>
              <a:ext uri="{FF2B5EF4-FFF2-40B4-BE49-F238E27FC236}">
                <a16:creationId xmlns:a16="http://schemas.microsoft.com/office/drawing/2014/main" xmlns="" id="{0DBECC6C-E697-446C-9888-942158B6DD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6923" y="193419"/>
            <a:ext cx="468000" cy="468000"/>
          </a:xfrm>
          <a:prstGeom prst="rect">
            <a:avLst/>
          </a:prstGeom>
          <a:noFill/>
          <a:ln>
            <a:noFill/>
          </a:ln>
        </p:spPr>
      </p:pic>
      <p:sp>
        <p:nvSpPr>
          <p:cNvPr id="8" name="TextBox 7">
            <a:extLst>
              <a:ext uri="{FF2B5EF4-FFF2-40B4-BE49-F238E27FC236}">
                <a16:creationId xmlns:a16="http://schemas.microsoft.com/office/drawing/2014/main" xmlns="" id="{DBAB7373-E254-450A-BA8C-D91E7C4BCE36}"/>
              </a:ext>
            </a:extLst>
          </p:cNvPr>
          <p:cNvSpPr txBox="1"/>
          <p:nvPr/>
        </p:nvSpPr>
        <p:spPr>
          <a:xfrm>
            <a:off x="566928" y="2531591"/>
            <a:ext cx="1027056" cy="307777"/>
          </a:xfrm>
          <a:prstGeom prst="rect">
            <a:avLst/>
          </a:prstGeom>
          <a:no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2018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a16="http://schemas.microsoft.com/office/drawing/2014/main" xmlns="" id="{38633E32-DF07-409D-8FC7-D8F7E25990C3}"/>
              </a:ext>
            </a:extLst>
          </p:cNvPr>
          <p:cNvSpPr txBox="1"/>
          <p:nvPr/>
        </p:nvSpPr>
        <p:spPr>
          <a:xfrm>
            <a:off x="230327" y="1686774"/>
            <a:ext cx="2854413" cy="646331"/>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mn-MN" sz="2400" dirty="0" smtClean="0">
                <a:solidFill>
                  <a:schemeClr val="accent1"/>
                </a:solidFill>
                <a:latin typeface="Arial" panose="020B0604020202020204" pitchFamily="34" charset="0"/>
                <a:cs typeface="Arial" panose="020B0604020202020204" pitchFamily="34" charset="0"/>
              </a:rPr>
              <a:t>76133.0 </a:t>
            </a:r>
            <a:r>
              <a:rPr lang="mn-MN" sz="1600" dirty="0">
                <a:solidFill>
                  <a:srgbClr val="FFB000"/>
                </a:solidFill>
                <a:latin typeface="Arial" panose="020B0604020202020204" pitchFamily="34" charset="0"/>
                <a:cs typeface="Arial" panose="020B0604020202020204" pitchFamily="34" charset="0"/>
              </a:rPr>
              <a:t>кв.км</a:t>
            </a:r>
            <a:endParaRPr lang="mn-MN" sz="2400"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6B11D61-5B4B-484E-B036-5323E6E78B30}"/>
              </a:ext>
            </a:extLst>
          </p:cNvPr>
          <p:cNvSpPr txBox="1"/>
          <p:nvPr/>
        </p:nvSpPr>
        <p:spPr>
          <a:xfrm>
            <a:off x="141997" y="958334"/>
            <a:ext cx="2519515" cy="369332"/>
          </a:xfrm>
          <a:prstGeom prst="rect">
            <a:avLst/>
          </a:prstGeom>
          <a:noFill/>
        </p:spPr>
        <p:txBody>
          <a:bodyPr wrap="square" rtlCol="0">
            <a:spAutoFit/>
          </a:bodyPr>
          <a:lstStyle/>
          <a:p>
            <a:r>
              <a:rPr lang="mn-MN" dirty="0" smtClean="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ХОВД АЙМАГ</a:t>
            </a:r>
            <a:endPar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58" y="106497"/>
            <a:ext cx="781610" cy="7816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569" y="2531591"/>
            <a:ext cx="1570183" cy="7428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0011" y="518554"/>
            <a:ext cx="1458089" cy="1971337"/>
          </a:xfrm>
          <a:prstGeom prst="rect">
            <a:avLst/>
          </a:prstGeom>
        </p:spPr>
      </p:pic>
      <p:sp>
        <p:nvSpPr>
          <p:cNvPr id="11" name="TextBox 10">
            <a:extLst>
              <a:ext uri="{FF2B5EF4-FFF2-40B4-BE49-F238E27FC236}">
                <a16:creationId xmlns:a16="http://schemas.microsoft.com/office/drawing/2014/main" xmlns="" id="{D6B11D61-5B4B-484E-B036-5323E6E78B30}"/>
              </a:ext>
            </a:extLst>
          </p:cNvPr>
          <p:cNvSpPr txBox="1"/>
          <p:nvPr/>
        </p:nvSpPr>
        <p:spPr>
          <a:xfrm>
            <a:off x="1326759" y="149222"/>
            <a:ext cx="2669507" cy="369332"/>
          </a:xfrm>
          <a:prstGeom prst="rect">
            <a:avLst/>
          </a:prstGeom>
          <a:noFill/>
        </p:spPr>
        <p:txBody>
          <a:bodyPr wrap="square" rtlCol="0">
            <a:spAutoFit/>
          </a:bodyPr>
          <a:lstStyle/>
          <a:p>
            <a:r>
              <a:rPr lang="mn-MN" dirty="0" smtClean="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БҮТЭЭН БАЙГУУЛАЛТ</a:t>
            </a:r>
            <a:endPar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2" name="5-Point Star 11"/>
          <p:cNvSpPr/>
          <p:nvPr/>
        </p:nvSpPr>
        <p:spPr>
          <a:xfrm>
            <a:off x="2902706" y="976022"/>
            <a:ext cx="115661" cy="1048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9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F3FF766E-2D30-42C2-9947-77D753FD8651}"/>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433CA81-4E5D-4357-8DED-D3B951AC09E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340DE8C-5A4A-4174-9228-FC9A145738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2A2F7DA-0472-4B1E-BE08-F5C17B1443A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4" name="TextBox 13">
            <a:extLst>
              <a:ext uri="{FF2B5EF4-FFF2-40B4-BE49-F238E27FC236}">
                <a16:creationId xmlns="" xmlns:a16="http://schemas.microsoft.com/office/drawing/2014/main" id="{A65FBAC5-8C31-4ED1-A844-DAA93BB8E762}"/>
              </a:ext>
            </a:extLst>
          </p:cNvPr>
          <p:cNvSpPr txBox="1"/>
          <p:nvPr/>
        </p:nvSpPr>
        <p:spPr>
          <a:xfrm>
            <a:off x="235604" y="285984"/>
            <a:ext cx="2823623"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p:txBody>
      </p:sp>
      <p:graphicFrame>
        <p:nvGraphicFramePr>
          <p:cNvPr id="15" name="Table 14">
            <a:extLst>
              <a:ext uri="{FF2B5EF4-FFF2-40B4-BE49-F238E27FC236}">
                <a16:creationId xmlns="" xmlns:a16="http://schemas.microsoft.com/office/drawing/2014/main" id="{13DEC1FC-D785-4CA8-8288-E9656014AE35}"/>
              </a:ext>
            </a:extLst>
          </p:cNvPr>
          <p:cNvGraphicFramePr>
            <a:graphicFrameLocks noGrp="1"/>
          </p:cNvGraphicFramePr>
          <p:nvPr>
            <p:extLst>
              <p:ext uri="{D42A27DB-BD31-4B8C-83A1-F6EECF244321}">
                <p14:modId xmlns:p14="http://schemas.microsoft.com/office/powerpoint/2010/main" val="2610920309"/>
              </p:ext>
            </p:extLst>
          </p:nvPr>
        </p:nvGraphicFramePr>
        <p:xfrm>
          <a:off x="312249" y="626179"/>
          <a:ext cx="4424629" cy="2541410"/>
        </p:xfrm>
        <a:graphic>
          <a:graphicData uri="http://schemas.openxmlformats.org/drawingml/2006/table">
            <a:tbl>
              <a:tblPr>
                <a:tableStyleId>{2D5ABB26-0587-4C30-8999-92F81FD0307C}</a:tableStyleId>
              </a:tblPr>
              <a:tblGrid>
                <a:gridCol w="2823635">
                  <a:extLst>
                    <a:ext uri="{9D8B030D-6E8A-4147-A177-3AD203B41FA5}">
                      <a16:colId xmlns="" xmlns:a16="http://schemas.microsoft.com/office/drawing/2014/main" val="20000"/>
                    </a:ext>
                  </a:extLst>
                </a:gridCol>
                <a:gridCol w="1600994">
                  <a:extLst>
                    <a:ext uri="{9D8B030D-6E8A-4147-A177-3AD203B41FA5}">
                      <a16:colId xmlns=""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mn-MN" sz="1400" b="1" i="0" u="none" strike="noStrike" dirty="0">
                          <a:solidFill>
                            <a:schemeClr val="bg1"/>
                          </a:solidFill>
                          <a:latin typeface="Arial" pitchFamily="34" charset="0"/>
                          <a:cs typeface="Arial" pitchFamily="34" charset="0"/>
                        </a:rPr>
                        <a:t>2017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180000">
                <a:tc>
                  <a:txBody>
                    <a:bodyPr/>
                    <a:lstStyle/>
                    <a:p>
                      <a:pPr algn="l" rtl="0" fontAlgn="ctr"/>
                      <a:r>
                        <a:rPr lang="mn-MN" sz="1000" b="0" i="0" u="none" strike="noStrike" dirty="0">
                          <a:solidFill>
                            <a:srgbClr val="002060"/>
                          </a:solidFill>
                          <a:latin typeface="Arial" pitchFamily="34" charset="0"/>
                          <a:cs typeface="Arial" pitchFamily="34" charset="0"/>
                        </a:rPr>
                        <a:t>Биеийн тамир, спортын байгууллага</a:t>
                      </a:r>
                    </a:p>
                  </a:txBody>
                  <a:tcPr marL="9525" marR="9525" marT="9525" marB="0" anchor="ctr">
                    <a:noFill/>
                  </a:tcPr>
                </a:tc>
                <a:tc>
                  <a:txBody>
                    <a:bodyPr/>
                    <a:lstStyle/>
                    <a:p>
                      <a:pPr algn="r" rtl="0" fontAlgn="ctr"/>
                      <a:r>
                        <a:rPr lang="mn-MN" sz="1200" b="0" i="0" u="none" strike="noStrike" dirty="0">
                          <a:solidFill>
                            <a:srgbClr val="002060"/>
                          </a:solidFill>
                          <a:latin typeface="Arial" pitchFamily="34" charset="0"/>
                          <a:cs typeface="Arial" pitchFamily="34" charset="0"/>
                        </a:rPr>
                        <a:t>1</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1"/>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Нийт ажиллагчид</a:t>
                      </a: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151</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2"/>
                  </a:ext>
                </a:extLst>
              </a:tr>
              <a:tr h="212612">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Эмэгтэй</a:t>
                      </a:r>
                    </a:p>
                  </a:txBody>
                  <a:tcPr marL="9525" marR="9525" marT="9525" marB="0" anchor="ctr">
                    <a:noFill/>
                  </a:tcPr>
                </a:tc>
                <a:tc>
                  <a:txBody>
                    <a:bodyPr/>
                    <a:lstStyle/>
                    <a:p>
                      <a:pPr algn="r" rtl="0" fontAlgn="ctr"/>
                      <a:r>
                        <a:rPr lang="mn-MN" sz="1200" b="0" i="0" u="none" strike="noStrike" dirty="0" smtClean="0">
                          <a:solidFill>
                            <a:srgbClr val="002060"/>
                          </a:solidFill>
                          <a:latin typeface="Arial" pitchFamily="34" charset="0"/>
                          <a:cs typeface="Arial" pitchFamily="34" charset="0"/>
                        </a:rPr>
                        <a:t>64</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3"/>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a:t>
                      </a: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80 133</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4"/>
                  </a:ext>
                </a:extLst>
              </a:tr>
              <a:tr h="212612">
                <a:tc>
                  <a:txBody>
                    <a:bodyPr/>
                    <a:lstStyle/>
                    <a:p>
                      <a:pPr algn="l" rtl="0" fontAlgn="ctr"/>
                      <a:r>
                        <a:rPr lang="mn-MN" sz="1000" b="0" i="0" u="none" strike="noStrike" dirty="0">
                          <a:solidFill>
                            <a:srgbClr val="002060"/>
                          </a:solidFill>
                          <a:latin typeface="Arial" pitchFamily="34" charset="0"/>
                          <a:cs typeface="Arial" pitchFamily="34" charset="0"/>
                        </a:rPr>
                        <a:t>Спорт заал</a:t>
                      </a:r>
                    </a:p>
                  </a:txBody>
                  <a:tcPr marL="9525" marR="9525" marT="9525" marB="0" anchor="ctr">
                    <a:noFill/>
                  </a:tcPr>
                </a:tc>
                <a:tc>
                  <a:txBody>
                    <a:bodyPr/>
                    <a:lstStyle/>
                    <a:p>
                      <a:pPr algn="r" rtl="0" fontAlgn="ctr"/>
                      <a:r>
                        <a:rPr lang="mn-MN" sz="1200" b="0" i="0" u="none" strike="noStrike" dirty="0" smtClean="0">
                          <a:solidFill>
                            <a:srgbClr val="002060"/>
                          </a:solidFill>
                          <a:latin typeface="Arial" pitchFamily="34" charset="0"/>
                          <a:cs typeface="Arial" pitchFamily="34" charset="0"/>
                        </a:rPr>
                        <a:t>33</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5"/>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Дасгалжуулагчид</a:t>
                      </a: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638</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212612">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Эмэгтэй</a:t>
                      </a:r>
                    </a:p>
                  </a:txBody>
                  <a:tcPr marL="9525" marR="9525" marT="9525" marB="0" anchor="ctr">
                    <a:noFill/>
                  </a:tcPr>
                </a:tc>
                <a:tc>
                  <a:txBody>
                    <a:bodyPr/>
                    <a:lstStyle/>
                    <a:p>
                      <a:pPr algn="r" rtl="0" fontAlgn="ctr"/>
                      <a:r>
                        <a:rPr lang="mn-MN" sz="1200" b="0" i="0" u="none" strike="noStrike" dirty="0" smtClean="0">
                          <a:solidFill>
                            <a:srgbClr val="002060"/>
                          </a:solidFill>
                          <a:latin typeface="Arial" pitchFamily="34" charset="0"/>
                          <a:cs typeface="Arial" pitchFamily="34" charset="0"/>
                        </a:rPr>
                        <a:t>132</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8"/>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Олон улсын мастер</a:t>
                      </a: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8</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9"/>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Спортын мастер</a:t>
                      </a:r>
                    </a:p>
                  </a:txBody>
                  <a:tcPr marL="9525" marR="9525" marT="9525" marB="0" anchor="ctr">
                    <a:noFill/>
                  </a:tcPr>
                </a:tc>
                <a:tc>
                  <a:txBody>
                    <a:bodyPr/>
                    <a:lstStyle/>
                    <a:p>
                      <a:pPr algn="r" rtl="0" fontAlgn="ctr"/>
                      <a:r>
                        <a:rPr lang="mn-MN" sz="1200" b="0" i="0" u="none" strike="noStrike" dirty="0" smtClean="0">
                          <a:solidFill>
                            <a:srgbClr val="002060"/>
                          </a:solidFill>
                          <a:latin typeface="Arial" pitchFamily="34" charset="0"/>
                          <a:cs typeface="Arial" pitchFamily="34" charset="0"/>
                        </a:rPr>
                        <a:t>135</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671407375"/>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Цол зэрэгтэй шүүгчид</a:t>
                      </a: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10</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281844867"/>
                  </a:ext>
                </a:extLst>
              </a:tr>
              <a:tr h="212612">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Эмэгтэй</a:t>
                      </a:r>
                    </a:p>
                  </a:txBody>
                  <a:tcPr marL="9525" marR="9525" marT="9525" marB="0" anchor="ctr">
                    <a:noFill/>
                  </a:tcPr>
                </a:tc>
                <a:tc>
                  <a:txBody>
                    <a:bodyPr/>
                    <a:lstStyle/>
                    <a:p>
                      <a:pPr algn="r" rtl="0" fontAlgn="ctr"/>
                      <a:r>
                        <a:rPr lang="mn-MN" sz="1200" b="0" i="0" u="none" strike="noStrike" dirty="0">
                          <a:solidFill>
                            <a:srgbClr val="002060"/>
                          </a:solidFill>
                          <a:latin typeface="Arial" pitchFamily="34" charset="0"/>
                          <a:cs typeface="Arial" pitchFamily="34" charset="0"/>
                        </a:rPr>
                        <a:t>1</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538241608"/>
                  </a:ext>
                </a:extLst>
              </a:tr>
            </a:tbl>
          </a:graphicData>
        </a:graphic>
      </p:graphicFrame>
    </p:spTree>
    <p:extLst>
      <p:ext uri="{BB962C8B-B14F-4D97-AF65-F5344CB8AC3E}">
        <p14:creationId xmlns:p14="http://schemas.microsoft.com/office/powerpoint/2010/main" val="2166223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349623"/>
            <a:ext cx="4662588" cy="2000548"/>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Ховд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аймгаас төрөн гарсан улсын цолтой бөхчүүд</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18,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олон улсын хэмжээний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135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дэд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128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спортын зэрэг цолтон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638</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шүүгч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гавъяат дасгалжуулагч </a:t>
            </a:r>
            <a:r>
              <a:rPr lang="mn-MN" sz="1000" dirty="0" smtClean="0">
                <a:latin typeface="Arial" panose="020B0604020202020204" pitchFamily="34" charset="0"/>
                <a:ea typeface="Times New Roman" panose="02020603050405020304" pitchFamily="18" charset="0"/>
                <a:cs typeface="Arial" panose="020B0604020202020204" pitchFamily="34" charset="0"/>
              </a:rPr>
              <a:t>1</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Сүүлийн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гаруй жилд тус аймгийн биеийн тамир, спортын салбар ажлаараа улсад тогтмол эхний гурван байрт шалгарч байна.</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Тив, дэлхий, олон улс, монголын бүх ард түмний спартикад, хүүхдийн спортын наадам, улсын аварга шалгаруулах тэмцээнээс жилд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300-320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медаль хүртэж байна.</a:t>
            </a:r>
          </a:p>
        </p:txBody>
      </p:sp>
      <p:grpSp>
        <p:nvGrpSpPr>
          <p:cNvPr id="8" name="Group 7">
            <a:extLst>
              <a:ext uri="{FF2B5EF4-FFF2-40B4-BE49-F238E27FC236}">
                <a16:creationId xmlns:a16="http://schemas.microsoft.com/office/drawing/2014/main" xmlns="" id="{DBCC620B-6966-417C-9AF2-A3E3D93C1909}"/>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89D3C490-3793-490D-BF9E-088C69D4FE0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92CA6386-201E-4253-9F60-5CA62DFA24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6AE6A70-7E9D-4067-B757-BD1AA400F85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pic>
        <p:nvPicPr>
          <p:cNvPr id="14" name="Picture 13">
            <a:extLst>
              <a:ext uri="{FF2B5EF4-FFF2-40B4-BE49-F238E27FC236}">
                <a16:creationId xmlns="" xmlns:a16="http://schemas.microsoft.com/office/drawing/2014/main" id="{66E7F3C4-993A-43A2-B0A0-9462F03E8F60}"/>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0" b="20378" l="24500" r="43600">
                        <a14:foregroundMark x1="29500" y1="1093" x2="29500" y2="1093"/>
                        <a14:foregroundMark x1="32400" y1="4175" x2="32400" y2="4175"/>
                        <a14:foregroundMark x1="36300" y1="6660" x2="36300" y2="6660"/>
                        <a14:foregroundMark x1="33900" y1="14115" x2="33900" y2="14115"/>
                        <a14:foregroundMark x1="37100" y1="1392" x2="37100" y2="1392"/>
                      </a14:backgroundRemoval>
                    </a14:imgEffect>
                  </a14:imgLayer>
                </a14:imgProps>
              </a:ext>
              <a:ext uri="{28A0092B-C50C-407E-A947-70E740481C1C}">
                <a14:useLocalDpi xmlns:a14="http://schemas.microsoft.com/office/drawing/2010/main" val="0"/>
              </a:ext>
            </a:extLst>
          </a:blip>
          <a:srcRect l="25091" r="56819" b="80020"/>
          <a:stretch/>
        </p:blipFill>
        <p:spPr>
          <a:xfrm>
            <a:off x="653293" y="2443015"/>
            <a:ext cx="583201" cy="648000"/>
          </a:xfrm>
          <a:prstGeom prst="rect">
            <a:avLst/>
          </a:prstGeom>
        </p:spPr>
      </p:pic>
      <p:pic>
        <p:nvPicPr>
          <p:cNvPr id="15" name="Picture 14">
            <a:extLst>
              <a:ext uri="{FF2B5EF4-FFF2-40B4-BE49-F238E27FC236}">
                <a16:creationId xmlns="" xmlns:a16="http://schemas.microsoft.com/office/drawing/2014/main" id="{4EAD49DA-701A-413C-9943-600E8D8BBDFC}"/>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35388" b="54871" l="20800" r="39200">
                        <a14:foregroundMark x1="31300" y1="38270" x2="31300" y2="38270"/>
                        <a14:foregroundMark x1="30100" y1="52187" x2="30100" y2="52187"/>
                        <a14:foregroundMark x1="29400" y1="53579" x2="29400" y2="53579"/>
                        <a14:foregroundMark x1="28700" y1="53082" x2="28700" y2="53082"/>
                      </a14:backgroundRemoval>
                    </a14:imgEffect>
                  </a14:imgLayer>
                </a14:imgProps>
              </a:ext>
              <a:ext uri="{28A0092B-C50C-407E-A947-70E740481C1C}">
                <a14:useLocalDpi xmlns:a14="http://schemas.microsoft.com/office/drawing/2010/main" val="0"/>
              </a:ext>
            </a:extLst>
          </a:blip>
          <a:srcRect l="21645" t="35841" r="61127" b="45321"/>
          <a:stretch/>
        </p:blipFill>
        <p:spPr>
          <a:xfrm>
            <a:off x="2260796" y="2486794"/>
            <a:ext cx="589090" cy="648000"/>
          </a:xfrm>
          <a:prstGeom prst="rect">
            <a:avLst/>
          </a:prstGeom>
        </p:spPr>
      </p:pic>
      <p:pic>
        <p:nvPicPr>
          <p:cNvPr id="16" name="Picture 15">
            <a:extLst>
              <a:ext uri="{FF2B5EF4-FFF2-40B4-BE49-F238E27FC236}">
                <a16:creationId xmlns="" xmlns:a16="http://schemas.microsoft.com/office/drawing/2014/main" id="{A6961A9F-7F85-43CA-930E-D05FBFADCE29}"/>
              </a:ext>
            </a:extLst>
          </p:cNvPr>
          <p:cNvPicPr>
            <a:picLocks noChangeAspect="1"/>
          </p:cNvPicPr>
          <p:nvPr/>
        </p:nvPicPr>
        <p:blipFill rotWithShape="1">
          <a:blip r:embed="rId6"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71869" b="91551" l="77000" r="100000">
                        <a14:foregroundMark x1="80400" y1="81610" x2="80400" y2="81610"/>
                        <a14:foregroundMark x1="81200" y1="80318" x2="81200" y2="80318"/>
                        <a14:foregroundMark x1="89000" y1="76243" x2="89000" y2="76243"/>
                        <a14:foregroundMark x1="89800" y1="78330" x2="89800" y2="78330"/>
                        <a14:foregroundMark x1="94000" y1="77932" x2="94000" y2="77932"/>
                        <a14:foregroundMark x1="91900" y1="75746" x2="91900" y2="75746"/>
                      </a14:backgroundRemoval>
                    </a14:imgEffect>
                  </a14:imgLayer>
                </a14:imgProps>
              </a:ext>
              <a:ext uri="{28A0092B-C50C-407E-A947-70E740481C1C}">
                <a14:useLocalDpi xmlns:a14="http://schemas.microsoft.com/office/drawing/2010/main" val="0"/>
              </a:ext>
            </a:extLst>
          </a:blip>
          <a:srcRect l="78129" t="72294" b="8869"/>
          <a:stretch/>
        </p:blipFill>
        <p:spPr>
          <a:xfrm>
            <a:off x="3874188" y="2436134"/>
            <a:ext cx="747844" cy="648000"/>
          </a:xfrm>
          <a:prstGeom prst="rect">
            <a:avLst/>
          </a:prstGeom>
        </p:spPr>
      </p:pic>
    </p:spTree>
    <p:extLst>
      <p:ext uri="{BB962C8B-B14F-4D97-AF65-F5344CB8AC3E}">
        <p14:creationId xmlns:p14="http://schemas.microsoft.com/office/powerpoint/2010/main" val="665914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288382"/>
            <a:ext cx="4662588" cy="2923877"/>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онд Өсвөрийн улсын аварга шалгаруулах, Олон улс, тив, дэлхийн аварга шалгаруулах тэмцээнд хөнгөн атлетик, жудо бөх, чөлөөт бөх, үндэсний бөх, үндэсний сур, волейбол, сагсан бөмбөг, байт харваа, таеквондо, спорт бүжиг, теннис, дугуй, бадминтон, шагай харваа, спорт аялал гэсэн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550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тамирчин ажилттай оролцож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алт-89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мөнгө-56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хүрэл-105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нийт-250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медаль хүртсэн</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Насанд хүрэгчдийн улсын аварга шалгаруулах тэмцээнд спортын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төрлөөр Насанд хүрэгчдийн аймгийн аваргаас шалгарсан баг тамирчид Улсын аварга шалгаруулах тэмцээнд шагай харваа, үндэсний бөх, үндэсний сур, волейбол, сагсан бөмбөг, хөнгөн атлетик, явган аялал, теннис гэсэн спортын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230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тамирчин амжилттай оролцож нийт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алт-25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мөнгө-15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хүрэл-33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нийт-73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медаль авсан байна.</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онд УАШТ, ОУ, Тив, дэлхийгээс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медаль хүртсэн амжилттай.</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pic>
        <p:nvPicPr>
          <p:cNvPr id="14" name="Picture 13">
            <a:extLst>
              <a:ext uri="{FF2B5EF4-FFF2-40B4-BE49-F238E27FC236}">
                <a16:creationId xmlns="" xmlns:a16="http://schemas.microsoft.com/office/drawing/2014/main" id="{502B5737-EBC7-4D77-B306-E8FB522DC817}"/>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69682" b="92346" l="63600" r="79700">
                        <a14:foregroundMark x1="67500" y1="76541" x2="67500" y2="76541"/>
                        <a14:foregroundMark x1="69100" y1="77137" x2="69100" y2="77137"/>
                        <a14:foregroundMark x1="71800" y1="77435" x2="71800" y2="77435"/>
                        <a14:foregroundMark x1="71800" y1="72266" x2="71800" y2="72266"/>
                      </a14:backgroundRemoval>
                    </a14:imgEffect>
                  </a14:imgLayer>
                </a14:imgProps>
              </a:ext>
              <a:ext uri="{28A0092B-C50C-407E-A947-70E740481C1C}">
                <a14:useLocalDpi xmlns:a14="http://schemas.microsoft.com/office/drawing/2010/main" val="0"/>
              </a:ext>
            </a:extLst>
          </a:blip>
          <a:srcRect l="65085" t="70886" r="21010" b="8012"/>
          <a:stretch/>
        </p:blipFill>
        <p:spPr>
          <a:xfrm>
            <a:off x="278553" y="979324"/>
            <a:ext cx="424488" cy="648000"/>
          </a:xfrm>
          <a:prstGeom prst="rect">
            <a:avLst/>
          </a:prstGeom>
        </p:spPr>
      </p:pic>
      <p:pic>
        <p:nvPicPr>
          <p:cNvPr id="15" name="Picture 14">
            <a:extLst>
              <a:ext uri="{FF2B5EF4-FFF2-40B4-BE49-F238E27FC236}">
                <a16:creationId xmlns="" xmlns:a16="http://schemas.microsoft.com/office/drawing/2014/main" id="{26FA1757-9D16-496D-B899-D9B6E05038C7}"/>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0" b="17396" l="42400" r="61700">
                        <a14:foregroundMark x1="53400" y1="1690" x2="53400" y2="1690"/>
                        <a14:foregroundMark x1="55800" y1="4771" x2="55800" y2="4771"/>
                      </a14:backgroundRemoval>
                    </a14:imgEffect>
                  </a14:imgLayer>
                </a14:imgProps>
              </a:ext>
              <a:ext uri="{28A0092B-C50C-407E-A947-70E740481C1C}">
                <a14:useLocalDpi xmlns:a14="http://schemas.microsoft.com/office/drawing/2010/main" val="0"/>
              </a:ext>
            </a:extLst>
          </a:blip>
          <a:srcRect l="42442" r="38484" b="82508"/>
          <a:stretch/>
        </p:blipFill>
        <p:spPr>
          <a:xfrm>
            <a:off x="125593" y="2113791"/>
            <a:ext cx="663357" cy="612000"/>
          </a:xfrm>
          <a:prstGeom prst="rect">
            <a:avLst/>
          </a:prstGeom>
        </p:spPr>
      </p:pic>
    </p:spTree>
    <p:extLst>
      <p:ext uri="{BB962C8B-B14F-4D97-AF65-F5344CB8AC3E}">
        <p14:creationId xmlns:p14="http://schemas.microsoft.com/office/powerpoint/2010/main" val="1621912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a16="http://schemas.microsoft.com/office/drawing/2014/main" xmlns="" id="{6EBBFB55-229C-4616-8483-AE78D47ED3CC}"/>
              </a:ext>
            </a:extLst>
          </p:cNvPr>
          <p:cNvSpPr txBox="1"/>
          <p:nvPr/>
        </p:nvSpPr>
        <p:spPr>
          <a:xfrm>
            <a:off x="290412" y="392337"/>
            <a:ext cx="4662588" cy="1846659"/>
          </a:xfrm>
          <a:prstGeom prst="rect">
            <a:avLst/>
          </a:prstGeom>
          <a:noFill/>
        </p:spPr>
        <p:txBody>
          <a:bodyPr wrap="square" rtlCol="0">
            <a:spAutoFit/>
          </a:bodyPr>
          <a:lstStyle/>
          <a:p>
            <a:pPr algn="just"/>
            <a:r>
              <a:rPr lang="mn-MN" sz="1200" dirty="0">
                <a:solidFill>
                  <a:srgbClr val="C0000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32100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592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9707</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1</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4</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5</a:t>
            </a:r>
          </a:p>
          <a:p>
            <a:pPr marL="1085850" lvl="2"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Мусалман 1</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E196353D-33CD-4243-8B8B-4D853EDC9804}"/>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1815C599-B467-40A7-A2B5-C9088AAE175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0F40AEC-A40D-4257-8B9B-008B1D28DBD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7EA86A5-A14F-4A00-A0E9-50D3954D1BA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pic>
        <p:nvPicPr>
          <p:cNvPr id="14" name="Picture 2" descr="Ð¥Ð¾Ð»Ð±Ð¾Ð¾ÑÐ¾Ð¹ ÐÑÑÐ°Ð³">
            <a:extLst>
              <a:ext uri="{FF2B5EF4-FFF2-40B4-BE49-F238E27FC236}">
                <a16:creationId xmlns="" xmlns:a16="http://schemas.microsoft.com/office/drawing/2014/main" id="{040DE4FA-F3D2-48D8-86FC-9389ADD3E3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88" t="14965" r="9024" b="23477"/>
          <a:stretch/>
        </p:blipFill>
        <p:spPr bwMode="auto">
          <a:xfrm>
            <a:off x="359227" y="2319393"/>
            <a:ext cx="1008395" cy="8236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9B687026-4E67-40B4-B6B9-974351589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317" y="2035873"/>
            <a:ext cx="1044219" cy="823689"/>
          </a:xfrm>
          <a:prstGeom prst="rect">
            <a:avLst/>
          </a:prstGeom>
        </p:spPr>
      </p:pic>
      <p:pic>
        <p:nvPicPr>
          <p:cNvPr id="16" name="Picture 4" descr="Ð¥Ð¾Ð»Ð±Ð¾Ð¾ÑÐ¾Ð¹ ÐÑÑÐ°Ð³">
            <a:extLst>
              <a:ext uri="{FF2B5EF4-FFF2-40B4-BE49-F238E27FC236}">
                <a16:creationId xmlns="" xmlns:a16="http://schemas.microsoft.com/office/drawing/2014/main" id="{61AB5909-5099-4B65-972A-67BA38B2317D}"/>
              </a:ext>
            </a:extLst>
          </p:cNvPr>
          <p:cNvPicPr>
            <a:picLocks noChangeAspect="1" noChangeArrowheads="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17120">
            <a:off x="4006366" y="457243"/>
            <a:ext cx="58561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98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2" y="349623"/>
            <a:ext cx="4455240" cy="1538883"/>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a:t>
            </a:r>
            <a:r>
              <a:rPr lang="mn-MN" sz="1050" dirty="0">
                <a:solidFill>
                  <a:srgbClr val="002060"/>
                </a:solidFill>
                <a:latin typeface="Arial" panose="020B0604020202020204" pitchFamily="34" charset="0"/>
                <a:ea typeface="Times New Roman" panose="02020603050405020304" pitchFamily="18" charset="0"/>
                <a:cs typeface="Arial" panose="020B0604020202020204" pitchFamily="34" charset="0"/>
              </a:rPr>
              <a:t>ИТХТ</a:t>
            </a:r>
            <a:r>
              <a:rPr lang="mn-MN" sz="105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-ийн </a:t>
            </a:r>
            <a:r>
              <a:rPr lang="mn-MN" sz="105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5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a:t>
            </a:r>
            <a:r>
              <a:rPr lang="mn-MN" sz="105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74</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50" dirty="0">
                <a:solidFill>
                  <a:schemeClr val="accent1"/>
                </a:solidFill>
                <a:latin typeface="Arial" panose="020B0604020202020204" pitchFamily="34" charset="0"/>
                <a:ea typeface="Times New Roman" panose="02020603050405020304" pitchFamily="18" charset="0"/>
                <a:cs typeface="Arial" panose="020B0604020202020204" pitchFamily="34" charset="0"/>
              </a:rPr>
              <a:t>дүгээр тогтоолоор </a:t>
            </a:r>
            <a:r>
              <a:rPr lang="mn-MN" sz="105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Шар төмс, Сутай цай, тарвас зэрэг бүтээгдэхүүнийг</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5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брэнд бүтээгдэхүүнээр </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баталсан.</a:t>
            </a:r>
          </a:p>
          <a:p>
            <a:pPr marL="628650" lvl="1" indent="-171450" algn="just">
              <a:buFont typeface="Arial" panose="020B0604020202020204" pitchFamily="34" charset="0"/>
              <a:buChar char="•"/>
            </a:pPr>
            <a:r>
              <a:rPr lang="en-US"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2016 </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онд </a:t>
            </a:r>
            <a:r>
              <a:rPr lang="mn-MN" sz="105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Алтайн улаан ямааг </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үүлдэр болгон батлуулсан. 2017 онд </a:t>
            </a:r>
            <a:r>
              <a:rPr lang="mn-MN" sz="105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Сутай үүлдрийн хонь </a:t>
            </a:r>
            <a:r>
              <a:rPr lang="mn-MN" sz="105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батлагдаж Ховд аймаг анхны хонины үүлдэртэй болсон. </a:t>
            </a:r>
          </a:p>
        </p:txBody>
      </p:sp>
      <p:grpSp>
        <p:nvGrpSpPr>
          <p:cNvPr id="8" name="Group 7">
            <a:extLst>
              <a:ext uri="{FF2B5EF4-FFF2-40B4-BE49-F238E27FC236}">
                <a16:creationId xmlns:a16="http://schemas.microsoft.com/office/drawing/2014/main" xmlns="" id="{0F4FC7D5-AA91-438F-805B-ED398A7E96A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9</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409" b="10845"/>
          <a:stretch/>
        </p:blipFill>
        <p:spPr>
          <a:xfrm>
            <a:off x="602842" y="1815859"/>
            <a:ext cx="2094485" cy="12437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278" y="1815566"/>
            <a:ext cx="1866036" cy="1244024"/>
          </a:xfrm>
          <a:prstGeom prst="rect">
            <a:avLst/>
          </a:prstGeom>
        </p:spPr>
      </p:pic>
    </p:spTree>
    <p:extLst>
      <p:ext uri="{BB962C8B-B14F-4D97-AF65-F5344CB8AC3E}">
        <p14:creationId xmlns:p14="http://schemas.microsoft.com/office/powerpoint/2010/main" val="21037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456592" y="69655"/>
            <a:ext cx="4502550" cy="215444"/>
            <a:chOff x="359227" y="69655"/>
            <a:chExt cx="4502550"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22812"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4" name="TextBox 13">
            <a:extLst>
              <a:ext uri="{FF2B5EF4-FFF2-40B4-BE49-F238E27FC236}">
                <a16:creationId xmlns="" xmlns:a16="http://schemas.microsoft.com/office/drawing/2014/main" id="{A65FBAC5-8C31-4ED1-A844-DAA93BB8E762}"/>
              </a:ext>
            </a:extLst>
          </p:cNvPr>
          <p:cNvSpPr txBox="1"/>
          <p:nvPr/>
        </p:nvSpPr>
        <p:spPr>
          <a:xfrm>
            <a:off x="359227" y="287584"/>
            <a:ext cx="121262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a:t>
            </a:r>
            <a:endParaRPr lang="en-US"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 xmlns:a16="http://schemas.microsoft.com/office/drawing/2014/main" id="{16B9AE3A-9B7D-44EF-93D5-7DAC2448623A}"/>
              </a:ext>
            </a:extLst>
          </p:cNvPr>
          <p:cNvGraphicFramePr>
            <a:graphicFrameLocks noGrp="1"/>
          </p:cNvGraphicFramePr>
          <p:nvPr>
            <p:extLst>
              <p:ext uri="{D42A27DB-BD31-4B8C-83A1-F6EECF244321}">
                <p14:modId xmlns:p14="http://schemas.microsoft.com/office/powerpoint/2010/main" val="4146115881"/>
              </p:ext>
            </p:extLst>
          </p:nvPr>
        </p:nvGraphicFramePr>
        <p:xfrm>
          <a:off x="278553" y="614772"/>
          <a:ext cx="4328500" cy="2410390"/>
        </p:xfrm>
        <a:graphic>
          <a:graphicData uri="http://schemas.openxmlformats.org/drawingml/2006/table">
            <a:tbl>
              <a:tblPr>
                <a:tableStyleId>{2D5ABB26-0587-4C30-8999-92F81FD0307C}</a:tableStyleId>
              </a:tblPr>
              <a:tblGrid>
                <a:gridCol w="2711155">
                  <a:extLst>
                    <a:ext uri="{9D8B030D-6E8A-4147-A177-3AD203B41FA5}">
                      <a16:colId xmlns="" xmlns:a16="http://schemas.microsoft.com/office/drawing/2014/main" val="20000"/>
                    </a:ext>
                  </a:extLst>
                </a:gridCol>
                <a:gridCol w="1617345">
                  <a:extLst>
                    <a:ext uri="{9D8B030D-6E8A-4147-A177-3AD203B41FA5}">
                      <a16:colId xmlns=""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9</a:t>
                      </a:r>
                      <a:r>
                        <a:rPr lang="en-US" sz="1400" b="0" i="0" u="none" strike="noStrike" baseline="0" dirty="0" smtClean="0">
                          <a:solidFill>
                            <a:srgbClr val="002060"/>
                          </a:solidFill>
                          <a:latin typeface="Arial" pitchFamily="34" charset="0"/>
                          <a:cs typeface="Arial" pitchFamily="34" charset="0"/>
                        </a:rPr>
                        <a:t> 929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1"/>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6</a:t>
                      </a:r>
                      <a:r>
                        <a:rPr lang="en-US" sz="1400" b="0" i="0" u="none" strike="noStrike" baseline="0" dirty="0" smtClean="0">
                          <a:solidFill>
                            <a:srgbClr val="002060"/>
                          </a:solidFill>
                          <a:latin typeface="Arial" pitchFamily="34" charset="0"/>
                          <a:cs typeface="Arial" pitchFamily="34" charset="0"/>
                        </a:rPr>
                        <a:t> 432</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2"/>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Ачааны автобус</a:t>
                      </a: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2</a:t>
                      </a:r>
                      <a:r>
                        <a:rPr lang="mn-MN" sz="1400" b="0" i="0" u="none" strike="noStrike" baseline="0" dirty="0" smtClean="0">
                          <a:solidFill>
                            <a:srgbClr val="002060"/>
                          </a:solidFill>
                          <a:latin typeface="Arial" pitchFamily="34" charset="0"/>
                          <a:cs typeface="Arial" pitchFamily="34" charset="0"/>
                        </a:rPr>
                        <a:t> 5</a:t>
                      </a:r>
                      <a:r>
                        <a:rPr lang="en-US" sz="1400" b="0" i="0" u="none" strike="noStrike" baseline="0" dirty="0" smtClean="0">
                          <a:solidFill>
                            <a:srgbClr val="002060"/>
                          </a:solidFill>
                          <a:latin typeface="Arial" pitchFamily="34" charset="0"/>
                          <a:cs typeface="Arial" pitchFamily="34" charset="0"/>
                        </a:rPr>
                        <a:t>56</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3"/>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Автобус</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smtClean="0">
                          <a:solidFill>
                            <a:srgbClr val="002060"/>
                          </a:solidFill>
                          <a:latin typeface="Arial" pitchFamily="34" charset="0"/>
                          <a:cs typeface="Arial" pitchFamily="34" charset="0"/>
                        </a:rPr>
                        <a:t>5</a:t>
                      </a:r>
                      <a:r>
                        <a:rPr lang="en-US" sz="1400" b="0" i="0" u="none" strike="noStrike" dirty="0" smtClean="0">
                          <a:solidFill>
                            <a:srgbClr val="002060"/>
                          </a:solidFill>
                          <a:latin typeface="Arial" pitchFamily="34" charset="0"/>
                          <a:cs typeface="Arial" pitchFamily="34" charset="0"/>
                        </a:rPr>
                        <a:t>22</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4"/>
                  </a:ext>
                </a:extLst>
              </a:tr>
              <a:tr h="212612">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Тусгай зориулалтын</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41</a:t>
                      </a:r>
                      <a:r>
                        <a:rPr lang="en-US" sz="1400" b="0" i="0" u="none" strike="noStrike" dirty="0" smtClean="0">
                          <a:solidFill>
                            <a:srgbClr val="002060"/>
                          </a:solidFill>
                          <a:latin typeface="Arial" pitchFamily="34" charset="0"/>
                          <a:cs typeface="Arial" pitchFamily="34" charset="0"/>
                        </a:rPr>
                        <a:t>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5"/>
                  </a:ext>
                </a:extLst>
              </a:tr>
              <a:tr h="212612">
                <a:tc gridSpan="2">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Ашигласан хугацаагаар</a:t>
                      </a:r>
                      <a:endParaRPr lang="mn-MN"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endParaRPr lang="en-US" sz="9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 xmlns:a16="http://schemas.microsoft.com/office/drawing/2014/main" val="10006"/>
                  </a:ext>
                </a:extLst>
              </a:tr>
              <a:tr h="212612">
                <a:tc>
                  <a:txBody>
                    <a:bodyPr/>
                    <a:lstStyle/>
                    <a:p>
                      <a:pPr lvl="1" algn="l" rtl="0" fontAlgn="ctr"/>
                      <a:r>
                        <a:rPr lang="mn-MN" sz="1200" b="0" i="0" u="none" strike="noStrike" dirty="0">
                          <a:solidFill>
                            <a:srgbClr val="002060"/>
                          </a:solidFill>
                          <a:latin typeface="Arial" pitchFamily="34" charset="0"/>
                          <a:cs typeface="Arial" pitchFamily="34" charset="0"/>
                        </a:rPr>
                        <a:t>3 жил хүртэл</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240</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7"/>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4-9 жил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1515</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8"/>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10-аас дээш жил</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8174</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08471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1188"/>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4" name="TextBox 13">
            <a:extLst>
              <a:ext uri="{FF2B5EF4-FFF2-40B4-BE49-F238E27FC236}">
                <a16:creationId xmlns="" xmlns:a16="http://schemas.microsoft.com/office/drawing/2014/main" id="{A65FBAC5-8C31-4ED1-A844-DAA93BB8E762}"/>
              </a:ext>
            </a:extLst>
          </p:cNvPr>
          <p:cNvSpPr txBox="1"/>
          <p:nvPr/>
        </p:nvSpPr>
        <p:spPr>
          <a:xfrm>
            <a:off x="216121" y="349623"/>
            <a:ext cx="454637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endParaRPr lang="mn-MN"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 xmlns:a16="http://schemas.microsoft.com/office/drawing/2014/main" id="{9C9D91EB-A8E9-4C08-8AA0-5786238ECCCB}"/>
              </a:ext>
            </a:extLst>
          </p:cNvPr>
          <p:cNvGraphicFramePr>
            <a:graphicFrameLocks noGrp="1"/>
          </p:cNvGraphicFramePr>
          <p:nvPr>
            <p:extLst>
              <p:ext uri="{D42A27DB-BD31-4B8C-83A1-F6EECF244321}">
                <p14:modId xmlns:p14="http://schemas.microsoft.com/office/powerpoint/2010/main" val="1885966849"/>
              </p:ext>
            </p:extLst>
          </p:nvPr>
        </p:nvGraphicFramePr>
        <p:xfrm>
          <a:off x="312250" y="743272"/>
          <a:ext cx="4328500" cy="2293050"/>
        </p:xfrm>
        <a:graphic>
          <a:graphicData uri="http://schemas.openxmlformats.org/drawingml/2006/table">
            <a:tbl>
              <a:tblPr>
                <a:tableStyleId>{2D5ABB26-0587-4C30-8999-92F81FD0307C}</a:tableStyleId>
              </a:tblPr>
              <a:tblGrid>
                <a:gridCol w="2711155">
                  <a:extLst>
                    <a:ext uri="{9D8B030D-6E8A-4147-A177-3AD203B41FA5}">
                      <a16:colId xmlns="" xmlns:a16="http://schemas.microsoft.com/office/drawing/2014/main" val="20000"/>
                    </a:ext>
                  </a:extLst>
                </a:gridCol>
                <a:gridCol w="1617345">
                  <a:extLst>
                    <a:ext uri="{9D8B030D-6E8A-4147-A177-3AD203B41FA5}">
                      <a16:colId xmlns=""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ажил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7</a:t>
                      </a:r>
                      <a:r>
                        <a:rPr lang="mn-MN" sz="1400" b="0" i="0" u="none" strike="noStrike" baseline="0" dirty="0" smtClean="0">
                          <a:solidFill>
                            <a:srgbClr val="002060"/>
                          </a:solidFill>
                          <a:latin typeface="Arial" pitchFamily="34" charset="0"/>
                          <a:cs typeface="Arial" pitchFamily="34" charset="0"/>
                        </a:rPr>
                        <a:t> 529.2</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түгээх цэгийн тоо</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smtClean="0">
                          <a:solidFill>
                            <a:srgbClr val="002060"/>
                          </a:solidFill>
                          <a:latin typeface="Arial" pitchFamily="34" charset="0"/>
                          <a:cs typeface="Arial" pitchFamily="34" charset="0"/>
                        </a:rPr>
                        <a:t>63</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12</a:t>
                      </a:r>
                      <a:r>
                        <a:rPr lang="mn-MN" sz="1400" b="0" i="0" u="none" strike="noStrike" baseline="0" dirty="0" smtClean="0">
                          <a:solidFill>
                            <a:srgbClr val="002060"/>
                          </a:solidFill>
                          <a:latin typeface="Arial" pitchFamily="34" charset="0"/>
                          <a:cs typeface="Arial" pitchFamily="34" charset="0"/>
                        </a:rPr>
                        <a:t> 407</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3"/>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smtClean="0">
                          <a:solidFill>
                            <a:srgbClr val="002060"/>
                          </a:solidFill>
                          <a:latin typeface="Arial" pitchFamily="34" charset="0"/>
                          <a:cs typeface="Arial" pitchFamily="34" charset="0"/>
                        </a:rPr>
                        <a:t>1</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4"/>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устгах цэг</a:t>
                      </a:r>
                    </a:p>
                  </a:txBody>
                  <a:tcPr marL="9525" marR="9525" marT="9525" marB="0" anchor="ctr">
                    <a:noFill/>
                  </a:tcPr>
                </a:tc>
                <a:tc>
                  <a:txBody>
                    <a:bodyPr/>
                    <a:lstStyle/>
                    <a:p>
                      <a:pPr algn="r" rtl="0" fontAlgn="ctr"/>
                      <a:r>
                        <a:rPr lang="mn-MN" sz="1400" b="0" i="0" u="none" strike="noStrike" dirty="0" smtClean="0">
                          <a:solidFill>
                            <a:srgbClr val="002060"/>
                          </a:solidFill>
                          <a:latin typeface="Arial" pitchFamily="34" charset="0"/>
                          <a:cs typeface="Arial" pitchFamily="34" charset="0"/>
                        </a:rPr>
                        <a:t>20</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5"/>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тээврийн машины тоо</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smtClean="0">
                          <a:solidFill>
                            <a:srgbClr val="002060"/>
                          </a:solidFill>
                          <a:latin typeface="Arial" pitchFamily="34" charset="0"/>
                          <a:cs typeface="Arial" pitchFamily="34" charset="0"/>
                        </a:rPr>
                        <a:t>27</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609794359"/>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Халуун усны цэгийн тоо</a:t>
                      </a:r>
                    </a:p>
                  </a:txBody>
                  <a:tcPr marL="9525" marR="9525" marT="9525" marB="0" anchor="ctr">
                    <a:noFill/>
                  </a:tcPr>
                </a:tc>
                <a:tc>
                  <a:txBody>
                    <a:bodyPr/>
                    <a:lstStyle/>
                    <a:p>
                      <a:pPr algn="r" rtl="0" fontAlgn="ctr"/>
                      <a:r>
                        <a:rPr lang="mn-MN" sz="1400" b="0" i="0" u="none" strike="noStrike" dirty="0">
                          <a:solidFill>
                            <a:srgbClr val="002060"/>
                          </a:solidFill>
                          <a:latin typeface="Arial" pitchFamily="34" charset="0"/>
                          <a:cs typeface="Arial" pitchFamily="34" charset="0"/>
                        </a:rPr>
                        <a:t>26</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489986725"/>
                  </a:ext>
                </a:extLst>
              </a:tr>
            </a:tbl>
          </a:graphicData>
        </a:graphic>
      </p:graphicFrame>
    </p:spTree>
    <p:extLst>
      <p:ext uri="{BB962C8B-B14F-4D97-AF65-F5344CB8AC3E}">
        <p14:creationId xmlns:p14="http://schemas.microsoft.com/office/powerpoint/2010/main" val="2679786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12</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07C2D6E4-202D-44DC-A28B-A46EFE6F9382}"/>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932238F0-7E55-4C08-8276-AA36D5BD4D52}"/>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5" name="TextBox 14">
            <a:extLst>
              <a:ext uri="{FF2B5EF4-FFF2-40B4-BE49-F238E27FC236}">
                <a16:creationId xmlns="" xmlns:a16="http://schemas.microsoft.com/office/drawing/2014/main" id="{FEE91D79-2EFC-4325-B44B-E87CC9065DEB}"/>
              </a:ext>
            </a:extLst>
          </p:cNvPr>
          <p:cNvSpPr txBox="1"/>
          <p:nvPr/>
        </p:nvSpPr>
        <p:spPr>
          <a:xfrm>
            <a:off x="216121" y="349910"/>
            <a:ext cx="2025429" cy="338554"/>
          </a:xfrm>
          <a:prstGeom prst="rect">
            <a:avLst/>
          </a:prstGeom>
          <a:noFill/>
        </p:spPr>
        <p:txBody>
          <a:bodyPr wrap="square" rtlCol="0">
            <a:spAutoFit/>
          </a:bodyPr>
          <a:lstStyle/>
          <a:p>
            <a:pPr algn="just"/>
            <a:r>
              <a:rPr lang="mn-MN" sz="1600" cap="all"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p:txBody>
      </p:sp>
      <p:graphicFrame>
        <p:nvGraphicFramePr>
          <p:cNvPr id="16" name="Table 15">
            <a:extLst>
              <a:ext uri="{FF2B5EF4-FFF2-40B4-BE49-F238E27FC236}">
                <a16:creationId xmlns="" xmlns:a16="http://schemas.microsoft.com/office/drawing/2014/main" id="{F422D5A7-795C-4216-A070-C8D23C67505F}"/>
              </a:ext>
            </a:extLst>
          </p:cNvPr>
          <p:cNvGraphicFramePr>
            <a:graphicFrameLocks noGrp="1"/>
          </p:cNvGraphicFramePr>
          <p:nvPr>
            <p:extLst>
              <p:ext uri="{D42A27DB-BD31-4B8C-83A1-F6EECF244321}">
                <p14:modId xmlns:p14="http://schemas.microsoft.com/office/powerpoint/2010/main" val="2906575468"/>
              </p:ext>
            </p:extLst>
          </p:nvPr>
        </p:nvGraphicFramePr>
        <p:xfrm>
          <a:off x="294276" y="684404"/>
          <a:ext cx="4377085" cy="1954530"/>
        </p:xfrm>
        <a:graphic>
          <a:graphicData uri="http://schemas.openxmlformats.org/drawingml/2006/table">
            <a:tbl>
              <a:tblPr>
                <a:tableStyleId>{2D5ABB26-0587-4C30-8999-92F81FD0307C}</a:tableStyleId>
              </a:tblPr>
              <a:tblGrid>
                <a:gridCol w="2741586">
                  <a:extLst>
                    <a:ext uri="{9D8B030D-6E8A-4147-A177-3AD203B41FA5}">
                      <a16:colId xmlns="" xmlns:a16="http://schemas.microsoft.com/office/drawing/2014/main" val="20000"/>
                    </a:ext>
                  </a:extLst>
                </a:gridCol>
                <a:gridCol w="1635499">
                  <a:extLst>
                    <a:ext uri="{9D8B030D-6E8A-4147-A177-3AD203B41FA5}">
                      <a16:colId xmlns=""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extLst>
                  <a:ext uri="{0D108BD9-81ED-4DB2-BD59-A6C34878D82A}">
                    <a16:rowId xmlns="" xmlns:a16="http://schemas.microsoft.com/office/drawing/2014/main" val="10000"/>
                  </a:ext>
                </a:extLst>
              </a:tr>
              <a:tr h="144000">
                <a:tc>
                  <a:txBody>
                    <a:bodyPr/>
                    <a:lstStyle/>
                    <a:p>
                      <a:pPr algn="l" rtl="0" fontAlgn="ct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сан бүхий газар </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467</a:t>
                      </a:r>
                      <a:r>
                        <a:rPr lang="en-US" sz="1200" b="0" i="0" u="none" strike="noStrike" dirty="0" smtClean="0">
                          <a:solidFill>
                            <a:schemeClr val="accent6">
                              <a:lumMod val="50000"/>
                            </a:schemeClr>
                          </a:solidFill>
                          <a:latin typeface="Arial" pitchFamily="34" charset="0"/>
                          <a:cs typeface="Arial" pitchFamily="34" charset="0"/>
                        </a:rPr>
                        <a:t>.4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1"/>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модоор бүрхэгдсэн газар</a:t>
                      </a: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310.5</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 xmlns:a16="http://schemas.microsoft.com/office/drawing/2014/main" val="10002"/>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 модыг огтолсон газар</a:t>
                      </a: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0</a:t>
                      </a:r>
                      <a:r>
                        <a:rPr lang="en-US" sz="1200" b="0" i="0" u="none" strike="noStrike" dirty="0" smtClean="0">
                          <a:solidFill>
                            <a:schemeClr val="accent6">
                              <a:lumMod val="50000"/>
                            </a:schemeClr>
                          </a:solidFill>
                          <a:latin typeface="Arial" pitchFamily="34" charset="0"/>
                          <a:cs typeface="Arial" pitchFamily="34" charset="0"/>
                        </a:rPr>
                        <a:t>.4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5"/>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Мод үржүүлгийн газар</a:t>
                      </a: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13.4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 xmlns:a16="http://schemas.microsoft.com/office/drawing/2014/main" val="3609794359"/>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Ой тэлэн ургах нөөц газар</a:t>
                      </a: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0.1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489986725"/>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Ойн сангийн бусад газар</a:t>
                      </a: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143.0</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 xmlns:a16="http://schemas.microsoft.com/office/drawing/2014/main" val="3752170078"/>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Гадаргын ус нийт гол горхи</a:t>
                      </a: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261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701622182"/>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a:solidFill>
                            <a:schemeClr val="accent6">
                              <a:lumMod val="50000"/>
                            </a:schemeClr>
                          </a:solidFill>
                          <a:latin typeface="Arial" pitchFamily="34" charset="0"/>
                          <a:cs typeface="Arial" pitchFamily="34" charset="0"/>
                        </a:rPr>
                        <a:t>Булаг</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836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 xmlns:a16="http://schemas.microsoft.com/office/drawing/2014/main" val="2019196510"/>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Нуур, тойром</a:t>
                      </a: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116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4188285785"/>
                  </a:ext>
                </a:extLst>
              </a:tr>
            </a:tbl>
          </a:graphicData>
        </a:graphic>
      </p:graphicFrame>
    </p:spTree>
    <p:extLst>
      <p:ext uri="{BB962C8B-B14F-4D97-AF65-F5344CB8AC3E}">
        <p14:creationId xmlns:p14="http://schemas.microsoft.com/office/powerpoint/2010/main" val="3568097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B78C23EB-A225-48D2-91AE-712E9E834A2D}"/>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554AA696-75D6-42E0-BB92-5F7CE2FC0853}"/>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5" name="TextBox 14">
            <a:extLst>
              <a:ext uri="{FF2B5EF4-FFF2-40B4-BE49-F238E27FC236}">
                <a16:creationId xmlns="" xmlns:a16="http://schemas.microsoft.com/office/drawing/2014/main" id="{FEE91D79-2EFC-4325-B44B-E87CC9065DEB}"/>
              </a:ext>
            </a:extLst>
          </p:cNvPr>
          <p:cNvSpPr txBox="1"/>
          <p:nvPr/>
        </p:nvSpPr>
        <p:spPr>
          <a:xfrm>
            <a:off x="216121" y="300428"/>
            <a:ext cx="1549179" cy="338554"/>
          </a:xfrm>
          <a:prstGeom prst="rect">
            <a:avLst/>
          </a:prstGeom>
          <a:noFill/>
        </p:spPr>
        <p:txBody>
          <a:bodyPr wrap="square" rtlCol="0">
            <a:spAutoFit/>
          </a:bodyPr>
          <a:lstStyle/>
          <a:p>
            <a:pPr algn="just"/>
            <a:r>
              <a:rPr lang="mn-MN" sz="1600" cap="all"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p:txBody>
      </p:sp>
      <p:graphicFrame>
        <p:nvGraphicFramePr>
          <p:cNvPr id="16" name="Table 15">
            <a:extLst>
              <a:ext uri="{FF2B5EF4-FFF2-40B4-BE49-F238E27FC236}">
                <a16:creationId xmlns="" xmlns:a16="http://schemas.microsoft.com/office/drawing/2014/main" id="{7EFF5191-D47C-43DC-96A4-07B3737639A8}"/>
              </a:ext>
            </a:extLst>
          </p:cNvPr>
          <p:cNvGraphicFramePr>
            <a:graphicFrameLocks noGrp="1"/>
          </p:cNvGraphicFramePr>
          <p:nvPr>
            <p:extLst>
              <p:ext uri="{D42A27DB-BD31-4B8C-83A1-F6EECF244321}">
                <p14:modId xmlns:p14="http://schemas.microsoft.com/office/powerpoint/2010/main" val="749602674"/>
              </p:ext>
            </p:extLst>
          </p:nvPr>
        </p:nvGraphicFramePr>
        <p:xfrm>
          <a:off x="235735" y="591246"/>
          <a:ext cx="4481529" cy="2543175"/>
        </p:xfrm>
        <a:graphic>
          <a:graphicData uri="http://schemas.openxmlformats.org/drawingml/2006/table">
            <a:tbl>
              <a:tblPr>
                <a:tableStyleId>{2D5ABB26-0587-4C30-8999-92F81FD0307C}</a:tableStyleId>
              </a:tblPr>
              <a:tblGrid>
                <a:gridCol w="3509837">
                  <a:extLst>
                    <a:ext uri="{9D8B030D-6E8A-4147-A177-3AD203B41FA5}">
                      <a16:colId xmlns="" xmlns:a16="http://schemas.microsoft.com/office/drawing/2014/main" val="20000"/>
                    </a:ext>
                  </a:extLst>
                </a:gridCol>
                <a:gridCol w="971692">
                  <a:extLst>
                    <a:ext uri="{9D8B030D-6E8A-4147-A177-3AD203B41FA5}">
                      <a16:colId xmlns=""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extLst>
                  <a:ext uri="{0D108BD9-81ED-4DB2-BD59-A6C34878D82A}">
                    <a16:rowId xmlns="" xmlns:a16="http://schemas.microsoft.com/office/drawing/2014/main" val="10000"/>
                  </a:ext>
                </a:extLst>
              </a:tr>
              <a:tr h="0">
                <a:tc>
                  <a:txBody>
                    <a:bodyPr/>
                    <a:lstStyle/>
                    <a:p>
                      <a:pPr algn="l" rtl="0" fontAlgn="ct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400" u="none" strike="noStrike" dirty="0" smtClean="0">
                          <a:solidFill>
                            <a:schemeClr val="accent2">
                              <a:lumMod val="50000"/>
                            </a:schemeClr>
                          </a:solidFill>
                          <a:latin typeface="Arial" pitchFamily="34" charset="0"/>
                          <a:cs typeface="Arial" pitchFamily="34" charset="0"/>
                        </a:rPr>
                        <a:t>4</a:t>
                      </a:r>
                      <a:r>
                        <a:rPr lang="en-US" sz="1400" u="none" strike="noStrike" dirty="0" smtClean="0">
                          <a:solidFill>
                            <a:schemeClr val="accent2">
                              <a:lumMod val="50000"/>
                            </a:schemeClr>
                          </a:solidFill>
                          <a:latin typeface="Arial" pitchFamily="34" charset="0"/>
                          <a:cs typeface="Arial" pitchFamily="34" charset="0"/>
                        </a:rPr>
                        <a:t>33</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1"/>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Хүний амь бие, эрүүл мэндийн эсрэг гэмт хэрэг</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smtClean="0">
                          <a:solidFill>
                            <a:schemeClr val="accent2">
                              <a:lumMod val="50000"/>
                            </a:schemeClr>
                          </a:solidFill>
                          <a:latin typeface="Arial" pitchFamily="34" charset="0"/>
                          <a:cs typeface="Arial" pitchFamily="34" charset="0"/>
                        </a:rPr>
                        <a:t>1</a:t>
                      </a:r>
                      <a:r>
                        <a:rPr lang="en-US" sz="1400" b="0" i="0" u="none" strike="noStrike" dirty="0" smtClean="0">
                          <a:solidFill>
                            <a:schemeClr val="accent2">
                              <a:lumMod val="50000"/>
                            </a:schemeClr>
                          </a:solidFill>
                          <a:latin typeface="Arial" pitchFamily="34" charset="0"/>
                          <a:cs typeface="Arial" pitchFamily="34" charset="0"/>
                        </a:rPr>
                        <a:t>34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 xmlns:a16="http://schemas.microsoft.com/office/drawing/2014/main" val="1000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Хүүхэд гэр бүл, нийгмийн ёс суртахууны эсрэг гэмт хэрэг</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3"/>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Өмчлөх эрхийн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201</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 xmlns:a16="http://schemas.microsoft.com/office/drawing/2014/main" val="10004"/>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Малын хулгайн гэмт хэрэг</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45</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5"/>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Тээврийн хэрэгслийн хөдөлгөөний аюулгүй байдал, ашиглалтын журмын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54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 xmlns:a16="http://schemas.microsoft.com/office/drawing/2014/main" val="3609794359"/>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Гэмт хэрэгт холбогдсон сэжигтэн, яллагдагч</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388</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Эмэгтэй</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34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 xmlns:a16="http://schemas.microsoft.com/office/drawing/2014/main"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18 хүртэлх насны</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24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70162218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Шүүхээр шийтгүүлсэн хүн</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198</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 xmlns:a16="http://schemas.microsoft.com/office/drawing/2014/main" val="2019196510"/>
                  </a:ext>
                </a:extLst>
              </a:tr>
            </a:tbl>
          </a:graphicData>
        </a:graphic>
      </p:graphicFrame>
    </p:spTree>
    <p:extLst>
      <p:ext uri="{BB962C8B-B14F-4D97-AF65-F5344CB8AC3E}">
        <p14:creationId xmlns:p14="http://schemas.microsoft.com/office/powerpoint/2010/main" val="185710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xmlns="" id="{09B73442-0936-4BED-98CB-ACD3080D919F}"/>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746969" y="256032"/>
            <a:ext cx="339127" cy="339127"/>
          </a:xfrm>
          <a:prstGeom prst="rect">
            <a:avLst/>
          </a:prstGeom>
        </p:spPr>
      </p:pic>
      <p:grpSp>
        <p:nvGrpSpPr>
          <p:cNvPr id="12" name="Group 11">
            <a:extLst>
              <a:ext uri="{FF2B5EF4-FFF2-40B4-BE49-F238E27FC236}">
                <a16:creationId xmlns:a16="http://schemas.microsoft.com/office/drawing/2014/main" xmlns="" id="{E6C09258-0A5B-4B15-A405-33164ACBBF2C}"/>
              </a:ext>
            </a:extLst>
          </p:cNvPr>
          <p:cNvGrpSpPr/>
          <p:nvPr/>
        </p:nvGrpSpPr>
        <p:grpSpPr>
          <a:xfrm>
            <a:off x="359227" y="69655"/>
            <a:ext cx="4519482" cy="215444"/>
            <a:chOff x="359227" y="69655"/>
            <a:chExt cx="4519482" cy="215444"/>
          </a:xfrm>
        </p:grpSpPr>
        <p:cxnSp>
          <p:nvCxnSpPr>
            <p:cNvPr id="20" name="Straight Connector 19">
              <a:extLst>
                <a:ext uri="{FF2B5EF4-FFF2-40B4-BE49-F238E27FC236}">
                  <a16:creationId xmlns:a16="http://schemas.microsoft.com/office/drawing/2014/main" xmlns=""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7" name="TextBox 16">
            <a:extLst>
              <a:ext uri="{FF2B5EF4-FFF2-40B4-BE49-F238E27FC236}">
                <a16:creationId xmlns="" xmlns:a16="http://schemas.microsoft.com/office/drawing/2014/main" id="{FEE91D79-2EFC-4325-B44B-E87CC9065DEB}"/>
              </a:ext>
            </a:extLst>
          </p:cNvPr>
          <p:cNvSpPr txBox="1"/>
          <p:nvPr/>
        </p:nvSpPr>
        <p:spPr>
          <a:xfrm>
            <a:off x="216121" y="284132"/>
            <a:ext cx="3402842"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 ТӨРИЙН САНХҮҮ</a:t>
            </a:r>
          </a:p>
        </p:txBody>
      </p:sp>
      <p:graphicFrame>
        <p:nvGraphicFramePr>
          <p:cNvPr id="18" name="Table 17">
            <a:extLst>
              <a:ext uri="{FF2B5EF4-FFF2-40B4-BE49-F238E27FC236}">
                <a16:creationId xmlns="" xmlns:a16="http://schemas.microsoft.com/office/drawing/2014/main" id="{E97B47B3-A559-49AF-A557-7E011B445545}"/>
              </a:ext>
            </a:extLst>
          </p:cNvPr>
          <p:cNvGraphicFramePr>
            <a:graphicFrameLocks noGrp="1"/>
          </p:cNvGraphicFramePr>
          <p:nvPr>
            <p:extLst>
              <p:ext uri="{D42A27DB-BD31-4B8C-83A1-F6EECF244321}">
                <p14:modId xmlns:p14="http://schemas.microsoft.com/office/powerpoint/2010/main" val="2331282270"/>
              </p:ext>
            </p:extLst>
          </p:nvPr>
        </p:nvGraphicFramePr>
        <p:xfrm>
          <a:off x="216121" y="628728"/>
          <a:ext cx="4584560" cy="2469960"/>
        </p:xfrm>
        <a:graphic>
          <a:graphicData uri="http://schemas.openxmlformats.org/drawingml/2006/table">
            <a:tbl>
              <a:tblPr>
                <a:tableStyleId>{2D5ABB26-0587-4C30-8999-92F81FD0307C}</a:tableStyleId>
              </a:tblPr>
              <a:tblGrid>
                <a:gridCol w="3612868">
                  <a:extLst>
                    <a:ext uri="{9D8B030D-6E8A-4147-A177-3AD203B41FA5}">
                      <a16:colId xmlns="" xmlns:a16="http://schemas.microsoft.com/office/drawing/2014/main" val="20000"/>
                    </a:ext>
                  </a:extLst>
                </a:gridCol>
                <a:gridCol w="971692">
                  <a:extLst>
                    <a:ext uri="{9D8B030D-6E8A-4147-A177-3AD203B41FA5}">
                      <a16:colId xmlns=""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252000">
                <a:tc>
                  <a:txBody>
                    <a:bodyPr/>
                    <a:lstStyle/>
                    <a:p>
                      <a:pPr algn="l" rtl="0" fontAlgn="ctr"/>
                      <a:r>
                        <a:rPr lang="mn-MN" sz="1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 xmlns:a16="http://schemas.microsoft.com/office/drawing/2014/main" val="10001"/>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Иргэдийн хадгаламжийн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68 951</a:t>
                      </a:r>
                      <a:r>
                        <a:rPr lang="mn-MN" sz="1400" b="0" i="0" u="none" strike="noStrike" dirty="0" smtClean="0">
                          <a:solidFill>
                            <a:srgbClr val="002060"/>
                          </a:solidFill>
                          <a:latin typeface="Arial" pitchFamily="34" charset="0"/>
                          <a:cs typeface="Arial" pitchFamily="34" charset="0"/>
                        </a:rPr>
                        <a:t>.</a:t>
                      </a:r>
                      <a:r>
                        <a:rPr lang="en-US" sz="1400" b="0" i="0" u="none" strike="noStrike" dirty="0" smtClean="0">
                          <a:solidFill>
                            <a:srgbClr val="002060"/>
                          </a:solidFill>
                          <a:latin typeface="Arial" pitchFamily="34" charset="0"/>
                          <a:cs typeface="Arial" pitchFamily="34" charset="0"/>
                        </a:rPr>
                        <a:t>7</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2"/>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145</a:t>
                      </a:r>
                      <a:r>
                        <a:rPr lang="en-US" sz="1400" b="0" i="0" u="none" strike="noStrike" baseline="0" dirty="0" smtClean="0">
                          <a:solidFill>
                            <a:srgbClr val="002060"/>
                          </a:solidFill>
                          <a:latin typeface="Arial" pitchFamily="34" charset="0"/>
                          <a:cs typeface="Arial" pitchFamily="34" charset="0"/>
                        </a:rPr>
                        <a:t> 757</a:t>
                      </a:r>
                      <a:r>
                        <a:rPr lang="mn-MN" sz="1400" b="0" i="0" u="none" strike="noStrike" dirty="0" smtClean="0">
                          <a:solidFill>
                            <a:srgbClr val="002060"/>
                          </a:solidFill>
                          <a:latin typeface="Arial" pitchFamily="34" charset="0"/>
                          <a:cs typeface="Arial" pitchFamily="34" charset="0"/>
                        </a:rPr>
                        <a:t>.</a:t>
                      </a:r>
                      <a:r>
                        <a:rPr lang="en-US" sz="1400" b="0" i="0" u="none" strike="noStrike" dirty="0" smtClean="0">
                          <a:solidFill>
                            <a:srgbClr val="002060"/>
                          </a:solidFill>
                          <a:latin typeface="Arial" pitchFamily="34" charset="0"/>
                          <a:cs typeface="Arial" pitchFamily="34" charset="0"/>
                        </a:rPr>
                        <a:t>8</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3"/>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3</a:t>
                      </a:r>
                      <a:r>
                        <a:rPr lang="en-US" sz="1400" b="0" i="0" u="none" strike="noStrike" baseline="0" dirty="0" smtClean="0">
                          <a:solidFill>
                            <a:srgbClr val="002060"/>
                          </a:solidFill>
                          <a:latin typeface="Arial" pitchFamily="34" charset="0"/>
                          <a:cs typeface="Arial" pitchFamily="34" charset="0"/>
                        </a:rPr>
                        <a:t> 306</a:t>
                      </a:r>
                      <a:r>
                        <a:rPr lang="mn-MN" sz="1400" b="0" i="0" u="none" strike="noStrike" dirty="0" smtClean="0">
                          <a:solidFill>
                            <a:srgbClr val="002060"/>
                          </a:solidFill>
                          <a:latin typeface="Arial" pitchFamily="34" charset="0"/>
                          <a:cs typeface="Arial" pitchFamily="34" charset="0"/>
                        </a:rPr>
                        <a:t>.</a:t>
                      </a:r>
                      <a:r>
                        <a:rPr lang="en-US" sz="1400" b="0" i="0" u="none" strike="noStrike" dirty="0" smtClean="0">
                          <a:solidFill>
                            <a:srgbClr val="002060"/>
                          </a:solidFill>
                          <a:latin typeface="Arial" pitchFamily="34" charset="0"/>
                          <a:cs typeface="Arial" pitchFamily="34" charset="0"/>
                        </a:rPr>
                        <a:t>0</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4"/>
                  </a:ext>
                </a:extLst>
              </a:tr>
              <a:tr h="252000">
                <a:tc>
                  <a:txBody>
                    <a:bodyPr/>
                    <a:lstStyle/>
                    <a:p>
                      <a:pPr lvl="0" algn="l" rtl="0" fontAlgn="ctr"/>
                      <a:r>
                        <a:rPr lang="mn-MN" sz="1000" b="1" i="0" u="none" strike="noStrike" dirty="0">
                          <a:solidFill>
                            <a:srgbClr val="002060"/>
                          </a:solidFill>
                          <a:latin typeface="Arial" pitchFamily="34" charset="0"/>
                          <a:cs typeface="Arial" pitchFamily="34" charset="0"/>
                        </a:rPr>
                        <a:t>ТӨРИЙН САНХҮҮ</a:t>
                      </a: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 xmlns:a16="http://schemas.microsoft.com/office/drawing/2014/main" val="10005"/>
                  </a:ext>
                </a:extLst>
              </a:tr>
              <a:tr h="0">
                <a:tc>
                  <a:txBody>
                    <a:bodyPr/>
                    <a:lstStyle/>
                    <a:p>
                      <a:pPr lvl="1" algn="l" rtl="0" fontAlgn="ctr"/>
                      <a:r>
                        <a:rPr lang="mn-MN" sz="1000" b="0" i="0" u="none" strike="noStrike" dirty="0">
                          <a:solidFill>
                            <a:srgbClr val="002060"/>
                          </a:solidFill>
                          <a:latin typeface="Arial" pitchFamily="34" charset="0"/>
                          <a:cs typeface="Arial" pitchFamily="34" charset="0"/>
                        </a:rPr>
                        <a:t>Орон нутгийн төсвийн нийт орлого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61</a:t>
                      </a:r>
                      <a:r>
                        <a:rPr lang="en-US" sz="1400" b="0" i="0" u="none" strike="noStrike" baseline="0" dirty="0" smtClean="0">
                          <a:solidFill>
                            <a:srgbClr val="002060"/>
                          </a:solidFill>
                          <a:latin typeface="Arial" pitchFamily="34" charset="0"/>
                          <a:cs typeface="Arial" pitchFamily="34" charset="0"/>
                        </a:rPr>
                        <a:t> 270</a:t>
                      </a:r>
                      <a:r>
                        <a:rPr lang="mn-MN" sz="1400" b="0" i="0" u="none" strike="noStrike" dirty="0" smtClean="0">
                          <a:solidFill>
                            <a:srgbClr val="002060"/>
                          </a:solidFill>
                          <a:latin typeface="Arial" pitchFamily="34" charset="0"/>
                          <a:cs typeface="Arial" pitchFamily="34" charset="0"/>
                        </a:rPr>
                        <a:t>.2</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609794359"/>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Орон нутгийн төсвийн нийт зарлага</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61 472</a:t>
                      </a:r>
                      <a:r>
                        <a:rPr lang="mn-MN" sz="1400" b="0" i="0" u="none" strike="noStrike" dirty="0" smtClean="0">
                          <a:solidFill>
                            <a:srgbClr val="002060"/>
                          </a:solidFill>
                          <a:latin typeface="Arial" pitchFamily="34" charset="0"/>
                          <a:cs typeface="Arial" pitchFamily="34" charset="0"/>
                        </a:rPr>
                        <a:t>.</a:t>
                      </a:r>
                      <a:r>
                        <a:rPr lang="en-US" sz="1400" b="0" i="0" u="none" strike="noStrike" dirty="0" smtClean="0">
                          <a:solidFill>
                            <a:srgbClr val="002060"/>
                          </a:solidFill>
                          <a:latin typeface="Arial" pitchFamily="34" charset="0"/>
                          <a:cs typeface="Arial" pitchFamily="34" charset="0"/>
                        </a:rPr>
                        <a:t>2</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төсөвт олгосон тусгай зориулалтын шилжүүлэг</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40</a:t>
                      </a:r>
                      <a:r>
                        <a:rPr lang="mn-MN" sz="1400" b="0" i="0" u="none" strike="noStrike" dirty="0" smtClean="0">
                          <a:solidFill>
                            <a:srgbClr val="002060"/>
                          </a:solidFill>
                          <a:latin typeface="Arial" pitchFamily="34" charset="0"/>
                          <a:cs typeface="Arial" pitchFamily="34" charset="0"/>
                        </a:rPr>
                        <a:t> </a:t>
                      </a:r>
                      <a:r>
                        <a:rPr lang="en-US" sz="1400" b="0" i="0" u="none" strike="noStrike" dirty="0" smtClean="0">
                          <a:solidFill>
                            <a:srgbClr val="002060"/>
                          </a:solidFill>
                          <a:latin typeface="Arial" pitchFamily="34" charset="0"/>
                          <a:cs typeface="Arial" pitchFamily="34" charset="0"/>
                        </a:rPr>
                        <a:t>264</a:t>
                      </a:r>
                      <a:r>
                        <a:rPr lang="mn-MN" sz="1400" b="0" i="0" u="none" strike="noStrike" dirty="0" smtClean="0">
                          <a:solidFill>
                            <a:srgbClr val="002060"/>
                          </a:solidFill>
                          <a:latin typeface="Arial" pitchFamily="34" charset="0"/>
                          <a:cs typeface="Arial" pitchFamily="34" charset="0"/>
                        </a:rPr>
                        <a:t>.</a:t>
                      </a:r>
                      <a:r>
                        <a:rPr lang="en-US" sz="1400" b="0" i="0" u="none" strike="noStrike" dirty="0" smtClean="0">
                          <a:solidFill>
                            <a:srgbClr val="002060"/>
                          </a:solidFill>
                          <a:latin typeface="Arial" pitchFamily="34" charset="0"/>
                          <a:cs typeface="Arial" pitchFamily="34" charset="0"/>
                        </a:rPr>
                        <a:t>4</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хөгжлийн нэгдсэн сангийн орлогын шилжүүлэг</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1</a:t>
                      </a:r>
                      <a:r>
                        <a:rPr lang="en-US" sz="1400" b="0" i="0" u="none" strike="noStrike" baseline="0" dirty="0" smtClean="0">
                          <a:solidFill>
                            <a:srgbClr val="002060"/>
                          </a:solidFill>
                          <a:latin typeface="Arial" pitchFamily="34" charset="0"/>
                          <a:cs typeface="Arial" pitchFamily="34" charset="0"/>
                        </a:rPr>
                        <a:t> 778</a:t>
                      </a:r>
                      <a:r>
                        <a:rPr lang="mn-MN" sz="1400" b="0" i="0" u="none" strike="noStrike" dirty="0" smtClean="0">
                          <a:solidFill>
                            <a:srgbClr val="002060"/>
                          </a:solidFill>
                          <a:latin typeface="Arial" pitchFamily="34" charset="0"/>
                          <a:cs typeface="Arial" pitchFamily="34" charset="0"/>
                        </a:rPr>
                        <a:t>.3</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701622182"/>
                  </a:ext>
                </a:extLst>
              </a:tr>
            </a:tbl>
          </a:graphicData>
        </a:graphic>
      </p:graphicFrame>
    </p:spTree>
    <p:extLst>
      <p:ext uri="{BB962C8B-B14F-4D97-AF65-F5344CB8AC3E}">
        <p14:creationId xmlns:p14="http://schemas.microsoft.com/office/powerpoint/2010/main" val="1446668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a:stCxn id="6" idx="1"/>
          </p:cNvCxnSpPr>
          <p:nvPr/>
        </p:nvCxnSpPr>
        <p:spPr>
          <a:xfrm flipH="1">
            <a:off x="516468" y="176893"/>
            <a:ext cx="3443798" cy="21167"/>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a16="http://schemas.microsoft.com/office/drawing/2014/main" xmlns="" id="{EF8B295E-51B1-4390-85C5-FEA10D8FCD56}"/>
              </a:ext>
            </a:extLst>
          </p:cNvPr>
          <p:cNvSpPr txBox="1"/>
          <p:nvPr/>
        </p:nvSpPr>
        <p:spPr>
          <a:xfrm>
            <a:off x="790161" y="305782"/>
            <a:ext cx="3803612" cy="2377574"/>
          </a:xfrm>
          <a:prstGeom prst="rect">
            <a:avLst/>
          </a:prstGeom>
          <a:noFill/>
        </p:spPr>
        <p:txBody>
          <a:bodyPr wrap="square" rtlCol="0">
            <a:spAutoFit/>
          </a:bodyPr>
          <a:lstStyle/>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Аймгийн ерөнхий </a:t>
            </a:r>
            <a:r>
              <a:rPr lang="mn-MN" sz="1100" dirty="0" smtClean="0">
                <a:solidFill>
                  <a:schemeClr val="accent1">
                    <a:lumMod val="75000"/>
                  </a:schemeClr>
                </a:solidFill>
                <a:latin typeface="Arial" panose="020B0604020202020204" pitchFamily="34" charset="0"/>
                <a:cs typeface="Arial" panose="020B0604020202020204" pitchFamily="34" charset="0"/>
              </a:rPr>
              <a:t>мэдээлэл</a:t>
            </a:r>
            <a:r>
              <a:rPr lang="en-US" sz="1100" dirty="0" smtClean="0">
                <a:solidFill>
                  <a:schemeClr val="accent1">
                    <a:lumMod val="75000"/>
                  </a:schemeClr>
                </a:solidFill>
                <a:latin typeface="Arial" panose="020B0604020202020204" pitchFamily="34" charset="0"/>
                <a:cs typeface="Arial" panose="020B0604020202020204" pitchFamily="34" charset="0"/>
              </a:rPr>
              <a:t>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2</a:t>
            </a:r>
            <a:endParaRPr lang="en-US"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Хүн амын үндсэн </a:t>
            </a:r>
            <a:r>
              <a:rPr lang="mn-MN" sz="1100" dirty="0" smtClean="0">
                <a:solidFill>
                  <a:schemeClr val="accent1">
                    <a:lumMod val="75000"/>
                  </a:schemeClr>
                </a:solidFill>
                <a:latin typeface="Arial" panose="020B0604020202020204" pitchFamily="34" charset="0"/>
                <a:cs typeface="Arial" panose="020B0604020202020204" pitchFamily="34" charset="0"/>
              </a:rPr>
              <a:t>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17</a:t>
            </a:r>
            <a:endParaRPr lang="mn-MN"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Дотоодын нийт </a:t>
            </a:r>
            <a:r>
              <a:rPr lang="mn-MN" sz="1100" dirty="0" smtClean="0">
                <a:solidFill>
                  <a:schemeClr val="accent1">
                    <a:lumMod val="75000"/>
                  </a:schemeClr>
                </a:solidFill>
                <a:latin typeface="Arial" panose="020B0604020202020204" pitchFamily="34" charset="0"/>
                <a:cs typeface="Arial" panose="020B0604020202020204" pitchFamily="34" charset="0"/>
              </a:rPr>
              <a:t>бүтээгдэхүүн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22</a:t>
            </a:r>
            <a:endParaRPr lang="mn-MN"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ААНБ-ын тооллогын </a:t>
            </a:r>
            <a:r>
              <a:rPr lang="mn-MN" sz="1100" dirty="0" smtClean="0">
                <a:solidFill>
                  <a:schemeClr val="accent1">
                    <a:lumMod val="75000"/>
                  </a:schemeClr>
                </a:solidFill>
                <a:latin typeface="Arial" panose="020B0604020202020204" pitchFamily="34" charset="0"/>
                <a:cs typeface="Arial" panose="020B0604020202020204" pitchFamily="34" charset="0"/>
              </a:rPr>
              <a:t>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25</a:t>
            </a:r>
            <a:endParaRPr lang="mn-MN"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Эрүүл мэндийн зарим </a:t>
            </a:r>
            <a:r>
              <a:rPr lang="mn-MN" sz="1100" dirty="0" smtClean="0">
                <a:solidFill>
                  <a:schemeClr val="accent1">
                    <a:lumMod val="75000"/>
                  </a:schemeClr>
                </a:solidFill>
                <a:latin typeface="Arial" panose="020B0604020202020204" pitchFamily="34" charset="0"/>
                <a:cs typeface="Arial" panose="020B0604020202020204" pitchFamily="34" charset="0"/>
              </a:rPr>
              <a:t>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27</a:t>
            </a:r>
            <a:endParaRPr lang="en-US"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Ажил эрхлэлтийн зарим </a:t>
            </a:r>
            <a:r>
              <a:rPr lang="mn-MN" sz="1100" dirty="0" smtClean="0">
                <a:solidFill>
                  <a:schemeClr val="accent1">
                    <a:lumMod val="75000"/>
                  </a:schemeClr>
                </a:solidFill>
                <a:latin typeface="Arial" panose="020B0604020202020204" pitchFamily="34" charset="0"/>
                <a:cs typeface="Arial" panose="020B0604020202020204" pitchFamily="34" charset="0"/>
              </a:rPr>
              <a:t>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32</a:t>
            </a:r>
            <a:endParaRPr lang="en-US"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smtClean="0">
                <a:solidFill>
                  <a:schemeClr val="accent1">
                    <a:lumMod val="75000"/>
                  </a:schemeClr>
                </a:solidFill>
                <a:latin typeface="Arial" panose="020B0604020202020204" pitchFamily="34" charset="0"/>
                <a:cs typeface="Arial" panose="020B0604020202020204" pitchFamily="34" charset="0"/>
              </a:rPr>
              <a:t>Боловсролын </a:t>
            </a:r>
            <a:r>
              <a:rPr lang="mn-MN" sz="1100" dirty="0">
                <a:solidFill>
                  <a:schemeClr val="accent1">
                    <a:lumMod val="75000"/>
                  </a:schemeClr>
                </a:solidFill>
                <a:latin typeface="Arial" panose="020B0604020202020204" pitchFamily="34" charset="0"/>
                <a:cs typeface="Arial" panose="020B0604020202020204" pitchFamily="34" charset="0"/>
              </a:rPr>
              <a:t>зарим 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a:t>
            </a:r>
            <a:r>
              <a:rPr lang="en-US" sz="1100" dirty="0" smtClean="0">
                <a:solidFill>
                  <a:schemeClr val="accent1">
                    <a:lumMod val="75000"/>
                  </a:schemeClr>
                </a:solidFill>
                <a:latin typeface="Arial" panose="020B0604020202020204" pitchFamily="34" charset="0"/>
                <a:cs typeface="Arial" panose="020B0604020202020204" pitchFamily="34" charset="0"/>
              </a:rPr>
              <a:t> 35</a:t>
            </a:r>
            <a:endParaRPr lang="en-US"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smtClean="0">
                <a:solidFill>
                  <a:schemeClr val="accent1">
                    <a:lumMod val="75000"/>
                  </a:schemeClr>
                </a:solidFill>
                <a:latin typeface="Arial" panose="020B0604020202020204" pitchFamily="34" charset="0"/>
                <a:cs typeface="Arial" panose="020B0604020202020204" pitchFamily="34" charset="0"/>
              </a:rPr>
              <a:t>Хөдөө аж </a:t>
            </a:r>
            <a:r>
              <a:rPr lang="mn-MN" sz="1100" dirty="0">
                <a:solidFill>
                  <a:schemeClr val="accent1">
                    <a:lumMod val="75000"/>
                  </a:schemeClr>
                </a:solidFill>
                <a:latin typeface="Arial" panose="020B0604020202020204" pitchFamily="34" charset="0"/>
                <a:cs typeface="Arial" panose="020B0604020202020204" pitchFamily="34" charset="0"/>
              </a:rPr>
              <a:t>ахуйн зарим </a:t>
            </a:r>
            <a:r>
              <a:rPr lang="mn-MN" sz="1100" dirty="0" smtClean="0">
                <a:solidFill>
                  <a:schemeClr val="accent1">
                    <a:lumMod val="75000"/>
                  </a:schemeClr>
                </a:solidFill>
                <a:latin typeface="Arial" panose="020B0604020202020204" pitchFamily="34" charset="0"/>
                <a:cs typeface="Arial" panose="020B0604020202020204" pitchFamily="34" charset="0"/>
              </a:rPr>
              <a:t>үзүүлэлт </a:t>
            </a:r>
            <a:r>
              <a:rPr lang="mn-MN" sz="1100" dirty="0" smtClean="0">
                <a:solidFill>
                  <a:schemeClr val="accent1">
                    <a:lumMod val="75000"/>
                  </a:schemeClr>
                </a:solidFill>
                <a:latin typeface="Arial" panose="020B0604020202020204" pitchFamily="34" charset="0"/>
                <a:cs typeface="Arial" panose="020B0604020202020204" pitchFamily="34" charset="0"/>
              </a:rPr>
              <a:t>.............. 38</a:t>
            </a:r>
            <a:r>
              <a:rPr lang="en-US" sz="1100" dirty="0" smtClean="0">
                <a:solidFill>
                  <a:schemeClr val="accent1">
                    <a:lumMod val="75000"/>
                  </a:schemeClr>
                </a:solidFill>
                <a:latin typeface="Arial" panose="020B0604020202020204" pitchFamily="34" charset="0"/>
                <a:cs typeface="Arial" panose="020B0604020202020204" pitchFamily="34" charset="0"/>
              </a:rPr>
              <a:t> </a:t>
            </a:r>
            <a:endParaRPr lang="mn-MN" sz="11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100" dirty="0">
                <a:solidFill>
                  <a:schemeClr val="accent1">
                    <a:lumMod val="75000"/>
                  </a:schemeClr>
                </a:solidFill>
                <a:latin typeface="Arial" panose="020B0604020202020204" pitchFamily="34" charset="0"/>
                <a:cs typeface="Arial" panose="020B0604020202020204" pitchFamily="34" charset="0"/>
              </a:rPr>
              <a:t>Аймгийн холбоотой ВЭБ </a:t>
            </a:r>
            <a:r>
              <a:rPr lang="mn-MN" sz="1100" dirty="0" smtClean="0">
                <a:solidFill>
                  <a:schemeClr val="accent1">
                    <a:lumMod val="75000"/>
                  </a:schemeClr>
                </a:solidFill>
                <a:latin typeface="Arial" panose="020B0604020202020204" pitchFamily="34" charset="0"/>
                <a:cs typeface="Arial" panose="020B0604020202020204" pitchFamily="34" charset="0"/>
              </a:rPr>
              <a:t>хуудас </a:t>
            </a:r>
            <a:r>
              <a:rPr lang="mn-MN" sz="1100" dirty="0" smtClean="0">
                <a:solidFill>
                  <a:schemeClr val="accent1">
                    <a:lumMod val="75000"/>
                  </a:schemeClr>
                </a:solidFill>
                <a:latin typeface="Arial" panose="020B0604020202020204" pitchFamily="34" charset="0"/>
                <a:cs typeface="Arial" panose="020B0604020202020204" pitchFamily="34" charset="0"/>
              </a:rPr>
              <a:t>.............. 62</a:t>
            </a:r>
            <a:endParaRPr lang="en-US" sz="1100" dirty="0">
              <a:solidFill>
                <a:schemeClr val="accent1">
                  <a:lumMod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EC58D224-E1D0-4D70-83B4-3F50377520CC}"/>
              </a:ext>
            </a:extLst>
          </p:cNvPr>
          <p:cNvGrpSpPr/>
          <p:nvPr/>
        </p:nvGrpSpPr>
        <p:grpSpPr>
          <a:xfrm>
            <a:off x="159171" y="3181417"/>
            <a:ext cx="4778477" cy="180000"/>
            <a:chOff x="159171" y="3181417"/>
            <a:chExt cx="4778477" cy="180000"/>
          </a:xfrm>
        </p:grpSpPr>
        <p:sp>
          <p:nvSpPr>
            <p:cNvPr id="8" name="Rectangle: Rounded Corners 7">
              <a:extLst>
                <a:ext uri="{FF2B5EF4-FFF2-40B4-BE49-F238E27FC236}">
                  <a16:creationId xmlns:a16="http://schemas.microsoft.com/office/drawing/2014/main" xmlns="" id="{AA8CB0AE-708A-4357-957D-D04F7DF056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2E8EB1DD-5DD3-47BC-97E8-9A684569F9C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F5A7D04-A026-4ACA-8DEA-E05218C9CE3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5" y="69171"/>
            <a:ext cx="357296" cy="357296"/>
          </a:xfrm>
          <a:prstGeom prst="rect">
            <a:avLst/>
          </a:prstGeom>
        </p:spPr>
      </p:pic>
    </p:spTree>
    <p:extLst>
      <p:ext uri="{BB962C8B-B14F-4D97-AF65-F5344CB8AC3E}">
        <p14:creationId xmlns:p14="http://schemas.microsoft.com/office/powerpoint/2010/main" val="317208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17</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a16="http://schemas.microsoft.com/office/drawing/2014/main" xmlns=""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a16="http://schemas.microsoft.com/office/drawing/2014/main" xmlns="" id="{47718889-BE2C-49D8-89AB-3448240C9E32}"/>
              </a:ext>
            </a:extLst>
          </p:cNvPr>
          <p:cNvSpPr txBox="1"/>
          <p:nvPr/>
        </p:nvSpPr>
        <p:spPr>
          <a:xfrm>
            <a:off x="216121" y="349623"/>
            <a:ext cx="4662588" cy="2677656"/>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хүйс</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бүтцэд хүн амын нас, хүйсийн байдал чухал байр суурь эзэлдэг бөгөөд эдгээр үзүүлэлтүүдийн өөрчлөлт, түүний шалтгаан зэрэг нь тухайн улс орон, бүс нутгийн нийгэм, эдийн засгийн хөгжлийн байдалтай уялдсан байдаг.</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төрөлт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Төрөлт нь хүн ам зүйн судалгаанд томоохон үүрэг гүйцэтгэдэг судалгааны чиглэлүүдийн нэг юм.</a:t>
            </a: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нас баралт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Нас баралт нь хүн амын бодит өсөлтөнд нөлөөлдөг гол үзүүлэлтүүдийн нэг юм.</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1580739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457201" y="56776"/>
            <a:ext cx="4436533" cy="215444"/>
            <a:chOff x="359227" y="69171"/>
            <a:chExt cx="4517295"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271137" y="69171"/>
              <a:ext cx="60538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248497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амын тоо, насны бүлгээр, 2017 он, сумдаар</a:t>
            </a:r>
          </a:p>
        </p:txBody>
      </p:sp>
      <p:grpSp>
        <p:nvGrpSpPr>
          <p:cNvPr id="9" name="Group 8">
            <a:extLst>
              <a:ext uri="{FF2B5EF4-FFF2-40B4-BE49-F238E27FC236}">
                <a16:creationId xmlns:a16="http://schemas.microsoft.com/office/drawing/2014/main" xmlns="" id="{EF7F762B-AE18-43B5-A7FA-87C417D06D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18</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pic>
        <p:nvPicPr>
          <p:cNvPr id="16" name="Picture 15"/>
          <p:cNvPicPr>
            <a:picLocks noChangeAspect="1"/>
          </p:cNvPicPr>
          <p:nvPr/>
        </p:nvPicPr>
        <p:blipFill rotWithShape="1">
          <a:blip r:embed="rId3" cstate="print"/>
          <a:srcRect r="15626"/>
          <a:stretch/>
        </p:blipFill>
        <p:spPr>
          <a:xfrm>
            <a:off x="457200" y="426671"/>
            <a:ext cx="3657599" cy="2680101"/>
          </a:xfrm>
          <a:prstGeom prst="rect">
            <a:avLst/>
          </a:prstGeom>
        </p:spPr>
      </p:pic>
    </p:spTree>
    <p:extLst>
      <p:ext uri="{BB962C8B-B14F-4D97-AF65-F5344CB8AC3E}">
        <p14:creationId xmlns:p14="http://schemas.microsoft.com/office/powerpoint/2010/main" val="4030408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321113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Насны бүлгийн эзлэх хувь, хүйсийн харьцаа, 2017 он, сумдаар</a:t>
            </a:r>
          </a:p>
        </p:txBody>
      </p:sp>
      <p:grpSp>
        <p:nvGrpSpPr>
          <p:cNvPr id="11" name="Group 10">
            <a:extLst>
              <a:ext uri="{FF2B5EF4-FFF2-40B4-BE49-F238E27FC236}">
                <a16:creationId xmlns:a16="http://schemas.microsoft.com/office/drawing/2014/main" xmlns="" id="{8F329CE2-BB45-4F16-8C25-8433B7F0F8A8}"/>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D513A006-3353-4D44-AAB0-08A8CB2FEB8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19</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E9356A07-D392-4E1B-95F1-3D11ADFD0F1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E4A3B26-CFDA-4EBA-98BE-C203E9F6C6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8" y="28360"/>
            <a:ext cx="357296" cy="357296"/>
          </a:xfrm>
          <a:prstGeom prst="rect">
            <a:avLst/>
          </a:prstGeom>
        </p:spPr>
      </p:pic>
      <p:pic>
        <p:nvPicPr>
          <p:cNvPr id="17" name="Picture 16"/>
          <p:cNvPicPr>
            <a:picLocks noChangeAspect="1"/>
          </p:cNvPicPr>
          <p:nvPr/>
        </p:nvPicPr>
        <p:blipFill>
          <a:blip r:embed="rId3" cstate="print"/>
          <a:stretch>
            <a:fillRect/>
          </a:stretch>
        </p:blipFill>
        <p:spPr>
          <a:xfrm>
            <a:off x="359227" y="467474"/>
            <a:ext cx="3836501" cy="2513362"/>
          </a:xfrm>
          <a:prstGeom prst="rect">
            <a:avLst/>
          </a:prstGeom>
        </p:spPr>
      </p:pic>
    </p:spTree>
    <p:extLst>
      <p:ext uri="{BB962C8B-B14F-4D97-AF65-F5344CB8AC3E}">
        <p14:creationId xmlns:p14="http://schemas.microsoft.com/office/powerpoint/2010/main" val="588482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469294" y="69171"/>
            <a:ext cx="4445324" cy="215444"/>
            <a:chOff x="469294" y="69171"/>
            <a:chExt cx="444532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69294"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46834"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167065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Хүн ам, сумаар 1990 – 2017 он</a:t>
            </a:r>
          </a:p>
        </p:txBody>
      </p:sp>
      <p:grpSp>
        <p:nvGrpSpPr>
          <p:cNvPr id="14" name="Group 13">
            <a:extLst>
              <a:ext uri="{FF2B5EF4-FFF2-40B4-BE49-F238E27FC236}">
                <a16:creationId xmlns:a16="http://schemas.microsoft.com/office/drawing/2014/main" xmlns="" id="{D466D17A-E1D2-4C12-82CB-BF6A000F7079}"/>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xmlns=""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20</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519273190"/>
              </p:ext>
            </p:extLst>
          </p:nvPr>
        </p:nvGraphicFramePr>
        <p:xfrm>
          <a:off x="329352" y="465018"/>
          <a:ext cx="4419692" cy="2408588"/>
        </p:xfrm>
        <a:graphic>
          <a:graphicData uri="http://schemas.openxmlformats.org/presentationml/2006/ole">
            <mc:AlternateContent xmlns:mc="http://schemas.openxmlformats.org/markup-compatibility/2006">
              <mc:Choice xmlns:v="urn:schemas-microsoft-com:vml" Requires="v">
                <p:oleObj spid="_x0000_s3104" name="Worksheet" r:id="rId4" imgW="6553155" imgH="3448170" progId="Excel.Sheet.12">
                  <p:embed/>
                </p:oleObj>
              </mc:Choice>
              <mc:Fallback>
                <p:oleObj name="Worksheet" r:id="rId4" imgW="6553155" imgH="3448170" progId="Excel.Sheet.12">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52" y="465018"/>
                        <a:ext cx="4419692" cy="24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3606804" y="583592"/>
            <a:ext cx="330200" cy="22866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3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1526380"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сумаар 2005 – 2017 он</a:t>
            </a:r>
          </a:p>
        </p:txBody>
      </p:sp>
      <p:grpSp>
        <p:nvGrpSpPr>
          <p:cNvPr id="11" name="Group 10">
            <a:extLst>
              <a:ext uri="{FF2B5EF4-FFF2-40B4-BE49-F238E27FC236}">
                <a16:creationId xmlns:a16="http://schemas.microsoft.com/office/drawing/2014/main" xmlns="" id="{D8EEC909-A958-464A-A60F-DAD4B9972B95}"/>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B993C633-34BE-49AB-96DE-161DA14DA63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21</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0B593B7C-E4E6-4016-9C2D-D0DD5B85EC5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6579472-94AE-4A76-951A-CBAB1EE8E82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12" y="10819"/>
            <a:ext cx="357296" cy="357296"/>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773397394"/>
              </p:ext>
            </p:extLst>
          </p:nvPr>
        </p:nvGraphicFramePr>
        <p:xfrm>
          <a:off x="371926" y="521260"/>
          <a:ext cx="4090006" cy="2489398"/>
        </p:xfrm>
        <a:graphic>
          <a:graphicData uri="http://schemas.openxmlformats.org/presentationml/2006/ole">
            <mc:AlternateContent xmlns:mc="http://schemas.openxmlformats.org/markup-compatibility/2006">
              <mc:Choice xmlns:v="urn:schemas-microsoft-com:vml" Requires="v">
                <p:oleObj spid="_x0000_s4125" name="Worksheet" r:id="rId4" imgW="5210054" imgH="3171960" progId="Excel.Sheet.12">
                  <p:embed/>
                </p:oleObj>
              </mc:Choice>
              <mc:Fallback>
                <p:oleObj name="Worksheet" r:id="rId4" imgW="5210054" imgH="3171960" progId="Excel.Sheet.12">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26" y="521260"/>
                        <a:ext cx="4090006" cy="2489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2997200" y="715433"/>
            <a:ext cx="410633" cy="22803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401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4ED3171-98D7-4F0F-A821-5BBE9F3ED96D}"/>
              </a:ext>
            </a:extLst>
          </p:cNvPr>
          <p:cNvGrpSpPr/>
          <p:nvPr/>
        </p:nvGrpSpPr>
        <p:grpSpPr>
          <a:xfrm>
            <a:off x="359227" y="60705"/>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a16="http://schemas.microsoft.com/office/drawing/2014/main" xmlns="" id="{A033A7BF-3D04-48DB-A008-926F00D3AC28}"/>
              </a:ext>
            </a:extLst>
          </p:cNvPr>
          <p:cNvSpPr txBox="1"/>
          <p:nvPr/>
        </p:nvSpPr>
        <p:spPr>
          <a:xfrm>
            <a:off x="216121" y="349623"/>
            <a:ext cx="4674315" cy="61555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1.2</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баруун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бүсийн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21.1</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323.7</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61F7831F-5F16-4188-A28F-FDF9B9F8211E}"/>
              </a:ext>
            </a:extLst>
          </p:cNvPr>
          <p:cNvSpPr txBox="1"/>
          <p:nvPr/>
        </p:nvSpPr>
        <p:spPr>
          <a:xfrm>
            <a:off x="216121" y="811288"/>
            <a:ext cx="1168037" cy="1692771"/>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3.7</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 төгрөг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бүтээгдэхүүний үйлдвэрлэлт дүнгээр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61.5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тэрбум болсон</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8">
            <a:extLst>
              <a:ext uri="{FF2B5EF4-FFF2-40B4-BE49-F238E27FC236}">
                <a16:creationId xmlns:a16="http://schemas.microsoft.com/office/drawing/2014/main" xmlns="" id="{25481218-1A3D-4252-AE38-8A8DA3A7727B}"/>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E4586A04-6FB8-462E-9B6A-F1E8463AF2A4}"/>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22</a:t>
              </a:r>
              <a:endParaRPr lang="mn-MN" sz="900" dirty="0">
                <a:solidFill>
                  <a:schemeClr val="accent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9E34EE17-9B94-4B73-9665-2EC0F5CA9406}"/>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A914C6F-D10A-40FF-B801-E16261A7CAD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graphicFrame>
        <p:nvGraphicFramePr>
          <p:cNvPr id="18" name="Chart 17"/>
          <p:cNvGraphicFramePr>
            <a:graphicFrameLocks/>
          </p:cNvGraphicFramePr>
          <p:nvPr>
            <p:extLst>
              <p:ext uri="{D42A27DB-BD31-4B8C-83A1-F6EECF244321}">
                <p14:modId xmlns:p14="http://schemas.microsoft.com/office/powerpoint/2010/main" val="1424352401"/>
              </p:ext>
            </p:extLst>
          </p:nvPr>
        </p:nvGraphicFramePr>
        <p:xfrm>
          <a:off x="1404046" y="876863"/>
          <a:ext cx="3472475" cy="1920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628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E89BBF0-4BAF-4FDA-A552-61C39B18F9C8}"/>
              </a:ext>
            </a:extLst>
          </p:cNvPr>
          <p:cNvSpPr txBox="1"/>
          <p:nvPr/>
        </p:nvSpPr>
        <p:spPr>
          <a:xfrm>
            <a:off x="221000" y="278329"/>
            <a:ext cx="4732000" cy="830997"/>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42.6</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19.0</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38.4</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3.69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3.7</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төгрөгт 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Chart 10">
            <a:extLst>
              <a:ext uri="{FF2B5EF4-FFF2-40B4-BE49-F238E27FC236}">
                <a16:creationId xmlns:a16="http://schemas.microsoft.com/office/drawing/2014/main" xmlns="" id="{B0462A55-F6F3-4D79-8B2F-2F45F9CE2816}"/>
              </a:ext>
            </a:extLst>
          </p:cNvPr>
          <p:cNvGraphicFramePr/>
          <p:nvPr>
            <p:extLst>
              <p:ext uri="{D42A27DB-BD31-4B8C-83A1-F6EECF244321}">
                <p14:modId xmlns:p14="http://schemas.microsoft.com/office/powerpoint/2010/main" val="1318880703"/>
              </p:ext>
            </p:extLst>
          </p:nvPr>
        </p:nvGraphicFramePr>
        <p:xfrm>
          <a:off x="438150" y="1202322"/>
          <a:ext cx="4621860" cy="19499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2EE8E15E-9A78-4EAC-A7DF-56BD20A3579D}"/>
              </a:ext>
            </a:extLst>
          </p:cNvPr>
          <p:cNvSpPr txBox="1"/>
          <p:nvPr/>
        </p:nvSpPr>
        <p:spPr>
          <a:xfrm rot="16200000">
            <a:off x="-530008" y="1798506"/>
            <a:ext cx="1778470" cy="400110"/>
          </a:xfrm>
          <a:prstGeom prst="rect">
            <a:avLst/>
          </a:prstGeom>
          <a:noFill/>
        </p:spPr>
        <p:txBody>
          <a:bodyPr vert="horz" wrap="square" rtlCol="0">
            <a:spAutoFit/>
          </a:bodyPr>
          <a:lstStyle/>
          <a:p>
            <a:pPr algn="ctr"/>
            <a:r>
              <a:rPr lang="mn-MN" sz="10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10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a16="http://schemas.microsoft.com/office/drawing/2014/main" xmlns="" id="{796AE9C7-0D96-4536-8219-9AAC9523DFDA}"/>
              </a:ext>
            </a:extLst>
          </p:cNvPr>
          <p:cNvGrpSpPr/>
          <p:nvPr/>
        </p:nvGrpSpPr>
        <p:grpSpPr>
          <a:xfrm>
            <a:off x="359227" y="69171"/>
            <a:ext cx="4517294" cy="215444"/>
            <a:chOff x="359227" y="69171"/>
            <a:chExt cx="4517294" cy="215444"/>
          </a:xfrm>
        </p:grpSpPr>
        <p:cxnSp>
          <p:nvCxnSpPr>
            <p:cNvPr id="20" name="Straight Connector 19">
              <a:extLst>
                <a:ext uri="{FF2B5EF4-FFF2-40B4-BE49-F238E27FC236}">
                  <a16:creationId xmlns:a16="http://schemas.microsoft.com/office/drawing/2014/main" xmlns=""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pSp>
        <p:nvGrpSpPr>
          <p:cNvPr id="22" name="Group 21">
            <a:extLst>
              <a:ext uri="{FF2B5EF4-FFF2-40B4-BE49-F238E27FC236}">
                <a16:creationId xmlns:a16="http://schemas.microsoft.com/office/drawing/2014/main" xmlns="" id="{062723FE-B335-4E6B-B17D-75C4A755596C}"/>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xmlns="" id="{D2158DD9-61E8-488C-A9CF-7EEF0A5014D7}"/>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23</a:t>
              </a:r>
              <a:endParaRPr lang="mn-MN" sz="900" dirty="0">
                <a:solidFill>
                  <a:schemeClr val="accent2"/>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D492DF25-D63A-4054-8845-9D92DA184B50}"/>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1E8DC8F-1B73-4B09-8285-54B3C05448C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884992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1803699" cy="215444"/>
          </a:xfrm>
          <a:prstGeom prst="rect">
            <a:avLst/>
          </a:prstGeom>
          <a:noFill/>
        </p:spPr>
        <p:txBody>
          <a:bodyPr wrap="none" rtlCol="0">
            <a:spAutoFit/>
          </a:bodyPr>
          <a:lstStyle/>
          <a:p>
            <a:pPr algn="ctr"/>
            <a:r>
              <a:rPr lang="mn-MN" sz="800" dirty="0">
                <a:solidFill>
                  <a:srgbClr val="002060"/>
                </a:solidFill>
                <a:latin typeface="Arial" panose="020B0604020202020204" pitchFamily="34" charset="0"/>
                <a:cs typeface="Arial" panose="020B0604020202020204" pitchFamily="34" charset="0"/>
              </a:rPr>
              <a:t>Аж ахуйн нэгж, байгууллагын тоо</a:t>
            </a:r>
          </a:p>
        </p:txBody>
      </p:sp>
      <p:grpSp>
        <p:nvGrpSpPr>
          <p:cNvPr id="9" name="Group 8">
            <a:extLst>
              <a:ext uri="{FF2B5EF4-FFF2-40B4-BE49-F238E27FC236}">
                <a16:creationId xmlns:a16="http://schemas.microsoft.com/office/drawing/2014/main" xmlns="" id="{DF064068-68E9-4BE5-B19B-624813FCA3AF}"/>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6FDD6661-2208-4D7A-9696-7408079F218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24</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6E91BD71-74AF-42AC-BEBD-D78A12B78C2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2F86670-3357-4059-B60E-0873FC5632C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855776844"/>
              </p:ext>
            </p:extLst>
          </p:nvPr>
        </p:nvGraphicFramePr>
        <p:xfrm>
          <a:off x="443967" y="441141"/>
          <a:ext cx="3967162" cy="2566029"/>
        </p:xfrm>
        <a:graphic>
          <a:graphicData uri="http://schemas.openxmlformats.org/presentationml/2006/ole">
            <mc:AlternateContent xmlns:mc="http://schemas.openxmlformats.org/markup-compatibility/2006">
              <mc:Choice xmlns:v="urn:schemas-microsoft-com:vml" Requires="v">
                <p:oleObj spid="_x0000_s5150" name="Worksheet" r:id="rId4" imgW="4914799" imgH="3629070" progId="Excel.Sheet.12">
                  <p:embed/>
                </p:oleObj>
              </mc:Choice>
              <mc:Fallback>
                <p:oleObj name="Worksheet" r:id="rId4" imgW="4914799" imgH="3629070" progId="Excel.Sheet.12">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67" y="441141"/>
                        <a:ext cx="3967162" cy="2566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ounded Rectangle 2"/>
          <p:cNvSpPr/>
          <p:nvPr/>
        </p:nvSpPr>
        <p:spPr>
          <a:xfrm>
            <a:off x="3009603" y="563034"/>
            <a:ext cx="393998" cy="24356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618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609F251-3E64-4FE1-A684-A1276BF74C0D}"/>
              </a:ext>
            </a:extLst>
          </p:cNvPr>
          <p:cNvSpPr txBox="1"/>
          <p:nvPr/>
        </p:nvSpPr>
        <p:spPr>
          <a:xfrm>
            <a:off x="359227" y="347993"/>
            <a:ext cx="3416360" cy="276999"/>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 2016 ОН</a:t>
            </a:r>
          </a:p>
        </p:txBody>
      </p:sp>
      <p:grpSp>
        <p:nvGrpSpPr>
          <p:cNvPr id="13" name="Group 12">
            <a:extLst>
              <a:ext uri="{FF2B5EF4-FFF2-40B4-BE49-F238E27FC236}">
                <a16:creationId xmlns:a16="http://schemas.microsoft.com/office/drawing/2014/main" xmlns="" id="{409AA5BA-79F2-4BB6-9CD8-11521F9A455E}"/>
              </a:ext>
            </a:extLst>
          </p:cNvPr>
          <p:cNvGrpSpPr/>
          <p:nvPr/>
        </p:nvGrpSpPr>
        <p:grpSpPr>
          <a:xfrm>
            <a:off x="168640" y="847478"/>
            <a:ext cx="4615720" cy="1292075"/>
            <a:chOff x="5035644" y="4280683"/>
            <a:chExt cx="4615720" cy="1292075"/>
          </a:xfrm>
        </p:grpSpPr>
        <p:cxnSp>
          <p:nvCxnSpPr>
            <p:cNvPr id="16" name="Straight Connector 15">
              <a:extLst>
                <a:ext uri="{FF2B5EF4-FFF2-40B4-BE49-F238E27FC236}">
                  <a16:creationId xmlns:a16="http://schemas.microsoft.com/office/drawing/2014/main" xmlns="" id="{A406E034-D603-41A7-AD35-5F6E45028F87}"/>
                </a:ext>
              </a:extLst>
            </p:cNvPr>
            <p:cNvCxnSpPr/>
            <p:nvPr/>
          </p:nvCxnSpPr>
          <p:spPr>
            <a:xfrm>
              <a:off x="5790411"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EE1D53A-FB9C-4BC3-B79D-1347B8C4A311}"/>
                </a:ext>
              </a:extLst>
            </p:cNvPr>
            <p:cNvCxnSpPr/>
            <p:nvPr/>
          </p:nvCxnSpPr>
          <p:spPr>
            <a:xfrm>
              <a:off x="9031643"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E5509C9-6909-45DE-A03F-E7460084391D}"/>
                </a:ext>
              </a:extLst>
            </p:cNvPr>
            <p:cNvCxnSpPr/>
            <p:nvPr/>
          </p:nvCxnSpPr>
          <p:spPr>
            <a:xfrm>
              <a:off x="7401643" y="4652886"/>
              <a:ext cx="0" cy="648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xmlns="" id="{E88B1616-35B1-448C-8297-7E11E1A33ECB}"/>
                </a:ext>
              </a:extLst>
            </p:cNvPr>
            <p:cNvSpPr/>
            <p:nvPr/>
          </p:nvSpPr>
          <p:spPr>
            <a:xfrm>
              <a:off x="6085727" y="4280683"/>
              <a:ext cx="262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байгууллагын тоо </a:t>
              </a:r>
              <a:r>
                <a:rPr lang="mn-MN" sz="1400" dirty="0" smtClean="0">
                  <a:solidFill>
                    <a:schemeClr val="bg1"/>
                  </a:solidFill>
                  <a:latin typeface="Arial" panose="020B0604020202020204" pitchFamily="34" charset="0"/>
                  <a:ea typeface="Tahoma" panose="020B0604030504040204" pitchFamily="34" charset="0"/>
                  <a:cs typeface="Arial" panose="020B0604020202020204" pitchFamily="34" charset="0"/>
                </a:rPr>
                <a:t>2017</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2E4568B9-3052-4731-9584-13EFD9F04DF3}"/>
                </a:ext>
              </a:extLst>
            </p:cNvPr>
            <p:cNvSpPr/>
            <p:nvPr/>
          </p:nvSpPr>
          <p:spPr>
            <a:xfrm>
              <a:off x="503564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7</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0</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2</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A572C740-2C0E-466A-875C-D4846B35B207}"/>
                </a:ext>
              </a:extLst>
            </p:cNvPr>
            <p:cNvSpPr/>
            <p:nvPr/>
          </p:nvSpPr>
          <p:spPr>
            <a:xfrm>
              <a:off x="665950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Төрийн бус байгууллага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42</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1F4DDA73-84A0-45F4-BF8F-94A6E879073B}"/>
                </a:ext>
              </a:extLst>
            </p:cNvPr>
            <p:cNvSpPr/>
            <p:nvPr/>
          </p:nvSpPr>
          <p:spPr>
            <a:xfrm>
              <a:off x="828336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Төсвийн байгууллага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73</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F796548D-4A7B-4D91-8737-AE4D880750BB}"/>
                </a:ext>
              </a:extLst>
            </p:cNvPr>
            <p:cNvCxnSpPr>
              <a:cxnSpLocks/>
            </p:cNvCxnSpPr>
            <p:nvPr/>
          </p:nvCxnSpPr>
          <p:spPr>
            <a:xfrm>
              <a:off x="5791643" y="4917586"/>
              <a:ext cx="3240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A9A7C659-9C5B-4283-A811-F747F11A73B5}"/>
              </a:ext>
            </a:extLst>
          </p:cNvPr>
          <p:cNvSpPr txBox="1"/>
          <p:nvPr/>
        </p:nvSpPr>
        <p:spPr>
          <a:xfrm>
            <a:off x="216121" y="2311860"/>
            <a:ext cx="4594560" cy="64633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cs typeface="Arial" panose="020B0604020202020204" pitchFamily="34" charset="0"/>
              </a:rPr>
              <a:t>2016</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тооллогод хамрагдсан</a:t>
            </a:r>
            <a:r>
              <a:rPr lang="mn-MN" sz="1000" dirty="0">
                <a:solidFill>
                  <a:schemeClr val="accent1"/>
                </a:solidFill>
                <a:latin typeface="Arial" panose="020B0604020202020204" pitchFamily="34" charset="0"/>
                <a:cs typeface="Arial" panose="020B0604020202020204" pitchFamily="34" charset="0"/>
              </a:rPr>
              <a:t> аж ахуйн нэгж, байгууллагыг төрлөөр нь авч үзвэл: </a:t>
            </a:r>
            <a:r>
              <a:rPr lang="mn-MN" sz="1200" dirty="0" smtClean="0">
                <a:solidFill>
                  <a:srgbClr val="002060"/>
                </a:solidFill>
                <a:latin typeface="Arial" panose="020B0604020202020204" pitchFamily="34" charset="0"/>
                <a:cs typeface="Arial" panose="020B0604020202020204" pitchFamily="34" charset="0"/>
              </a:rPr>
              <a:t>84.3</a:t>
            </a:r>
            <a:r>
              <a:rPr lang="en-US" sz="1200" dirty="0" smtClean="0">
                <a:solidFill>
                  <a:srgbClr val="002060"/>
                </a:solidFill>
                <a:latin typeface="Arial" panose="020B0604020202020204" pitchFamily="34" charset="0"/>
                <a:cs typeface="Arial" panose="020B0604020202020204" pitchFamily="34" charset="0"/>
              </a:rPr>
              <a:t>%</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аж ахуйн нэгж</a:t>
            </a:r>
            <a:r>
              <a:rPr lang="mn-MN" sz="1000" dirty="0">
                <a:solidFill>
                  <a:schemeClr val="accent1"/>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7</a:t>
            </a:r>
            <a:r>
              <a:rPr lang="mn-MN" sz="1200" dirty="0" smtClean="0">
                <a:solidFill>
                  <a:srgbClr val="002060"/>
                </a:solidFill>
                <a:latin typeface="Arial" panose="020B0604020202020204" pitchFamily="34" charset="0"/>
                <a:cs typeface="Arial" panose="020B0604020202020204" pitchFamily="34" charset="0"/>
              </a:rPr>
              <a:t>.0</a:t>
            </a:r>
            <a:r>
              <a:rPr lang="en-US" sz="1200" dirty="0" smtClean="0">
                <a:solidFill>
                  <a:srgbClr val="002060"/>
                </a:solidFill>
                <a:latin typeface="Arial" panose="020B0604020202020204" pitchFamily="34" charset="0"/>
                <a:cs typeface="Arial" panose="020B0604020202020204" pitchFamily="34" charset="0"/>
              </a:rPr>
              <a:t>%</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төрийн бус байгууллага</a:t>
            </a:r>
            <a:r>
              <a:rPr lang="mn-MN" sz="1000" dirty="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8.7</a:t>
            </a:r>
            <a:r>
              <a:rPr lang="en-US" sz="1200" dirty="0" smtClean="0">
                <a:solidFill>
                  <a:srgbClr val="002060"/>
                </a:solidFill>
                <a:latin typeface="Arial" panose="020B0604020202020204" pitchFamily="34" charset="0"/>
                <a:cs typeface="Arial" panose="020B0604020202020204" pitchFamily="34" charset="0"/>
              </a:rPr>
              <a:t>%</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төсвийн байгууллага</a:t>
            </a:r>
            <a:r>
              <a:rPr lang="mn-MN" sz="1000" dirty="0">
                <a:solidFill>
                  <a:schemeClr val="accent1"/>
                </a:solidFill>
                <a:latin typeface="Arial" panose="020B0604020202020204" pitchFamily="34" charset="0"/>
                <a:cs typeface="Arial" panose="020B0604020202020204" pitchFamily="34" charset="0"/>
              </a:rPr>
              <a:t> байна.</a:t>
            </a:r>
          </a:p>
        </p:txBody>
      </p:sp>
      <p:cxnSp>
        <p:nvCxnSpPr>
          <p:cNvPr id="26" name="Straight Connector 25">
            <a:extLst>
              <a:ext uri="{FF2B5EF4-FFF2-40B4-BE49-F238E27FC236}">
                <a16:creationId xmlns:a16="http://schemas.microsoft.com/office/drawing/2014/main" xmlns=""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grpSp>
        <p:nvGrpSpPr>
          <p:cNvPr id="28" name="Group 27">
            <a:extLst>
              <a:ext uri="{FF2B5EF4-FFF2-40B4-BE49-F238E27FC236}">
                <a16:creationId xmlns:a16="http://schemas.microsoft.com/office/drawing/2014/main" xmlns="" id="{CD6AD898-BFDA-4637-809B-6969A4DFDBF1}"/>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xmlns="" id="{2A8B5BCA-726C-4A63-A06E-53079136C01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25</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58289250-100A-4BA7-ABC8-4727095D551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E8D951B-FC5F-4499-8220-3637CFB555E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410655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xmlns=""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a16="http://schemas.microsoft.com/office/drawing/2014/main" xmlns="" id="{2ED0C251-D9CE-4007-BA7D-1E04435524FB}"/>
              </a:ext>
            </a:extLst>
          </p:cNvPr>
          <p:cNvSpPr txBox="1"/>
          <p:nvPr/>
        </p:nvSpPr>
        <p:spPr>
          <a:xfrm>
            <a:off x="862465" y="379795"/>
            <a:ext cx="3416360" cy="461665"/>
          </a:xfrm>
          <a:prstGeom prst="rect">
            <a:avLst/>
          </a:prstGeom>
          <a:noFill/>
        </p:spPr>
        <p:txBody>
          <a:bodyPr wrap="square" rtlCol="0">
            <a:spAutoFit/>
          </a:bodyPr>
          <a:lstStyle/>
          <a:p>
            <a:pPr algn="ctr"/>
            <a:r>
              <a:rPr lang="mn-MN" sz="1200" dirty="0">
                <a:solidFill>
                  <a:srgbClr val="FF0000"/>
                </a:solidFill>
                <a:latin typeface="Arial" panose="020B0604020202020204" pitchFamily="34" charset="0"/>
                <a:cs typeface="Arial" panose="020B0604020202020204" pitchFamily="34" charset="0"/>
              </a:rPr>
              <a:t>АЖ</a:t>
            </a:r>
            <a:r>
              <a:rPr lang="mn-MN" sz="1200" dirty="0">
                <a:solidFill>
                  <a:srgbClr val="002060"/>
                </a:solidFill>
                <a:latin typeface="Arial" panose="020B0604020202020204" pitchFamily="34" charset="0"/>
                <a:cs typeface="Arial" panose="020B0604020202020204" pitchFamily="34" charset="0"/>
              </a:rPr>
              <a:t> АХУЙН НЭГЖ, БАЙГУУЛЛАГА –ын ажиллагчдын сарын дундаж цалин</a:t>
            </a:r>
          </a:p>
        </p:txBody>
      </p:sp>
      <p:sp>
        <p:nvSpPr>
          <p:cNvPr id="2" name="TextBox 1">
            <a:extLst>
              <a:ext uri="{FF2B5EF4-FFF2-40B4-BE49-F238E27FC236}">
                <a16:creationId xmlns:a16="http://schemas.microsoft.com/office/drawing/2014/main" xmlns=""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mn-MN" sz="2800" b="1" dirty="0" smtClean="0">
                <a:solidFill>
                  <a:schemeClr val="accent2"/>
                </a:solidFill>
                <a:latin typeface="Arial" panose="020B0604020202020204" pitchFamily="34" charset="0"/>
                <a:cs typeface="Arial" panose="020B0604020202020204" pitchFamily="34" charset="0"/>
              </a:rPr>
              <a:t>643.200 </a:t>
            </a:r>
            <a:r>
              <a:rPr lang="mn-MN" sz="1200" dirty="0">
                <a:solidFill>
                  <a:srgbClr val="002060"/>
                </a:solidFill>
                <a:latin typeface="Arial" panose="020B0604020202020204" pitchFamily="34" charset="0"/>
                <a:cs typeface="Arial" panose="020B0604020202020204" pitchFamily="34" charset="0"/>
              </a:rPr>
              <a:t>мянган төгрөг</a:t>
            </a:r>
            <a:r>
              <a:rPr lang="mn-MN" sz="2800" b="1" dirty="0">
                <a:solidFill>
                  <a:schemeClr val="accent2"/>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xmlns=""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a16="http://schemas.microsoft.com/office/drawing/2014/main" xmlns="" id="{57706254-AE6C-47BA-BA51-0F5E57B776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a16="http://schemas.microsoft.com/office/drawing/2014/main" xmlns=""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a16="http://schemas.microsoft.com/office/drawing/2014/main" xmlns=""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a16="http://schemas.microsoft.com/office/drawing/2014/main" xmlns="" id="{4AF72211-93A2-4498-A47A-1F8542E7D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a16="http://schemas.microsoft.com/office/drawing/2014/main" xmlns=""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a16="http://schemas.microsoft.com/office/drawing/2014/main" xmlns="" id="{7B7C1CB9-4DE1-4CBB-81AD-F1A82BFE6314}"/>
              </a:ext>
            </a:extLst>
          </p:cNvPr>
          <p:cNvSpPr txBox="1"/>
          <p:nvPr/>
        </p:nvSpPr>
        <p:spPr>
          <a:xfrm>
            <a:off x="475427" y="2550821"/>
            <a:ext cx="2095220" cy="523220"/>
          </a:xfrm>
          <a:prstGeom prst="rect">
            <a:avLst/>
          </a:prstGeom>
          <a:noFill/>
        </p:spPr>
        <p:txBody>
          <a:bodyPr wrap="square" rtlCol="0">
            <a:spAutoFit/>
          </a:bodyPr>
          <a:lstStyle/>
          <a:p>
            <a:r>
              <a:rPr lang="mn-MN" sz="2400" b="1" dirty="0" smtClean="0">
                <a:solidFill>
                  <a:srgbClr val="ADD5DF"/>
                </a:solidFill>
                <a:latin typeface="Arial" panose="020B0604020202020204" pitchFamily="34" charset="0"/>
                <a:cs typeface="Arial" panose="020B0604020202020204" pitchFamily="34" charset="0"/>
              </a:rPr>
              <a:t>658.200</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xmlns="" id="{1CD468E7-7F38-4FAA-A040-5B3A5CEF956C}"/>
              </a:ext>
            </a:extLst>
          </p:cNvPr>
          <p:cNvSpPr txBox="1"/>
          <p:nvPr/>
        </p:nvSpPr>
        <p:spPr>
          <a:xfrm>
            <a:off x="2953854" y="2550821"/>
            <a:ext cx="2095220" cy="523220"/>
          </a:xfrm>
          <a:prstGeom prst="rect">
            <a:avLst/>
          </a:prstGeom>
          <a:noFill/>
        </p:spPr>
        <p:txBody>
          <a:bodyPr wrap="square" rtlCol="0">
            <a:spAutoFit/>
          </a:bodyPr>
          <a:lstStyle/>
          <a:p>
            <a:r>
              <a:rPr lang="mn-MN" sz="2400" b="1" dirty="0" smtClean="0">
                <a:solidFill>
                  <a:srgbClr val="E0013F"/>
                </a:solidFill>
                <a:latin typeface="Arial" panose="020B0604020202020204" pitchFamily="34" charset="0"/>
                <a:cs typeface="Arial" panose="020B0604020202020204" pitchFamily="34" charset="0"/>
              </a:rPr>
              <a:t>629.400</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pic>
        <p:nvPicPr>
          <p:cNvPr id="37" name="Picture 36">
            <a:extLst>
              <a:ext uri="{FF2B5EF4-FFF2-40B4-BE49-F238E27FC236}">
                <a16:creationId xmlns:a16="http://schemas.microsoft.com/office/drawing/2014/main" xmlns="" id="{B27D6C62-8CFE-43F4-942B-DDCF76513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66" t="38534" r="2530" b="52300"/>
          <a:stretch/>
        </p:blipFill>
        <p:spPr>
          <a:xfrm>
            <a:off x="1988191" y="953321"/>
            <a:ext cx="1118051" cy="444501"/>
          </a:xfrm>
          <a:prstGeom prst="rect">
            <a:avLst/>
          </a:prstGeom>
        </p:spPr>
      </p:pic>
      <p:grpSp>
        <p:nvGrpSpPr>
          <p:cNvPr id="17" name="Group 16">
            <a:extLst>
              <a:ext uri="{FF2B5EF4-FFF2-40B4-BE49-F238E27FC236}">
                <a16:creationId xmlns:a16="http://schemas.microsoft.com/office/drawing/2014/main" xmlns="" id="{0BEF119A-83F3-4EDA-8906-EF3F837EEC0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xmlns="" id="{BCEC6F42-F2D3-470D-BB6E-0C427DD8D348}"/>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26</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3D904AC4-77B3-47A2-A321-2BF9951DFF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622439C-0E21-4EE7-BFC3-66154457D70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327320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2D3006C-2E4D-4745-8397-4CD786FBD66F}"/>
              </a:ext>
            </a:extLst>
          </p:cNvPr>
          <p:cNvSpPr txBox="1"/>
          <p:nvPr/>
        </p:nvSpPr>
        <p:spPr>
          <a:xfrm>
            <a:off x="161089" y="871801"/>
            <a:ext cx="4700908" cy="1615827"/>
          </a:xfrm>
          <a:prstGeom prst="rect">
            <a:avLst/>
          </a:prstGeom>
          <a:noFill/>
        </p:spPr>
        <p:txBody>
          <a:bodyPr wrap="square" rtlCol="0">
            <a:spAutoFit/>
          </a:bodyPr>
          <a:lstStyle/>
          <a:p>
            <a:pPr algn="just"/>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Ховд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 нь Монгол улсын хамгийн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баруун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хэсэгт оршдог бөгөөд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17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сум</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91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багтай</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хойд талаараа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Баян-Өлгий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аймагтай 408 км, зүүн талаараа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Увс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аймагтай 212 км,  урд талаараа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Завхан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аймагтай 120 км,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Говь-Алтай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аймагтай 396 км,  баруун талаараа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Хятад улсын Шинжан уйгарын өөртөө засах орны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газар нутагтай 386 км тус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тус хиллэн оршдог.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1487</a:t>
            </a:r>
            <a:r>
              <a:rPr lang="mn-MN" sz="11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алслагдсан. Нутаг дэвсгэрийн хэмжээгээрээ улсын хэмжээнд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 дугаарт </a:t>
            </a:r>
            <a:r>
              <a:rPr lang="mn-MN" sz="900"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ордог,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76.1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мянган кв.км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дэвсгэртэй аймаг юм.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дийлэнх</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захчингууд</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эзэлдэг.</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201</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байдлаар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87 363</a:t>
            </a:r>
            <a:r>
              <a:rPr lang="mn-MN" sz="11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 амтай, үүнээс </a:t>
            </a:r>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29 994</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амьдарч байна. </a:t>
            </a:r>
            <a:endParaRPr lang="en-US"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54E3EA3E-11B7-43AD-BD93-487D9AF1827F}"/>
              </a:ext>
            </a:extLst>
          </p:cNvPr>
          <p:cNvSpPr txBox="1"/>
          <p:nvPr/>
        </p:nvSpPr>
        <p:spPr>
          <a:xfrm>
            <a:off x="149060" y="2091224"/>
            <a:ext cx="4662588" cy="1107996"/>
          </a:xfrm>
          <a:prstGeom prst="rect">
            <a:avLst/>
          </a:prstGeom>
          <a:noFill/>
        </p:spPr>
        <p:txBody>
          <a:bodyPr wrap="square" rtlCol="0">
            <a:spAutoFit/>
          </a:bodyPr>
          <a:lstStyle/>
          <a:p>
            <a:pPr algn="just"/>
            <a:endPar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1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Байгаль цаг уурын хувьд эрс тэс эх газрын уур амьсгалтай,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өвөлдөө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-20-30</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хүртэл хүйтэрдэг, дулааны улиралд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халуун нь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30-38</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салхины хурд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rPr>
              <a:t>м/сек</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заримдаа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34-45</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м/сек хүрдэг.</a:t>
            </a:r>
          </a:p>
        </p:txBody>
      </p:sp>
      <p:sp>
        <p:nvSpPr>
          <p:cNvPr id="11" name="TextBox 10">
            <a:extLst>
              <a:ext uri="{FF2B5EF4-FFF2-40B4-BE49-F238E27FC236}">
                <a16:creationId xmlns:a16="http://schemas.microsoft.com/office/drawing/2014/main" xmlns="" id="{04DA32C0-8426-4549-926B-4C91A2F792C2}"/>
              </a:ext>
            </a:extLst>
          </p:cNvPr>
          <p:cNvSpPr txBox="1"/>
          <p:nvPr/>
        </p:nvSpPr>
        <p:spPr>
          <a:xfrm>
            <a:off x="216121" y="349623"/>
            <a:ext cx="4700908" cy="584775"/>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1931</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оны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сард Чандмань уулын аймгийг Ховд, Увс гэж 2 аймаг болгожээ. Энэ үед Дарви, Цэцэг сумыг Засагт хан аймгаас Ховд аймагт шилжүүлж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Ховд аймаг</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байгуулагджээ.</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xmlns="" id="{6DA05852-6DE2-46BF-8510-417C8DD11220}"/>
              </a:ext>
            </a:extLst>
          </p:cNvPr>
          <p:cNvGrpSpPr/>
          <p:nvPr/>
        </p:nvGrpSpPr>
        <p:grpSpPr>
          <a:xfrm>
            <a:off x="457201" y="69655"/>
            <a:ext cx="4421508"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13" name="Group 12">
            <a:extLst>
              <a:ext uri="{FF2B5EF4-FFF2-40B4-BE49-F238E27FC236}">
                <a16:creationId xmlns:a16="http://schemas.microsoft.com/office/drawing/2014/main" xmlns="" id="{2FE64C1D-6AD6-4CB6-8542-07BC9E0B6E4E}"/>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366870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C452C8D-70CA-4DA8-8B32-A194F2F2C4C4}"/>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2460930"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Эрүүл мэндийн зарим үзүүлэлт, 1995 – 2017 он</a:t>
            </a:r>
          </a:p>
        </p:txBody>
      </p:sp>
      <p:graphicFrame>
        <p:nvGraphicFramePr>
          <p:cNvPr id="9" name="Table 8">
            <a:extLst>
              <a:ext uri="{FF2B5EF4-FFF2-40B4-BE49-F238E27FC236}">
                <a16:creationId xmlns:a16="http://schemas.microsoft.com/office/drawing/2014/main" xmlns="" id="{DAF1E014-1CF1-4CDA-870C-8FC68122236C}"/>
              </a:ext>
            </a:extLst>
          </p:cNvPr>
          <p:cNvGraphicFramePr>
            <a:graphicFrameLocks noGrp="1"/>
          </p:cNvGraphicFramePr>
          <p:nvPr>
            <p:extLst>
              <p:ext uri="{D42A27DB-BD31-4B8C-83A1-F6EECF244321}">
                <p14:modId xmlns:p14="http://schemas.microsoft.com/office/powerpoint/2010/main" val="2160486899"/>
              </p:ext>
            </p:extLst>
          </p:nvPr>
        </p:nvGraphicFramePr>
        <p:xfrm>
          <a:off x="136500" y="452566"/>
          <a:ext cx="4680000" cy="2640880"/>
        </p:xfrm>
        <a:graphic>
          <a:graphicData uri="http://schemas.openxmlformats.org/drawingml/2006/table">
            <a:tbl>
              <a:tblPr>
                <a:tableStyleId>{2D5ABB26-0587-4C30-8999-92F81FD0307C}</a:tableStyleId>
              </a:tblPr>
              <a:tblGrid>
                <a:gridCol w="1440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540000">
                  <a:extLst>
                    <a:ext uri="{9D8B030D-6E8A-4147-A177-3AD203B41FA5}">
                      <a16:colId xmlns:a16="http://schemas.microsoft.com/office/drawing/2014/main" xmlns="" val="20002"/>
                    </a:ext>
                  </a:extLst>
                </a:gridCol>
                <a:gridCol w="540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0004"/>
                    </a:ext>
                  </a:extLst>
                </a:gridCol>
                <a:gridCol w="540000">
                  <a:extLst>
                    <a:ext uri="{9D8B030D-6E8A-4147-A177-3AD203B41FA5}">
                      <a16:colId xmlns:a16="http://schemas.microsoft.com/office/drawing/2014/main" xmlns="" val="4009151167"/>
                    </a:ext>
                  </a:extLst>
                </a:gridCol>
                <a:gridCol w="540000">
                  <a:extLst>
                    <a:ext uri="{9D8B030D-6E8A-4147-A177-3AD203B41FA5}">
                      <a16:colId xmlns:a16="http://schemas.microsoft.com/office/drawing/2014/main" xmlns="" val="1440420756"/>
                    </a:ext>
                  </a:extLst>
                </a:gridCol>
              </a:tblGrid>
              <a:tr h="216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a16="http://schemas.microsoft.com/office/drawing/2014/main" xmlns="" val="10000"/>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194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xmlns="" val="1302149018"/>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Эм зүйч</a:t>
                      </a: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xmlns="" val="66599553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2111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1999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1360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1491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1838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1695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xmlns="" val="10001"/>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758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557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374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xmlns="" val="10002"/>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459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395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332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275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xmlns="" val="10003"/>
                  </a:ext>
                </a:extLst>
              </a:tr>
              <a:tr h="288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42.9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3</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5.</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18</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24</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20</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16.</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xmlns="" val="10004"/>
                  </a:ext>
                </a:extLst>
              </a:tr>
              <a:tr h="324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60</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44.7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24</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30</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2</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a:t>
                      </a:r>
                      <a:r>
                        <a:rPr lang="en-US" sz="900" u="none" strike="noStrike" dirty="0" smtClean="0">
                          <a:solidFill>
                            <a:schemeClr val="accent6">
                              <a:lumMod val="50000"/>
                            </a:schemeClr>
                          </a:solidFill>
                          <a:effectLst/>
                          <a:latin typeface="Arial" panose="020B0604020202020204" pitchFamily="34" charset="0"/>
                          <a:cs typeface="Arial" panose="020B0604020202020204" pitchFamily="34" charset="0"/>
                        </a:rPr>
                        <a:t>.</a:t>
                      </a:r>
                      <a:r>
                        <a:rPr lang="mn-MN" sz="900" u="none" strike="noStrike" dirty="0" smtClean="0">
                          <a:solidFill>
                            <a:schemeClr val="accent6">
                              <a:lumMod val="50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xmlns="" val="10005"/>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310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176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xmlns="" val="2495337889"/>
                  </a:ext>
                </a:extLst>
              </a:tr>
              <a:tr h="25200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525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550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532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824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grpSp>
        <p:nvGrpSpPr>
          <p:cNvPr id="8" name="Group 7">
            <a:extLst>
              <a:ext uri="{FF2B5EF4-FFF2-40B4-BE49-F238E27FC236}">
                <a16:creationId xmlns:a16="http://schemas.microsoft.com/office/drawing/2014/main" xmlns=""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27</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882625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3174267"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pSp>
        <p:nvGrpSpPr>
          <p:cNvPr id="12" name="Group 11">
            <a:extLst>
              <a:ext uri="{FF2B5EF4-FFF2-40B4-BE49-F238E27FC236}">
                <a16:creationId xmlns:a16="http://schemas.microsoft.com/office/drawing/2014/main" xmlns="" id="{B82227CA-4092-42D9-AC1A-FBD222D4D9CC}"/>
              </a:ext>
            </a:extLst>
          </p:cNvPr>
          <p:cNvGrpSpPr/>
          <p:nvPr/>
        </p:nvGrpSpPr>
        <p:grpSpPr>
          <a:xfrm>
            <a:off x="359227" y="69171"/>
            <a:ext cx="4517294" cy="215444"/>
            <a:chOff x="359227" y="69171"/>
            <a:chExt cx="4517294" cy="215444"/>
          </a:xfrm>
        </p:grpSpPr>
        <p:cxnSp>
          <p:nvCxnSpPr>
            <p:cNvPr id="21" name="Straight Connector 20">
              <a:extLst>
                <a:ext uri="{FF2B5EF4-FFF2-40B4-BE49-F238E27FC236}">
                  <a16:creationId xmlns:a16="http://schemas.microsoft.com/office/drawing/2014/main" xmlns=""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grpSp>
        <p:nvGrpSpPr>
          <p:cNvPr id="23" name="Group 22">
            <a:extLst>
              <a:ext uri="{FF2B5EF4-FFF2-40B4-BE49-F238E27FC236}">
                <a16:creationId xmlns:a16="http://schemas.microsoft.com/office/drawing/2014/main" xmlns="" id="{1D6AE4BD-0716-4FFE-AAD4-97ED8C646904}"/>
              </a:ext>
            </a:extLst>
          </p:cNvPr>
          <p:cNvGrpSpPr/>
          <p:nvPr/>
        </p:nvGrpSpPr>
        <p:grpSpPr>
          <a:xfrm>
            <a:off x="159171" y="3181417"/>
            <a:ext cx="4778477" cy="180000"/>
            <a:chOff x="159171" y="3181417"/>
            <a:chExt cx="4778477" cy="180000"/>
          </a:xfrm>
        </p:grpSpPr>
        <p:sp>
          <p:nvSpPr>
            <p:cNvPr id="24" name="Rectangle: Rounded Corners 23">
              <a:extLst>
                <a:ext uri="{FF2B5EF4-FFF2-40B4-BE49-F238E27FC236}">
                  <a16:creationId xmlns:a16="http://schemas.microsoft.com/office/drawing/2014/main" xmlns="" id="{44FF52D4-8EDC-4D46-9F85-8105CA0FDD3A}"/>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a:t>
              </a:r>
              <a:r>
                <a:rPr lang="mn-MN" sz="900" dirty="0">
                  <a:solidFill>
                    <a:srgbClr val="00B050"/>
                  </a:solidFill>
                  <a:latin typeface="Arial" panose="020B0604020202020204" pitchFamily="34" charset="0"/>
                  <a:cs typeface="Arial" panose="020B0604020202020204" pitchFamily="34" charset="0"/>
                </a:rPr>
                <a:t>8</a:t>
              </a:r>
            </a:p>
          </p:txBody>
        </p:sp>
        <p:cxnSp>
          <p:nvCxnSpPr>
            <p:cNvPr id="25" name="Straight Connector 24">
              <a:extLst>
                <a:ext uri="{FF2B5EF4-FFF2-40B4-BE49-F238E27FC236}">
                  <a16:creationId xmlns:a16="http://schemas.microsoft.com/office/drawing/2014/main" xmlns="" id="{16CE1384-7444-428A-983F-88F33625717A}"/>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F31AAB0-89C3-4906-8306-58218F34BCD9}"/>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726566081"/>
              </p:ext>
            </p:extLst>
          </p:nvPr>
        </p:nvGraphicFramePr>
        <p:xfrm>
          <a:off x="457201" y="440708"/>
          <a:ext cx="3746309" cy="2679332"/>
        </p:xfrm>
        <a:graphic>
          <a:graphicData uri="http://schemas.openxmlformats.org/presentationml/2006/ole">
            <mc:AlternateContent xmlns:mc="http://schemas.openxmlformats.org/markup-compatibility/2006">
              <mc:Choice xmlns:v="urn:schemas-microsoft-com:vml" Requires="v">
                <p:oleObj spid="_x0000_s6174" name="Worksheet" r:id="rId4" imgW="4591179" imgH="4667220" progId="Excel.Sheet.12">
                  <p:embed/>
                </p:oleObj>
              </mc:Choice>
              <mc:Fallback>
                <p:oleObj name="Worksheet" r:id="rId4" imgW="4591179" imgH="4667220" progId="Excel.Sheet.12">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440708"/>
                        <a:ext cx="3746309" cy="2679332"/>
                      </a:xfrm>
                      <a:prstGeom prst="rect">
                        <a:avLst/>
                      </a:prstGeom>
                      <a:noFill/>
                    </p:spPr>
                  </p:pic>
                </p:oleObj>
              </mc:Fallback>
            </mc:AlternateContent>
          </a:graphicData>
        </a:graphic>
      </p:graphicFrame>
    </p:spTree>
    <p:extLst>
      <p:ext uri="{BB962C8B-B14F-4D97-AF65-F5344CB8AC3E}">
        <p14:creationId xmlns:p14="http://schemas.microsoft.com/office/powerpoint/2010/main" val="837044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C184B68-2C3A-49DF-BED7-8E0440CE0D06}"/>
              </a:ext>
            </a:extLst>
          </p:cNvPr>
          <p:cNvGrpSpPr/>
          <p:nvPr/>
        </p:nvGrpSpPr>
        <p:grpSpPr>
          <a:xfrm>
            <a:off x="359227" y="69171"/>
            <a:ext cx="4520758" cy="215444"/>
            <a:chOff x="359227" y="69171"/>
            <a:chExt cx="4520758"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2196435" cy="215444"/>
          </a:xfrm>
          <a:prstGeom prst="rect">
            <a:avLst/>
          </a:prstGeom>
          <a:noFill/>
        </p:spPr>
        <p:txBody>
          <a:bodyPr wrap="non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2017 он</a:t>
            </a:r>
          </a:p>
        </p:txBody>
      </p:sp>
      <p:graphicFrame>
        <p:nvGraphicFramePr>
          <p:cNvPr id="11" name="Table 10">
            <a:extLst>
              <a:ext uri="{FF2B5EF4-FFF2-40B4-BE49-F238E27FC236}">
                <a16:creationId xmlns:a16="http://schemas.microsoft.com/office/drawing/2014/main" xmlns="" id="{7E372CFB-4FC3-4EB5-B421-15BC9D75B916}"/>
              </a:ext>
            </a:extLst>
          </p:cNvPr>
          <p:cNvGraphicFramePr>
            <a:graphicFrameLocks noGrp="1"/>
          </p:cNvGraphicFramePr>
          <p:nvPr>
            <p:extLst>
              <p:ext uri="{D42A27DB-BD31-4B8C-83A1-F6EECF244321}">
                <p14:modId xmlns:p14="http://schemas.microsoft.com/office/powerpoint/2010/main" val="3829755430"/>
              </p:ext>
            </p:extLst>
          </p:nvPr>
        </p:nvGraphicFramePr>
        <p:xfrm>
          <a:off x="118500" y="464893"/>
          <a:ext cx="4716000" cy="2628000"/>
        </p:xfrm>
        <a:graphic>
          <a:graphicData uri="http://schemas.openxmlformats.org/drawingml/2006/table">
            <a:tbl>
              <a:tblPr>
                <a:tableStyleId>{2D5ABB26-0587-4C30-8999-92F81FD0307C}</a:tableStyleId>
              </a:tblPr>
              <a:tblGrid>
                <a:gridCol w="1692000">
                  <a:extLst>
                    <a:ext uri="{9D8B030D-6E8A-4147-A177-3AD203B41FA5}">
                      <a16:colId xmlns:a16="http://schemas.microsoft.com/office/drawing/2014/main" xmlns="" val="20000"/>
                    </a:ext>
                  </a:extLst>
                </a:gridCol>
                <a:gridCol w="504000">
                  <a:extLst>
                    <a:ext uri="{9D8B030D-6E8A-4147-A177-3AD203B41FA5}">
                      <a16:colId xmlns:a16="http://schemas.microsoft.com/office/drawing/2014/main" xmlns="" val="20001"/>
                    </a:ext>
                  </a:extLst>
                </a:gridCol>
                <a:gridCol w="504000">
                  <a:extLst>
                    <a:ext uri="{9D8B030D-6E8A-4147-A177-3AD203B41FA5}">
                      <a16:colId xmlns:a16="http://schemas.microsoft.com/office/drawing/2014/main" xmlns="" val="20002"/>
                    </a:ext>
                  </a:extLst>
                </a:gridCol>
                <a:gridCol w="504000">
                  <a:extLst>
                    <a:ext uri="{9D8B030D-6E8A-4147-A177-3AD203B41FA5}">
                      <a16:colId xmlns:a16="http://schemas.microsoft.com/office/drawing/2014/main" xmlns="" val="20003"/>
                    </a:ext>
                  </a:extLst>
                </a:gridCol>
                <a:gridCol w="504000">
                  <a:extLst>
                    <a:ext uri="{9D8B030D-6E8A-4147-A177-3AD203B41FA5}">
                      <a16:colId xmlns:a16="http://schemas.microsoft.com/office/drawing/2014/main" xmlns="" val="20004"/>
                    </a:ext>
                  </a:extLst>
                </a:gridCol>
                <a:gridCol w="504000">
                  <a:extLst>
                    <a:ext uri="{9D8B030D-6E8A-4147-A177-3AD203B41FA5}">
                      <a16:colId xmlns:a16="http://schemas.microsoft.com/office/drawing/2014/main" xmlns="" val="4009151167"/>
                    </a:ext>
                  </a:extLst>
                </a:gridCol>
                <a:gridCol w="504000">
                  <a:extLst>
                    <a:ext uri="{9D8B030D-6E8A-4147-A177-3AD203B41FA5}">
                      <a16:colId xmlns:a16="http://schemas.microsoft.com/office/drawing/2014/main" xmlns="" val="1440420756"/>
                    </a:ext>
                  </a:extLst>
                </a:gridCol>
              </a:tblGrid>
              <a:tr h="252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xmlns="" val="10000"/>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2379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1868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2012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2320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1"/>
                  </a:ext>
                </a:extLst>
              </a:tr>
              <a:tr h="252000">
                <a:tc>
                  <a:txBody>
                    <a:bodyPr/>
                    <a:lstStyle/>
                    <a:p>
                      <a:pPr lvl="1"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Эмэгтэй</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1354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1151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900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994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1167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smtClean="0">
                          <a:solidFill>
                            <a:schemeClr val="accent2">
                              <a:lumMod val="75000"/>
                            </a:schemeClr>
                          </a:solidFill>
                          <a:effectLst/>
                          <a:latin typeface="Arial" panose="020B0604020202020204" pitchFamily="34" charset="0"/>
                          <a:cs typeface="Arial" panose="020B0604020202020204" pitchFamily="34" charset="0"/>
                        </a:rPr>
                        <a:t>1051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638918048"/>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567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508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521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482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482</a:t>
                      </a:r>
                    </a:p>
                  </a:txBody>
                  <a:tcPr marL="9525" marR="9525" marT="9525" marB="0" anchor="ctr">
                    <a:solidFill>
                      <a:schemeClr val="bg1"/>
                    </a:solidFill>
                  </a:tcPr>
                </a:tc>
                <a:extLst>
                  <a:ext uri="{0D108BD9-81ED-4DB2-BD59-A6C34878D82A}">
                    <a16:rowId xmlns:a16="http://schemas.microsoft.com/office/drawing/2014/main" xmlns="" val="10002"/>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64</a:t>
                      </a: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a:t>
                      </a: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64.1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65</a:t>
                      </a: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a:t>
                      </a: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68</a:t>
                      </a: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a:t>
                      </a: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72</a:t>
                      </a: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a:t>
                      </a: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72</a:t>
                      </a: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a:t>
                      </a:r>
                      <a:r>
                        <a:rPr lang="mn-MN" sz="900" b="0" u="none" strike="noStrike" dirty="0" smtClean="0">
                          <a:solidFill>
                            <a:schemeClr val="accent2">
                              <a:lumMod val="75000"/>
                            </a:schemeClr>
                          </a:solidFill>
                          <a:effectLst/>
                          <a:latin typeface="Arial" panose="020B0604020202020204" pitchFamily="34" charset="0"/>
                          <a:cs typeface="Arial" panose="020B0604020202020204" pitchFamily="34" charset="0"/>
                        </a:rPr>
                        <a:t>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3"/>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156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4"/>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2237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2063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2173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1325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1469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1440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5"/>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1322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2003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1874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2475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2899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3228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699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992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627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1129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1149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74687598"/>
                  </a:ext>
                </a:extLst>
              </a:tr>
              <a:tr h="324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3408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3634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5337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1944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2060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3388643796"/>
                  </a:ext>
                </a:extLst>
              </a:tr>
            </a:tbl>
          </a:graphicData>
        </a:graphic>
      </p:graphicFrame>
      <p:grpSp>
        <p:nvGrpSpPr>
          <p:cNvPr id="8" name="Group 7">
            <a:extLst>
              <a:ext uri="{FF2B5EF4-FFF2-40B4-BE49-F238E27FC236}">
                <a16:creationId xmlns:a16="http://schemas.microsoft.com/office/drawing/2014/main" xmlns="" id="{01A8BEE8-0524-47D7-A733-189F53687C8C}"/>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75000"/>
                    </a:schemeClr>
                  </a:solidFill>
                  <a:latin typeface="Arial" panose="020B0604020202020204" pitchFamily="34" charset="0"/>
                  <a:cs typeface="Arial" panose="020B0604020202020204" pitchFamily="34" charset="0"/>
                </a:rPr>
                <a:t>29</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3356074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2196435" cy="215444"/>
          </a:xfrm>
          <a:prstGeom prst="rect">
            <a:avLst/>
          </a:prstGeom>
          <a:noFill/>
        </p:spPr>
        <p:txBody>
          <a:bodyPr wrap="non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2017 он</a:t>
            </a:r>
          </a:p>
        </p:txBody>
      </p:sp>
      <p:graphicFrame>
        <p:nvGraphicFramePr>
          <p:cNvPr id="11" name="Table 10">
            <a:extLst>
              <a:ext uri="{FF2B5EF4-FFF2-40B4-BE49-F238E27FC236}">
                <a16:creationId xmlns:a16="http://schemas.microsoft.com/office/drawing/2014/main" xmlns="" id="{7E372CFB-4FC3-4EB5-B421-15BC9D75B916}"/>
              </a:ext>
            </a:extLst>
          </p:cNvPr>
          <p:cNvGraphicFramePr>
            <a:graphicFrameLocks noGrp="1"/>
          </p:cNvGraphicFramePr>
          <p:nvPr>
            <p:extLst>
              <p:ext uri="{D42A27DB-BD31-4B8C-83A1-F6EECF244321}">
                <p14:modId xmlns:p14="http://schemas.microsoft.com/office/powerpoint/2010/main" val="2597980357"/>
              </p:ext>
            </p:extLst>
          </p:nvPr>
        </p:nvGraphicFramePr>
        <p:xfrm>
          <a:off x="246436" y="522129"/>
          <a:ext cx="4464000" cy="2551789"/>
        </p:xfrm>
        <a:graphic>
          <a:graphicData uri="http://schemas.openxmlformats.org/drawingml/2006/table">
            <a:tbl>
              <a:tblPr>
                <a:tableStyleId>{2D5ABB26-0587-4C30-8999-92F81FD0307C}</a:tableStyleId>
              </a:tblPr>
              <a:tblGrid>
                <a:gridCol w="2664000">
                  <a:extLst>
                    <a:ext uri="{9D8B030D-6E8A-4147-A177-3AD203B41FA5}">
                      <a16:colId xmlns:a16="http://schemas.microsoft.com/office/drawing/2014/main" xmlns="" val="20000"/>
                    </a:ext>
                  </a:extLst>
                </a:gridCol>
                <a:gridCol w="1800000">
                  <a:extLst>
                    <a:ext uri="{9D8B030D-6E8A-4147-A177-3AD203B41FA5}">
                      <a16:colId xmlns:a16="http://schemas.microsoft.com/office/drawing/2014/main" xmlns="" val="1440420756"/>
                    </a:ext>
                  </a:extLst>
                </a:gridCol>
              </a:tblGrid>
              <a:tr h="247789">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50" b="0" u="none" strike="noStrike" dirty="0">
                          <a:solidFill>
                            <a:schemeClr val="bg1"/>
                          </a:solidFill>
                          <a:effectLst/>
                          <a:latin typeface="Arial" panose="020B0604020202020204" pitchFamily="34" charset="0"/>
                          <a:cs typeface="Arial" panose="020B0604020202020204" pitchFamily="34" charset="0"/>
                        </a:rPr>
                        <a:t>2017</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xmlns="" val="10000"/>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1927</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1"/>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1149</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2"/>
                  </a:ext>
                </a:extLst>
              </a:tr>
              <a:tr h="288000">
                <a:tc>
                  <a:txBody>
                    <a:bodyPr/>
                    <a:lstStyle/>
                    <a:p>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төрөлт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25.5</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3"/>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нас баралт</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5.6</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4"/>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Хүн амын дундаж наслалт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72.6</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5"/>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Эмнэлэгт хэвтэж эмчлүүлсэн өвчтөн</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22 900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10 000 хүн ам ногдох хорт хавдараар шинээр өвчлөгчид</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22.0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844233828"/>
                  </a:ext>
                </a:extLst>
              </a:tr>
              <a:tr h="288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Нас барагчид</a:t>
                      </a:r>
                    </a:p>
                  </a:txBody>
                  <a:tcPr marL="9525" marR="9525" marT="9525" marB="0" anchor="ctr">
                    <a:solidFill>
                      <a:schemeClr val="accent2">
                        <a:lumMod val="20000"/>
                        <a:lumOff val="80000"/>
                      </a:schemeClr>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18.3</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2756108955"/>
                  </a:ext>
                </a:extLst>
              </a:tr>
            </a:tbl>
          </a:graphicData>
        </a:graphic>
      </p:graphicFrame>
      <p:grpSp>
        <p:nvGrpSpPr>
          <p:cNvPr id="12" name="Group 11">
            <a:extLst>
              <a:ext uri="{FF2B5EF4-FFF2-40B4-BE49-F238E27FC236}">
                <a16:creationId xmlns:a16="http://schemas.microsoft.com/office/drawing/2014/main" xmlns="" id="{8C933D39-88EF-44E7-AF5D-22E9EAA8F98F}"/>
              </a:ext>
            </a:extLst>
          </p:cNvPr>
          <p:cNvGrpSpPr/>
          <p:nvPr/>
        </p:nvGrpSpPr>
        <p:grpSpPr>
          <a:xfrm>
            <a:off x="359227" y="69171"/>
            <a:ext cx="4520758" cy="215444"/>
            <a:chOff x="359227" y="69171"/>
            <a:chExt cx="4520758" cy="215444"/>
          </a:xfrm>
        </p:grpSpPr>
        <p:cxnSp>
          <p:nvCxnSpPr>
            <p:cNvPr id="16" name="Straight Connector 15">
              <a:extLst>
                <a:ext uri="{FF2B5EF4-FFF2-40B4-BE49-F238E27FC236}">
                  <a16:creationId xmlns:a16="http://schemas.microsoft.com/office/drawing/2014/main" xmlns="" id="{818013AC-9D93-4676-80DE-91745A2056C8}"/>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76EBCB7-BA24-4EB0-8CD0-D7146C8E013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18" name="Group 17">
            <a:extLst>
              <a:ext uri="{FF2B5EF4-FFF2-40B4-BE49-F238E27FC236}">
                <a16:creationId xmlns:a16="http://schemas.microsoft.com/office/drawing/2014/main" xmlns="" id="{F5CF264E-7CDA-4106-BF3D-D2A5679B78C0}"/>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xmlns="" id="{2E76C275-E67D-46E4-BBED-F799F38AC5A0}"/>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30</a:t>
              </a:r>
            </a:p>
          </p:txBody>
        </p:sp>
        <p:cxnSp>
          <p:nvCxnSpPr>
            <p:cNvPr id="20" name="Straight Connector 19">
              <a:extLst>
                <a:ext uri="{FF2B5EF4-FFF2-40B4-BE49-F238E27FC236}">
                  <a16:creationId xmlns:a16="http://schemas.microsoft.com/office/drawing/2014/main" xmlns="" id="{E8B7D187-2669-4C54-9A55-DF15B3AC43A1}"/>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D0D752C-D709-498B-B757-5B20E9EC43C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1961008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2016</a:t>
            </a:r>
          </a:p>
        </p:txBody>
      </p:sp>
      <p:sp>
        <p:nvSpPr>
          <p:cNvPr id="13" name="Rectangle: Rounded Corners 12">
            <a:extLst>
              <a:ext uri="{FF2B5EF4-FFF2-40B4-BE49-F238E27FC236}">
                <a16:creationId xmlns:a16="http://schemas.microsoft.com/office/drawing/2014/main" xmlns=""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7</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B4CD4E28-2060-4A8F-B33A-6C7537E21F25}"/>
              </a:ext>
            </a:extLst>
          </p:cNvPr>
          <p:cNvSpPr txBox="1"/>
          <p:nvPr/>
        </p:nvSpPr>
        <p:spPr>
          <a:xfrm>
            <a:off x="2241063" y="661422"/>
            <a:ext cx="784620"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2854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C4B710C0-5196-497B-BE0D-C02BA4FA610A}"/>
              </a:ext>
            </a:extLst>
          </p:cNvPr>
          <p:cNvSpPr txBox="1"/>
          <p:nvPr/>
        </p:nvSpPr>
        <p:spPr>
          <a:xfrm>
            <a:off x="2520857" y="1257002"/>
            <a:ext cx="50482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94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4A9605EC-AE2E-4BFF-A59C-50F6918CC7FE}"/>
              </a:ext>
            </a:extLst>
          </p:cNvPr>
          <p:cNvSpPr txBox="1"/>
          <p:nvPr/>
        </p:nvSpPr>
        <p:spPr>
          <a:xfrm>
            <a:off x="2277534" y="1844282"/>
            <a:ext cx="800100" cy="707886"/>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146666</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9BEFB00-B7D0-4880-A05E-AD353EC78E96}"/>
              </a:ext>
            </a:extLst>
          </p:cNvPr>
          <p:cNvSpPr txBox="1"/>
          <p:nvPr/>
        </p:nvSpPr>
        <p:spPr>
          <a:xfrm>
            <a:off x="2277534" y="2458871"/>
            <a:ext cx="748149" cy="400110"/>
          </a:xfrm>
          <a:prstGeom prst="rect">
            <a:avLst/>
          </a:prstGeom>
          <a:noFill/>
        </p:spPr>
        <p:txBody>
          <a:bodyPr wrap="square" rtlCol="0">
            <a:spAutoFit/>
          </a:bodyPr>
          <a:lstStyle/>
          <a:p>
            <a:r>
              <a:rPr lang="en-US" sz="2000" dirty="0" smtClean="0">
                <a:solidFill>
                  <a:schemeClr val="accent2">
                    <a:lumMod val="60000"/>
                    <a:lumOff val="40000"/>
                  </a:schemeClr>
                </a:solidFill>
                <a:latin typeface="Arial" panose="020B0604020202020204" pitchFamily="34" charset="0"/>
                <a:cs typeface="Arial" panose="020B0604020202020204" pitchFamily="34" charset="0"/>
              </a:rPr>
              <a:t>1256</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EFFBCCD4-D8E3-4454-AF57-B7D74226DB5F}"/>
              </a:ext>
            </a:extLst>
          </p:cNvPr>
          <p:cNvSpPr txBox="1"/>
          <p:nvPr/>
        </p:nvSpPr>
        <p:spPr>
          <a:xfrm>
            <a:off x="3978779" y="661422"/>
            <a:ext cx="748794"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3228</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096B540-1C04-4E46-9005-9CB194CC145E}"/>
              </a:ext>
            </a:extLst>
          </p:cNvPr>
          <p:cNvSpPr txBox="1"/>
          <p:nvPr/>
        </p:nvSpPr>
        <p:spPr>
          <a:xfrm>
            <a:off x="4244870" y="1257002"/>
            <a:ext cx="504825"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98</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56317A7A-2144-4239-9DF5-47240472F404}"/>
              </a:ext>
            </a:extLst>
          </p:cNvPr>
          <p:cNvSpPr txBox="1"/>
          <p:nvPr/>
        </p:nvSpPr>
        <p:spPr>
          <a:xfrm>
            <a:off x="4008967" y="1840035"/>
            <a:ext cx="774700"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1440</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D7D870E-BE71-4FD2-BB21-10A6F5353D6B}"/>
              </a:ext>
            </a:extLst>
          </p:cNvPr>
          <p:cNvSpPr txBox="1"/>
          <p:nvPr/>
        </p:nvSpPr>
        <p:spPr>
          <a:xfrm>
            <a:off x="4008967" y="2463463"/>
            <a:ext cx="774700"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1377</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a16="http://schemas.microsoft.com/office/drawing/2014/main" xmlns=""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a16="http://schemas.microsoft.com/office/drawing/2014/main" xmlns=""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a16="http://schemas.microsoft.com/office/drawing/2014/main" xmlns=""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a16="http://schemas.microsoft.com/office/drawing/2014/main" xmlns="" id="{7C3CA91B-BBDE-479A-B27D-D53AD024BB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a16="http://schemas.microsoft.com/office/drawing/2014/main" xmlns="" id="{4C780D44-089E-4794-98E5-3707D0A291A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a16="http://schemas.microsoft.com/office/drawing/2014/main" xmlns="" id="{B4AC5A45-BB70-43B7-834F-008ADAB230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a16="http://schemas.microsoft.com/office/drawing/2014/main" xmlns="" id="{B38361C0-8449-4D65-B612-5347DE6BC8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a16="http://schemas.microsoft.com/office/drawing/2014/main" xmlns="" id="{C50F08CC-35B6-4A7F-956F-EE286346EAF5}"/>
              </a:ext>
            </a:extLst>
          </p:cNvPr>
          <p:cNvSpPr/>
          <p:nvPr/>
        </p:nvSpPr>
        <p:spPr>
          <a:xfrm rot="10800000">
            <a:off x="3689531" y="698185"/>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1" name="Arrow: Down 30">
            <a:extLst>
              <a:ext uri="{FF2B5EF4-FFF2-40B4-BE49-F238E27FC236}">
                <a16:creationId xmlns:a16="http://schemas.microsoft.com/office/drawing/2014/main" xmlns="" id="{8C820149-A50F-4F04-A4D3-B11B59CA4F86}"/>
              </a:ext>
            </a:extLst>
          </p:cNvPr>
          <p:cNvSpPr/>
          <p:nvPr/>
        </p:nvSpPr>
        <p:spPr>
          <a:xfrm>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a16="http://schemas.microsoft.com/office/drawing/2014/main" xmlns="" id="{49AF3DC9-C75D-496C-8A5C-F8F8B90F8EFC}"/>
              </a:ext>
            </a:extLst>
          </p:cNvPr>
          <p:cNvSpPr/>
          <p:nvPr/>
        </p:nvSpPr>
        <p:spPr>
          <a:xfrm>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a16="http://schemas.microsoft.com/office/drawing/2014/main" xmlns=""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1" name="Group 40">
            <a:extLst>
              <a:ext uri="{FF2B5EF4-FFF2-40B4-BE49-F238E27FC236}">
                <a16:creationId xmlns:a16="http://schemas.microsoft.com/office/drawing/2014/main" xmlns="" id="{34465BAB-A156-42F4-B598-3A219F202FE1}"/>
              </a:ext>
            </a:extLst>
          </p:cNvPr>
          <p:cNvGrpSpPr/>
          <p:nvPr/>
        </p:nvGrpSpPr>
        <p:grpSpPr>
          <a:xfrm>
            <a:off x="359227" y="69171"/>
            <a:ext cx="4520758" cy="215444"/>
            <a:chOff x="359227" y="69171"/>
            <a:chExt cx="4520758" cy="215444"/>
          </a:xfrm>
        </p:grpSpPr>
        <p:cxnSp>
          <p:nvCxnSpPr>
            <p:cNvPr id="43" name="Straight Connector 42">
              <a:extLst>
                <a:ext uri="{FF2B5EF4-FFF2-40B4-BE49-F238E27FC236}">
                  <a16:creationId xmlns:a16="http://schemas.microsoft.com/office/drawing/2014/main" xmlns=""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rgbClr val="FF0000"/>
                  </a:solidFill>
                  <a:latin typeface="Arial" panose="020B0604020202020204" pitchFamily="34" charset="0"/>
                  <a:cs typeface="Arial" panose="020B0604020202020204" pitchFamily="34" charset="0"/>
                </a:rPr>
                <a:t>НИЙГМИЙН</a:t>
              </a:r>
              <a:r>
                <a:rPr lang="mn-MN" sz="800" dirty="0">
                  <a:solidFill>
                    <a:schemeClr val="accent2">
                      <a:lumMod val="75000"/>
                    </a:schemeClr>
                  </a:solidFill>
                  <a:latin typeface="Arial" panose="020B0604020202020204" pitchFamily="34" charset="0"/>
                  <a:cs typeface="Arial" panose="020B0604020202020204" pitchFamily="34" charset="0"/>
                </a:rPr>
                <a:t> ЗАРИМ ҮЗҮҮЛЭЛТ</a:t>
              </a:r>
            </a:p>
          </p:txBody>
        </p:sp>
      </p:grpSp>
      <p:grpSp>
        <p:nvGrpSpPr>
          <p:cNvPr id="45" name="Group 44">
            <a:extLst>
              <a:ext uri="{FF2B5EF4-FFF2-40B4-BE49-F238E27FC236}">
                <a16:creationId xmlns:a16="http://schemas.microsoft.com/office/drawing/2014/main" xmlns="" id="{19D75934-A058-4D76-9D41-8BFBBCAC3659}"/>
              </a:ext>
            </a:extLst>
          </p:cNvPr>
          <p:cNvGrpSpPr/>
          <p:nvPr/>
        </p:nvGrpSpPr>
        <p:grpSpPr>
          <a:xfrm>
            <a:off x="159171" y="3181417"/>
            <a:ext cx="4778477" cy="180000"/>
            <a:chOff x="159171" y="3181417"/>
            <a:chExt cx="4778477" cy="180000"/>
          </a:xfrm>
        </p:grpSpPr>
        <p:sp>
          <p:nvSpPr>
            <p:cNvPr id="46" name="Rectangle: Rounded Corners 45">
              <a:extLst>
                <a:ext uri="{FF2B5EF4-FFF2-40B4-BE49-F238E27FC236}">
                  <a16:creationId xmlns:a16="http://schemas.microsoft.com/office/drawing/2014/main" xmlns=""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31</a:t>
              </a:r>
            </a:p>
          </p:txBody>
        </p:sp>
        <p:cxnSp>
          <p:nvCxnSpPr>
            <p:cNvPr id="47" name="Straight Connector 46">
              <a:extLst>
                <a:ext uri="{FF2B5EF4-FFF2-40B4-BE49-F238E27FC236}">
                  <a16:creationId xmlns:a16="http://schemas.microsoft.com/office/drawing/2014/main" xmlns=""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282242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2449710" cy="215444"/>
          </a:xfrm>
          <a:prstGeom prst="rect">
            <a:avLst/>
          </a:prstGeom>
          <a:noFill/>
        </p:spPr>
        <p:txBody>
          <a:bodyPr wrap="none" rtlCol="0">
            <a:spAutoFit/>
          </a:bodyPr>
          <a:lstStyle/>
          <a:p>
            <a:r>
              <a:rPr lang="mn-MN" sz="800" dirty="0">
                <a:solidFill>
                  <a:schemeClr val="accent1">
                    <a:lumMod val="50000"/>
                  </a:schemeClr>
                </a:solidFill>
                <a:latin typeface="Arial" panose="020B0604020202020204" pitchFamily="34" charset="0"/>
                <a:cs typeface="Arial" panose="020B0604020202020204" pitchFamily="34" charset="0"/>
              </a:rPr>
              <a:t>Хөдөлмөр</a:t>
            </a:r>
            <a:r>
              <a:rPr lang="mn-MN" sz="800" dirty="0">
                <a:solidFill>
                  <a:srgbClr val="002060"/>
                </a:solidFill>
                <a:latin typeface="Arial" panose="020B0604020202020204" pitchFamily="34" charset="0"/>
                <a:cs typeface="Arial" panose="020B0604020202020204" pitchFamily="34" charset="0"/>
              </a:rPr>
              <a:t> эрхлэлтийн үзүүлэлт 2013 – 2017 он</a:t>
            </a:r>
          </a:p>
        </p:txBody>
      </p:sp>
      <p:graphicFrame>
        <p:nvGraphicFramePr>
          <p:cNvPr id="11" name="Table 10">
            <a:extLst>
              <a:ext uri="{FF2B5EF4-FFF2-40B4-BE49-F238E27FC236}">
                <a16:creationId xmlns:a16="http://schemas.microsoft.com/office/drawing/2014/main" xmlns="" id="{6BDA3D49-F456-4B76-AED1-7CAA0BF135C5}"/>
              </a:ext>
            </a:extLst>
          </p:cNvPr>
          <p:cNvGraphicFramePr>
            <a:graphicFrameLocks noGrp="1"/>
          </p:cNvGraphicFramePr>
          <p:nvPr>
            <p:extLst>
              <p:ext uri="{D42A27DB-BD31-4B8C-83A1-F6EECF244321}">
                <p14:modId xmlns:p14="http://schemas.microsoft.com/office/powerpoint/2010/main" val="1196959922"/>
              </p:ext>
            </p:extLst>
          </p:nvPr>
        </p:nvGraphicFramePr>
        <p:xfrm>
          <a:off x="123852" y="470254"/>
          <a:ext cx="4705295" cy="2670825"/>
        </p:xfrm>
        <a:graphic>
          <a:graphicData uri="http://schemas.openxmlformats.org/drawingml/2006/table">
            <a:tbl>
              <a:tblPr>
                <a:tableStyleId>{2D5ABB26-0587-4C30-8999-92F81FD0307C}</a:tableStyleId>
              </a:tblPr>
              <a:tblGrid>
                <a:gridCol w="1152000">
                  <a:extLst>
                    <a:ext uri="{9D8B030D-6E8A-4147-A177-3AD203B41FA5}">
                      <a16:colId xmlns:a16="http://schemas.microsoft.com/office/drawing/2014/main" xmlns="" val="20000"/>
                    </a:ext>
                  </a:extLst>
                </a:gridCol>
                <a:gridCol w="710659">
                  <a:extLst>
                    <a:ext uri="{9D8B030D-6E8A-4147-A177-3AD203B41FA5}">
                      <a16:colId xmlns:a16="http://schemas.microsoft.com/office/drawing/2014/main" xmlns="" val="20001"/>
                    </a:ext>
                  </a:extLst>
                </a:gridCol>
                <a:gridCol w="710659">
                  <a:extLst>
                    <a:ext uri="{9D8B030D-6E8A-4147-A177-3AD203B41FA5}">
                      <a16:colId xmlns:a16="http://schemas.microsoft.com/office/drawing/2014/main" xmlns="" val="20002"/>
                    </a:ext>
                  </a:extLst>
                </a:gridCol>
                <a:gridCol w="710659">
                  <a:extLst>
                    <a:ext uri="{9D8B030D-6E8A-4147-A177-3AD203B41FA5}">
                      <a16:colId xmlns:a16="http://schemas.microsoft.com/office/drawing/2014/main" xmlns="" val="20003"/>
                    </a:ext>
                  </a:extLst>
                </a:gridCol>
                <a:gridCol w="710659">
                  <a:extLst>
                    <a:ext uri="{9D8B030D-6E8A-4147-A177-3AD203B41FA5}">
                      <a16:colId xmlns:a16="http://schemas.microsoft.com/office/drawing/2014/main" xmlns="" val="20004"/>
                    </a:ext>
                  </a:extLst>
                </a:gridCol>
                <a:gridCol w="710659">
                  <a:extLst>
                    <a:ext uri="{9D8B030D-6E8A-4147-A177-3AD203B41FA5}">
                      <a16:colId xmlns:a16="http://schemas.microsoft.com/office/drawing/2014/main" xmlns="" val="1763376583"/>
                    </a:ext>
                  </a:extLst>
                </a:gridCol>
              </a:tblGrid>
              <a:tr h="252000">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2013</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2014</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51679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48582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52365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55353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55868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33441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33605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3600</a:t>
                      </a:r>
                      <a:r>
                        <a:rPr lang="mn-MN" sz="800" b="0" i="0" u="none" strike="noStrike" dirty="0" smtClean="0">
                          <a:solidFill>
                            <a:srgbClr val="002060"/>
                          </a:solidFill>
                          <a:effectLst/>
                          <a:latin typeface="Arial" panose="020B0604020202020204" pitchFamily="34" charset="0"/>
                          <a:cs typeface="Arial" panose="020B0604020202020204" pitchFamily="34" charset="0"/>
                        </a:rPr>
                        <a:t>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401</a:t>
                      </a:r>
                      <a:r>
                        <a:rPr lang="mn-MN" sz="800" b="0" i="0" u="none" strike="noStrike" dirty="0" smtClean="0">
                          <a:solidFill>
                            <a:srgbClr val="002060"/>
                          </a:solidFill>
                          <a:effectLst/>
                          <a:latin typeface="Arial" panose="020B0604020202020204" pitchFamily="34" charset="0"/>
                          <a:cs typeface="Arial" panose="020B0604020202020204" pitchFamily="34" charset="0"/>
                        </a:rPr>
                        <a:t>16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39</a:t>
                      </a:r>
                      <a:r>
                        <a:rPr lang="mn-MN" sz="800" b="0" i="0" u="none" strike="noStrike" dirty="0" smtClean="0">
                          <a:solidFill>
                            <a:srgbClr val="002060"/>
                          </a:solidFill>
                          <a:effectLst/>
                          <a:latin typeface="Arial" panose="020B0604020202020204" pitchFamily="34" charset="0"/>
                          <a:cs typeface="Arial" panose="020B0604020202020204" pitchFamily="34" charset="0"/>
                        </a:rPr>
                        <a:t>668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16000">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31339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29667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32895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34060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34300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2102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3938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3107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6056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5368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16000">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1185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1678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1283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2772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2494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032370991"/>
                  </a:ext>
                </a:extLst>
              </a:tr>
              <a:tr h="3600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1615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1337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1282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1515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1156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481985813"/>
                  </a:ext>
                </a:extLst>
              </a:tr>
              <a:tr h="216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864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715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791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845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608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882852069"/>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mn-MN" sz="800" b="0" i="0" u="none" strike="noStrike" dirty="0" smtClean="0">
                          <a:solidFill>
                            <a:srgbClr val="002060"/>
                          </a:solidFill>
                          <a:effectLst/>
                          <a:latin typeface="Arial" panose="020B0604020202020204" pitchFamily="34" charset="0"/>
                          <a:cs typeface="Arial" panose="020B0604020202020204" pitchFamily="34" charset="0"/>
                        </a:rPr>
                        <a:t>64.7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69.2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68.8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72.5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5"/>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60.6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61.1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62.8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61.5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61.4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6"/>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11.7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8.6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15.1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13.3</a:t>
                      </a:r>
                    </a:p>
                  </a:txBody>
                  <a:tcPr marL="9525" marR="9525" marT="9525" marB="0" anchor="ctr">
                    <a:solidFill>
                      <a:schemeClr val="bg1"/>
                    </a:solidFill>
                  </a:tcPr>
                </a:tc>
                <a:extLst>
                  <a:ext uri="{0D108BD9-81ED-4DB2-BD59-A6C34878D82A}">
                    <a16:rowId xmlns:a16="http://schemas.microsoft.com/office/drawing/2014/main" xmlns="" val="10007"/>
                  </a:ext>
                </a:extLst>
              </a:tr>
            </a:tbl>
          </a:graphicData>
        </a:graphic>
      </p:graphicFrame>
      <p:grpSp>
        <p:nvGrpSpPr>
          <p:cNvPr id="8" name="Group 7">
            <a:extLst>
              <a:ext uri="{FF2B5EF4-FFF2-40B4-BE49-F238E27FC236}">
                <a16:creationId xmlns:a16="http://schemas.microsoft.com/office/drawing/2014/main" xmlns="" id="{F0977C99-0ED4-4639-84F3-631C792A4CC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34036670-A07B-47A1-A7B8-593072FA103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32</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66BADD8B-F2B5-4FB0-AD3F-BEE25AE61B9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5CBB7B6-C2FA-4837-B7AE-600AFB38C2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3325109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A4B858A7-8191-4E17-8B24-0907D4C07718}"/>
              </a:ext>
            </a:extLst>
          </p:cNvPr>
          <p:cNvGraphicFramePr/>
          <p:nvPr>
            <p:extLst>
              <p:ext uri="{D42A27DB-BD31-4B8C-83A1-F6EECF244321}">
                <p14:modId xmlns:p14="http://schemas.microsoft.com/office/powerpoint/2010/main" val="1560594365"/>
              </p:ext>
            </p:extLst>
          </p:nvPr>
        </p:nvGraphicFramePr>
        <p:xfrm>
          <a:off x="0" y="377834"/>
          <a:ext cx="5165263" cy="29835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CB0F2555-2067-4743-95D4-84283F6122EB}"/>
              </a:ext>
            </a:extLst>
          </p:cNvPr>
          <p:cNvSpPr txBox="1"/>
          <p:nvPr/>
        </p:nvSpPr>
        <p:spPr>
          <a:xfrm>
            <a:off x="359219" y="399381"/>
            <a:ext cx="1864194" cy="338554"/>
          </a:xfrm>
          <a:prstGeom prst="rect">
            <a:avLst/>
          </a:prstGeom>
          <a:noFill/>
          <a:ln>
            <a:solidFill>
              <a:schemeClr val="accent1"/>
            </a:solidFill>
          </a:ln>
        </p:spPr>
        <p:txBody>
          <a:bodyPr wrap="square" rtlCol="0">
            <a:spAutoFit/>
          </a:bodyPr>
          <a:lstStyle/>
          <a:p>
            <a:pPr algn="just"/>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2017 оноор</a:t>
            </a:r>
          </a:p>
        </p:txBody>
      </p:sp>
      <p:sp>
        <p:nvSpPr>
          <p:cNvPr id="14" name="TextBox 13">
            <a:extLst>
              <a:ext uri="{FF2B5EF4-FFF2-40B4-BE49-F238E27FC236}">
                <a16:creationId xmlns:a16="http://schemas.microsoft.com/office/drawing/2014/main" xmlns="" id="{6B3F329F-101A-4566-B8B0-F1B819B27BD9}"/>
              </a:ext>
            </a:extLst>
          </p:cNvPr>
          <p:cNvSpPr txBox="1"/>
          <p:nvPr/>
        </p:nvSpPr>
        <p:spPr>
          <a:xfrm>
            <a:off x="832238" y="1482458"/>
            <a:ext cx="962982" cy="461665"/>
          </a:xfrm>
          <a:prstGeom prst="rect">
            <a:avLst/>
          </a:prstGeom>
          <a:noFill/>
        </p:spPr>
        <p:txBody>
          <a:bodyPr vert="horz" wrap="square" rtlCol="0">
            <a:spAutoFit/>
          </a:bodyPr>
          <a:lstStyle/>
          <a:p>
            <a:pPr algn="ctr">
              <a:defRPr sz="900" b="0" i="0" u="none" strike="noStrike" kern="1200" spc="0" baseline="0">
                <a:solidFill>
                  <a:srgbClr val="002060"/>
                </a:solidFill>
                <a:latin typeface="Arial" panose="020B0604020202020204" pitchFamily="34" charset="0"/>
                <a:ea typeface="+mn-ea"/>
                <a:cs typeface="Arial" panose="020B0604020202020204" pitchFamily="34" charset="0"/>
              </a:defRPr>
            </a:pPr>
            <a:r>
              <a:rPr lang="ru-RU" sz="800" dirty="0">
                <a:solidFill>
                  <a:srgbClr val="002060"/>
                </a:solidFill>
              </a:rPr>
              <a:t>2017 оны хүн ам, насны ангиллаар</a:t>
            </a:r>
          </a:p>
        </p:txBody>
      </p:sp>
      <p:graphicFrame>
        <p:nvGraphicFramePr>
          <p:cNvPr id="15" name="Chart 14">
            <a:extLst>
              <a:ext uri="{FF2B5EF4-FFF2-40B4-BE49-F238E27FC236}">
                <a16:creationId xmlns:a16="http://schemas.microsoft.com/office/drawing/2014/main" xmlns="" id="{67DF961D-9D89-440A-8C56-0999BB95CA63}"/>
              </a:ext>
            </a:extLst>
          </p:cNvPr>
          <p:cNvGraphicFramePr/>
          <p:nvPr>
            <p:extLst>
              <p:ext uri="{D42A27DB-BD31-4B8C-83A1-F6EECF244321}">
                <p14:modId xmlns:p14="http://schemas.microsoft.com/office/powerpoint/2010/main" val="3149544225"/>
              </p:ext>
            </p:extLst>
          </p:nvPr>
        </p:nvGraphicFramePr>
        <p:xfrm>
          <a:off x="2246638" y="706829"/>
          <a:ext cx="2766969" cy="24745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xmlns="" id="{6E267513-4DE0-4595-A2FA-911E1F4A050C}"/>
              </a:ext>
            </a:extLst>
          </p:cNvPr>
          <p:cNvSpPr txBox="1"/>
          <p:nvPr/>
        </p:nvSpPr>
        <p:spPr>
          <a:xfrm>
            <a:off x="2582631" y="522492"/>
            <a:ext cx="1245589" cy="430887"/>
          </a:xfrm>
          <a:prstGeom prst="rect">
            <a:avLst/>
          </a:prstGeom>
          <a:noFill/>
        </p:spPr>
        <p:txBody>
          <a:bodyPr wrap="square" rtlCol="0">
            <a:spAutoFit/>
          </a:bodyPr>
          <a:lstStyle/>
          <a:p>
            <a:pPr algn="ctr"/>
            <a:r>
              <a:rPr lang="mn-MN" sz="1100" dirty="0">
                <a:solidFill>
                  <a:schemeClr val="bg2">
                    <a:lumMod val="25000"/>
                  </a:schemeClr>
                </a:solidFill>
                <a:latin typeface="Arial" panose="020B0604020202020204" pitchFamily="34" charset="0"/>
                <a:cs typeface="Arial" panose="020B0604020202020204" pitchFamily="34" charset="0"/>
              </a:rPr>
              <a:t>Ажилгүйдлийн түвшин</a:t>
            </a:r>
          </a:p>
        </p:txBody>
      </p:sp>
      <p:cxnSp>
        <p:nvCxnSpPr>
          <p:cNvPr id="18" name="Straight Connector 17">
            <a:extLst>
              <a:ext uri="{FF2B5EF4-FFF2-40B4-BE49-F238E27FC236}">
                <a16:creationId xmlns:a16="http://schemas.microsoft.com/office/drawing/2014/main" xmlns=""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grpSp>
        <p:nvGrpSpPr>
          <p:cNvPr id="11" name="Group 10">
            <a:extLst>
              <a:ext uri="{FF2B5EF4-FFF2-40B4-BE49-F238E27FC236}">
                <a16:creationId xmlns:a16="http://schemas.microsoft.com/office/drawing/2014/main" xmlns="" id="{6BA58F52-6D08-4189-9B68-8AABFA546157}"/>
              </a:ext>
            </a:extLst>
          </p:cNvPr>
          <p:cNvGrpSpPr/>
          <p:nvPr/>
        </p:nvGrpSpPr>
        <p:grpSpPr>
          <a:xfrm>
            <a:off x="159171" y="3181417"/>
            <a:ext cx="4778477" cy="180000"/>
            <a:chOff x="159171" y="3181417"/>
            <a:chExt cx="4778477" cy="180000"/>
          </a:xfrm>
        </p:grpSpPr>
        <p:sp>
          <p:nvSpPr>
            <p:cNvPr id="20" name="Rectangle: Rounded Corners 19">
              <a:extLst>
                <a:ext uri="{FF2B5EF4-FFF2-40B4-BE49-F238E27FC236}">
                  <a16:creationId xmlns:a16="http://schemas.microsoft.com/office/drawing/2014/main" xmlns="" id="{947789C4-BB06-462B-9088-038A6DA3D9F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33</a:t>
              </a:r>
              <a:endParaRPr lang="mn-MN" sz="9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5C43B513-C7CD-42CA-8DCC-A75928B6FA8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76A1C20-949E-4A73-8713-B87C3BA017A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147579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495704" y="253427"/>
            <a:ext cx="1422184" cy="230832"/>
          </a:xfrm>
          <a:prstGeom prst="rect">
            <a:avLst/>
          </a:prstGeom>
          <a:noFill/>
        </p:spPr>
        <p:txBody>
          <a:bodyPr wrap="none" rtlCol="0">
            <a:spAutoFit/>
          </a:bodyPr>
          <a:lstStyle/>
          <a:p>
            <a:r>
              <a:rPr lang="mn-MN" sz="900" dirty="0">
                <a:solidFill>
                  <a:schemeClr val="accent1">
                    <a:lumMod val="50000"/>
                  </a:schemeClr>
                </a:solidFill>
                <a:latin typeface="Arial" panose="020B0604020202020204" pitchFamily="34" charset="0"/>
                <a:cs typeface="Arial" panose="020B0604020202020204" pitchFamily="34" charset="0"/>
              </a:rPr>
              <a:t>Бол</a:t>
            </a:r>
            <a:r>
              <a:rPr lang="mn-MN" sz="900" dirty="0">
                <a:solidFill>
                  <a:srgbClr val="002060"/>
                </a:solidFill>
                <a:latin typeface="Arial" panose="020B0604020202020204" pitchFamily="34" charset="0"/>
                <a:cs typeface="Arial" panose="020B0604020202020204" pitchFamily="34" charset="0"/>
              </a:rPr>
              <a:t>овсролын үзүүлэлт</a:t>
            </a:r>
          </a:p>
        </p:txBody>
      </p:sp>
      <p:graphicFrame>
        <p:nvGraphicFramePr>
          <p:cNvPr id="9" name="Table 8">
            <a:extLst>
              <a:ext uri="{FF2B5EF4-FFF2-40B4-BE49-F238E27FC236}">
                <a16:creationId xmlns:a16="http://schemas.microsoft.com/office/drawing/2014/main" xmlns="" id="{685E09B2-FD07-4CEA-990D-DC4C663ADA02}"/>
              </a:ext>
            </a:extLst>
          </p:cNvPr>
          <p:cNvGraphicFramePr>
            <a:graphicFrameLocks noGrp="1"/>
          </p:cNvGraphicFramePr>
          <p:nvPr>
            <p:extLst>
              <p:ext uri="{D42A27DB-BD31-4B8C-83A1-F6EECF244321}">
                <p14:modId xmlns:p14="http://schemas.microsoft.com/office/powerpoint/2010/main" val="3719594082"/>
              </p:ext>
            </p:extLst>
          </p:nvPr>
        </p:nvGraphicFramePr>
        <p:xfrm>
          <a:off x="166598" y="545405"/>
          <a:ext cx="4619803" cy="2505238"/>
        </p:xfrm>
        <a:graphic>
          <a:graphicData uri="http://schemas.openxmlformats.org/drawingml/2006/table">
            <a:tbl>
              <a:tblPr>
                <a:tableStyleId>{2D5ABB26-0587-4C30-8999-92F81FD0307C}</a:tableStyleId>
              </a:tblPr>
              <a:tblGrid>
                <a:gridCol w="1421478">
                  <a:extLst>
                    <a:ext uri="{9D8B030D-6E8A-4147-A177-3AD203B41FA5}">
                      <a16:colId xmlns:a16="http://schemas.microsoft.com/office/drawing/2014/main" xmlns="" val="20000"/>
                    </a:ext>
                  </a:extLst>
                </a:gridCol>
                <a:gridCol w="639665">
                  <a:extLst>
                    <a:ext uri="{9D8B030D-6E8A-4147-A177-3AD203B41FA5}">
                      <a16:colId xmlns:a16="http://schemas.microsoft.com/office/drawing/2014/main" xmlns="" val="20001"/>
                    </a:ext>
                  </a:extLst>
                </a:gridCol>
                <a:gridCol w="639665">
                  <a:extLst>
                    <a:ext uri="{9D8B030D-6E8A-4147-A177-3AD203B41FA5}">
                      <a16:colId xmlns:a16="http://schemas.microsoft.com/office/drawing/2014/main" xmlns="" val="20002"/>
                    </a:ext>
                  </a:extLst>
                </a:gridCol>
                <a:gridCol w="639665">
                  <a:extLst>
                    <a:ext uri="{9D8B030D-6E8A-4147-A177-3AD203B41FA5}">
                      <a16:colId xmlns:a16="http://schemas.microsoft.com/office/drawing/2014/main" xmlns="" val="20003"/>
                    </a:ext>
                  </a:extLst>
                </a:gridCol>
                <a:gridCol w="639665">
                  <a:extLst>
                    <a:ext uri="{9D8B030D-6E8A-4147-A177-3AD203B41FA5}">
                      <a16:colId xmlns:a16="http://schemas.microsoft.com/office/drawing/2014/main" xmlns="" val="20004"/>
                    </a:ext>
                  </a:extLst>
                </a:gridCol>
                <a:gridCol w="639665">
                  <a:extLst>
                    <a:ext uri="{9D8B030D-6E8A-4147-A177-3AD203B41FA5}">
                      <a16:colId xmlns:a16="http://schemas.microsoft.com/office/drawing/2014/main" xmlns="" val="1763376583"/>
                    </a:ext>
                  </a:extLst>
                </a:gridCol>
              </a:tblGrid>
              <a:tr h="343183">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2005/2006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2010/2011</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2015/2016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a16="http://schemas.microsoft.com/office/drawing/2014/main" xmlns="" val="10000"/>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21.6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19.6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308865">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 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90.8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95.0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97.2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96.6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97.6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26.1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20.8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44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41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44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5"/>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5.5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5.7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6.9</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60.2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38.0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32.4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31.4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grpSp>
        <p:nvGrpSpPr>
          <p:cNvPr id="8" name="Group 7">
            <a:extLst>
              <a:ext uri="{FF2B5EF4-FFF2-40B4-BE49-F238E27FC236}">
                <a16:creationId xmlns:a16="http://schemas.microsoft.com/office/drawing/2014/main" xmlns="" id="{7491C040-E574-4CD1-9213-170E08DA91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859B76A1-7DDE-4FBC-9CCB-D2F17E49B7A9}"/>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35</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D65E1063-E8ED-47F9-840F-4F24ED4D666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55ABC9F-D985-4B74-922B-68B15BD905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99" y="0"/>
            <a:ext cx="357296" cy="357296"/>
          </a:xfrm>
          <a:prstGeom prst="rect">
            <a:avLst/>
          </a:prstGeom>
        </p:spPr>
      </p:pic>
    </p:spTree>
    <p:extLst>
      <p:ext uri="{BB962C8B-B14F-4D97-AF65-F5344CB8AC3E}">
        <p14:creationId xmlns:p14="http://schemas.microsoft.com/office/powerpoint/2010/main" val="4070081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a16="http://schemas.microsoft.com/office/drawing/2014/main" xmlns=""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a16="http://schemas.microsoft.com/office/drawing/2014/main" xmlns="" id="{4A4AEDD8-EE99-4581-8DD2-842FFED5E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a16="http://schemas.microsoft.com/office/drawing/2014/main" xmlns="" id="{D9145303-EE96-4AC5-8D50-1ED884D53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328" y="337367"/>
            <a:ext cx="1135108" cy="828000"/>
          </a:xfrm>
          <a:prstGeom prst="rect">
            <a:avLst/>
          </a:prstGeom>
        </p:spPr>
      </p:pic>
      <p:sp>
        <p:nvSpPr>
          <p:cNvPr id="20" name="TextBox 19">
            <a:extLst>
              <a:ext uri="{FF2B5EF4-FFF2-40B4-BE49-F238E27FC236}">
                <a16:creationId xmlns:a16="http://schemas.microsoft.com/office/drawing/2014/main" xmlns="" id="{A690A178-9320-4F0C-962B-B48409144BA8}"/>
              </a:ext>
            </a:extLst>
          </p:cNvPr>
          <p:cNvSpPr txBox="1"/>
          <p:nvPr/>
        </p:nvSpPr>
        <p:spPr>
          <a:xfrm>
            <a:off x="882967" y="347223"/>
            <a:ext cx="1844499" cy="400110"/>
          </a:xfrm>
          <a:prstGeom prst="rect">
            <a:avLst/>
          </a:prstGeom>
          <a:noFill/>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228</a:t>
            </a:r>
            <a:endParaRPr lang="mn-MN"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0111F042-C7A1-428E-AB5A-56A63787F454}"/>
              </a:ext>
            </a:extLst>
          </p:cNvPr>
          <p:cNvSpPr txBox="1"/>
          <p:nvPr/>
        </p:nvSpPr>
        <p:spPr>
          <a:xfrm>
            <a:off x="359227" y="817467"/>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7230</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4220990D-01A5-4972-A4F0-BF21F345DA5B}"/>
              </a:ext>
            </a:extLst>
          </p:cNvPr>
          <p:cNvSpPr txBox="1"/>
          <p:nvPr/>
        </p:nvSpPr>
        <p:spPr>
          <a:xfrm>
            <a:off x="2934725" y="347223"/>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smtClean="0">
                <a:solidFill>
                  <a:srgbClr val="002060"/>
                </a:solidFill>
                <a:latin typeface="Arial" panose="020B0604020202020204" pitchFamily="34" charset="0"/>
                <a:cs typeface="Arial" panose="020B0604020202020204" pitchFamily="34" charset="0"/>
              </a:rPr>
              <a:t>2116</a:t>
            </a:r>
            <a:endParaRPr lang="mn-MN" sz="1200" dirty="0">
              <a:solidFill>
                <a:srgbClr val="00206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461ADB6-3270-428B-90E1-3638DBFD1710}"/>
              </a:ext>
            </a:extLst>
          </p:cNvPr>
          <p:cNvSpPr txBox="1"/>
          <p:nvPr/>
        </p:nvSpPr>
        <p:spPr>
          <a:xfrm>
            <a:off x="1611323" y="1311529"/>
            <a:ext cx="1312025" cy="707886"/>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ЕБС-д суралцаж байгаа малчин өрхийн хүүхэд  </a:t>
            </a:r>
            <a:r>
              <a:rPr lang="en-US" sz="1200" dirty="0" smtClean="0">
                <a:solidFill>
                  <a:srgbClr val="002060"/>
                </a:solidFill>
                <a:latin typeface="Arial" panose="020B0604020202020204" pitchFamily="34" charset="0"/>
                <a:cs typeface="Arial" panose="020B0604020202020204" pitchFamily="34" charset="0"/>
              </a:rPr>
              <a:t>7201</a:t>
            </a:r>
            <a:r>
              <a:rPr lang="mn-MN" sz="800" dirty="0" smtClean="0">
                <a:solidFill>
                  <a:schemeClr val="accent1"/>
                </a:solidFill>
                <a:latin typeface="Arial" panose="020B0604020202020204" pitchFamily="34" charset="0"/>
                <a:cs typeface="Arial" panose="020B0604020202020204" pitchFamily="34" charset="0"/>
              </a:rPr>
              <a:t>,    </a:t>
            </a:r>
            <a:r>
              <a:rPr lang="mn-MN" sz="800" dirty="0">
                <a:solidFill>
                  <a:schemeClr val="accent1"/>
                </a:solidFill>
                <a:latin typeface="Arial" panose="020B0604020202020204" pitchFamily="34" charset="0"/>
                <a:cs typeface="Arial" panose="020B0604020202020204" pitchFamily="34" charset="0"/>
              </a:rPr>
              <a:t>үүнээс эмэгтэй  </a:t>
            </a:r>
            <a:r>
              <a:rPr lang="en-US" sz="1200" dirty="0" smtClean="0">
                <a:solidFill>
                  <a:srgbClr val="002060"/>
                </a:solidFill>
                <a:latin typeface="Arial" panose="020B0604020202020204" pitchFamily="34" charset="0"/>
                <a:cs typeface="Arial" panose="020B0604020202020204" pitchFamily="34" charset="0"/>
              </a:rPr>
              <a:t>3582</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xmlns="" id="{401938B5-F40B-42B3-A31A-96AFD80BEAB4}"/>
              </a:ext>
            </a:extLst>
          </p:cNvPr>
          <p:cNvGraphicFramePr/>
          <p:nvPr>
            <p:extLst>
              <p:ext uri="{D42A27DB-BD31-4B8C-83A1-F6EECF244321}">
                <p14:modId xmlns:p14="http://schemas.microsoft.com/office/powerpoint/2010/main" val="396565074"/>
              </p:ext>
            </p:extLst>
          </p:nvPr>
        </p:nvGraphicFramePr>
        <p:xfrm>
          <a:off x="246482" y="2028085"/>
          <a:ext cx="1440000" cy="1350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xmlns="" id="{A8E02690-09DB-41E1-98EA-D3C753E577F1}"/>
              </a:ext>
            </a:extLst>
          </p:cNvPr>
          <p:cNvGraphicFramePr/>
          <p:nvPr>
            <p:extLst>
              <p:ext uri="{D42A27DB-BD31-4B8C-83A1-F6EECF244321}">
                <p14:modId xmlns:p14="http://schemas.microsoft.com/office/powerpoint/2010/main" val="1132651989"/>
              </p:ext>
            </p:extLst>
          </p:nvPr>
        </p:nvGraphicFramePr>
        <p:xfrm>
          <a:off x="3069382" y="1055721"/>
          <a:ext cx="1728009" cy="133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xmlns="" id="{2F815F44-F066-4501-A020-A83E5CCB09FD}"/>
              </a:ext>
            </a:extLst>
          </p:cNvPr>
          <p:cNvGraphicFramePr/>
          <p:nvPr>
            <p:extLst>
              <p:ext uri="{D42A27DB-BD31-4B8C-83A1-F6EECF244321}">
                <p14:modId xmlns:p14="http://schemas.microsoft.com/office/powerpoint/2010/main" val="4156088651"/>
              </p:ext>
            </p:extLst>
          </p:nvPr>
        </p:nvGraphicFramePr>
        <p:xfrm>
          <a:off x="3297000" y="2149311"/>
          <a:ext cx="1656000" cy="1152000"/>
        </p:xfrm>
        <a:graphic>
          <a:graphicData uri="http://schemas.openxmlformats.org/drawingml/2006/chart">
            <c:chart xmlns:c="http://schemas.openxmlformats.org/drawingml/2006/chart" xmlns:r="http://schemas.openxmlformats.org/officeDocument/2006/relationships" r:id="rId7"/>
          </a:graphicData>
        </a:graphic>
      </p:graphicFrame>
      <p:pic>
        <p:nvPicPr>
          <p:cNvPr id="36" name="Picture 35">
            <a:extLst>
              <a:ext uri="{FF2B5EF4-FFF2-40B4-BE49-F238E27FC236}">
                <a16:creationId xmlns:a16="http://schemas.microsoft.com/office/drawing/2014/main" xmlns="" id="{D2C2D6D2-F04C-4060-BEE1-E86CA3F8D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212" y="1350738"/>
            <a:ext cx="1078457" cy="720000"/>
          </a:xfrm>
          <a:prstGeom prst="rect">
            <a:avLst/>
          </a:prstGeom>
        </p:spPr>
      </p:pic>
      <p:grpSp>
        <p:nvGrpSpPr>
          <p:cNvPr id="40" name="Group 39">
            <a:extLst>
              <a:ext uri="{FF2B5EF4-FFF2-40B4-BE49-F238E27FC236}">
                <a16:creationId xmlns:a16="http://schemas.microsoft.com/office/drawing/2014/main" xmlns="" id="{DA61C652-97E7-4957-84B0-8264938A88CA}"/>
              </a:ext>
            </a:extLst>
          </p:cNvPr>
          <p:cNvGrpSpPr/>
          <p:nvPr/>
        </p:nvGrpSpPr>
        <p:grpSpPr>
          <a:xfrm>
            <a:off x="1827647" y="1949841"/>
            <a:ext cx="1371407" cy="1337501"/>
            <a:chOff x="1849112" y="2022822"/>
            <a:chExt cx="1371407" cy="1337501"/>
          </a:xfrm>
        </p:grpSpPr>
        <p:pic>
          <p:nvPicPr>
            <p:cNvPr id="38" name="Picture 37">
              <a:extLst>
                <a:ext uri="{FF2B5EF4-FFF2-40B4-BE49-F238E27FC236}">
                  <a16:creationId xmlns:a16="http://schemas.microsoft.com/office/drawing/2014/main" xmlns="" id="{0B3408A1-EF0B-4B82-A6B2-6C361B45126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a16="http://schemas.microsoft.com/office/drawing/2014/main" xmlns="" id="{0FF508BE-B15C-4904-8E44-962A3339E338}"/>
                </a:ext>
              </a:extLst>
            </p:cNvPr>
            <p:cNvSpPr txBox="1"/>
            <p:nvPr/>
          </p:nvSpPr>
          <p:spPr>
            <a:xfrm>
              <a:off x="1928533" y="2306045"/>
              <a:ext cx="69762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1021</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2CC810C0-2D23-40C9-9E46-82ED325A0A52}"/>
                </a:ext>
              </a:extLst>
            </p:cNvPr>
            <p:cNvSpPr txBox="1"/>
            <p:nvPr/>
          </p:nvSpPr>
          <p:spPr>
            <a:xfrm>
              <a:off x="1916908" y="2832823"/>
              <a:ext cx="1093493" cy="400110"/>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үндсэн багш</a:t>
              </a:r>
              <a:endParaRPr lang="mn-MN" sz="1000"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xmlns="" id="{78CA7188-3289-4980-BEA3-2FCAC6EE4080}"/>
              </a:ext>
            </a:extLst>
          </p:cNvPr>
          <p:cNvGrpSpPr/>
          <p:nvPr/>
        </p:nvGrpSpPr>
        <p:grpSpPr>
          <a:xfrm>
            <a:off x="159171" y="3181417"/>
            <a:ext cx="4778477" cy="180000"/>
            <a:chOff x="159171" y="3181417"/>
            <a:chExt cx="4778477" cy="180000"/>
          </a:xfrm>
        </p:grpSpPr>
        <p:sp>
          <p:nvSpPr>
            <p:cNvPr id="25" name="Rectangle: Rounded Corners 24">
              <a:extLst>
                <a:ext uri="{FF2B5EF4-FFF2-40B4-BE49-F238E27FC236}">
                  <a16:creationId xmlns:a16="http://schemas.microsoft.com/office/drawing/2014/main" xmlns=""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36</a:t>
              </a: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888102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587827" y="210025"/>
            <a:ext cx="707245" cy="215444"/>
          </a:xfrm>
          <a:prstGeom prst="rect">
            <a:avLst/>
          </a:prstGeom>
          <a:noFill/>
        </p:spPr>
        <p:txBody>
          <a:bodyPr wrap="none" rtlCol="0">
            <a:spAutoFit/>
          </a:bodyPr>
          <a:lstStyle/>
          <a:p>
            <a:r>
              <a:rPr lang="mn-MN" sz="800" dirty="0">
                <a:solidFill>
                  <a:schemeClr val="accent1">
                    <a:lumMod val="50000"/>
                  </a:schemeClr>
                </a:solidFill>
                <a:latin typeface="Arial" panose="020B0604020202020204" pitchFamily="34" charset="0"/>
                <a:cs typeface="Arial" panose="020B0604020202020204" pitchFamily="34" charset="0"/>
              </a:rPr>
              <a:t>Малын тоо</a:t>
            </a:r>
          </a:p>
        </p:txBody>
      </p:sp>
      <p:graphicFrame>
        <p:nvGraphicFramePr>
          <p:cNvPr id="11" name="Table 10">
            <a:extLst>
              <a:ext uri="{FF2B5EF4-FFF2-40B4-BE49-F238E27FC236}">
                <a16:creationId xmlns:a16="http://schemas.microsoft.com/office/drawing/2014/main" xmlns="" id="{94C2D838-0A3E-4BDF-A339-4672B5831319}"/>
              </a:ext>
            </a:extLst>
          </p:cNvPr>
          <p:cNvGraphicFramePr>
            <a:graphicFrameLocks noGrp="1"/>
          </p:cNvGraphicFramePr>
          <p:nvPr>
            <p:extLst>
              <p:ext uri="{D42A27DB-BD31-4B8C-83A1-F6EECF244321}">
                <p14:modId xmlns:p14="http://schemas.microsoft.com/office/powerpoint/2010/main" val="3322265702"/>
              </p:ext>
            </p:extLst>
          </p:nvPr>
        </p:nvGraphicFramePr>
        <p:xfrm>
          <a:off x="28500" y="458600"/>
          <a:ext cx="4896000" cy="1864416"/>
        </p:xfrm>
        <a:graphic>
          <a:graphicData uri="http://schemas.openxmlformats.org/drawingml/2006/table">
            <a:tbl>
              <a:tblPr>
                <a:tableStyleId>{2D5ABB26-0587-4C30-8999-92F81FD0307C}</a:tableStyleId>
              </a:tblPr>
              <a:tblGrid>
                <a:gridCol w="576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540000">
                  <a:extLst>
                    <a:ext uri="{9D8B030D-6E8A-4147-A177-3AD203B41FA5}">
                      <a16:colId xmlns:a16="http://schemas.microsoft.com/office/drawing/2014/main" xmlns="" val="20002"/>
                    </a:ext>
                  </a:extLst>
                </a:gridCol>
                <a:gridCol w="540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0004"/>
                    </a:ext>
                  </a:extLst>
                </a:gridCol>
                <a:gridCol w="540000">
                  <a:extLst>
                    <a:ext uri="{9D8B030D-6E8A-4147-A177-3AD203B41FA5}">
                      <a16:colId xmlns:a16="http://schemas.microsoft.com/office/drawing/2014/main" xmlns="" val="1763376583"/>
                    </a:ext>
                  </a:extLst>
                </a:gridCol>
                <a:gridCol w="540000">
                  <a:extLst>
                    <a:ext uri="{9D8B030D-6E8A-4147-A177-3AD203B41FA5}">
                      <a16:colId xmlns:a16="http://schemas.microsoft.com/office/drawing/2014/main" xmlns="" val="2653333851"/>
                    </a:ext>
                  </a:extLst>
                </a:gridCol>
                <a:gridCol w="540000">
                  <a:extLst>
                    <a:ext uri="{9D8B030D-6E8A-4147-A177-3AD203B41FA5}">
                      <a16:colId xmlns:a16="http://schemas.microsoft.com/office/drawing/2014/main" xmlns="" val="2109369792"/>
                    </a:ext>
                  </a:extLst>
                </a:gridCol>
                <a:gridCol w="540000">
                  <a:extLst>
                    <a:ext uri="{9D8B030D-6E8A-4147-A177-3AD203B41FA5}">
                      <a16:colId xmlns:a16="http://schemas.microsoft.com/office/drawing/2014/main" xmlns="" val="3791581438"/>
                    </a:ext>
                  </a:extLst>
                </a:gridCol>
              </a:tblGrid>
              <a:tr h="288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u="none" strike="noStrike" dirty="0">
                          <a:solidFill>
                            <a:schemeClr val="bg1"/>
                          </a:solidFill>
                          <a:latin typeface="Arial" pitchFamily="34" charset="0"/>
                          <a:cs typeface="Arial" pitchFamily="34" charset="0"/>
                        </a:rPr>
                        <a:t>2010</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b="0" i="0" u="none" strike="noStrike" dirty="0">
                          <a:solidFill>
                            <a:schemeClr val="bg1"/>
                          </a:solidFill>
                          <a:latin typeface="Arial" pitchFamily="34" charset="0"/>
                          <a:cs typeface="Arial" pitchFamily="34" charset="0"/>
                        </a:rPr>
                        <a:t>2011</a:t>
                      </a: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2012</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2013</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2016</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b="0" i="0" u="none" strike="noStrike" dirty="0">
                          <a:solidFill>
                            <a:schemeClr val="bg1"/>
                          </a:solidFill>
                          <a:latin typeface="Arial" pitchFamily="34" charset="0"/>
                          <a:cs typeface="Arial" pitchFamily="34" charset="0"/>
                        </a:rPr>
                        <a:t>2017</a:t>
                      </a:r>
                    </a:p>
                  </a:txBody>
                  <a:tcPr marL="9525" marR="9525" marT="9525" marB="0" anchor="ctr">
                    <a:solidFill>
                      <a:schemeClr val="accent1"/>
                    </a:solidFill>
                  </a:tcPr>
                </a:tc>
                <a:extLst>
                  <a:ext uri="{0D108BD9-81ED-4DB2-BD59-A6C34878D82A}">
                    <a16:rowId xmlns:a16="http://schemas.microsoft.com/office/drawing/2014/main" xmlns="" val="10000"/>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Бодоор</a:t>
                      </a:r>
                      <a:r>
                        <a:rPr lang="en-US" sz="800" dirty="0">
                          <a:solidFill>
                            <a:srgbClr val="002060"/>
                          </a:solidFill>
                          <a:effectLst/>
                          <a:latin typeface="Arial" panose="020B0604020202020204" pitchFamily="34" charset="0"/>
                          <a:cs typeface="Arial" panose="020B0604020202020204" pitchFamily="34" charset="0"/>
                        </a:rPr>
                        <a:t> *</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366538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mn-ea"/>
                          <a:cs typeface="Arial" panose="020B0604020202020204" pitchFamily="34" charset="0"/>
                        </a:rPr>
                        <a:t>392415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450722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499627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603135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669722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759058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812288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r h="252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Толгойн</a:t>
                      </a:r>
                      <a:r>
                        <a:rPr lang="en-US" sz="800" dirty="0">
                          <a:solidFill>
                            <a:srgbClr val="002060"/>
                          </a:solidFill>
                          <a:effectLst/>
                          <a:latin typeface="Arial" panose="020B0604020202020204" pitchFamily="34" charset="0"/>
                          <a:cs typeface="Arial" panose="020B0604020202020204" pitchFamily="34" charset="0"/>
                        </a:rPr>
                        <a:t> </a:t>
                      </a:r>
                      <a:r>
                        <a:rPr lang="en-US" sz="800" dirty="0" err="1">
                          <a:solidFill>
                            <a:srgbClr val="002060"/>
                          </a:solidFill>
                          <a:effectLst/>
                          <a:latin typeface="Arial" panose="020B0604020202020204" pitchFamily="34" charset="0"/>
                          <a:cs typeface="Arial" panose="020B0604020202020204" pitchFamily="34" charset="0"/>
                        </a:rPr>
                        <a:t>тоо</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cs typeface="Arial" panose="020B0604020202020204" pitchFamily="34" charset="0"/>
                        </a:rPr>
                        <a:t>1639100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mn-ea"/>
                          <a:cs typeface="Arial" panose="020B0604020202020204" pitchFamily="34" charset="0"/>
                        </a:rPr>
                        <a:t>1771287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2038486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2241324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2625577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2905441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3280640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3446617</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Тэмээ</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16339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16790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18634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18872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20628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21836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23906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25660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3"/>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Адуу</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mn-ea"/>
                          <a:cs typeface="Arial" panose="020B0604020202020204" pitchFamily="34" charset="0"/>
                        </a:rPr>
                        <a:t>64646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68233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75533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83791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96261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107594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122693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132092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Үхэр</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81018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87546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100742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115061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138155</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156096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182142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200512</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5"/>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Хонь</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594179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615028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758206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846240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995053</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1098929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1266041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1323579</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216000">
                <a:tc>
                  <a:txBody>
                    <a:bodyPr/>
                    <a:lstStyle/>
                    <a:p>
                      <a:pPr algn="l">
                        <a:lnSpc>
                          <a:spcPct val="115000"/>
                        </a:lnSpc>
                        <a:spcAft>
                          <a:spcPts val="0"/>
                        </a:spcAft>
                      </a:pPr>
                      <a:r>
                        <a:rPr lang="en-US" sz="800" dirty="0" err="1">
                          <a:solidFill>
                            <a:srgbClr val="002060"/>
                          </a:solidFill>
                          <a:effectLst/>
                          <a:latin typeface="Arial" panose="020B0604020202020204" pitchFamily="34" charset="0"/>
                          <a:cs typeface="Arial" panose="020B0604020202020204" pitchFamily="34" charset="0"/>
                        </a:rPr>
                        <a:t>Ямаа</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882918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983690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1085371</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1177360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1375480</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1520986</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1685858</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1764774</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sp>
        <p:nvSpPr>
          <p:cNvPr id="13" name="TextBox 12">
            <a:extLst>
              <a:ext uri="{FF2B5EF4-FFF2-40B4-BE49-F238E27FC236}">
                <a16:creationId xmlns:a16="http://schemas.microsoft.com/office/drawing/2014/main" xmlns="" id="{CB14F97C-6AA4-4C3A-8763-DD588CA9A103}"/>
              </a:ext>
            </a:extLst>
          </p:cNvPr>
          <p:cNvSpPr txBox="1"/>
          <p:nvPr/>
        </p:nvSpPr>
        <p:spPr>
          <a:xfrm>
            <a:off x="110500" y="2328537"/>
            <a:ext cx="4732000" cy="984885"/>
          </a:xfrm>
          <a:prstGeom prst="rect">
            <a:avLst/>
          </a:prstGeom>
          <a:noFill/>
        </p:spPr>
        <p:txBody>
          <a:bodyPr wrap="square" rtlCol="0">
            <a:spAutoFit/>
          </a:bodyPr>
          <a:lstStyle/>
          <a:p>
            <a:pPr algn="just"/>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Бодод шилжүүлэхдээ адуу, үхрийг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тэмээг </a:t>
            </a:r>
            <a:r>
              <a:rPr lang="mn-MN" sz="1200" dirty="0">
                <a:solidFill>
                  <a:srgbClr val="002060"/>
                </a:solidFill>
                <a:latin typeface="Arial" panose="020B0604020202020204" pitchFamily="34" charset="0"/>
                <a:cs typeface="Arial" panose="020B0604020202020204" pitchFamily="34" charset="0"/>
              </a:rPr>
              <a:t>1.5</a:t>
            </a:r>
            <a:r>
              <a:rPr lang="mn-MN" sz="1000" dirty="0">
                <a:solidFill>
                  <a:srgbClr val="002060"/>
                </a:solidFill>
                <a:latin typeface="Arial" panose="020B0604020202020204" pitchFamily="34" charset="0"/>
                <a:cs typeface="Arial" panose="020B0604020202020204" pitchFamily="34" charset="0"/>
              </a:rPr>
              <a:t> бод, </a:t>
            </a:r>
            <a:r>
              <a:rPr lang="mn-MN" sz="1200" dirty="0">
                <a:solidFill>
                  <a:srgbClr val="002060"/>
                </a:solidFill>
                <a:latin typeface="Arial" panose="020B0604020202020204" pitchFamily="34" charset="0"/>
                <a:cs typeface="Arial" panose="020B0604020202020204" pitchFamily="34" charset="0"/>
              </a:rPr>
              <a:t>6</a:t>
            </a:r>
            <a:r>
              <a:rPr lang="mn-MN" sz="1000" dirty="0">
                <a:solidFill>
                  <a:srgbClr val="002060"/>
                </a:solidFill>
                <a:latin typeface="Arial" panose="020B0604020202020204" pitchFamily="34" charset="0"/>
                <a:cs typeface="Arial" panose="020B0604020202020204" pitchFamily="34" charset="0"/>
              </a:rPr>
              <a:t> хонь </a:t>
            </a:r>
            <a:r>
              <a:rPr lang="mn-MN" sz="1200" dirty="0">
                <a:solidFill>
                  <a:srgbClr val="002060"/>
                </a:solidFill>
                <a:latin typeface="Arial" panose="020B0604020202020204" pitchFamily="34" charset="0"/>
                <a:cs typeface="Arial" panose="020B0604020202020204" pitchFamily="34" charset="0"/>
              </a:rPr>
              <a:t>8</a:t>
            </a:r>
            <a:r>
              <a:rPr lang="mn-MN" sz="1000" dirty="0">
                <a:solidFill>
                  <a:srgbClr val="002060"/>
                </a:solidFill>
                <a:latin typeface="Arial" panose="020B0604020202020204" pitchFamily="34" charset="0"/>
                <a:cs typeface="Arial" panose="020B0604020202020204" pitchFamily="34" charset="0"/>
              </a:rPr>
              <a:t> ямааг тус бүр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гэж тооцов. </a:t>
            </a:r>
            <a:r>
              <a:rPr lang="mn-MN" sz="1200" dirty="0">
                <a:solidFill>
                  <a:srgbClr val="002060"/>
                </a:solidFill>
                <a:latin typeface="Arial" panose="020B0604020202020204" pitchFamily="34" charset="0"/>
                <a:cs typeface="Arial" panose="020B0604020202020204" pitchFamily="34" charset="0"/>
              </a:rPr>
              <a:t>2017</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smtClean="0">
                <a:solidFill>
                  <a:srgbClr val="002060"/>
                </a:solidFill>
                <a:latin typeface="Arial" panose="020B0604020202020204" pitchFamily="34" charset="0"/>
                <a:cs typeface="Arial" panose="020B0604020202020204" pitchFamily="34" charset="0"/>
              </a:rPr>
              <a:t>Ховд</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аймгийн </a:t>
            </a:r>
            <a:r>
              <a:rPr lang="mn-MN" sz="1200" dirty="0" smtClean="0">
                <a:solidFill>
                  <a:srgbClr val="002060"/>
                </a:solidFill>
                <a:latin typeface="Arial" panose="020B0604020202020204" pitchFamily="34" charset="0"/>
                <a:cs typeface="Arial" panose="020B0604020202020204" pitchFamily="34" charset="0"/>
              </a:rPr>
              <a:t>17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сумын </a:t>
            </a:r>
            <a:r>
              <a:rPr lang="mn-MN" sz="1200" dirty="0" smtClean="0">
                <a:solidFill>
                  <a:srgbClr val="002060"/>
                </a:solidFill>
                <a:latin typeface="Arial" panose="020B0604020202020204" pitchFamily="34" charset="0"/>
                <a:cs typeface="Arial" panose="020B0604020202020204" pitchFamily="34" charset="0"/>
              </a:rPr>
              <a:t>91</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багт </a:t>
            </a:r>
            <a:r>
              <a:rPr lang="mn-MN" sz="1200" dirty="0" smtClean="0">
                <a:solidFill>
                  <a:srgbClr val="002060"/>
                </a:solidFill>
                <a:latin typeface="Arial" panose="020B0604020202020204" pitchFamily="34" charset="0"/>
                <a:cs typeface="Arial" panose="020B0604020202020204" pitchFamily="34" charset="0"/>
              </a:rPr>
              <a:t>3.4</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сая толгой мал тоолуулж </a:t>
            </a:r>
            <a:r>
              <a:rPr lang="mn-MN" sz="1200" dirty="0">
                <a:solidFill>
                  <a:srgbClr val="002060"/>
                </a:solidFill>
                <a:latin typeface="Arial" panose="020B0604020202020204" pitchFamily="34" charset="0"/>
                <a:cs typeface="Arial" panose="020B0604020202020204" pitchFamily="34" charset="0"/>
              </a:rPr>
              <a:t>2016</a:t>
            </a:r>
            <a:r>
              <a:rPr lang="mn-MN" sz="1000" dirty="0">
                <a:solidFill>
                  <a:schemeClr val="accent1"/>
                </a:solidFill>
                <a:latin typeface="Arial" panose="020B0604020202020204" pitchFamily="34" charset="0"/>
                <a:cs typeface="Arial" panose="020B0604020202020204" pitchFamily="34" charset="0"/>
              </a:rPr>
              <a:t> оныхоос </a:t>
            </a:r>
            <a:r>
              <a:rPr lang="mn-MN" sz="1200" dirty="0" smtClean="0">
                <a:solidFill>
                  <a:srgbClr val="002060"/>
                </a:solidFill>
                <a:latin typeface="Arial" panose="020B0604020202020204" pitchFamily="34" charset="0"/>
                <a:cs typeface="Arial" panose="020B0604020202020204" pitchFamily="34" charset="0"/>
              </a:rPr>
              <a:t>166.0</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мянган толгой малаар буюу </a:t>
            </a:r>
            <a:r>
              <a:rPr lang="mn-MN" sz="1200" dirty="0" smtClean="0">
                <a:solidFill>
                  <a:srgbClr val="002060"/>
                </a:solidFill>
                <a:latin typeface="Arial" panose="020B0604020202020204" pitchFamily="34" charset="0"/>
                <a:cs typeface="Arial" panose="020B0604020202020204" pitchFamily="34" charset="0"/>
              </a:rPr>
              <a:t>5.1</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хувиар өссөн байна. Мал сүрэг таван төрөл дээрээ өссөн үзүүлэлттэй байна.</a:t>
            </a:r>
          </a:p>
        </p:txBody>
      </p:sp>
      <p:grpSp>
        <p:nvGrpSpPr>
          <p:cNvPr id="9" name="Group 8">
            <a:extLst>
              <a:ext uri="{FF2B5EF4-FFF2-40B4-BE49-F238E27FC236}">
                <a16:creationId xmlns:a16="http://schemas.microsoft.com/office/drawing/2014/main" xmlns=""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38</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3707234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457201" y="69655"/>
            <a:ext cx="4421508"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349623"/>
            <a:ext cx="4662588" cy="276998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Ёс заншил, өв уламжлал</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Ховд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онцлог соёлын биет бус өв</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Урианхай тууль</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Хөөмий</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Цуур</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Уран нугаралт</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Захчин бий биеэлгээ</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Захчин богино дуу</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Торгууд бий биеэлгээ</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Ерөөл, магтаал</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Уламжлалт аман аялгуу, аман яриа</a:t>
            </a:r>
          </a:p>
          <a:p>
            <a:pPr marL="171450"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Ойрадын уламжлалт ёс заншил</a:t>
            </a: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Ховд аймгийн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хэмжээнд соёлын биет бус өв уламжлагч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259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нэгдсэн бүртгэлд бүртгэлтэй.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Улаанбаатар хотын соёлын өвийн төвийн бүртгэл мэдээллийн санд 18 шилдэг өв тээгчийг Улсад шилдэгээр бүртгэн баримтжуулсан байна. </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78ED0CC2-641C-498F-88EF-3413954906E2}"/>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987446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305724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14" name="Table 13">
            <a:extLst>
              <a:ext uri="{FF2B5EF4-FFF2-40B4-BE49-F238E27FC236}">
                <a16:creationId xmlns:a16="http://schemas.microsoft.com/office/drawing/2014/main" xmlns="" id="{61A53B15-0418-4793-A13A-5CC6E3D56A77}"/>
              </a:ext>
            </a:extLst>
          </p:cNvPr>
          <p:cNvGraphicFramePr>
            <a:graphicFrameLocks noGrp="1"/>
          </p:cNvGraphicFramePr>
          <p:nvPr>
            <p:extLst>
              <p:ext uri="{D42A27DB-BD31-4B8C-83A1-F6EECF244321}">
                <p14:modId xmlns:p14="http://schemas.microsoft.com/office/powerpoint/2010/main" val="1129022922"/>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540000">
                  <a:extLst>
                    <a:ext uri="{9D8B030D-6E8A-4147-A177-3AD203B41FA5}">
                      <a16:colId xmlns:a16="http://schemas.microsoft.com/office/drawing/2014/main" xmlns="" val="20002"/>
                    </a:ext>
                  </a:extLst>
                </a:gridCol>
                <a:gridCol w="540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0004"/>
                    </a:ext>
                  </a:extLst>
                </a:gridCol>
                <a:gridCol w="540000">
                  <a:extLst>
                    <a:ext uri="{9D8B030D-6E8A-4147-A177-3AD203B41FA5}">
                      <a16:colId xmlns:a16="http://schemas.microsoft.com/office/drawing/2014/main" xmlns=""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xmlns=""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12622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12491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12036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11508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10831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mn-ea"/>
                          <a:cs typeface="Arial" panose="020B0604020202020204" pitchFamily="34" charset="0"/>
                        </a:rPr>
                        <a:t>9400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8934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8500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8197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7320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22869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a:t>
                      </a: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18043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17278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15269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11067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9105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8061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7020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5972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9357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8672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7996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8347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7816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2445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3785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mn-ea"/>
                          <a:cs typeface="Arial" panose="020B0604020202020204" pitchFamily="34" charset="0"/>
                        </a:rPr>
                        <a:t>1986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1911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1481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9852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9842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7876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7766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7125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smtClean="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smtClean="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smtClean="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smtClean="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48</a:t>
                      </a: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39.1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44.3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48.3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17.6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254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193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216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4138427758"/>
                  </a:ext>
                </a:extLst>
              </a:tr>
            </a:tbl>
          </a:graphicData>
        </a:graphic>
      </p:graphicFrame>
      <p:cxnSp>
        <p:nvCxnSpPr>
          <p:cNvPr id="16" name="Straight Connector 15">
            <a:extLst>
              <a:ext uri="{FF2B5EF4-FFF2-40B4-BE49-F238E27FC236}">
                <a16:creationId xmlns:a16="http://schemas.microsoft.com/office/drawing/2014/main" xmlns="" id="{3860E638-CEA7-4EBD-9A3C-16BC2BEA1E88}"/>
              </a:ext>
            </a:extLst>
          </p:cNvPr>
          <p:cNvCxnSpPr>
            <a:cxnSpLocks/>
          </p:cNvCxnSpPr>
          <p:nvPr/>
        </p:nvCxnSpPr>
        <p:spPr>
          <a:xfrm flipH="1">
            <a:off x="430311"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5881671-F98E-48D7-AC68-654828550336}"/>
              </a:ext>
            </a:extLst>
          </p:cNvPr>
          <p:cNvSpPr txBox="1"/>
          <p:nvPr/>
        </p:nvSpPr>
        <p:spPr>
          <a:xfrm>
            <a:off x="3837604"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D91C267C-D84F-4610-88F5-C6CB01FA4E04}"/>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83A0A88-F5DD-478B-A900-1141BA26510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93D236A5-1C78-4FDB-9B8D-35B628F3315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C2DFF2C-481B-4D6F-88CB-09092AF59CC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15" y="0"/>
            <a:ext cx="357296" cy="357296"/>
          </a:xfrm>
          <a:prstGeom prst="rect">
            <a:avLst/>
          </a:prstGeom>
        </p:spPr>
      </p:pic>
    </p:spTree>
    <p:extLst>
      <p:ext uri="{BB962C8B-B14F-4D97-AF65-F5344CB8AC3E}">
        <p14:creationId xmlns:p14="http://schemas.microsoft.com/office/powerpoint/2010/main" val="3650234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305724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9" name="Table 8">
            <a:extLst>
              <a:ext uri="{FF2B5EF4-FFF2-40B4-BE49-F238E27FC236}">
                <a16:creationId xmlns:a16="http://schemas.microsoft.com/office/drawing/2014/main" xmlns="" id="{9B060875-FA4B-4153-B9F7-BD0765AF4014}"/>
              </a:ext>
            </a:extLst>
          </p:cNvPr>
          <p:cNvGraphicFramePr>
            <a:graphicFrameLocks noGrp="1"/>
          </p:cNvGraphicFramePr>
          <p:nvPr>
            <p:extLst>
              <p:ext uri="{D42A27DB-BD31-4B8C-83A1-F6EECF244321}">
                <p14:modId xmlns:p14="http://schemas.microsoft.com/office/powerpoint/2010/main" val="4258956183"/>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xmlns="" val="20000"/>
                    </a:ext>
                  </a:extLst>
                </a:gridCol>
                <a:gridCol w="540000">
                  <a:extLst>
                    <a:ext uri="{9D8B030D-6E8A-4147-A177-3AD203B41FA5}">
                      <a16:colId xmlns:a16="http://schemas.microsoft.com/office/drawing/2014/main" xmlns="" val="20001"/>
                    </a:ext>
                  </a:extLst>
                </a:gridCol>
                <a:gridCol w="540000">
                  <a:extLst>
                    <a:ext uri="{9D8B030D-6E8A-4147-A177-3AD203B41FA5}">
                      <a16:colId xmlns:a16="http://schemas.microsoft.com/office/drawing/2014/main" xmlns="" val="20002"/>
                    </a:ext>
                  </a:extLst>
                </a:gridCol>
                <a:gridCol w="5400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20004"/>
                    </a:ext>
                  </a:extLst>
                </a:gridCol>
                <a:gridCol w="540000">
                  <a:extLst>
                    <a:ext uri="{9D8B030D-6E8A-4147-A177-3AD203B41FA5}">
                      <a16:colId xmlns:a16="http://schemas.microsoft.com/office/drawing/2014/main" xmlns=""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2014</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xmlns=""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mn-ea"/>
                          <a:cs typeface="Arial" panose="020B0604020202020204" pitchFamily="34" charset="0"/>
                        </a:rPr>
                        <a:t>11034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11296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11424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11626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11876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7043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7159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7188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7407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7863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mn-ea"/>
                          <a:cs typeface="Arial" panose="020B0604020202020204" pitchFamily="34" charset="0"/>
                        </a:rPr>
                        <a:t>14647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15120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15232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15679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15125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5395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5555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5529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5458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5179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7847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8125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8333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8836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8664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1405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1370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cs typeface="Arial" panose="020B0604020202020204" pitchFamily="34" charset="0"/>
                        </a:rPr>
                        <a:t>138</a:t>
                      </a:r>
                      <a:r>
                        <a:rPr lang="en-US" sz="800" dirty="0" smtClean="0">
                          <a:solidFill>
                            <a:schemeClr val="accent1"/>
                          </a:solidFill>
                          <a:effectLst/>
                          <a:latin typeface="Arial" panose="020B0604020202020204" pitchFamily="34" charset="0"/>
                          <a:cs typeface="Arial" panose="020B0604020202020204" pitchFamily="34" charset="0"/>
                        </a:rPr>
                        <a:t>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1782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6941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7143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7117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7291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6784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34.8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34.2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53.7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56.4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57.3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404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4138427758"/>
                  </a:ext>
                </a:extLst>
              </a:tr>
            </a:tbl>
          </a:graphicData>
        </a:graphic>
      </p:graphicFrame>
      <p:cxnSp>
        <p:nvCxnSpPr>
          <p:cNvPr id="13" name="Straight Connector 12">
            <a:extLst>
              <a:ext uri="{FF2B5EF4-FFF2-40B4-BE49-F238E27FC236}">
                <a16:creationId xmlns:a16="http://schemas.microsoft.com/office/drawing/2014/main" xmlns="" id="{A6D98119-5ABB-4FFB-B9B7-7CB4F67E9B50}"/>
              </a:ext>
            </a:extLst>
          </p:cNvPr>
          <p:cNvCxnSpPr>
            <a:cxnSpLocks/>
          </p:cNvCxnSpPr>
          <p:nvPr/>
        </p:nvCxnSpPr>
        <p:spPr>
          <a:xfrm flipH="1">
            <a:off x="457201" y="172660"/>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F402725-5E71-42ED-A28F-DD7AA8A3CCFC}"/>
              </a:ext>
            </a:extLst>
          </p:cNvPr>
          <p:cNvSpPr txBox="1"/>
          <p:nvPr/>
        </p:nvSpPr>
        <p:spPr>
          <a:xfrm>
            <a:off x="3858772" y="60705"/>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7D452B19-84EA-4601-97B1-781EE8390D94}"/>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B98E44E5-CB61-4C68-B775-A30610E8C28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40</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590272A0-BDAC-443C-A48E-FC94A162C6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B07537C-FF73-4764-8712-02E6FE784FE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107723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F0BEABD4-32BC-4FE0-84AF-F65C4C93DCFF}"/>
              </a:ext>
            </a:extLst>
          </p:cNvPr>
          <p:cNvCxnSpPr>
            <a:cxnSpLocks/>
          </p:cNvCxnSpPr>
          <p:nvPr/>
        </p:nvCxnSpPr>
        <p:spPr>
          <a:xfrm flipH="1">
            <a:off x="419860" y="215841"/>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598D21B4-44C0-45C9-973C-A569E5E66A4F}"/>
              </a:ext>
            </a:extLst>
          </p:cNvPr>
          <p:cNvSpPr txBox="1"/>
          <p:nvPr/>
        </p:nvSpPr>
        <p:spPr>
          <a:xfrm>
            <a:off x="3841838" y="107268"/>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BF340823-8BE1-4E51-8051-A14330276BD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5F39310-55B5-406C-AE67-0A1F6F27125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D8CC1EA4-0B8F-4343-9F0E-7A1AB14B2BC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4A96E1-7264-49D2-B19C-1B956A9F8E6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64" y="33867"/>
            <a:ext cx="357296" cy="357296"/>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838639180"/>
              </p:ext>
            </p:extLst>
          </p:nvPr>
        </p:nvGraphicFramePr>
        <p:xfrm>
          <a:off x="179337" y="322712"/>
          <a:ext cx="4583164" cy="264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4372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90BB7EED-AF79-450E-A31A-3B7EFB7D8C73}"/>
              </a:ext>
            </a:extLst>
          </p:cNvPr>
          <p:cNvSpPr txBox="1"/>
          <p:nvPr/>
        </p:nvSpPr>
        <p:spPr>
          <a:xfrm>
            <a:off x="359227" y="225697"/>
            <a:ext cx="1513556"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Мал сүргийн бүтэц, 2017 он</a:t>
            </a:r>
          </a:p>
        </p:txBody>
      </p:sp>
      <p:cxnSp>
        <p:nvCxnSpPr>
          <p:cNvPr id="17" name="Straight Connector 16">
            <a:extLst>
              <a:ext uri="{FF2B5EF4-FFF2-40B4-BE49-F238E27FC236}">
                <a16:creationId xmlns:a16="http://schemas.microsoft.com/office/drawing/2014/main" xmlns="" id="{0E26C38C-FA70-42B0-AC7D-CEE8456DF53B}"/>
              </a:ext>
            </a:extLst>
          </p:cNvPr>
          <p:cNvCxnSpPr>
            <a:cxnSpLocks/>
          </p:cNvCxnSpPr>
          <p:nvPr/>
        </p:nvCxnSpPr>
        <p:spPr>
          <a:xfrm flipH="1">
            <a:off x="439657" y="193825"/>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FE90570-5FA7-406A-8789-A110D5A7152E}"/>
              </a:ext>
            </a:extLst>
          </p:cNvPr>
          <p:cNvSpPr txBox="1"/>
          <p:nvPr/>
        </p:nvSpPr>
        <p:spPr>
          <a:xfrm>
            <a:off x="3846070" y="86103"/>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a16="http://schemas.microsoft.com/office/drawing/2014/main" xmlns="" id="{1A99EC02-A0BF-41A1-836A-F9A365B6B033}"/>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42</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3" y="21165"/>
            <a:ext cx="357296" cy="357296"/>
          </a:xfrm>
          <a:prstGeom prst="rect">
            <a:avLst/>
          </a:prstGeom>
        </p:spPr>
      </p:pic>
      <p:sp>
        <p:nvSpPr>
          <p:cNvPr id="16" name="TextBox 15">
            <a:extLst>
              <a:ext uri="{FF2B5EF4-FFF2-40B4-BE49-F238E27FC236}">
                <a16:creationId xmlns:a16="http://schemas.microsoft.com/office/drawing/2014/main" xmlns="" id="{316C386F-F634-4BC0-8FEA-1176350B0639}"/>
              </a:ext>
            </a:extLst>
          </p:cNvPr>
          <p:cNvSpPr txBox="1"/>
          <p:nvPr/>
        </p:nvSpPr>
        <p:spPr>
          <a:xfrm>
            <a:off x="1673488" y="492686"/>
            <a:ext cx="1532188" cy="1538883"/>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smtClean="0">
                <a:solidFill>
                  <a:srgbClr val="002060"/>
                </a:solidFill>
                <a:latin typeface="Arial" panose="020B0604020202020204" pitchFamily="34" charset="0"/>
                <a:cs typeface="Arial" panose="020B0604020202020204" pitchFamily="34" charset="0"/>
              </a:rPr>
              <a:t>38.4</a:t>
            </a:r>
            <a:r>
              <a:rPr lang="en-US" sz="1200" dirty="0" smtClean="0">
                <a:solidFill>
                  <a:srgbClr val="002060"/>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 ямаан сүрэг </a:t>
            </a:r>
            <a:r>
              <a:rPr lang="mn-MN" sz="1200" dirty="0" smtClean="0">
                <a:solidFill>
                  <a:srgbClr val="002060"/>
                </a:solidFill>
                <a:latin typeface="Arial" panose="020B0604020202020204" pitchFamily="34" charset="0"/>
                <a:cs typeface="Arial" panose="020B0604020202020204" pitchFamily="34" charset="0"/>
              </a:rPr>
              <a:t>51.2</a:t>
            </a:r>
            <a:r>
              <a:rPr lang="en-US" sz="1200" dirty="0" smtClean="0">
                <a:solidFill>
                  <a:srgbClr val="002060"/>
                </a:solidFill>
                <a:latin typeface="Arial" panose="020B0604020202020204" pitchFamily="34" charset="0"/>
                <a:cs typeface="Arial" panose="020B0604020202020204" pitchFamily="34" charset="0"/>
              </a:rPr>
              <a:t>%</a:t>
            </a:r>
            <a:r>
              <a:rPr lang="en-US" sz="1000" dirty="0" smtClean="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харьцаа</a:t>
            </a:r>
            <a:r>
              <a:rPr lang="mn-MN" sz="1000" dirty="0">
                <a:solidFill>
                  <a:schemeClr val="accent1"/>
                </a:solidFill>
                <a:latin typeface="Arial" panose="020B0604020202020204" pitchFamily="34" charset="0"/>
                <a:cs typeface="Arial" panose="020B0604020202020204" pitchFamily="34" charset="0"/>
              </a:rPr>
              <a:t> сүүлийн </a:t>
            </a:r>
            <a:r>
              <a:rPr lang="mn-MN" sz="1000" dirty="0" smtClean="0">
                <a:solidFill>
                  <a:schemeClr val="accent1"/>
                </a:solidFill>
                <a:latin typeface="Arial" panose="020B0604020202020204" pitchFamily="34" charset="0"/>
                <a:cs typeface="Arial" panose="020B0604020202020204" pitchFamily="34" charset="0"/>
              </a:rPr>
              <a:t>жилүүдэд</a:t>
            </a:r>
            <a:r>
              <a:rPr lang="mn-MN" sz="1000" dirty="0" smtClean="0">
                <a:solidFill>
                  <a:srgbClr val="002060"/>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алдагдаж</a:t>
            </a:r>
            <a:r>
              <a:rPr lang="mn-MN" sz="1000" dirty="0">
                <a:solidFill>
                  <a:schemeClr val="accent1"/>
                </a:solidFill>
                <a:latin typeface="Arial" panose="020B0604020202020204" pitchFamily="34" charset="0"/>
                <a:cs typeface="Arial" panose="020B0604020202020204" pitchFamily="34" charset="0"/>
              </a:rPr>
              <a:t> байгааг илэрхийлж байна. </a:t>
            </a:r>
          </a:p>
        </p:txBody>
      </p:sp>
      <p:pic>
        <p:nvPicPr>
          <p:cNvPr id="20" name="Picture 19">
            <a:extLst>
              <a:ext uri="{FF2B5EF4-FFF2-40B4-BE49-F238E27FC236}">
                <a16:creationId xmlns="" xmlns:a16="http://schemas.microsoft.com/office/drawing/2014/main" id="{84E1A584-C3DB-4EA4-B512-1D2AE016D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a:off x="261621" y="564319"/>
            <a:ext cx="1411867" cy="1080000"/>
          </a:xfrm>
          <a:prstGeom prst="rect">
            <a:avLst/>
          </a:prstGeom>
        </p:spPr>
      </p:pic>
      <p:pic>
        <p:nvPicPr>
          <p:cNvPr id="21" name="Picture 20">
            <a:extLst>
              <a:ext uri="{FF2B5EF4-FFF2-40B4-BE49-F238E27FC236}">
                <a16:creationId xmlns="" xmlns:a16="http://schemas.microsoft.com/office/drawing/2014/main" id="{2DEB1E92-2E19-47B0-8D32-4B7D5F723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159171" y="1836765"/>
            <a:ext cx="1462475" cy="900000"/>
          </a:xfrm>
          <a:prstGeom prst="rect">
            <a:avLst/>
          </a:prstGeom>
        </p:spPr>
      </p:pic>
      <p:pic>
        <p:nvPicPr>
          <p:cNvPr id="22" name="Picture 21">
            <a:extLst>
              <a:ext uri="{FF2B5EF4-FFF2-40B4-BE49-F238E27FC236}">
                <a16:creationId xmlns="" xmlns:a16="http://schemas.microsoft.com/office/drawing/2014/main" id="{E24AFF0D-CD42-4D92-9134-8B51765E2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flipH="1">
            <a:off x="1798636" y="2147493"/>
            <a:ext cx="1281891" cy="1008000"/>
          </a:xfrm>
          <a:prstGeom prst="rect">
            <a:avLst/>
          </a:prstGeom>
        </p:spPr>
      </p:pic>
      <p:pic>
        <p:nvPicPr>
          <p:cNvPr id="23" name="Picture 22">
            <a:extLst>
              <a:ext uri="{FF2B5EF4-FFF2-40B4-BE49-F238E27FC236}">
                <a16:creationId xmlns="" xmlns:a16="http://schemas.microsoft.com/office/drawing/2014/main" id="{741876BC-E471-47B7-9539-23AB3E2C4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3345523" y="564319"/>
            <a:ext cx="1030588" cy="1080000"/>
          </a:xfrm>
          <a:prstGeom prst="rect">
            <a:avLst/>
          </a:prstGeom>
        </p:spPr>
      </p:pic>
      <p:grpSp>
        <p:nvGrpSpPr>
          <p:cNvPr id="24" name="Group 23">
            <a:extLst>
              <a:ext uri="{FF2B5EF4-FFF2-40B4-BE49-F238E27FC236}">
                <a16:creationId xmlns="" xmlns:a16="http://schemas.microsoft.com/office/drawing/2014/main" id="{B91D4D43-EC0F-4E7F-A284-EE102066643A}"/>
              </a:ext>
            </a:extLst>
          </p:cNvPr>
          <p:cNvGrpSpPr/>
          <p:nvPr/>
        </p:nvGrpSpPr>
        <p:grpSpPr>
          <a:xfrm>
            <a:off x="3257517" y="1962868"/>
            <a:ext cx="1260000" cy="900000"/>
            <a:chOff x="-1092010" y="1868325"/>
            <a:chExt cx="1092010" cy="720000"/>
          </a:xfrm>
        </p:grpSpPr>
        <p:pic>
          <p:nvPicPr>
            <p:cNvPr id="25" name="Picture 2" descr="hurgat honi">
              <a:extLst>
                <a:ext uri="{FF2B5EF4-FFF2-40B4-BE49-F238E27FC236}">
                  <a16:creationId xmlns="" xmlns:a16="http://schemas.microsoft.com/office/drawing/2014/main" id="{C76AE2B9-FF00-4346-A411-5D5FDEF7C790}"/>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Rectangle: Rounded Corners 24">
              <a:extLst>
                <a:ext uri="{FF2B5EF4-FFF2-40B4-BE49-F238E27FC236}">
                  <a16:creationId xmlns="" xmlns:a16="http://schemas.microsoft.com/office/drawing/2014/main" id="{2F5F659D-3AC8-42C7-8F40-9D78CA749E4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27" name="Rectangle: Rounded Corners 25">
            <a:extLst>
              <a:ext uri="{FF2B5EF4-FFF2-40B4-BE49-F238E27FC236}">
                <a16:creationId xmlns="" xmlns:a16="http://schemas.microsoft.com/office/drawing/2014/main" id="{F5E21853-ADC2-493C-957F-8B972647E3D8}"/>
              </a:ext>
            </a:extLst>
          </p:cNvPr>
          <p:cNvSpPr/>
          <p:nvPr/>
        </p:nvSpPr>
        <p:spPr>
          <a:xfrm>
            <a:off x="559558" y="879216"/>
            <a:ext cx="61885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3.8%</a:t>
            </a:r>
            <a:endParaRPr lang="mn-MN" sz="1400" dirty="0">
              <a:solidFill>
                <a:srgbClr val="002060"/>
              </a:solidFill>
              <a:latin typeface="Arial" panose="020B0604020202020204" pitchFamily="34" charset="0"/>
              <a:cs typeface="Arial" panose="020B0604020202020204" pitchFamily="34" charset="0"/>
            </a:endParaRPr>
          </a:p>
        </p:txBody>
      </p:sp>
      <p:sp>
        <p:nvSpPr>
          <p:cNvPr id="28" name="Rectangle: Rounded Corners 25">
            <a:extLst>
              <a:ext uri="{FF2B5EF4-FFF2-40B4-BE49-F238E27FC236}">
                <a16:creationId xmlns="" xmlns:a16="http://schemas.microsoft.com/office/drawing/2014/main" id="{F5E21853-ADC2-493C-957F-8B972647E3D8}"/>
              </a:ext>
            </a:extLst>
          </p:cNvPr>
          <p:cNvSpPr/>
          <p:nvPr/>
        </p:nvSpPr>
        <p:spPr>
          <a:xfrm>
            <a:off x="736979" y="1998765"/>
            <a:ext cx="622588"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5</a:t>
            </a:r>
            <a:r>
              <a:rPr lang="en-US" sz="1400" dirty="0" smtClean="0">
                <a:solidFill>
                  <a:srgbClr val="002060"/>
                </a:solidFill>
                <a:latin typeface="Arial" panose="020B0604020202020204" pitchFamily="34" charset="0"/>
                <a:cs typeface="Arial" panose="020B0604020202020204" pitchFamily="34" charset="0"/>
              </a:rPr>
              <a:t>.8%</a:t>
            </a:r>
            <a:endParaRPr lang="mn-MN" sz="1400" dirty="0">
              <a:solidFill>
                <a:srgbClr val="002060"/>
              </a:solidFill>
              <a:latin typeface="Arial" panose="020B0604020202020204" pitchFamily="34" charset="0"/>
              <a:cs typeface="Arial" panose="020B0604020202020204" pitchFamily="34" charset="0"/>
            </a:endParaRPr>
          </a:p>
        </p:txBody>
      </p:sp>
      <p:sp>
        <p:nvSpPr>
          <p:cNvPr id="29" name="Rectangle: Rounded Corners 25">
            <a:extLst>
              <a:ext uri="{FF2B5EF4-FFF2-40B4-BE49-F238E27FC236}">
                <a16:creationId xmlns="" xmlns:a16="http://schemas.microsoft.com/office/drawing/2014/main" id="{F5E21853-ADC2-493C-957F-8B972647E3D8}"/>
              </a:ext>
            </a:extLst>
          </p:cNvPr>
          <p:cNvSpPr/>
          <p:nvPr/>
        </p:nvSpPr>
        <p:spPr>
          <a:xfrm>
            <a:off x="2013044" y="2448765"/>
            <a:ext cx="743803"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51.2%</a:t>
            </a:r>
            <a:endParaRPr lang="mn-MN" sz="1400" dirty="0">
              <a:solidFill>
                <a:srgbClr val="002060"/>
              </a:solidFill>
              <a:latin typeface="Arial" panose="020B0604020202020204" pitchFamily="34" charset="0"/>
              <a:cs typeface="Arial" panose="020B0604020202020204" pitchFamily="34" charset="0"/>
            </a:endParaRPr>
          </a:p>
        </p:txBody>
      </p:sp>
      <p:sp>
        <p:nvSpPr>
          <p:cNvPr id="30" name="Rectangle: Rounded Corners 25">
            <a:extLst>
              <a:ext uri="{FF2B5EF4-FFF2-40B4-BE49-F238E27FC236}">
                <a16:creationId xmlns="" xmlns:a16="http://schemas.microsoft.com/office/drawing/2014/main" id="{F5E21853-ADC2-493C-957F-8B972647E3D8}"/>
              </a:ext>
            </a:extLst>
          </p:cNvPr>
          <p:cNvSpPr/>
          <p:nvPr/>
        </p:nvSpPr>
        <p:spPr>
          <a:xfrm>
            <a:off x="3527946" y="844207"/>
            <a:ext cx="620871"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0.8%</a:t>
            </a:r>
            <a:endParaRPr lang="mn-MN" sz="1400" dirty="0">
              <a:solidFill>
                <a:srgbClr val="002060"/>
              </a:solidFill>
              <a:latin typeface="Arial" panose="020B0604020202020204" pitchFamily="34" charset="0"/>
              <a:cs typeface="Arial" panose="020B0604020202020204" pitchFamily="34" charset="0"/>
            </a:endParaRPr>
          </a:p>
        </p:txBody>
      </p:sp>
      <p:sp>
        <p:nvSpPr>
          <p:cNvPr id="31" name="Rectangle: Rounded Corners 25">
            <a:extLst>
              <a:ext uri="{FF2B5EF4-FFF2-40B4-BE49-F238E27FC236}">
                <a16:creationId xmlns="" xmlns:a16="http://schemas.microsoft.com/office/drawing/2014/main" id="{F5E21853-ADC2-493C-957F-8B972647E3D8}"/>
              </a:ext>
            </a:extLst>
          </p:cNvPr>
          <p:cNvSpPr/>
          <p:nvPr/>
        </p:nvSpPr>
        <p:spPr>
          <a:xfrm>
            <a:off x="3397295" y="2178971"/>
            <a:ext cx="751522"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38.4%</a:t>
            </a:r>
            <a:endParaRPr lang="mn-MN"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189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6E0EC16-3339-4241-8BE4-3FCEC6E3A3B1}"/>
              </a:ext>
            </a:extLst>
          </p:cNvPr>
          <p:cNvSpPr txBox="1"/>
          <p:nvPr/>
        </p:nvSpPr>
        <p:spPr>
          <a:xfrm>
            <a:off x="221000" y="293767"/>
            <a:ext cx="4732000" cy="461665"/>
          </a:xfrm>
          <a:prstGeom prst="rect">
            <a:avLst/>
          </a:prstGeom>
          <a:noFill/>
        </p:spPr>
        <p:txBody>
          <a:bodyPr wrap="square" rtlCol="0">
            <a:spAutoFit/>
          </a:bodyPr>
          <a:lstStyle/>
          <a:p>
            <a:pPr algn="just"/>
            <a:r>
              <a:rPr lang="en-US" sz="1200" dirty="0">
                <a:solidFill>
                  <a:srgbClr val="002060"/>
                </a:solidFill>
                <a:latin typeface="Arial" panose="020B0604020202020204" pitchFamily="34" charset="0"/>
                <a:cs typeface="Arial" panose="020B0604020202020204" pitchFamily="34" charset="0"/>
              </a:rPr>
              <a:t>2017</a:t>
            </a:r>
            <a:r>
              <a:rPr lang="en-US" sz="1000" dirty="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smtClean="0">
                <a:solidFill>
                  <a:srgbClr val="002060"/>
                </a:solidFill>
                <a:latin typeface="Arial" panose="020B0604020202020204" pitchFamily="34" charset="0"/>
                <a:cs typeface="Arial" panose="020B0604020202020204" pitchFamily="34" charset="0"/>
              </a:rPr>
              <a:t>Ховд</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mn-MN" sz="1000" dirty="0" smtClean="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3 446 617</a:t>
            </a:r>
            <a:r>
              <a:rPr lang="mn-MN" sz="12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толгой 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a16="http://schemas.microsoft.com/office/drawing/2014/main" xmlns="" id="{9EB823B7-0E4B-4DDA-9D81-E42ABFE317D8}"/>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116" y="2262021"/>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a16="http://schemas.microsoft.com/office/drawing/2014/main" xmlns=""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099" y="927993"/>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a16="http://schemas.microsoft.com/office/drawing/2014/main" xmlns=""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914" y="832889"/>
            <a:ext cx="103132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a16="http://schemas.microsoft.com/office/drawing/2014/main" xmlns=""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991" y="2289301"/>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a16="http://schemas.microsoft.com/office/drawing/2014/main" xmlns=""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717" y="1797246"/>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a16="http://schemas.microsoft.com/office/drawing/2014/main" xmlns="" id="{3221F338-A764-4DCE-8AA9-45130300D2C4}"/>
              </a:ext>
            </a:extLst>
          </p:cNvPr>
          <p:cNvSpPr/>
          <p:nvPr/>
        </p:nvSpPr>
        <p:spPr>
          <a:xfrm>
            <a:off x="2303965" y="874660"/>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25 660</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6A04B195-DB81-46FE-A339-F5E0D1B24870}"/>
              </a:ext>
            </a:extLst>
          </p:cNvPr>
          <p:cNvSpPr/>
          <p:nvPr/>
        </p:nvSpPr>
        <p:spPr>
          <a:xfrm>
            <a:off x="1327621" y="1287993"/>
            <a:ext cx="1356312"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solidFill>
                  <a:srgbClr val="1D4999"/>
                </a:solidFill>
                <a:latin typeface="Arial" panose="020B0604020202020204" pitchFamily="34" charset="0"/>
                <a:cs typeface="Arial" panose="020B0604020202020204" pitchFamily="34" charset="0"/>
              </a:rPr>
              <a:t>132 092</a:t>
            </a:r>
            <a:endParaRPr lang="mn-MN" sz="24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710209E4-DDC2-416E-9547-E242DC5FEF43}"/>
              </a:ext>
            </a:extLst>
          </p:cNvPr>
          <p:cNvSpPr/>
          <p:nvPr/>
        </p:nvSpPr>
        <p:spPr>
          <a:xfrm>
            <a:off x="3462867" y="1777664"/>
            <a:ext cx="1363708"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200 512</a:t>
            </a:r>
            <a:endParaRPr lang="mn-MN"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xmlns="" id="{932065BD-76FB-4815-9B55-D9E8FE7B7446}"/>
              </a:ext>
            </a:extLst>
          </p:cNvPr>
          <p:cNvSpPr/>
          <p:nvPr/>
        </p:nvSpPr>
        <p:spPr>
          <a:xfrm>
            <a:off x="426099" y="1865541"/>
            <a:ext cx="1610481"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smtClean="0">
                <a:latin typeface="Arial" panose="020B0604020202020204" pitchFamily="34" charset="0"/>
                <a:cs typeface="Arial" panose="020B0604020202020204" pitchFamily="34" charset="0"/>
              </a:rPr>
              <a:t>1 323 579</a:t>
            </a:r>
            <a:endParaRPr lang="mn-MN" sz="2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D041FFB9-2820-42D4-93AE-B34758B2B5ED}"/>
              </a:ext>
            </a:extLst>
          </p:cNvPr>
          <p:cNvSpPr/>
          <p:nvPr/>
        </p:nvSpPr>
        <p:spPr>
          <a:xfrm>
            <a:off x="1811781" y="2589629"/>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a:latin typeface="Arial" panose="020B0604020202020204" pitchFamily="34" charset="0"/>
                <a:cs typeface="Arial" panose="020B0604020202020204" pitchFamily="34" charset="0"/>
              </a:rPr>
              <a:t>1 </a:t>
            </a:r>
            <a:r>
              <a:rPr lang="mn-MN" sz="2400" dirty="0" smtClean="0">
                <a:latin typeface="Arial" panose="020B0604020202020204" pitchFamily="34" charset="0"/>
                <a:cs typeface="Arial" panose="020B0604020202020204" pitchFamily="34" charset="0"/>
              </a:rPr>
              <a:t>764 774</a:t>
            </a:r>
            <a:endParaRPr lang="mn-MN" sz="24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C6BA2C73-BDFB-4A15-82AE-CBFF12C72F0C}"/>
              </a:ext>
            </a:extLst>
          </p:cNvPr>
          <p:cNvCxnSpPr>
            <a:cxnSpLocks/>
          </p:cNvCxnSpPr>
          <p:nvPr/>
        </p:nvCxnSpPr>
        <p:spPr>
          <a:xfrm flipH="1">
            <a:off x="430332" y="172660"/>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3A17E024-9D54-4185-97A1-41AABB2977D7}"/>
              </a:ext>
            </a:extLst>
          </p:cNvPr>
          <p:cNvSpPr txBox="1"/>
          <p:nvPr/>
        </p:nvSpPr>
        <p:spPr>
          <a:xfrm>
            <a:off x="3837604"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a16="http://schemas.microsoft.com/office/drawing/2014/main" xmlns="" id="{E6E8DDA2-8C22-4DBB-ABE3-8015F8FC42F0}"/>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43</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03" y="0"/>
            <a:ext cx="357296" cy="357296"/>
          </a:xfrm>
          <a:prstGeom prst="rect">
            <a:avLst/>
          </a:prstGeom>
        </p:spPr>
      </p:pic>
    </p:spTree>
    <p:extLst>
      <p:ext uri="{BB962C8B-B14F-4D97-AF65-F5344CB8AC3E}">
        <p14:creationId xmlns:p14="http://schemas.microsoft.com/office/powerpoint/2010/main" val="1330414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FE4AF250-07DD-4791-9FB8-5315C9E69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flipH="1">
            <a:off x="3822909" y="2166620"/>
            <a:ext cx="1052981" cy="828000"/>
          </a:xfrm>
          <a:prstGeom prst="rect">
            <a:avLst/>
          </a:prstGeom>
        </p:spPr>
      </p:pic>
      <p:pic>
        <p:nvPicPr>
          <p:cNvPr id="26" name="Picture 25">
            <a:extLst>
              <a:ext uri="{FF2B5EF4-FFF2-40B4-BE49-F238E27FC236}">
                <a16:creationId xmlns:a16="http://schemas.microsoft.com/office/drawing/2014/main" xmlns="" id="{581E6B08-F3D5-4A3B-8C48-CCA594A5F3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a:off x="236642" y="569817"/>
            <a:ext cx="1082433" cy="828000"/>
          </a:xfrm>
          <a:prstGeom prst="rect">
            <a:avLst/>
          </a:prstGeom>
        </p:spPr>
      </p:pic>
      <p:pic>
        <p:nvPicPr>
          <p:cNvPr id="27" name="Picture 26">
            <a:extLst>
              <a:ext uri="{FF2B5EF4-FFF2-40B4-BE49-F238E27FC236}">
                <a16:creationId xmlns:a16="http://schemas.microsoft.com/office/drawing/2014/main" xmlns="" id="{CF062BE3-8F32-45D3-9D59-967719952F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flipH="1">
            <a:off x="3633925" y="842263"/>
            <a:ext cx="1052982" cy="648000"/>
          </a:xfrm>
          <a:prstGeom prst="rect">
            <a:avLst/>
          </a:prstGeom>
        </p:spPr>
      </p:pic>
      <p:pic>
        <p:nvPicPr>
          <p:cNvPr id="28" name="Picture 27">
            <a:extLst>
              <a:ext uri="{FF2B5EF4-FFF2-40B4-BE49-F238E27FC236}">
                <a16:creationId xmlns:a16="http://schemas.microsoft.com/office/drawing/2014/main" xmlns="" id="{7E396699-9559-4714-81DD-2E9273A50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382341" y="1424915"/>
            <a:ext cx="858823" cy="900000"/>
          </a:xfrm>
          <a:prstGeom prst="rect">
            <a:avLst/>
          </a:prstGeom>
        </p:spPr>
      </p:pic>
      <p:pic>
        <p:nvPicPr>
          <p:cNvPr id="29" name="Picture 28">
            <a:extLst>
              <a:ext uri="{FF2B5EF4-FFF2-40B4-BE49-F238E27FC236}">
                <a16:creationId xmlns:a16="http://schemas.microsoft.com/office/drawing/2014/main" xmlns="" id="{CCE732BF-B609-4DBF-877E-D525004B41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006" t="25309" r="2985" b="70537"/>
          <a:stretch/>
        </p:blipFill>
        <p:spPr>
          <a:xfrm>
            <a:off x="347035" y="2352013"/>
            <a:ext cx="737617" cy="720000"/>
          </a:xfrm>
          <a:prstGeom prst="rect">
            <a:avLst/>
          </a:prstGeom>
        </p:spPr>
      </p:pic>
      <p:sp>
        <p:nvSpPr>
          <p:cNvPr id="30" name="TextBox 29">
            <a:extLst>
              <a:ext uri="{FF2B5EF4-FFF2-40B4-BE49-F238E27FC236}">
                <a16:creationId xmlns:a16="http://schemas.microsoft.com/office/drawing/2014/main" xmlns="" id="{131A10F1-0901-4184-B904-D4638D4CF890}"/>
              </a:ext>
            </a:extLst>
          </p:cNvPr>
          <p:cNvSpPr txBox="1"/>
          <p:nvPr/>
        </p:nvSpPr>
        <p:spPr>
          <a:xfrm>
            <a:off x="1401309" y="1297367"/>
            <a:ext cx="2361217" cy="1631216"/>
          </a:xfrm>
          <a:prstGeom prst="rect">
            <a:avLst/>
          </a:prstGeom>
          <a:noFill/>
        </p:spPr>
        <p:txBody>
          <a:bodyPr wrap="square" rtlCol="0">
            <a:spAutoFit/>
          </a:bodyPr>
          <a:lstStyle/>
          <a:p>
            <a:pPr algn="just"/>
            <a:r>
              <a:rPr lang="mn-MN" sz="1400" dirty="0" smtClean="0">
                <a:solidFill>
                  <a:schemeClr val="accent1"/>
                </a:solidFill>
                <a:latin typeface="Arial" panose="020B0604020202020204" pitchFamily="34" charset="0"/>
                <a:cs typeface="Arial" panose="020B0604020202020204" pitchFamily="34" charset="0"/>
              </a:rPr>
              <a:t>Манхан          </a:t>
            </a:r>
            <a:r>
              <a:rPr lang="mn-MN" sz="2000" dirty="0" smtClean="0">
                <a:solidFill>
                  <a:srgbClr val="002060"/>
                </a:solidFill>
                <a:latin typeface="Arial" panose="020B0604020202020204" pitchFamily="34" charset="0"/>
                <a:cs typeface="Arial" panose="020B0604020202020204" pitchFamily="34" charset="0"/>
              </a:rPr>
              <a:t>298 812</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Мянгад          </a:t>
            </a:r>
            <a:r>
              <a:rPr lang="mn-MN" sz="2000" dirty="0" smtClean="0">
                <a:solidFill>
                  <a:srgbClr val="002060"/>
                </a:solidFill>
                <a:latin typeface="Arial" panose="020B0604020202020204" pitchFamily="34" charset="0"/>
                <a:cs typeface="Arial" panose="020B0604020202020204" pitchFamily="34" charset="0"/>
              </a:rPr>
              <a:t>261 343</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Булган           </a:t>
            </a:r>
            <a:r>
              <a:rPr lang="mn-MN" sz="2000" dirty="0" smtClean="0">
                <a:solidFill>
                  <a:srgbClr val="002060"/>
                </a:solidFill>
                <a:latin typeface="Arial" panose="020B0604020202020204" pitchFamily="34" charset="0"/>
                <a:cs typeface="Arial" panose="020B0604020202020204" pitchFamily="34" charset="0"/>
              </a:rPr>
              <a:t>258 503</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Чандмань     </a:t>
            </a:r>
            <a:r>
              <a:rPr lang="mn-MN" sz="2000" dirty="0" smtClean="0">
                <a:solidFill>
                  <a:srgbClr val="002060"/>
                </a:solidFill>
                <a:latin typeface="Arial" panose="020B0604020202020204" pitchFamily="34" charset="0"/>
                <a:cs typeface="Arial" panose="020B0604020202020204" pitchFamily="34" charset="0"/>
              </a:rPr>
              <a:t>254 717</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Дарви            </a:t>
            </a:r>
            <a:r>
              <a:rPr lang="mn-MN" sz="2000" dirty="0" smtClean="0">
                <a:solidFill>
                  <a:srgbClr val="002060"/>
                </a:solidFill>
                <a:latin typeface="Arial" panose="020B0604020202020204" pitchFamily="34" charset="0"/>
                <a:cs typeface="Arial" panose="020B0604020202020204" pitchFamily="34" charset="0"/>
              </a:rPr>
              <a:t>249 839</a:t>
            </a:r>
            <a:endParaRPr lang="mn-MN" sz="11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74EB2729-A5B5-4391-A241-C70CFBC5E451}"/>
              </a:ext>
            </a:extLst>
          </p:cNvPr>
          <p:cNvSpPr/>
          <p:nvPr/>
        </p:nvSpPr>
        <p:spPr>
          <a:xfrm>
            <a:off x="1504542" y="524034"/>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сумд</a:t>
            </a:r>
          </a:p>
        </p:txBody>
      </p:sp>
      <p:cxnSp>
        <p:nvCxnSpPr>
          <p:cNvPr id="33" name="Straight Connector 32">
            <a:extLst>
              <a:ext uri="{FF2B5EF4-FFF2-40B4-BE49-F238E27FC236}">
                <a16:creationId xmlns:a16="http://schemas.microsoft.com/office/drawing/2014/main" xmlns="" id="{FC933342-DF62-4835-B596-B98925A600C1}"/>
              </a:ext>
            </a:extLst>
          </p:cNvPr>
          <p:cNvCxnSpPr>
            <a:cxnSpLocks/>
          </p:cNvCxnSpPr>
          <p:nvPr/>
        </p:nvCxnSpPr>
        <p:spPr>
          <a:xfrm flipH="1">
            <a:off x="415290" y="235778"/>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BE7DC3F1-7D52-451D-9376-02D77AA1C8DA}"/>
              </a:ext>
            </a:extLst>
          </p:cNvPr>
          <p:cNvSpPr txBox="1"/>
          <p:nvPr/>
        </p:nvSpPr>
        <p:spPr>
          <a:xfrm>
            <a:off x="3830425" y="128056"/>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3" name="Group 12">
            <a:extLst>
              <a:ext uri="{FF2B5EF4-FFF2-40B4-BE49-F238E27FC236}">
                <a16:creationId xmlns:a16="http://schemas.microsoft.com/office/drawing/2014/main" xmlns="" id="{6AF4C571-ACA2-4387-BFFF-EAAD90927288}"/>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7AE31954-17D5-431B-968F-95B2EE57FDD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44</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D896503C-505D-4809-9D2B-F7866363548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733DB6E-8823-444A-9C4D-20CF2595F03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94" y="41104"/>
            <a:ext cx="357296" cy="357296"/>
          </a:xfrm>
          <a:prstGeom prst="rect">
            <a:avLst/>
          </a:prstGeom>
        </p:spPr>
      </p:pic>
    </p:spTree>
    <p:extLst>
      <p:ext uri="{BB962C8B-B14F-4D97-AF65-F5344CB8AC3E}">
        <p14:creationId xmlns:p14="http://schemas.microsoft.com/office/powerpoint/2010/main" val="2377667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4254284732"/>
              </p:ext>
            </p:extLst>
          </p:nvPr>
        </p:nvGraphicFramePr>
        <p:xfrm>
          <a:off x="216121" y="433396"/>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4" descr="temee">
            <a:extLst>
              <a:ext uri="{FF2B5EF4-FFF2-40B4-BE49-F238E27FC236}">
                <a16:creationId xmlns:a16="http://schemas.microsoft.com/office/drawing/2014/main" xmlns="" id="{D1F225F6-E021-4947-AA46-CAFB94B2F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283" y="1946422"/>
            <a:ext cx="128915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Box 16">
            <a:extLst>
              <a:ext uri="{FF2B5EF4-FFF2-40B4-BE49-F238E27FC236}">
                <a16:creationId xmlns:a16="http://schemas.microsoft.com/office/drawing/2014/main" xmlns="" id="{DD3049AA-73F9-4FCA-AB2A-8D77B7B7BDE8}"/>
              </a:ext>
            </a:extLst>
          </p:cNvPr>
          <p:cNvSpPr txBox="1"/>
          <p:nvPr/>
        </p:nvSpPr>
        <p:spPr>
          <a:xfrm>
            <a:off x="359227" y="214701"/>
            <a:ext cx="1593705" cy="215444"/>
          </a:xfrm>
          <a:prstGeom prst="rect">
            <a:avLst/>
          </a:prstGeom>
          <a:noFill/>
        </p:spPr>
        <p:txBody>
          <a:bodyPr wrap="none" rtlCol="0">
            <a:spAutoFit/>
          </a:bodyPr>
          <a:lstStyle/>
          <a:p>
            <a:pPr algn="ctr"/>
            <a:r>
              <a:rPr lang="mn-MN" sz="800" dirty="0">
                <a:solidFill>
                  <a:srgbClr val="B2540C"/>
                </a:solidFill>
                <a:latin typeface="Arial" panose="020B0604020202020204" pitchFamily="34" charset="0"/>
                <a:cs typeface="Arial" panose="020B0604020202020204" pitchFamily="34" charset="0"/>
              </a:rPr>
              <a:t>Малын төрлөөр нь авч үзвэл:</a:t>
            </a:r>
          </a:p>
        </p:txBody>
      </p:sp>
      <p:cxnSp>
        <p:nvCxnSpPr>
          <p:cNvPr id="19" name="Straight Connector 18">
            <a:extLst>
              <a:ext uri="{FF2B5EF4-FFF2-40B4-BE49-F238E27FC236}">
                <a16:creationId xmlns:a16="http://schemas.microsoft.com/office/drawing/2014/main" xmlns="" id="{2BCC6626-62EA-43EF-81F6-18E58B23FC41}"/>
              </a:ext>
            </a:extLst>
          </p:cNvPr>
          <p:cNvCxnSpPr>
            <a:cxnSpLocks/>
          </p:cNvCxnSpPr>
          <p:nvPr/>
        </p:nvCxnSpPr>
        <p:spPr>
          <a:xfrm flipH="1">
            <a:off x="466322"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1271BECB-4D79-44A9-95B8-9761AD73C66F}"/>
              </a:ext>
            </a:extLst>
          </p:cNvPr>
          <p:cNvSpPr txBox="1"/>
          <p:nvPr/>
        </p:nvSpPr>
        <p:spPr>
          <a:xfrm>
            <a:off x="3875707"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9" name="Group 8">
            <a:extLst>
              <a:ext uri="{FF2B5EF4-FFF2-40B4-BE49-F238E27FC236}">
                <a16:creationId xmlns:a16="http://schemas.microsoft.com/office/drawing/2014/main" xmlns="" id="{0E697BDF-A125-4258-81D2-329E651E3D97}"/>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DF88271A-E6DF-4300-AEBB-924EA303E74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45</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07756B02-F2DB-4343-BDFA-425D2EF7002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7D94EAC-7481-4B6A-8B3B-1B5B5C2A0A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26" y="0"/>
            <a:ext cx="357296" cy="357296"/>
          </a:xfrm>
          <a:prstGeom prst="rect">
            <a:avLst/>
          </a:prstGeom>
        </p:spPr>
      </p:pic>
    </p:spTree>
    <p:extLst>
      <p:ext uri="{BB962C8B-B14F-4D97-AF65-F5344CB8AC3E}">
        <p14:creationId xmlns:p14="http://schemas.microsoft.com/office/powerpoint/2010/main" val="3821054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51E1554F-EF7A-4484-84E5-645A64B8A01A}"/>
              </a:ext>
            </a:extLst>
          </p:cNvPr>
          <p:cNvGraphicFramePr>
            <a:graphicFrameLocks/>
          </p:cNvGraphicFramePr>
          <p:nvPr>
            <p:extLst>
              <p:ext uri="{D42A27DB-BD31-4B8C-83A1-F6EECF244321}">
                <p14:modId xmlns:p14="http://schemas.microsoft.com/office/powerpoint/2010/main" val="810716965"/>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xmlns="" id="{9FEE195C-9C0E-4809-A327-37DCE6424204}"/>
              </a:ext>
            </a:extLst>
          </p:cNvPr>
          <p:cNvSpPr/>
          <p:nvPr/>
        </p:nvSpPr>
        <p:spPr>
          <a:xfrm>
            <a:off x="4025110" y="1584920"/>
            <a:ext cx="252000" cy="1269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Rectangle: Rounded Corners 13">
            <a:extLst>
              <a:ext uri="{FF2B5EF4-FFF2-40B4-BE49-F238E27FC236}">
                <a16:creationId xmlns:a16="http://schemas.microsoft.com/office/drawing/2014/main" xmlns="" id="{D713627D-C321-4682-AB18-118C035FCD5A}"/>
              </a:ext>
            </a:extLst>
          </p:cNvPr>
          <p:cNvSpPr/>
          <p:nvPr/>
        </p:nvSpPr>
        <p:spPr>
          <a:xfrm>
            <a:off x="2923534" y="89706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B129FB2-1C44-4415-9BE5-01F6BB40640B}"/>
              </a:ext>
            </a:extLst>
          </p:cNvPr>
          <p:cNvSpPr/>
          <p:nvPr/>
        </p:nvSpPr>
        <p:spPr>
          <a:xfrm>
            <a:off x="532177"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134B38C-7FD3-415C-9AAE-EABDC78AA287}"/>
              </a:ext>
            </a:extLst>
          </p:cNvPr>
          <p:cNvSpPr/>
          <p:nvPr/>
        </p:nvSpPr>
        <p:spPr>
          <a:xfrm>
            <a:off x="1621988" y="196437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BFF109F-837C-41F9-BAF3-EF0A5090CBBA}"/>
              </a:ext>
            </a:extLst>
          </p:cNvPr>
          <p:cNvSpPr/>
          <p:nvPr/>
        </p:nvSpPr>
        <p:spPr>
          <a:xfrm>
            <a:off x="953466" y="196841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39231A6C-4EB0-4185-B491-D9B2E12EB838}"/>
              </a:ext>
            </a:extLst>
          </p:cNvPr>
          <p:cNvSpPr/>
          <p:nvPr/>
        </p:nvSpPr>
        <p:spPr>
          <a:xfrm>
            <a:off x="2056877" y="197007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xmlns="" id="{2F6CDD3B-8EA1-4569-8C3C-5F70F174064F}"/>
              </a:ext>
            </a:extLst>
          </p:cNvPr>
          <p:cNvGrpSpPr/>
          <p:nvPr/>
        </p:nvGrpSpPr>
        <p:grpSpPr>
          <a:xfrm>
            <a:off x="1421087" y="1338284"/>
            <a:ext cx="252000" cy="1728000"/>
            <a:chOff x="1358523" y="1567952"/>
            <a:chExt cx="252000" cy="1728000"/>
          </a:xfrm>
        </p:grpSpPr>
        <p:sp>
          <p:nvSpPr>
            <p:cNvPr id="20" name="Rectangle: Rounded Corners 19">
              <a:extLst>
                <a:ext uri="{FF2B5EF4-FFF2-40B4-BE49-F238E27FC236}">
                  <a16:creationId xmlns:a16="http://schemas.microsoft.com/office/drawing/2014/main" xmlns="" id="{A5D0CE23-F573-4C03-B3E5-6F5828DA3728}"/>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22" name="Picture 21">
            <a:extLst>
              <a:ext uri="{FF2B5EF4-FFF2-40B4-BE49-F238E27FC236}">
                <a16:creationId xmlns:a16="http://schemas.microsoft.com/office/drawing/2014/main" xmlns="" id="{14815809-CA4C-49E2-B696-3213EA203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cxnSp>
        <p:nvCxnSpPr>
          <p:cNvPr id="24" name="Straight Connector 23">
            <a:extLst>
              <a:ext uri="{FF2B5EF4-FFF2-40B4-BE49-F238E27FC236}">
                <a16:creationId xmlns:a16="http://schemas.microsoft.com/office/drawing/2014/main" xmlns="" id="{CD848B91-2259-4538-8D72-7455BF26E958}"/>
              </a:ext>
            </a:extLst>
          </p:cNvPr>
          <p:cNvCxnSpPr>
            <a:cxnSpLocks/>
          </p:cNvCxnSpPr>
          <p:nvPr/>
        </p:nvCxnSpPr>
        <p:spPr>
          <a:xfrm flipH="1">
            <a:off x="419860" y="222421"/>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8A032641-14BD-4EF4-931C-E2C1AE7FF051}"/>
              </a:ext>
            </a:extLst>
          </p:cNvPr>
          <p:cNvSpPr txBox="1"/>
          <p:nvPr/>
        </p:nvSpPr>
        <p:spPr>
          <a:xfrm>
            <a:off x="3841837" y="111504"/>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a16="http://schemas.microsoft.com/office/drawing/2014/main" xmlns=""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a16="http://schemas.microsoft.com/office/drawing/2014/main" xmlns=""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52</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xmlns=""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4" y="43773"/>
            <a:ext cx="357296" cy="357296"/>
          </a:xfrm>
          <a:prstGeom prst="rect">
            <a:avLst/>
          </a:prstGeom>
        </p:spPr>
      </p:pic>
      <p:sp>
        <p:nvSpPr>
          <p:cNvPr id="23" name="Rectangle: Rounded Corners 17">
            <a:extLst>
              <a:ext uri="{FF2B5EF4-FFF2-40B4-BE49-F238E27FC236}">
                <a16:creationId xmlns:a16="http://schemas.microsoft.com/office/drawing/2014/main" xmlns="" id="{39231A6C-4EB0-4185-B491-D9B2E12EB838}"/>
              </a:ext>
            </a:extLst>
          </p:cNvPr>
          <p:cNvSpPr/>
          <p:nvPr/>
        </p:nvSpPr>
        <p:spPr>
          <a:xfrm>
            <a:off x="3979333" y="2219832"/>
            <a:ext cx="332028"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VII</a:t>
            </a:r>
            <a:endParaRPr lang="mn-MN" sz="8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004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077C92D7-1BAF-4CE4-916E-FB7DFCDFC48F}"/>
              </a:ext>
            </a:extLst>
          </p:cNvPr>
          <p:cNvGraphicFramePr/>
          <p:nvPr>
            <p:extLst>
              <p:ext uri="{D42A27DB-BD31-4B8C-83A1-F6EECF244321}">
                <p14:modId xmlns:p14="http://schemas.microsoft.com/office/powerpoint/2010/main" val="3304121096"/>
              </p:ext>
            </p:extLst>
          </p:nvPr>
        </p:nvGraphicFramePr>
        <p:xfrm>
          <a:off x="216121" y="433396"/>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images (2)">
            <a:extLst>
              <a:ext uri="{FF2B5EF4-FFF2-40B4-BE49-F238E27FC236}">
                <a16:creationId xmlns:a16="http://schemas.microsoft.com/office/drawing/2014/main" xmlns="" id="{0A0210D4-D673-4725-ACDE-7C8B98225A4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879" y="1952738"/>
            <a:ext cx="108000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BF0D43E8-09A9-41FE-B9D6-433D42CCEDA9}"/>
              </a:ext>
            </a:extLst>
          </p:cNvPr>
          <p:cNvCxnSpPr>
            <a:cxnSpLocks/>
          </p:cNvCxnSpPr>
          <p:nvPr/>
        </p:nvCxnSpPr>
        <p:spPr>
          <a:xfrm flipH="1">
            <a:off x="483171" y="216748"/>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9BDBC760-D069-4725-8C22-A9654ED9F9DC}"/>
              </a:ext>
            </a:extLst>
          </p:cNvPr>
          <p:cNvSpPr txBox="1"/>
          <p:nvPr/>
        </p:nvSpPr>
        <p:spPr>
          <a:xfrm>
            <a:off x="3890265" y="109026"/>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4ED00A6A-BD84-4C79-A268-04A19A1A85DD}"/>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011CFF8-801C-460D-979B-0DE8504BB8D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46</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C8C30919-299E-4B31-BFDA-6193BD8BFE7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BEF8431-29A4-4539-9ACF-32737AE4EF7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2" y="38100"/>
            <a:ext cx="357296" cy="357296"/>
          </a:xfrm>
          <a:prstGeom prst="rect">
            <a:avLst/>
          </a:prstGeom>
        </p:spPr>
      </p:pic>
    </p:spTree>
    <p:extLst>
      <p:ext uri="{BB962C8B-B14F-4D97-AF65-F5344CB8AC3E}">
        <p14:creationId xmlns:p14="http://schemas.microsoft.com/office/powerpoint/2010/main" val="148699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C49B5141-8EDB-4EC9-AC8E-2CE41D15CF92}"/>
              </a:ext>
            </a:extLst>
          </p:cNvPr>
          <p:cNvGraphicFramePr>
            <a:graphicFrameLocks/>
          </p:cNvGraphicFramePr>
          <p:nvPr>
            <p:extLst>
              <p:ext uri="{D42A27DB-BD31-4B8C-83A1-F6EECF244321}">
                <p14:modId xmlns:p14="http://schemas.microsoft.com/office/powerpoint/2010/main" val="1828781737"/>
              </p:ext>
            </p:extLst>
          </p:nvPr>
        </p:nvGraphicFramePr>
        <p:xfrm>
          <a:off x="73015" y="5815"/>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a16="http://schemas.microsoft.com/office/drawing/2014/main" xmlns="" id="{F35D22E6-C7D1-4011-A123-9B5712E2D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flipH="1">
            <a:off x="1110394" y="284615"/>
            <a:ext cx="847981" cy="720000"/>
          </a:xfrm>
          <a:prstGeom prst="rect">
            <a:avLst/>
          </a:prstGeom>
        </p:spPr>
      </p:pic>
      <p:sp>
        <p:nvSpPr>
          <p:cNvPr id="26" name="Rectangle: Rounded Corners 25">
            <a:extLst>
              <a:ext uri="{FF2B5EF4-FFF2-40B4-BE49-F238E27FC236}">
                <a16:creationId xmlns:a16="http://schemas.microsoft.com/office/drawing/2014/main" xmlns=""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xmlns="" id="{4C6C8C1E-BEDD-4EDC-A5DE-8975EB1E5745}"/>
              </a:ext>
            </a:extLst>
          </p:cNvPr>
          <p:cNvSpPr/>
          <p:nvPr/>
        </p:nvSpPr>
        <p:spPr>
          <a:xfrm>
            <a:off x="3609097" y="107279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6B7834C6-6768-4C33-BEB5-22FA6CF7E8B9}"/>
              </a:ext>
            </a:extLst>
          </p:cNvPr>
          <p:cNvSpPr/>
          <p:nvPr/>
        </p:nvSpPr>
        <p:spPr>
          <a:xfrm>
            <a:off x="2738097" y="107130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6E488CE1-A87E-4B6D-ACDB-9FE7E0D8F300}"/>
              </a:ext>
            </a:extLst>
          </p:cNvPr>
          <p:cNvSpPr/>
          <p:nvPr/>
        </p:nvSpPr>
        <p:spPr>
          <a:xfrm>
            <a:off x="4463116" y="107078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C1B6D12A-25ED-47E9-BC54-7D0466FECF5A}"/>
              </a:ext>
            </a:extLst>
          </p:cNvPr>
          <p:cNvSpPr/>
          <p:nvPr/>
        </p:nvSpPr>
        <p:spPr>
          <a:xfrm>
            <a:off x="3155597" y="107130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462F63E1-98A4-4E56-BB49-D8B38584ABE2}"/>
              </a:ext>
            </a:extLst>
          </p:cNvPr>
          <p:cNvSpPr/>
          <p:nvPr/>
        </p:nvSpPr>
        <p:spPr>
          <a:xfrm>
            <a:off x="4018208" y="2180865"/>
            <a:ext cx="396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XIII</a:t>
            </a:r>
            <a:endParaRPr lang="mn-MN" sz="800" dirty="0">
              <a:solidFill>
                <a:schemeClr val="accent2"/>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xmlns="" id="{EAF7E03E-FFF1-4D6E-A1B0-36558A0A810A}"/>
              </a:ext>
            </a:extLst>
          </p:cNvPr>
          <p:cNvGrpSpPr/>
          <p:nvPr/>
        </p:nvGrpSpPr>
        <p:grpSpPr>
          <a:xfrm>
            <a:off x="2539670" y="1380242"/>
            <a:ext cx="252000" cy="1498588"/>
            <a:chOff x="1358523" y="1567952"/>
            <a:chExt cx="252000" cy="1728000"/>
          </a:xfrm>
        </p:grpSpPr>
        <p:sp>
          <p:nvSpPr>
            <p:cNvPr id="33" name="Rectangle: Rounded Corners 32">
              <a:extLst>
                <a:ext uri="{FF2B5EF4-FFF2-40B4-BE49-F238E27FC236}">
                  <a16:creationId xmlns:a16="http://schemas.microsoft.com/office/drawing/2014/main" xmlns="" id="{C55CCBCB-5556-496E-8F33-8BD4A77560D6}"/>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90A9F36C-BE70-4A44-90C9-E2C95CBD568C}"/>
                </a:ext>
              </a:extLst>
            </p:cNvPr>
            <p:cNvSpPr txBox="1"/>
            <p:nvPr/>
          </p:nvSpPr>
          <p:spPr>
            <a:xfrm rot="16200000">
              <a:off x="1072656" y="1968078"/>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cxnSp>
        <p:nvCxnSpPr>
          <p:cNvPr id="36" name="Straight Connector 35">
            <a:extLst>
              <a:ext uri="{FF2B5EF4-FFF2-40B4-BE49-F238E27FC236}">
                <a16:creationId xmlns:a16="http://schemas.microsoft.com/office/drawing/2014/main" xmlns="" id="{ADDFF59D-4702-4FE7-B4E9-272D14FC063D}"/>
              </a:ext>
            </a:extLst>
          </p:cNvPr>
          <p:cNvCxnSpPr>
            <a:cxnSpLocks/>
          </p:cNvCxnSpPr>
          <p:nvPr/>
        </p:nvCxnSpPr>
        <p:spPr>
          <a:xfrm flipH="1">
            <a:off x="469296"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A7EBBEDB-05B7-439E-8ED1-576DF5954548}"/>
              </a:ext>
            </a:extLst>
          </p:cNvPr>
          <p:cNvSpPr txBox="1"/>
          <p:nvPr/>
        </p:nvSpPr>
        <p:spPr>
          <a:xfrm>
            <a:off x="3884167" y="64938"/>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xmlns="" id="{FDAA5CC5-C932-4AC6-B50C-6BED54FDD4A6}"/>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xmlns=""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53</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xmlns=""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spTree>
    <p:extLst>
      <p:ext uri="{BB962C8B-B14F-4D97-AF65-F5344CB8AC3E}">
        <p14:creationId xmlns:p14="http://schemas.microsoft.com/office/powerpoint/2010/main" val="2600880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349623"/>
            <a:ext cx="4662588" cy="2462213"/>
          </a:xfrm>
          <a:prstGeom prst="rect">
            <a:avLst/>
          </a:prstGeom>
          <a:noFill/>
        </p:spPr>
        <p:txBody>
          <a:bodyPr wrap="square" rtlCol="0">
            <a:spAutoFit/>
          </a:bodyPr>
          <a:lstStyle/>
          <a:p>
            <a:pPr algn="just"/>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Алдар цуутай хүмүүс</a:t>
            </a:r>
          </a:p>
          <a:p>
            <a:pPr algn="just"/>
            <a:endParaRPr 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Начингийн Баасанжав - Монгол улсын Хөдөлмөрийн баатар, Ардын Эмч, зүрхний мэс засалч, </a:t>
            </a:r>
            <a:r>
              <a:rPr lang="mn-MN" sz="800" dirty="0">
                <a:latin typeface="Arial" panose="020B0604020202020204" pitchFamily="34" charset="0"/>
                <a:cs typeface="Arial" panose="020B0604020202020204" pitchFamily="34" charset="0"/>
                <a:hlinkClick r:id="rId2" tooltip="Цэцэг сум (Ховд) (ийм хуудас байхгүй)"/>
              </a:rPr>
              <a:t>Цэцэг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Жалелийн Хайрулла - Монгол улсын Хөдөлмөрийн баатар, Ардын Эмч, тархины мэс засалч, </a:t>
            </a:r>
            <a:r>
              <a:rPr lang="mn-MN" sz="800" dirty="0">
                <a:latin typeface="Arial" panose="020B0604020202020204" pitchFamily="34" charset="0"/>
                <a:cs typeface="Arial" panose="020B0604020202020204" pitchFamily="34" charset="0"/>
                <a:hlinkClick r:id="rId3" tooltip="Булган сум (Ховд)"/>
              </a:rPr>
              <a:t>Булган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Чулууны Далай - түүхийн шу-ны доктор, академич, </a:t>
            </a:r>
            <a:r>
              <a:rPr lang="mn-MN" sz="800" dirty="0">
                <a:latin typeface="Arial" panose="020B0604020202020204" pitchFamily="34" charset="0"/>
                <a:cs typeface="Arial" panose="020B0604020202020204" pitchFamily="34" charset="0"/>
                <a:hlinkClick r:id="rId4" tooltip="Зэрэг сум"/>
              </a:rPr>
              <a:t>Зэрэг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М.Өлзийтогтох. Эрдэмтэн, доктор, </a:t>
            </a:r>
            <a:r>
              <a:rPr lang="mn-MN" sz="800" dirty="0">
                <a:latin typeface="Arial" panose="020B0604020202020204" pitchFamily="34" charset="0"/>
                <a:cs typeface="Arial" panose="020B0604020202020204" pitchFamily="34" charset="0"/>
                <a:hlinkClick r:id="rId5" tooltip="Мөнххайрхан сум"/>
              </a:rPr>
              <a:t>Мөнххайрхан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С.Жанцан, Доктор, </a:t>
            </a:r>
            <a:r>
              <a:rPr lang="mn-MN" sz="800" dirty="0">
                <a:latin typeface="Arial" panose="020B0604020202020204" pitchFamily="34" charset="0"/>
                <a:cs typeface="Arial" panose="020B0604020202020204" pitchFamily="34" charset="0"/>
                <a:hlinkClick r:id="rId6" tooltip="Чандмань сум (Ховд)"/>
              </a:rPr>
              <a:t>Чандмань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Ш.Жигжидсүрэн, </a:t>
            </a:r>
            <a:r>
              <a:rPr lang="mn-MN" sz="800" dirty="0">
                <a:latin typeface="Arial" panose="020B0604020202020204" pitchFamily="34" charset="0"/>
                <a:cs typeface="Arial" panose="020B0604020202020204" pitchFamily="34" charset="0"/>
                <a:hlinkClick r:id="rId6" tooltip="Чандмань сум (Ховд)"/>
              </a:rPr>
              <a:t>Чандмань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Г.Ширнэн, Эрдэмтэн, Эдийн засагч, </a:t>
            </a:r>
            <a:r>
              <a:rPr lang="mn-MN" sz="800" dirty="0">
                <a:latin typeface="Arial" panose="020B0604020202020204" pitchFamily="34" charset="0"/>
                <a:cs typeface="Arial" panose="020B0604020202020204" pitchFamily="34" charset="0"/>
                <a:hlinkClick r:id="rId7" tooltip="Мянгад сум"/>
              </a:rPr>
              <a:t>Мянгад сум</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Бөхчулууны Бат-Эрдэнэ, Доктор, Цагдаагийн дэд комиссар, </a:t>
            </a:r>
            <a:r>
              <a:rPr lang="mn-MN" sz="800" dirty="0">
                <a:latin typeface="Arial" panose="020B0604020202020204" pitchFamily="34" charset="0"/>
                <a:cs typeface="Arial" panose="020B0604020202020204" pitchFamily="34" charset="0"/>
                <a:hlinkClick r:id="rId8" tooltip="Алтай сум (Ховд)"/>
              </a:rPr>
              <a:t>Алтай сум (Ховд)</a:t>
            </a:r>
            <a:endParaRPr lang="mn-MN"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Түвдийн Дорж Монгол улсын шинжилэх ухааны гавьяат зүтгэлтэн, Монгол, Орос 2 улсын академич, доктор, Монгол улсын анхны эмират профессор, Булган сум</a:t>
            </a:r>
          </a:p>
          <a:p>
            <a:pPr marL="171450" indent="-171450">
              <a:buFont typeface="Arial" panose="020B0604020202020204" pitchFamily="34" charset="0"/>
              <a:buChar char="•"/>
            </a:pPr>
            <a:r>
              <a:rPr lang="mn-MN" sz="800" dirty="0">
                <a:latin typeface="Arial" panose="020B0604020202020204" pitchFamily="34" charset="0"/>
                <a:cs typeface="Arial" panose="020B0604020202020204" pitchFamily="34" charset="0"/>
              </a:rPr>
              <a:t>Үснэхийн Сүхбаатар Монгол улсын шинжлэх ухааны гавьяат зүтгэлтэн, тоо физикийн ухааны доктор, профессор, Буянт </a:t>
            </a:r>
            <a:r>
              <a:rPr lang="mn-MN" sz="800" dirty="0" smtClean="0">
                <a:latin typeface="Arial" panose="020B0604020202020204" pitchFamily="34" charset="0"/>
                <a:cs typeface="Arial" panose="020B0604020202020204" pitchFamily="34" charset="0"/>
              </a:rPr>
              <a:t>сум</a:t>
            </a:r>
          </a:p>
          <a:p>
            <a:pPr marL="171450" indent="-171450">
              <a:buFont typeface="Arial" panose="020B0604020202020204" pitchFamily="34" charset="0"/>
              <a:buChar char="•"/>
            </a:pPr>
            <a:r>
              <a:rPr lang="mn-MN" sz="800" dirty="0" smtClean="0">
                <a:latin typeface="Arial" panose="020B0604020202020204" pitchFamily="34" charset="0"/>
                <a:cs typeface="Arial" panose="020B0604020202020204" pitchFamily="34" charset="0"/>
              </a:rPr>
              <a:t>Монгол улсын баатар – 5</a:t>
            </a:r>
          </a:p>
          <a:p>
            <a:pPr marL="171450" indent="-171450">
              <a:buFont typeface="Arial" panose="020B0604020202020204" pitchFamily="34" charset="0"/>
              <a:buChar char="•"/>
            </a:pPr>
            <a:endParaRPr lang="mn-MN" sz="8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mn-MN" sz="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2742390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84D586A0-BD9A-4996-A032-E1840DBD079C}"/>
              </a:ext>
            </a:extLst>
          </p:cNvPr>
          <p:cNvGraphicFramePr/>
          <p:nvPr>
            <p:extLst>
              <p:ext uri="{D42A27DB-BD31-4B8C-83A1-F6EECF244321}">
                <p14:modId xmlns:p14="http://schemas.microsoft.com/office/powerpoint/2010/main" val="1272172976"/>
              </p:ext>
            </p:extLst>
          </p:nvPr>
        </p:nvGraphicFramePr>
        <p:xfrm>
          <a:off x="221852" y="399885"/>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5" descr="uher">
            <a:extLst>
              <a:ext uri="{FF2B5EF4-FFF2-40B4-BE49-F238E27FC236}">
                <a16:creationId xmlns:a16="http://schemas.microsoft.com/office/drawing/2014/main" xmlns="" id="{06912829-1BE6-4148-9EAF-95A4C2DD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793" y="1845457"/>
            <a:ext cx="106964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FDF4C994-10B0-4E5F-91D7-5695B74A019F}"/>
              </a:ext>
            </a:extLst>
          </p:cNvPr>
          <p:cNvCxnSpPr>
            <a:cxnSpLocks/>
          </p:cNvCxnSpPr>
          <p:nvPr/>
        </p:nvCxnSpPr>
        <p:spPr>
          <a:xfrm flipH="1">
            <a:off x="444501" y="221237"/>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EBA0EEC-0E75-4E4B-897F-D68C6FC3E31B}"/>
              </a:ext>
            </a:extLst>
          </p:cNvPr>
          <p:cNvSpPr txBox="1"/>
          <p:nvPr/>
        </p:nvSpPr>
        <p:spPr>
          <a:xfrm>
            <a:off x="3871472" y="107268"/>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F9FF7C7C-3F5C-4AEF-867B-D6E0BBDB9C3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675E5E6-7BC3-4C62-80A7-061EB37BDD8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33704FC0-C3B0-46D2-B725-3E2BFAA702BC}"/>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AB0FA4-7702-4254-8DC9-ABAE9B5BE9F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05" y="42589"/>
            <a:ext cx="357296" cy="357296"/>
          </a:xfrm>
          <a:prstGeom prst="rect">
            <a:avLst/>
          </a:prstGeom>
        </p:spPr>
      </p:pic>
    </p:spTree>
    <p:extLst>
      <p:ext uri="{BB962C8B-B14F-4D97-AF65-F5344CB8AC3E}">
        <p14:creationId xmlns:p14="http://schemas.microsoft.com/office/powerpoint/2010/main" val="2233924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xmlns="" id="{1355A8C5-53D4-4B5A-BD72-FDDA88F8D2C0}"/>
              </a:ext>
            </a:extLst>
          </p:cNvPr>
          <p:cNvGraphicFramePr>
            <a:graphicFrameLocks/>
          </p:cNvGraphicFramePr>
          <p:nvPr>
            <p:extLst>
              <p:ext uri="{D42A27DB-BD31-4B8C-83A1-F6EECF244321}">
                <p14:modId xmlns:p14="http://schemas.microsoft.com/office/powerpoint/2010/main" val="2896135717"/>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a16="http://schemas.microsoft.com/office/drawing/2014/main" xmlns="" id="{CF595E5F-E847-48A9-BF2B-A1D10DBC1F29}"/>
              </a:ext>
            </a:extLst>
          </p:cNvPr>
          <p:cNvSpPr/>
          <p:nvPr/>
        </p:nvSpPr>
        <p:spPr>
          <a:xfrm>
            <a:off x="4024054" y="1468745"/>
            <a:ext cx="252000" cy="13210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1" name="Rectangle: Rounded Corners 20">
            <a:extLst>
              <a:ext uri="{FF2B5EF4-FFF2-40B4-BE49-F238E27FC236}">
                <a16:creationId xmlns:a16="http://schemas.microsoft.com/office/drawing/2014/main" xmlns="" id="{5583D7BA-9B05-4A15-ADC8-B45D46644BA6}"/>
              </a:ext>
            </a:extLst>
          </p:cNvPr>
          <p:cNvSpPr/>
          <p:nvPr/>
        </p:nvSpPr>
        <p:spPr>
          <a:xfrm>
            <a:off x="96077" y="89941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02A62B1C-2B4D-415E-8DDB-4E3F14466015}"/>
              </a:ext>
            </a:extLst>
          </p:cNvPr>
          <p:cNvSpPr/>
          <p:nvPr/>
        </p:nvSpPr>
        <p:spPr>
          <a:xfrm>
            <a:off x="4227602" y="118107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C0414305-7894-4AEC-A088-2057FC35059B}"/>
              </a:ext>
            </a:extLst>
          </p:cNvPr>
          <p:cNvSpPr/>
          <p:nvPr/>
        </p:nvSpPr>
        <p:spPr>
          <a:xfrm>
            <a:off x="4442731" y="153380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FA7E3962-DDD2-4D00-A508-A3A57EEABB22}"/>
              </a:ext>
            </a:extLst>
          </p:cNvPr>
          <p:cNvSpPr/>
          <p:nvPr/>
        </p:nvSpPr>
        <p:spPr>
          <a:xfrm>
            <a:off x="2692416" y="1533800"/>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3C23E406-78E1-48DC-B6B6-3ACB99F91DDE}"/>
              </a:ext>
            </a:extLst>
          </p:cNvPr>
          <p:cNvSpPr/>
          <p:nvPr/>
        </p:nvSpPr>
        <p:spPr>
          <a:xfrm>
            <a:off x="3583192" y="153041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xmlns="" id="{A2E84254-BE1C-4A1D-88C7-659BF42373B4}"/>
              </a:ext>
            </a:extLst>
          </p:cNvPr>
          <p:cNvSpPr/>
          <p:nvPr/>
        </p:nvSpPr>
        <p:spPr>
          <a:xfrm>
            <a:off x="3970053" y="2129255"/>
            <a:ext cx="390279"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XIX</a:t>
            </a:r>
            <a:endParaRPr lang="mn-MN" sz="800" dirty="0">
              <a:solidFill>
                <a:schemeClr val="accent2"/>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xmlns="" id="{E7F85422-1FE2-48FD-811F-AA6CDBBBE200}"/>
              </a:ext>
            </a:extLst>
          </p:cNvPr>
          <p:cNvGrpSpPr/>
          <p:nvPr/>
        </p:nvGrpSpPr>
        <p:grpSpPr>
          <a:xfrm>
            <a:off x="1201143" y="1213219"/>
            <a:ext cx="252000" cy="1863083"/>
            <a:chOff x="1358523" y="1532494"/>
            <a:chExt cx="252000" cy="1763458"/>
          </a:xfrm>
        </p:grpSpPr>
        <p:sp>
          <p:nvSpPr>
            <p:cNvPr id="40" name="Rectangle: Rounded Corners 39">
              <a:extLst>
                <a:ext uri="{FF2B5EF4-FFF2-40B4-BE49-F238E27FC236}">
                  <a16:creationId xmlns:a16="http://schemas.microsoft.com/office/drawing/2014/main" xmlns=""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a16="http://schemas.microsoft.com/office/drawing/2014/main" xmlns="" id="{2CB425E1-20F4-4884-B757-943807E68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cxnSp>
        <p:nvCxnSpPr>
          <p:cNvPr id="47" name="Straight Connector 46">
            <a:extLst>
              <a:ext uri="{FF2B5EF4-FFF2-40B4-BE49-F238E27FC236}">
                <a16:creationId xmlns:a16="http://schemas.microsoft.com/office/drawing/2014/main" xmlns="" id="{A11D1FF5-258C-4F56-A45D-42DAC738019A}"/>
              </a:ext>
            </a:extLst>
          </p:cNvPr>
          <p:cNvCxnSpPr>
            <a:cxnSpLocks/>
          </p:cNvCxnSpPr>
          <p:nvPr/>
        </p:nvCxnSpPr>
        <p:spPr>
          <a:xfrm flipH="1">
            <a:off x="436036" y="17782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2959E529-D5E2-43F0-8037-D737FE845CC7}"/>
              </a:ext>
            </a:extLst>
          </p:cNvPr>
          <p:cNvSpPr txBox="1"/>
          <p:nvPr/>
        </p:nvSpPr>
        <p:spPr>
          <a:xfrm>
            <a:off x="3846070"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xmlns=""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xmlns=""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54</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0" y="8466"/>
            <a:ext cx="357296" cy="357296"/>
          </a:xfrm>
          <a:prstGeom prst="rect">
            <a:avLst/>
          </a:prstGeom>
        </p:spPr>
      </p:pic>
    </p:spTree>
    <p:extLst>
      <p:ext uri="{BB962C8B-B14F-4D97-AF65-F5344CB8AC3E}">
        <p14:creationId xmlns:p14="http://schemas.microsoft.com/office/powerpoint/2010/main" val="2626513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1EA075FD-0EA9-44C7-B677-AAD35C8B112E}"/>
              </a:ext>
            </a:extLst>
          </p:cNvPr>
          <p:cNvGraphicFramePr/>
          <p:nvPr>
            <p:extLst>
              <p:ext uri="{D42A27DB-BD31-4B8C-83A1-F6EECF244321}">
                <p14:modId xmlns:p14="http://schemas.microsoft.com/office/powerpoint/2010/main" val="1238402108"/>
              </p:ext>
            </p:extLst>
          </p:nvPr>
        </p:nvGraphicFramePr>
        <p:xfrm>
          <a:off x="215969" y="34962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urgat honi">
            <a:extLst>
              <a:ext uri="{FF2B5EF4-FFF2-40B4-BE49-F238E27FC236}">
                <a16:creationId xmlns:a16="http://schemas.microsoft.com/office/drawing/2014/main" xmlns="" id="{BA7C2FCE-56CB-4C99-AB01-86150F44AEC9}"/>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769724" y="2291944"/>
            <a:ext cx="10990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2E700656-7E4F-4318-9C48-2064983704C8}"/>
              </a:ext>
            </a:extLst>
          </p:cNvPr>
          <p:cNvCxnSpPr>
            <a:cxnSpLocks/>
          </p:cNvCxnSpPr>
          <p:nvPr/>
        </p:nvCxnSpPr>
        <p:spPr>
          <a:xfrm flipH="1">
            <a:off x="431191" y="227695"/>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F7324DED-44C3-454F-8F52-652E4C451169}"/>
              </a:ext>
            </a:extLst>
          </p:cNvPr>
          <p:cNvSpPr txBox="1"/>
          <p:nvPr/>
        </p:nvSpPr>
        <p:spPr>
          <a:xfrm>
            <a:off x="3858772" y="119973"/>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B79F29F6-527F-4078-BA0C-541F29D895C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5BB4DD69-2696-40F3-B214-F24E02B7982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48</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D5DA001B-617A-43CD-8371-4362CC147E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EF9EC03-F979-4286-A35D-4F7F58102E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05" y="41239"/>
            <a:ext cx="357296" cy="357296"/>
          </a:xfrm>
          <a:prstGeom prst="rect">
            <a:avLst/>
          </a:prstGeom>
        </p:spPr>
      </p:pic>
    </p:spTree>
    <p:extLst>
      <p:ext uri="{BB962C8B-B14F-4D97-AF65-F5344CB8AC3E}">
        <p14:creationId xmlns:p14="http://schemas.microsoft.com/office/powerpoint/2010/main" val="1581224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2D1C647A-EF7F-4DF0-8F88-47B2481FEB1A}"/>
              </a:ext>
            </a:extLst>
          </p:cNvPr>
          <p:cNvGraphicFramePr>
            <a:graphicFrameLocks/>
          </p:cNvGraphicFramePr>
          <p:nvPr>
            <p:extLst>
              <p:ext uri="{D42A27DB-BD31-4B8C-83A1-F6EECF244321}">
                <p14:modId xmlns:p14="http://schemas.microsoft.com/office/powerpoint/2010/main" val="555345455"/>
              </p:ext>
            </p:extLst>
          </p:nvPr>
        </p:nvGraphicFramePr>
        <p:xfrm>
          <a:off x="73015" y="176893"/>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Rounded Corners 23">
            <a:extLst>
              <a:ext uri="{FF2B5EF4-FFF2-40B4-BE49-F238E27FC236}">
                <a16:creationId xmlns:a16="http://schemas.microsoft.com/office/drawing/2014/main" xmlns="" id="{22D9E54B-1780-4D6A-849C-F50CC75EEFC6}"/>
              </a:ext>
            </a:extLst>
          </p:cNvPr>
          <p:cNvSpPr/>
          <p:nvPr/>
        </p:nvSpPr>
        <p:spPr>
          <a:xfrm>
            <a:off x="4036037" y="1122185"/>
            <a:ext cx="252000" cy="1696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24">
            <a:extLst>
              <a:ext uri="{FF2B5EF4-FFF2-40B4-BE49-F238E27FC236}">
                <a16:creationId xmlns:a16="http://schemas.microsoft.com/office/drawing/2014/main" xmlns="" id="{28FA40D2-E55A-4E41-B6A2-91B2F200D1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006" t="25309" r="2985" b="70537"/>
          <a:stretch/>
        </p:blipFill>
        <p:spPr>
          <a:xfrm>
            <a:off x="1305603" y="538445"/>
            <a:ext cx="663855" cy="648000"/>
          </a:xfrm>
          <a:prstGeom prst="rect">
            <a:avLst/>
          </a:prstGeom>
        </p:spPr>
      </p:pic>
      <p:sp>
        <p:nvSpPr>
          <p:cNvPr id="26" name="Rectangle: Rounded Corners 25">
            <a:extLst>
              <a:ext uri="{FF2B5EF4-FFF2-40B4-BE49-F238E27FC236}">
                <a16:creationId xmlns:a16="http://schemas.microsoft.com/office/drawing/2014/main" xmlns="" id="{FCF9D023-452E-4F8F-9445-EB90D8F46711}"/>
              </a:ext>
            </a:extLst>
          </p:cNvPr>
          <p:cNvSpPr/>
          <p:nvPr/>
        </p:nvSpPr>
        <p:spPr>
          <a:xfrm>
            <a:off x="115421" y="105114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xmlns="" id="{8C7939AA-7BE7-4A60-9530-35F67C66028C}"/>
              </a:ext>
            </a:extLst>
          </p:cNvPr>
          <p:cNvSpPr/>
          <p:nvPr/>
        </p:nvSpPr>
        <p:spPr>
          <a:xfrm>
            <a:off x="2720074" y="118882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3E2FC952-6342-44CA-9177-04F96272AE0D}"/>
              </a:ext>
            </a:extLst>
          </p:cNvPr>
          <p:cNvSpPr/>
          <p:nvPr/>
        </p:nvSpPr>
        <p:spPr>
          <a:xfrm>
            <a:off x="4242184" y="1186445"/>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84C677D2-7B5D-4CA4-90E3-E2B3162D4FBA}"/>
              </a:ext>
            </a:extLst>
          </p:cNvPr>
          <p:cNvSpPr/>
          <p:nvPr/>
        </p:nvSpPr>
        <p:spPr>
          <a:xfrm>
            <a:off x="3563739" y="1472927"/>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D0538C3A-87F2-4904-8AC5-B3A6EA7D3283}"/>
              </a:ext>
            </a:extLst>
          </p:cNvPr>
          <p:cNvSpPr/>
          <p:nvPr/>
        </p:nvSpPr>
        <p:spPr>
          <a:xfrm>
            <a:off x="4436336" y="165396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4F45B5A0-C2A8-4A05-8CC7-48B811775AE0}"/>
              </a:ext>
            </a:extLst>
          </p:cNvPr>
          <p:cNvSpPr/>
          <p:nvPr/>
        </p:nvSpPr>
        <p:spPr>
          <a:xfrm>
            <a:off x="3954184" y="1912630"/>
            <a:ext cx="432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XII</a:t>
            </a:r>
            <a:endParaRPr lang="mn-MN" sz="800" dirty="0">
              <a:solidFill>
                <a:schemeClr val="accent2"/>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xmlns="" id="{EC25C782-5B0F-4A0A-AA9B-D7E54D7186FC}"/>
              </a:ext>
            </a:extLst>
          </p:cNvPr>
          <p:cNvSpPr/>
          <p:nvPr/>
        </p:nvSpPr>
        <p:spPr>
          <a:xfrm>
            <a:off x="2514270" y="1390743"/>
            <a:ext cx="252000" cy="144923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BE9ABEE9-9EBA-46F7-96BA-072F4636E1A0}"/>
              </a:ext>
            </a:extLst>
          </p:cNvPr>
          <p:cNvSpPr txBox="1"/>
          <p:nvPr/>
        </p:nvSpPr>
        <p:spPr>
          <a:xfrm rot="16200000">
            <a:off x="2201468" y="1595172"/>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cxnSp>
        <p:nvCxnSpPr>
          <p:cNvPr id="43" name="Straight Connector 42">
            <a:extLst>
              <a:ext uri="{FF2B5EF4-FFF2-40B4-BE49-F238E27FC236}">
                <a16:creationId xmlns:a16="http://schemas.microsoft.com/office/drawing/2014/main" xmlns=""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xmlns=""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xmlns=""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55</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Tree>
    <p:extLst>
      <p:ext uri="{BB962C8B-B14F-4D97-AF65-F5344CB8AC3E}">
        <p14:creationId xmlns:p14="http://schemas.microsoft.com/office/powerpoint/2010/main" val="3381549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ED15FC10-4F26-4366-9870-D92932C87538}"/>
              </a:ext>
            </a:extLst>
          </p:cNvPr>
          <p:cNvGraphicFramePr/>
          <p:nvPr>
            <p:extLst>
              <p:ext uri="{D42A27DB-BD31-4B8C-83A1-F6EECF244321}">
                <p14:modId xmlns:p14="http://schemas.microsoft.com/office/powerpoint/2010/main" val="1850862763"/>
              </p:ext>
            </p:extLst>
          </p:nvPr>
        </p:nvGraphicFramePr>
        <p:xfrm>
          <a:off x="216560" y="34962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ymaa">
            <a:extLst>
              <a:ext uri="{FF2B5EF4-FFF2-40B4-BE49-F238E27FC236}">
                <a16:creationId xmlns:a16="http://schemas.microsoft.com/office/drawing/2014/main" xmlns="" id="{CF304142-F011-49EA-88E5-F12D4C230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57380" y="1906157"/>
            <a:ext cx="1103517"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BD35A780-FC9F-4252-84F7-A7535E8A49CF}"/>
              </a:ext>
            </a:extLst>
          </p:cNvPr>
          <p:cNvCxnSpPr>
            <a:cxnSpLocks/>
          </p:cNvCxnSpPr>
          <p:nvPr/>
        </p:nvCxnSpPr>
        <p:spPr>
          <a:xfrm flipH="1">
            <a:off x="45236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1DD35C3-C542-4417-B198-88C4DDAECC2C}"/>
              </a:ext>
            </a:extLst>
          </p:cNvPr>
          <p:cNvSpPr txBox="1"/>
          <p:nvPr/>
        </p:nvSpPr>
        <p:spPr>
          <a:xfrm>
            <a:off x="3879940"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7306C283-DB83-40AB-AEC0-4E4AF16B0CD6}"/>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41186AD2-D478-4B3E-BA00-4331DB252B5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2E87CAA-4A82-4872-BAED-3F576EE8A4D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A50739A-0111-4670-BAB2-8D61195140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2" y="0"/>
            <a:ext cx="357296" cy="357296"/>
          </a:xfrm>
          <a:prstGeom prst="rect">
            <a:avLst/>
          </a:prstGeom>
        </p:spPr>
      </p:pic>
    </p:spTree>
    <p:extLst>
      <p:ext uri="{BB962C8B-B14F-4D97-AF65-F5344CB8AC3E}">
        <p14:creationId xmlns:p14="http://schemas.microsoft.com/office/powerpoint/2010/main" val="3228532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xmlns="" id="{9E9BC050-8A6D-4E74-997C-16620A11F889}"/>
              </a:ext>
            </a:extLst>
          </p:cNvPr>
          <p:cNvGraphicFramePr>
            <a:graphicFrameLocks/>
          </p:cNvGraphicFramePr>
          <p:nvPr>
            <p:extLst>
              <p:ext uri="{D42A27DB-BD31-4B8C-83A1-F6EECF244321}">
                <p14:modId xmlns:p14="http://schemas.microsoft.com/office/powerpoint/2010/main" val="608299226"/>
              </p:ext>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Rounded Corners 18">
            <a:extLst>
              <a:ext uri="{FF2B5EF4-FFF2-40B4-BE49-F238E27FC236}">
                <a16:creationId xmlns:a16="http://schemas.microsoft.com/office/drawing/2014/main" xmlns="" id="{D3923382-7C50-4851-8623-7907AC053A9B}"/>
              </a:ext>
            </a:extLst>
          </p:cNvPr>
          <p:cNvSpPr/>
          <p:nvPr/>
        </p:nvSpPr>
        <p:spPr>
          <a:xfrm>
            <a:off x="4026512" y="737404"/>
            <a:ext cx="252000" cy="2149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0" name="Picture 19">
            <a:extLst>
              <a:ext uri="{FF2B5EF4-FFF2-40B4-BE49-F238E27FC236}">
                <a16:creationId xmlns:a16="http://schemas.microsoft.com/office/drawing/2014/main" xmlns="" id="{EA7D366F-3F10-49E2-9FD7-381D9444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sp>
        <p:nvSpPr>
          <p:cNvPr id="21" name="Rectangle: Rounded Corners 20">
            <a:extLst>
              <a:ext uri="{FF2B5EF4-FFF2-40B4-BE49-F238E27FC236}">
                <a16:creationId xmlns:a16="http://schemas.microsoft.com/office/drawing/2014/main" xmlns="" id="{51B40D5E-2942-40F9-89D6-47F87D33CBB0}"/>
              </a:ext>
            </a:extLst>
          </p:cNvPr>
          <p:cNvSpPr/>
          <p:nvPr/>
        </p:nvSpPr>
        <p:spPr>
          <a:xfrm>
            <a:off x="2505640" y="1116641"/>
            <a:ext cx="252000"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A4AD34E4-6883-4D11-8ADA-12F28B680CB4}"/>
              </a:ext>
            </a:extLst>
          </p:cNvPr>
          <p:cNvSpPr txBox="1"/>
          <p:nvPr/>
        </p:nvSpPr>
        <p:spPr>
          <a:xfrm rot="16200000">
            <a:off x="2192838" y="1384766"/>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a16="http://schemas.microsoft.com/office/drawing/2014/main" xmlns="" id="{7474D800-E344-481A-81C2-3869F0E95105}"/>
              </a:ext>
            </a:extLst>
          </p:cNvPr>
          <p:cNvSpPr/>
          <p:nvPr/>
        </p:nvSpPr>
        <p:spPr>
          <a:xfrm>
            <a:off x="530530" y="33990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DC6911F6-BDD7-40E9-8A08-2290D7AAB573}"/>
              </a:ext>
            </a:extLst>
          </p:cNvPr>
          <p:cNvSpPr/>
          <p:nvPr/>
        </p:nvSpPr>
        <p:spPr>
          <a:xfrm>
            <a:off x="2704956" y="489489"/>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36402E4F-4F4F-443E-AA2B-195D536BA230}"/>
              </a:ext>
            </a:extLst>
          </p:cNvPr>
          <p:cNvSpPr/>
          <p:nvPr/>
        </p:nvSpPr>
        <p:spPr>
          <a:xfrm>
            <a:off x="966362" y="65406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0A3776B0-7365-4957-ABE1-9B75954AFCF7}"/>
              </a:ext>
            </a:extLst>
          </p:cNvPr>
          <p:cNvSpPr/>
          <p:nvPr/>
        </p:nvSpPr>
        <p:spPr>
          <a:xfrm>
            <a:off x="4212541" y="798342"/>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xmlns="" id="{3854A0C5-E762-4076-BDA1-3D22B45E492A}"/>
              </a:ext>
            </a:extLst>
          </p:cNvPr>
          <p:cNvSpPr/>
          <p:nvPr/>
        </p:nvSpPr>
        <p:spPr>
          <a:xfrm>
            <a:off x="2902727" y="944786"/>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xmlns=""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xmlns=""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56</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26" name="Rectangle: Rounded Corners 37">
            <a:extLst>
              <a:ext uri="{FF2B5EF4-FFF2-40B4-BE49-F238E27FC236}">
                <a16:creationId xmlns:a16="http://schemas.microsoft.com/office/drawing/2014/main" xmlns="" id="{3854A0C5-E762-4076-BDA1-3D22B45E492A}"/>
              </a:ext>
            </a:extLst>
          </p:cNvPr>
          <p:cNvSpPr/>
          <p:nvPr/>
        </p:nvSpPr>
        <p:spPr>
          <a:xfrm>
            <a:off x="3975099" y="1664344"/>
            <a:ext cx="347879"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2"/>
                </a:solidFill>
                <a:latin typeface="Arial" panose="020B0604020202020204" pitchFamily="34" charset="0"/>
                <a:cs typeface="Arial" panose="020B0604020202020204" pitchFamily="34" charset="0"/>
              </a:rPr>
              <a:t>VI</a:t>
            </a:r>
            <a:endParaRPr lang="mn-MN" sz="8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756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9B4BA05D-5D87-4D88-9F1F-51744B3EA618}"/>
              </a:ext>
            </a:extLst>
          </p:cNvPr>
          <p:cNvGrpSpPr/>
          <p:nvPr/>
        </p:nvGrpSpPr>
        <p:grpSpPr>
          <a:xfrm>
            <a:off x="448120" y="69171"/>
            <a:ext cx="4462265" cy="215444"/>
            <a:chOff x="448120" y="69171"/>
            <a:chExt cx="4462265" cy="215444"/>
          </a:xfrm>
        </p:grpSpPr>
        <p:cxnSp>
          <p:nvCxnSpPr>
            <p:cNvPr id="18" name="Straight Connector 17">
              <a:extLst>
                <a:ext uri="{FF2B5EF4-FFF2-40B4-BE49-F238E27FC236}">
                  <a16:creationId xmlns:a16="http://schemas.microsoft.com/office/drawing/2014/main" xmlns="" id="{A362C82A-036C-4AA5-A475-A55FDDFE50E0}"/>
                </a:ext>
              </a:extLst>
            </p:cNvPr>
            <p:cNvCxnSpPr>
              <a:cxnSpLocks/>
            </p:cNvCxnSpPr>
            <p:nvPr/>
          </p:nvCxnSpPr>
          <p:spPr>
            <a:xfrm flipH="1">
              <a:off x="448120" y="172660"/>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D4D2F4A-FAD8-4295-8C41-24F4D4781D87}"/>
                </a:ext>
              </a:extLst>
            </p:cNvPr>
            <p:cNvSpPr txBox="1"/>
            <p:nvPr/>
          </p:nvSpPr>
          <p:spPr>
            <a:xfrm>
              <a:off x="3850303"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2" name="TextBox 11">
            <a:extLst>
              <a:ext uri="{FF2B5EF4-FFF2-40B4-BE49-F238E27FC236}">
                <a16:creationId xmlns="" xmlns:a16="http://schemas.microsoft.com/office/drawing/2014/main" id="{D2155F1B-12B0-480C-B6A3-1BF7C4E03C34}"/>
              </a:ext>
            </a:extLst>
          </p:cNvPr>
          <p:cNvSpPr txBox="1"/>
          <p:nvPr/>
        </p:nvSpPr>
        <p:spPr>
          <a:xfrm>
            <a:off x="359227" y="203802"/>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Хэрэглээний барааны үнэ</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 xmlns:a16="http://schemas.microsoft.com/office/drawing/2014/main" id="{78EA88DE-A9C5-4761-A8A5-6B4C0C5E4B99}"/>
              </a:ext>
            </a:extLst>
          </p:cNvPr>
          <p:cNvGraphicFramePr>
            <a:graphicFrameLocks noGrp="1"/>
          </p:cNvGraphicFramePr>
          <p:nvPr>
            <p:extLst>
              <p:ext uri="{D42A27DB-BD31-4B8C-83A1-F6EECF244321}">
                <p14:modId xmlns:p14="http://schemas.microsoft.com/office/powerpoint/2010/main" val="320075331"/>
              </p:ext>
            </p:extLst>
          </p:nvPr>
        </p:nvGraphicFramePr>
        <p:xfrm>
          <a:off x="359227" y="480801"/>
          <a:ext cx="4328500" cy="2597985"/>
        </p:xfrm>
        <a:graphic>
          <a:graphicData uri="http://schemas.openxmlformats.org/drawingml/2006/table">
            <a:tbl>
              <a:tblPr>
                <a:tableStyleId>{2D5ABB26-0587-4C30-8999-92F81FD0307C}</a:tableStyleId>
              </a:tblPr>
              <a:tblGrid>
                <a:gridCol w="2711155">
                  <a:extLst>
                    <a:ext uri="{9D8B030D-6E8A-4147-A177-3AD203B41FA5}">
                      <a16:colId xmlns="" xmlns:a16="http://schemas.microsoft.com/office/drawing/2014/main" val="20000"/>
                    </a:ext>
                  </a:extLst>
                </a:gridCol>
                <a:gridCol w="476584">
                  <a:extLst>
                    <a:ext uri="{9D8B030D-6E8A-4147-A177-3AD203B41FA5}">
                      <a16:colId xmlns="" xmlns:a16="http://schemas.microsoft.com/office/drawing/2014/main" val="20003"/>
                    </a:ext>
                  </a:extLst>
                </a:gridCol>
                <a:gridCol w="1140761">
                  <a:extLst>
                    <a:ext uri="{9D8B030D-6E8A-4147-A177-3AD203B41FA5}">
                      <a16:colId xmlns="" xmlns:a16="http://schemas.microsoft.com/office/drawing/2014/main" val="2994027631"/>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gridSpan="2">
                  <a:txBody>
                    <a:bodyPr/>
                    <a:lstStyle/>
                    <a:p>
                      <a:pPr algn="ct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hMerge="1">
                  <a:txBody>
                    <a:bodyPr/>
                    <a:lstStyle/>
                    <a:p>
                      <a:pPr algn="ctr" rtl="0" fontAlgn="ct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216000">
                <a:tc gridSpan="3">
                  <a:txBody>
                    <a:bodyPr/>
                    <a:lstStyle/>
                    <a:p>
                      <a:pPr algn="l" rtl="0" fontAlgn="ctr"/>
                      <a:r>
                        <a:rPr lang="mn-MN" sz="800" b="1" i="0" u="none" strike="noStrike" dirty="0">
                          <a:solidFill>
                            <a:srgbClr val="002060"/>
                          </a:solidFill>
                          <a:latin typeface="Arial" pitchFamily="34" charset="0"/>
                          <a:cs typeface="Arial" pitchFamily="34" charset="0"/>
                        </a:rPr>
                        <a:t>ГОЛ НЭРИЙН ЗАРИМ БАРААНЫ ЖИЛИЙН ДУНДАЖ ҮНЭ</a:t>
                      </a:r>
                    </a:p>
                  </a:txBody>
                  <a:tcPr marL="9525" marR="9525" marT="9525" marB="0" anchor="ctr">
                    <a:noFill/>
                  </a:tcPr>
                </a:tc>
                <a:tc hMerge="1">
                  <a:txBody>
                    <a:bodyPr/>
                    <a:lstStyle/>
                    <a:p>
                      <a:pPr algn="r" rtl="0" fontAlgn="ct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l" rtl="0" fontAlgn="ct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396200046"/>
                  </a:ext>
                </a:extLst>
              </a:tr>
              <a:tr h="0">
                <a:tc gridSpan="2">
                  <a:txBody>
                    <a:bodyPr/>
                    <a:lstStyle/>
                    <a:p>
                      <a:pPr algn="l" rtl="0" fontAlgn="ct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Хонины мах</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mn-MN" sz="1000" u="none" strike="noStrike" dirty="0">
                          <a:solidFill>
                            <a:srgbClr val="002060"/>
                          </a:solidFill>
                          <a:latin typeface="Arial" pitchFamily="34" charset="0"/>
                          <a:cs typeface="Arial" pitchFamily="34" charset="0"/>
                        </a:rPr>
                        <a:t>5 299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u="none" strike="noStrike" dirty="0" smtClean="0">
                          <a:solidFill>
                            <a:srgbClr val="002060"/>
                          </a:solidFill>
                          <a:latin typeface="Arial" pitchFamily="34" charset="0"/>
                          <a:cs typeface="Arial" pitchFamily="34" charset="0"/>
                        </a:rPr>
                        <a:t>6</a:t>
                      </a:r>
                      <a:r>
                        <a:rPr lang="en-US" sz="1000" u="none" strike="noStrike" baseline="0" dirty="0" smtClean="0">
                          <a:solidFill>
                            <a:srgbClr val="002060"/>
                          </a:solidFill>
                          <a:latin typeface="Arial" pitchFamily="34" charset="0"/>
                          <a:cs typeface="Arial" pitchFamily="34" charset="0"/>
                        </a:rPr>
                        <a:t> 000</a:t>
                      </a:r>
                      <a:r>
                        <a:rPr lang="mn-MN" sz="1000" u="none" strike="noStrike" dirty="0" smtClean="0">
                          <a:solidFill>
                            <a:srgbClr val="002060"/>
                          </a:solidFill>
                          <a:latin typeface="Arial" pitchFamily="34" charset="0"/>
                          <a:cs typeface="Arial" pitchFamily="34" charset="0"/>
                        </a:rPr>
                        <a:t>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Гурил</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1 297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 </a:t>
                      </a:r>
                      <a:r>
                        <a:rPr lang="en-US" sz="1000" b="0" i="0" u="none" strike="noStrike" dirty="0" smtClean="0">
                          <a:solidFill>
                            <a:srgbClr val="002060"/>
                          </a:solidFill>
                          <a:latin typeface="Arial" pitchFamily="34" charset="0"/>
                          <a:cs typeface="Arial" pitchFamily="34" charset="0"/>
                        </a:rPr>
                        <a:t>760</a:t>
                      </a:r>
                      <a:r>
                        <a:rPr lang="mn-MN" sz="1000" b="0" i="0" u="none" strike="noStrike" dirty="0" smtClean="0">
                          <a:solidFill>
                            <a:srgbClr val="002060"/>
                          </a:solidFill>
                          <a:latin typeface="Arial" pitchFamily="34" charset="0"/>
                          <a:cs typeface="Arial" pitchFamily="34" charset="0"/>
                        </a:rPr>
                        <a:t>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2"/>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Цагаан будаа</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2 310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 </a:t>
                      </a:r>
                      <a:r>
                        <a:rPr lang="mn-MN" sz="1000" b="0" i="0" u="none" strike="noStrike" dirty="0" smtClean="0">
                          <a:solidFill>
                            <a:srgbClr val="002060"/>
                          </a:solidFill>
                          <a:latin typeface="Arial" pitchFamily="34" charset="0"/>
                          <a:cs typeface="Arial" pitchFamily="34" charset="0"/>
                        </a:rPr>
                        <a:t>3</a:t>
                      </a:r>
                      <a:r>
                        <a:rPr lang="en-US" sz="1000" b="0" i="0" u="none" strike="noStrike" dirty="0" smtClean="0">
                          <a:solidFill>
                            <a:srgbClr val="002060"/>
                          </a:solidFill>
                          <a:latin typeface="Arial" pitchFamily="34" charset="0"/>
                          <a:cs typeface="Arial" pitchFamily="34" charset="0"/>
                        </a:rPr>
                        <a:t>50</a:t>
                      </a:r>
                      <a:r>
                        <a:rPr lang="mn-MN" sz="1000" b="0" i="0" u="none" strike="noStrike" dirty="0" smtClean="0">
                          <a:solidFill>
                            <a:srgbClr val="002060"/>
                          </a:solidFill>
                          <a:latin typeface="Arial" pitchFamily="34" charset="0"/>
                          <a:cs typeface="Arial" pitchFamily="34" charset="0"/>
                        </a:rPr>
                        <a:t>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Шингэн сүү</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2 568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2 </a:t>
                      </a:r>
                      <a:r>
                        <a:rPr lang="en-US" sz="1000" b="0" i="0" u="none" strike="noStrike" dirty="0" smtClean="0">
                          <a:solidFill>
                            <a:srgbClr val="002060"/>
                          </a:solidFill>
                          <a:latin typeface="Arial" pitchFamily="34" charset="0"/>
                          <a:cs typeface="Arial" pitchFamily="34" charset="0"/>
                        </a:rPr>
                        <a:t>000</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 xmlns:a16="http://schemas.microsoft.com/office/drawing/2014/main" val="10004"/>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Элсэн чихэр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 </a:t>
                      </a:r>
                      <a:r>
                        <a:rPr lang="en-US" sz="1000" b="0" i="0" u="none" strike="noStrike" dirty="0" smtClean="0">
                          <a:solidFill>
                            <a:srgbClr val="002060"/>
                          </a:solidFill>
                          <a:latin typeface="Arial" pitchFamily="34" charset="0"/>
                          <a:cs typeface="Arial" pitchFamily="34" charset="0"/>
                        </a:rPr>
                        <a:t>250</a:t>
                      </a:r>
                      <a:r>
                        <a:rPr lang="mn-MN" sz="1000" b="0" i="0" u="none" strike="noStrike" dirty="0" smtClean="0">
                          <a:solidFill>
                            <a:srgbClr val="002060"/>
                          </a:solidFill>
                          <a:latin typeface="Arial" pitchFamily="34" charset="0"/>
                          <a:cs typeface="Arial" pitchFamily="34" charset="0"/>
                        </a:rPr>
                        <a:t>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5"/>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Цахилгаан</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116 </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mn-MN" sz="1000" b="0" i="0" u="none" strike="noStrike" dirty="0" smtClean="0">
                          <a:solidFill>
                            <a:srgbClr val="002060"/>
                          </a:solidFill>
                          <a:latin typeface="Arial" pitchFamily="34" charset="0"/>
                          <a:cs typeface="Arial" pitchFamily="34" charset="0"/>
                        </a:rPr>
                        <a:t>1</a:t>
                      </a:r>
                      <a:r>
                        <a:rPr lang="en-US" sz="1000" b="0" i="0" u="none" strike="noStrike" dirty="0" smtClean="0">
                          <a:solidFill>
                            <a:srgbClr val="002060"/>
                          </a:solidFill>
                          <a:latin typeface="Arial" pitchFamily="34" charset="0"/>
                          <a:cs typeface="Arial" pitchFamily="34" charset="0"/>
                        </a:rPr>
                        <a:t>04.61</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 xmlns:a16="http://schemas.microsoft.com/office/drawing/2014/main" val="3873362691"/>
                  </a:ext>
                </a:extLst>
              </a:tr>
              <a:tr h="0">
                <a:tc gridSpan="2">
                  <a:txBody>
                    <a:bodyPr/>
                    <a:lstStyle/>
                    <a:p>
                      <a:pPr lvl="0" algn="l" rtl="0" fontAlgn="ctr"/>
                      <a:r>
                        <a:rPr lang="mn-MN" sz="800" b="0" i="0" u="none" strike="noStrike" dirty="0">
                          <a:solidFill>
                            <a:srgbClr val="002060"/>
                          </a:solidFill>
                          <a:latin typeface="Arial" pitchFamily="34" charset="0"/>
                          <a:cs typeface="Arial" pitchFamily="34" charset="0"/>
                        </a:rPr>
                        <a:t>Халаалт</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334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4</a:t>
                      </a:r>
                      <a:r>
                        <a:rPr lang="mn-MN" sz="1000" b="0" i="0" u="none" strike="noStrike" dirty="0" smtClean="0">
                          <a:solidFill>
                            <a:srgbClr val="002060"/>
                          </a:solidFill>
                          <a:latin typeface="Arial" pitchFamily="34" charset="0"/>
                          <a:cs typeface="Arial" pitchFamily="34" charset="0"/>
                        </a:rPr>
                        <a:t>4</a:t>
                      </a:r>
                      <a:r>
                        <a:rPr lang="en-US" sz="1000" b="0" i="0" u="none" strike="noStrike" dirty="0" smtClean="0">
                          <a:solidFill>
                            <a:srgbClr val="002060"/>
                          </a:solidFill>
                          <a:latin typeface="Arial" pitchFamily="34" charset="0"/>
                          <a:cs typeface="Arial" pitchFamily="34" charset="0"/>
                        </a:rPr>
                        <a:t>0</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Бензин АИ-80</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1 573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 </a:t>
                      </a:r>
                      <a:r>
                        <a:rPr lang="en-US" sz="1000" b="0" i="0" u="none" strike="noStrike" dirty="0" smtClean="0">
                          <a:solidFill>
                            <a:srgbClr val="002060"/>
                          </a:solidFill>
                          <a:latin typeface="Arial" pitchFamily="34" charset="0"/>
                          <a:cs typeface="Arial" pitchFamily="34" charset="0"/>
                        </a:rPr>
                        <a:t>735</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8"/>
                  </a:ext>
                </a:extLst>
              </a:tr>
              <a:tr h="21600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1" i="0" u="none" strike="noStrike" dirty="0">
                          <a:solidFill>
                            <a:srgbClr val="002060"/>
                          </a:solidFill>
                          <a:latin typeface="Arial" pitchFamily="34" charset="0"/>
                          <a:cs typeface="Arial" pitchFamily="34" charset="0"/>
                        </a:rPr>
                        <a:t>ХАА-Н ЗАРИМ БҮТЭЭГДЭХҮҮНИЙ ЗАХ ЗЭЭЛИЙН ДУНДАЖ ҮНЭ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en-US" sz="1000" b="1" i="0" u="none" strike="noStrike" dirty="0">
                          <a:solidFill>
                            <a:srgbClr val="002060"/>
                          </a:solidFill>
                          <a:latin typeface="Arial" pitchFamily="34" charset="0"/>
                          <a:cs typeface="Arial" pitchFamily="34" charset="0"/>
                        </a:rPr>
                        <a:t>(</a:t>
                      </a:r>
                      <a:r>
                        <a:rPr lang="mn-MN" sz="800" b="1" i="0" u="none" strike="noStrike" dirty="0">
                          <a:solidFill>
                            <a:srgbClr val="002060"/>
                          </a:solidFill>
                          <a:latin typeface="Arial" pitchFamily="34" charset="0"/>
                          <a:cs typeface="Arial" pitchFamily="34" charset="0"/>
                        </a:rPr>
                        <a:t>МЯН.ТӨГ</a:t>
                      </a:r>
                      <a:r>
                        <a:rPr lang="en-US" sz="1000" b="1" i="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мян.төг</a:t>
                      </a:r>
                      <a:r>
                        <a:rPr lang="en-US" sz="8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2752633598"/>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цагаан ноолуур</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smtClean="0">
                          <a:solidFill>
                            <a:srgbClr val="002060"/>
                          </a:solidFill>
                          <a:latin typeface="Arial" pitchFamily="34" charset="0"/>
                          <a:cs typeface="Arial" pitchFamily="34" charset="0"/>
                        </a:rPr>
                        <a:t>6</a:t>
                      </a:r>
                      <a:r>
                        <a:rPr lang="en-US" sz="1000" b="0" i="0" u="none" strike="noStrike" dirty="0" smtClean="0">
                          <a:solidFill>
                            <a:srgbClr val="002060"/>
                          </a:solidFill>
                          <a:latin typeface="Arial" pitchFamily="34" charset="0"/>
                          <a:cs typeface="Arial" pitchFamily="34" charset="0"/>
                        </a:rPr>
                        <a:t>2</a:t>
                      </a:r>
                      <a:r>
                        <a:rPr lang="mn-MN" sz="1000" b="0" i="0" u="none" strike="noStrike" dirty="0" smtClean="0">
                          <a:solidFill>
                            <a:srgbClr val="002060"/>
                          </a:solidFill>
                          <a:latin typeface="Arial" pitchFamily="34" charset="0"/>
                          <a:cs typeface="Arial" pitchFamily="34" charset="0"/>
                        </a:rPr>
                        <a:t> </a:t>
                      </a:r>
                      <a:r>
                        <a:rPr lang="en-US" sz="1000" b="0" i="0" u="none" strike="noStrike" dirty="0" smtClean="0">
                          <a:solidFill>
                            <a:srgbClr val="002060"/>
                          </a:solidFill>
                          <a:latin typeface="Arial" pitchFamily="34" charset="0"/>
                          <a:cs typeface="Arial" pitchFamily="34" charset="0"/>
                        </a:rPr>
                        <a:t>25</a:t>
                      </a:r>
                      <a:r>
                        <a:rPr lang="mn-MN" sz="1000" b="0" i="0" u="none" strike="noStrike" dirty="0" smtClean="0">
                          <a:solidFill>
                            <a:srgbClr val="002060"/>
                          </a:solidFill>
                          <a:latin typeface="Arial" pitchFamily="34" charset="0"/>
                          <a:cs typeface="Arial" pitchFamily="34" charset="0"/>
                        </a:rPr>
                        <a:t>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3085406086"/>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бор ноолуур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58</a:t>
                      </a:r>
                      <a:r>
                        <a:rPr lang="mn-MN" sz="1000" b="0" i="0" u="none" strike="noStrike" dirty="0" smtClean="0">
                          <a:solidFill>
                            <a:srgbClr val="002060"/>
                          </a:solidFill>
                          <a:latin typeface="Arial" pitchFamily="34" charset="0"/>
                          <a:cs typeface="Arial" pitchFamily="34" charset="0"/>
                        </a:rPr>
                        <a:t> </a:t>
                      </a:r>
                      <a:r>
                        <a:rPr lang="en-US" sz="1000" b="0" i="0" u="none" strike="noStrike" dirty="0" smtClean="0">
                          <a:solidFill>
                            <a:srgbClr val="002060"/>
                          </a:solidFill>
                          <a:latin typeface="Arial" pitchFamily="34" charset="0"/>
                          <a:cs typeface="Arial" pitchFamily="34" charset="0"/>
                        </a:rPr>
                        <a:t>2</a:t>
                      </a:r>
                      <a:r>
                        <a:rPr lang="mn-MN" sz="1000" b="0" i="0" u="none" strike="noStrike" dirty="0" smtClean="0">
                          <a:solidFill>
                            <a:srgbClr val="002060"/>
                          </a:solidFill>
                          <a:latin typeface="Arial" pitchFamily="34" charset="0"/>
                          <a:cs typeface="Arial" pitchFamily="34" charset="0"/>
                        </a:rPr>
                        <a:t>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92061387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Хонины ноостой нэхий</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3 </a:t>
                      </a:r>
                      <a:r>
                        <a:rPr lang="en-US" sz="1000" b="0" i="0" u="none" strike="noStrike" dirty="0" smtClean="0">
                          <a:solidFill>
                            <a:srgbClr val="002060"/>
                          </a:solidFill>
                          <a:latin typeface="Arial" pitchFamily="34" charset="0"/>
                          <a:cs typeface="Arial" pitchFamily="34" charset="0"/>
                        </a:rPr>
                        <a:t>5</a:t>
                      </a:r>
                      <a:r>
                        <a:rPr lang="mn-MN" sz="1000" b="0" i="0" u="none" strike="noStrike" dirty="0" smtClean="0">
                          <a:solidFill>
                            <a:srgbClr val="002060"/>
                          </a:solidFill>
                          <a:latin typeface="Arial" pitchFamily="34" charset="0"/>
                          <a:cs typeface="Arial" pitchFamily="34" charset="0"/>
                        </a:rPr>
                        <a:t>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276966435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ноолууртай арьс</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33 500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2</a:t>
                      </a:r>
                      <a:r>
                        <a:rPr lang="mn-MN" sz="1000" b="0" i="0" u="none" strike="noStrike" dirty="0" smtClean="0">
                          <a:solidFill>
                            <a:srgbClr val="002060"/>
                          </a:solidFill>
                          <a:latin typeface="Arial" pitchFamily="34" charset="0"/>
                          <a:cs typeface="Arial" pitchFamily="34" charset="0"/>
                        </a:rPr>
                        <a:t>3 </a:t>
                      </a:r>
                      <a:r>
                        <a:rPr lang="en-US" sz="1000" b="0" i="0" u="none" strike="noStrike" dirty="0" smtClean="0">
                          <a:solidFill>
                            <a:srgbClr val="002060"/>
                          </a:solidFill>
                          <a:latin typeface="Arial" pitchFamily="34" charset="0"/>
                          <a:cs typeface="Arial" pitchFamily="34" charset="0"/>
                        </a:rPr>
                        <a:t>6</a:t>
                      </a:r>
                      <a:r>
                        <a:rPr lang="mn-MN" sz="1000" b="0" i="0" u="none" strike="noStrike" dirty="0" smtClean="0">
                          <a:solidFill>
                            <a:srgbClr val="002060"/>
                          </a:solidFill>
                          <a:latin typeface="Arial" pitchFamily="34" charset="0"/>
                          <a:cs typeface="Arial" pitchFamily="34" charset="0"/>
                        </a:rPr>
                        <a:t>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501680248"/>
                  </a:ext>
                </a:extLst>
              </a:tr>
            </a:tbl>
          </a:graphicData>
        </a:graphic>
      </p:graphicFrame>
    </p:spTree>
    <p:extLst>
      <p:ext uri="{BB962C8B-B14F-4D97-AF65-F5344CB8AC3E}">
        <p14:creationId xmlns:p14="http://schemas.microsoft.com/office/powerpoint/2010/main" val="3403286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13BDDBFC-B9FD-4939-A8B2-946F3DE87BCA}"/>
              </a:ext>
            </a:extLst>
          </p:cNvPr>
          <p:cNvGrpSpPr/>
          <p:nvPr/>
        </p:nvGrpSpPr>
        <p:grpSpPr>
          <a:xfrm>
            <a:off x="457201" y="70926"/>
            <a:ext cx="4517294" cy="215444"/>
            <a:chOff x="359227" y="69171"/>
            <a:chExt cx="4517294" cy="215444"/>
          </a:xfrm>
        </p:grpSpPr>
        <p:cxnSp>
          <p:nvCxnSpPr>
            <p:cNvPr id="19" name="Straight Connector 18">
              <a:extLst>
                <a:ext uri="{FF2B5EF4-FFF2-40B4-BE49-F238E27FC236}">
                  <a16:creationId xmlns:a16="http://schemas.microsoft.com/office/drawing/2014/main" xmlns=""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6" y="8466"/>
            <a:ext cx="357296" cy="357296"/>
          </a:xfrm>
          <a:prstGeom prst="rect">
            <a:avLst/>
          </a:prstGeom>
        </p:spPr>
      </p:pic>
      <p:sp>
        <p:nvSpPr>
          <p:cNvPr id="15" name="TextBox 14">
            <a:extLst>
              <a:ext uri="{FF2B5EF4-FFF2-40B4-BE49-F238E27FC236}">
                <a16:creationId xmlns="" xmlns:a16="http://schemas.microsoft.com/office/drawing/2014/main" id="{201AC535-D396-4EEB-94AF-04DDFD21319B}"/>
              </a:ext>
            </a:extLst>
          </p:cNvPr>
          <p:cNvSpPr txBox="1"/>
          <p:nvPr/>
        </p:nvSpPr>
        <p:spPr>
          <a:xfrm>
            <a:off x="359227" y="244304"/>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Хураасан ургац</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6" name="Table 15">
            <a:extLst>
              <a:ext uri="{FF2B5EF4-FFF2-40B4-BE49-F238E27FC236}">
                <a16:creationId xmlns="" xmlns:a16="http://schemas.microsoft.com/office/drawing/2014/main" id="{594ABEF2-09F7-425D-9152-0E86AC27B68F}"/>
              </a:ext>
            </a:extLst>
          </p:cNvPr>
          <p:cNvGraphicFramePr>
            <a:graphicFrameLocks noGrp="1"/>
          </p:cNvGraphicFramePr>
          <p:nvPr>
            <p:extLst>
              <p:ext uri="{D42A27DB-BD31-4B8C-83A1-F6EECF244321}">
                <p14:modId xmlns:p14="http://schemas.microsoft.com/office/powerpoint/2010/main" val="406146323"/>
              </p:ext>
            </p:extLst>
          </p:nvPr>
        </p:nvGraphicFramePr>
        <p:xfrm>
          <a:off x="312250" y="586573"/>
          <a:ext cx="4328500" cy="2391075"/>
        </p:xfrm>
        <a:graphic>
          <a:graphicData uri="http://schemas.openxmlformats.org/drawingml/2006/table">
            <a:tbl>
              <a:tblPr>
                <a:tableStyleId>{2D5ABB26-0587-4C30-8999-92F81FD0307C}</a:tableStyleId>
              </a:tblPr>
              <a:tblGrid>
                <a:gridCol w="2596050">
                  <a:extLst>
                    <a:ext uri="{9D8B030D-6E8A-4147-A177-3AD203B41FA5}">
                      <a16:colId xmlns="" xmlns:a16="http://schemas.microsoft.com/office/drawing/2014/main" val="20000"/>
                    </a:ext>
                  </a:extLst>
                </a:gridCol>
                <a:gridCol w="1732450">
                  <a:extLst>
                    <a:ext uri="{9D8B030D-6E8A-4147-A177-3AD203B41FA5}">
                      <a16:colId xmlns=""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ct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17</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 xmlns:a16="http://schemas.microsoft.com/office/drawing/2014/main" val="10000"/>
                  </a:ext>
                </a:extLst>
              </a:tr>
              <a:tr h="324000">
                <a:tc>
                  <a:txBody>
                    <a:bodyPr/>
                    <a:lstStyle/>
                    <a:p>
                      <a:pPr algn="l" rtl="0" fontAlgn="ctr"/>
                      <a:r>
                        <a:rPr lang="mn-MN" sz="1000" b="1" i="0" u="none" strike="noStrike" dirty="0">
                          <a:solidFill>
                            <a:srgbClr val="002060"/>
                          </a:solidFill>
                          <a:latin typeface="Arial" pitchFamily="34" charset="0"/>
                          <a:cs typeface="Arial" pitchFamily="34" charset="0"/>
                        </a:rPr>
                        <a:t>ТАРИАЛСАН ТАЛБАЙ</a:t>
                      </a:r>
                    </a:p>
                  </a:txBody>
                  <a:tcPr marL="9525" marR="9525" marT="9525" marB="0" anchor="ctr">
                    <a:noFill/>
                  </a:tcPr>
                </a:tc>
                <a:tc>
                  <a:txBody>
                    <a:bodyPr/>
                    <a:lstStyle/>
                    <a:p>
                      <a:pPr algn="l"/>
                      <a:r>
                        <a:rPr lang="mn-MN" sz="1200" b="0" i="0" u="none" strike="noStrike" dirty="0">
                          <a:solidFill>
                            <a:srgbClr val="002060"/>
                          </a:solidFill>
                          <a:latin typeface="Arial" pitchFamily="34" charset="0"/>
                          <a:cs typeface="Arial" pitchFamily="34" charset="0"/>
                        </a:rPr>
                        <a:t>Нийт </a:t>
                      </a:r>
                      <a:r>
                        <a:rPr lang="en-US" sz="1200" b="0" i="0" u="none" strike="noStrike" dirty="0" smtClean="0">
                          <a:solidFill>
                            <a:srgbClr val="002060"/>
                          </a:solidFill>
                          <a:latin typeface="Arial" pitchFamily="34" charset="0"/>
                          <a:cs typeface="Arial" pitchFamily="34" charset="0"/>
                        </a:rPr>
                        <a:t>2 255</a:t>
                      </a:r>
                      <a:r>
                        <a:rPr lang="mn-MN" sz="1200" b="0" i="0" u="none" strike="noStrike" dirty="0" smtClean="0">
                          <a:solidFill>
                            <a:srgbClr val="002060"/>
                          </a:solidFill>
                          <a:latin typeface="Arial" pitchFamily="34" charset="0"/>
                          <a:cs typeface="Arial" pitchFamily="34" charset="0"/>
                        </a:rPr>
                        <a:t>.</a:t>
                      </a:r>
                      <a:r>
                        <a:rPr lang="en-US" sz="1200" b="0" i="0" u="none" strike="noStrike" dirty="0" smtClean="0">
                          <a:solidFill>
                            <a:srgbClr val="002060"/>
                          </a:solidFill>
                          <a:latin typeface="Arial" pitchFamily="34" charset="0"/>
                          <a:cs typeface="Arial" pitchFamily="34" charset="0"/>
                        </a:rPr>
                        <a:t>7</a:t>
                      </a:r>
                      <a:r>
                        <a:rPr lang="mn-MN" sz="1200" b="0" i="0" u="none" strike="noStrike" dirty="0" smtClean="0">
                          <a:solidFill>
                            <a:srgbClr val="002060"/>
                          </a:solidFill>
                          <a:latin typeface="Arial" pitchFamily="34" charset="0"/>
                          <a:cs typeface="Arial" pitchFamily="34" charset="0"/>
                        </a:rPr>
                        <a:t> </a:t>
                      </a:r>
                      <a:r>
                        <a:rPr lang="mn-MN" sz="1200" b="0" i="0" u="none" strike="noStrike" dirty="0">
                          <a:solidFill>
                            <a:srgbClr val="002060"/>
                          </a:solidFill>
                          <a:latin typeface="Arial" pitchFamily="34" charset="0"/>
                          <a:cs typeface="Arial" pitchFamily="34" charset="0"/>
                        </a:rPr>
                        <a:t>- </a:t>
                      </a:r>
                      <a:r>
                        <a:rPr lang="en-US" sz="1200" b="0" i="0" u="none" strike="noStrike" dirty="0">
                          <a:solidFill>
                            <a:srgbClr val="002060"/>
                          </a:solidFill>
                          <a:latin typeface="Arial" pitchFamily="34" charset="0"/>
                          <a:cs typeface="Arial" pitchFamily="34" charset="0"/>
                        </a:rPr>
                        <a:t>(</a:t>
                      </a:r>
                      <a:r>
                        <a:rPr lang="mn-MN" sz="1200" b="0" i="0" u="none" strike="noStrike" dirty="0">
                          <a:solidFill>
                            <a:srgbClr val="002060"/>
                          </a:solidFill>
                          <a:latin typeface="Arial" pitchFamily="34" charset="0"/>
                          <a:cs typeface="Arial" pitchFamily="34" charset="0"/>
                        </a:rPr>
                        <a:t>га</a:t>
                      </a:r>
                      <a:r>
                        <a:rPr lang="en-US" sz="1200" b="0" i="0" u="none" strike="noStrike" dirty="0">
                          <a:solidFill>
                            <a:srgbClr val="002060"/>
                          </a:solidFill>
                          <a:latin typeface="Arial" pitchFamily="34" charset="0"/>
                          <a:cs typeface="Arial" pitchFamily="34" charset="0"/>
                        </a:rPr>
                        <a:t>)</a:t>
                      </a:r>
                      <a:endParaRPr lang="mn-MN" sz="1200" dirty="0"/>
                    </a:p>
                  </a:txBody>
                  <a:tcPr marL="9525" marR="9525" marT="9525" marB="0" anchor="ctr">
                    <a:noFill/>
                  </a:tcPr>
                </a:tc>
                <a:extLst>
                  <a:ext uri="{0D108BD9-81ED-4DB2-BD59-A6C34878D82A}">
                    <a16:rowId xmlns="" xmlns:a16="http://schemas.microsoft.com/office/drawing/2014/main" val="3222765203"/>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600" u="none" strike="noStrike" dirty="0" smtClean="0">
                          <a:solidFill>
                            <a:srgbClr val="002060"/>
                          </a:solidFill>
                          <a:latin typeface="Arial" pitchFamily="34" charset="0"/>
                          <a:cs typeface="Arial" pitchFamily="34" charset="0"/>
                        </a:rPr>
                        <a:t>860</a:t>
                      </a:r>
                      <a:r>
                        <a:rPr lang="mn-MN" sz="1600" u="none" strike="noStrike" dirty="0" smtClean="0">
                          <a:solidFill>
                            <a:srgbClr val="002060"/>
                          </a:solidFill>
                          <a:latin typeface="Arial" pitchFamily="34" charset="0"/>
                          <a:cs typeface="Arial" pitchFamily="34" charset="0"/>
                        </a:rPr>
                        <a:t>.</a:t>
                      </a:r>
                      <a:r>
                        <a:rPr lang="en-US" sz="1600" u="none" strike="noStrike" dirty="0" smtClean="0">
                          <a:solidFill>
                            <a:srgbClr val="002060"/>
                          </a:solidFill>
                          <a:latin typeface="Arial" pitchFamily="34" charset="0"/>
                          <a:cs typeface="Arial" pitchFamily="34" charset="0"/>
                        </a:rPr>
                        <a:t>4</a:t>
                      </a:r>
                      <a:endParaRPr lang="en-US" sz="1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a:t>
                      </a:r>
                    </a:p>
                  </a:txBody>
                  <a:tcPr marL="9525" marR="9525" marT="9525" marB="0" anchor="ctr">
                    <a:noFill/>
                  </a:tcPr>
                </a:tc>
                <a:tc>
                  <a:txBody>
                    <a:bodyPr/>
                    <a:lstStyle/>
                    <a:p>
                      <a:pPr algn="r" rtl="0" fontAlgn="ctr"/>
                      <a:r>
                        <a:rPr lang="mn-MN" sz="1600" b="0" i="0" u="none" strike="noStrike" dirty="0" smtClean="0">
                          <a:solidFill>
                            <a:srgbClr val="002060"/>
                          </a:solidFill>
                          <a:latin typeface="Arial" pitchFamily="34" charset="0"/>
                          <a:cs typeface="Arial" pitchFamily="34" charset="0"/>
                        </a:rPr>
                        <a:t>6</a:t>
                      </a:r>
                      <a:r>
                        <a:rPr lang="en-US" sz="1600" b="0" i="0" u="none" strike="noStrike" dirty="0" smtClean="0">
                          <a:solidFill>
                            <a:srgbClr val="002060"/>
                          </a:solidFill>
                          <a:latin typeface="Arial" pitchFamily="34" charset="0"/>
                          <a:cs typeface="Arial" pitchFamily="34" charset="0"/>
                        </a:rPr>
                        <a:t>92</a:t>
                      </a:r>
                      <a:r>
                        <a:rPr lang="mn-MN" sz="1600" b="0" i="0" u="none" strike="noStrike" dirty="0" smtClean="0">
                          <a:solidFill>
                            <a:srgbClr val="002060"/>
                          </a:solidFill>
                          <a:latin typeface="Arial" pitchFamily="34" charset="0"/>
                          <a:cs typeface="Arial" pitchFamily="34" charset="0"/>
                        </a:rPr>
                        <a:t>.</a:t>
                      </a:r>
                      <a:r>
                        <a:rPr lang="en-US" sz="1600" b="0" i="0" u="none" strike="noStrike" dirty="0" smtClean="0">
                          <a:solidFill>
                            <a:srgbClr val="002060"/>
                          </a:solidFill>
                          <a:latin typeface="Arial" pitchFamily="34" charset="0"/>
                          <a:cs typeface="Arial" pitchFamily="34" charset="0"/>
                        </a:rPr>
                        <a:t>6</a:t>
                      </a:r>
                      <a:endParaRPr lang="en-US" sz="16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a:t>
                      </a:r>
                    </a:p>
                  </a:txBody>
                  <a:tcPr marL="9525" marR="9525" marT="9525" marB="0" anchor="ctr">
                    <a:solidFill>
                      <a:schemeClr val="accent1">
                        <a:lumMod val="20000"/>
                        <a:lumOff val="80000"/>
                      </a:schemeClr>
                    </a:solidFill>
                  </a:tcPr>
                </a:tc>
                <a:tc>
                  <a:txBody>
                    <a:bodyPr/>
                    <a:lstStyle/>
                    <a:p>
                      <a:pPr algn="r" rtl="0" fontAlgn="ctr"/>
                      <a:r>
                        <a:rPr lang="en-US" sz="1600" b="0" i="0" u="none" strike="noStrike" dirty="0" smtClean="0">
                          <a:solidFill>
                            <a:srgbClr val="002060"/>
                          </a:solidFill>
                          <a:latin typeface="Arial" pitchFamily="34" charset="0"/>
                          <a:cs typeface="Arial" pitchFamily="34" charset="0"/>
                        </a:rPr>
                        <a:t>472</a:t>
                      </a:r>
                      <a:r>
                        <a:rPr lang="mn-MN" sz="1600" b="0" i="0" u="none" strike="noStrike" dirty="0" smtClean="0">
                          <a:solidFill>
                            <a:srgbClr val="002060"/>
                          </a:solidFill>
                          <a:latin typeface="Arial" pitchFamily="34" charset="0"/>
                          <a:cs typeface="Arial" pitchFamily="34" charset="0"/>
                        </a:rPr>
                        <a:t>.</a:t>
                      </a:r>
                      <a:r>
                        <a:rPr lang="en-US" sz="1600" b="0" i="0" u="none" strike="noStrike" dirty="0" smtClean="0">
                          <a:solidFill>
                            <a:srgbClr val="002060"/>
                          </a:solidFill>
                          <a:latin typeface="Arial" pitchFamily="34" charset="0"/>
                          <a:cs typeface="Arial" pitchFamily="34" charset="0"/>
                        </a:rPr>
                        <a:t>3</a:t>
                      </a:r>
                      <a:endParaRPr lang="en-US" sz="1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0003"/>
                  </a:ext>
                </a:extLst>
              </a:tr>
              <a:tr h="32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1" i="0" u="none" strike="noStrike" dirty="0">
                          <a:solidFill>
                            <a:srgbClr val="002060"/>
                          </a:solidFill>
                          <a:latin typeface="Arial" pitchFamily="34" charset="0"/>
                          <a:cs typeface="Arial" pitchFamily="34" charset="0"/>
                        </a:rPr>
                        <a:t>ХУРААСАН УРГАЦ</a:t>
                      </a:r>
                      <a:endParaRPr lang="mn-MN"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l" rtl="0" fontAlgn="ctr"/>
                      <a:r>
                        <a:rPr lang="mn-MN" sz="1200" b="0" i="0" u="none" strike="noStrike" dirty="0">
                          <a:solidFill>
                            <a:srgbClr val="002060"/>
                          </a:solidFill>
                          <a:latin typeface="Arial" pitchFamily="34" charset="0"/>
                          <a:cs typeface="Arial" pitchFamily="34" charset="0"/>
                        </a:rPr>
                        <a:t>Нийт </a:t>
                      </a:r>
                      <a:r>
                        <a:rPr lang="en-US" sz="1200" b="0" i="0" u="none" strike="noStrike" dirty="0" smtClean="0">
                          <a:solidFill>
                            <a:srgbClr val="002060"/>
                          </a:solidFill>
                          <a:latin typeface="Arial" pitchFamily="34" charset="0"/>
                          <a:cs typeface="Arial" pitchFamily="34" charset="0"/>
                        </a:rPr>
                        <a:t>22</a:t>
                      </a:r>
                      <a:r>
                        <a:rPr lang="mn-MN" sz="1200" b="0" i="0" u="none" strike="noStrike" dirty="0" smtClean="0">
                          <a:solidFill>
                            <a:srgbClr val="002060"/>
                          </a:solidFill>
                          <a:latin typeface="Arial" pitchFamily="34" charset="0"/>
                          <a:cs typeface="Arial" pitchFamily="34" charset="0"/>
                        </a:rPr>
                        <a:t> </a:t>
                      </a:r>
                      <a:r>
                        <a:rPr lang="en-US" sz="1200" b="0" i="0" u="none" strike="noStrike" dirty="0" smtClean="0">
                          <a:solidFill>
                            <a:srgbClr val="002060"/>
                          </a:solidFill>
                          <a:latin typeface="Arial" pitchFamily="34" charset="0"/>
                          <a:cs typeface="Arial" pitchFamily="34" charset="0"/>
                        </a:rPr>
                        <a:t>317</a:t>
                      </a:r>
                      <a:r>
                        <a:rPr lang="mn-MN" sz="1200" b="0" i="0" u="none" strike="noStrike" dirty="0" smtClean="0">
                          <a:solidFill>
                            <a:srgbClr val="002060"/>
                          </a:solidFill>
                          <a:latin typeface="Arial" pitchFamily="34" charset="0"/>
                          <a:cs typeface="Arial" pitchFamily="34" charset="0"/>
                        </a:rPr>
                        <a:t>.</a:t>
                      </a:r>
                      <a:r>
                        <a:rPr lang="en-US" sz="1200" b="0" i="0" u="none" strike="noStrike" dirty="0" smtClean="0">
                          <a:solidFill>
                            <a:srgbClr val="002060"/>
                          </a:solidFill>
                          <a:latin typeface="Arial" pitchFamily="34" charset="0"/>
                          <a:cs typeface="Arial" pitchFamily="34" charset="0"/>
                        </a:rPr>
                        <a:t>1</a:t>
                      </a:r>
                      <a:r>
                        <a:rPr lang="mn-MN" sz="1200" b="0" i="0" u="none" strike="noStrike" dirty="0" smtClean="0">
                          <a:solidFill>
                            <a:srgbClr val="002060"/>
                          </a:solidFill>
                          <a:latin typeface="Arial" pitchFamily="34" charset="0"/>
                          <a:cs typeface="Arial" pitchFamily="34" charset="0"/>
                        </a:rPr>
                        <a:t> </a:t>
                      </a:r>
                      <a:r>
                        <a:rPr lang="mn-MN" sz="1200" b="0" i="0" u="none" strike="noStrike" dirty="0">
                          <a:solidFill>
                            <a:srgbClr val="002060"/>
                          </a:solidFill>
                          <a:latin typeface="Arial" pitchFamily="34" charset="0"/>
                          <a:cs typeface="Arial" pitchFamily="34" charset="0"/>
                        </a:rPr>
                        <a:t>- </a:t>
                      </a:r>
                      <a:r>
                        <a:rPr lang="en-US" sz="1200" b="0" i="0" u="none" strike="noStrike" dirty="0">
                          <a:solidFill>
                            <a:srgbClr val="002060"/>
                          </a:solidFill>
                          <a:latin typeface="Arial" pitchFamily="34" charset="0"/>
                          <a:cs typeface="Arial" pitchFamily="34" charset="0"/>
                        </a:rPr>
                        <a:t>(</a:t>
                      </a:r>
                      <a:r>
                        <a:rPr lang="mn-MN" sz="1200" b="0" i="0" u="none" strike="noStrike" dirty="0">
                          <a:solidFill>
                            <a:srgbClr val="002060"/>
                          </a:solidFill>
                          <a:latin typeface="Arial" pitchFamily="34" charset="0"/>
                          <a:cs typeface="Arial" pitchFamily="34" charset="0"/>
                        </a:rPr>
                        <a:t>тонн</a:t>
                      </a:r>
                      <a:r>
                        <a:rPr lang="en-US" sz="12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 xmlns:a16="http://schemas.microsoft.com/office/drawing/2014/main" val="2752633598"/>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600" b="0" i="0" u="none" strike="noStrike" dirty="0" smtClean="0">
                          <a:solidFill>
                            <a:srgbClr val="002060"/>
                          </a:solidFill>
                          <a:latin typeface="Arial" pitchFamily="34" charset="0"/>
                          <a:cs typeface="Arial" pitchFamily="34" charset="0"/>
                        </a:rPr>
                        <a:t>10 806</a:t>
                      </a:r>
                      <a:r>
                        <a:rPr lang="mn-MN" sz="1600" b="0" i="0" u="none" strike="noStrike" dirty="0" smtClean="0">
                          <a:solidFill>
                            <a:srgbClr val="002060"/>
                          </a:solidFill>
                          <a:latin typeface="Arial" pitchFamily="34" charset="0"/>
                          <a:cs typeface="Arial" pitchFamily="34" charset="0"/>
                        </a:rPr>
                        <a:t>.</a:t>
                      </a:r>
                      <a:r>
                        <a:rPr lang="en-US" sz="1600" b="0" i="0" u="none" strike="noStrike" dirty="0" smtClean="0">
                          <a:solidFill>
                            <a:srgbClr val="002060"/>
                          </a:solidFill>
                          <a:latin typeface="Arial" pitchFamily="34" charset="0"/>
                          <a:cs typeface="Arial" pitchFamily="34" charset="0"/>
                        </a:rPr>
                        <a:t>0</a:t>
                      </a:r>
                      <a:endParaRPr lang="en-US" sz="1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3085406086"/>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a:t>
                      </a:r>
                    </a:p>
                  </a:txBody>
                  <a:tcPr marL="9525" marR="9525" marT="9525" marB="0" anchor="ctr">
                    <a:noFill/>
                  </a:tcPr>
                </a:tc>
                <a:tc>
                  <a:txBody>
                    <a:bodyPr/>
                    <a:lstStyle/>
                    <a:p>
                      <a:pPr algn="r" rtl="0" fontAlgn="ctr"/>
                      <a:r>
                        <a:rPr lang="en-US" sz="1600" b="0" i="0" u="none" strike="noStrike" dirty="0" smtClean="0">
                          <a:solidFill>
                            <a:srgbClr val="002060"/>
                          </a:solidFill>
                          <a:latin typeface="Arial" pitchFamily="34" charset="0"/>
                          <a:cs typeface="Arial" pitchFamily="34" charset="0"/>
                        </a:rPr>
                        <a:t>9</a:t>
                      </a:r>
                      <a:r>
                        <a:rPr lang="en-US" sz="1600" b="0" i="0" u="none" strike="noStrike" baseline="0" dirty="0" smtClean="0">
                          <a:solidFill>
                            <a:srgbClr val="002060"/>
                          </a:solidFill>
                          <a:latin typeface="Arial" pitchFamily="34" charset="0"/>
                          <a:cs typeface="Arial" pitchFamily="34" charset="0"/>
                        </a:rPr>
                        <a:t> 462</a:t>
                      </a:r>
                      <a:r>
                        <a:rPr lang="mn-MN" sz="1600" b="0" i="0" u="none" strike="noStrike" dirty="0" smtClean="0">
                          <a:solidFill>
                            <a:srgbClr val="002060"/>
                          </a:solidFill>
                          <a:latin typeface="Arial" pitchFamily="34" charset="0"/>
                          <a:cs typeface="Arial" pitchFamily="34" charset="0"/>
                        </a:rPr>
                        <a:t>.</a:t>
                      </a:r>
                      <a:r>
                        <a:rPr lang="en-US" sz="1600" b="0" i="0" u="none" strike="noStrike" dirty="0" smtClean="0">
                          <a:solidFill>
                            <a:srgbClr val="002060"/>
                          </a:solidFill>
                          <a:latin typeface="Arial" pitchFamily="34" charset="0"/>
                          <a:cs typeface="Arial" pitchFamily="34" charset="0"/>
                        </a:rPr>
                        <a:t>0</a:t>
                      </a:r>
                      <a:endParaRPr lang="en-US" sz="16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 xmlns:a16="http://schemas.microsoft.com/office/drawing/2014/main" val="3920613877"/>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a:t>
                      </a:r>
                    </a:p>
                  </a:txBody>
                  <a:tcPr marL="9525" marR="9525" marT="9525" marB="0" anchor="ctr">
                    <a:solidFill>
                      <a:schemeClr val="accent1">
                        <a:lumMod val="20000"/>
                        <a:lumOff val="80000"/>
                      </a:schemeClr>
                    </a:solidFill>
                  </a:tcPr>
                </a:tc>
                <a:tc>
                  <a:txBody>
                    <a:bodyPr/>
                    <a:lstStyle/>
                    <a:p>
                      <a:pPr algn="r" rtl="0" fontAlgn="ctr"/>
                      <a:r>
                        <a:rPr lang="en-US" sz="1600" b="0" i="0" u="none" strike="noStrike" dirty="0" smtClean="0">
                          <a:solidFill>
                            <a:srgbClr val="002060"/>
                          </a:solidFill>
                          <a:latin typeface="Arial" pitchFamily="34" charset="0"/>
                          <a:cs typeface="Arial" pitchFamily="34" charset="0"/>
                        </a:rPr>
                        <a:t>1</a:t>
                      </a:r>
                      <a:r>
                        <a:rPr lang="en-US" sz="1600" b="0" i="0" u="none" strike="noStrike" baseline="0" dirty="0" smtClean="0">
                          <a:solidFill>
                            <a:srgbClr val="002060"/>
                          </a:solidFill>
                          <a:latin typeface="Arial" pitchFamily="34" charset="0"/>
                          <a:cs typeface="Arial" pitchFamily="34" charset="0"/>
                        </a:rPr>
                        <a:t> 749</a:t>
                      </a:r>
                      <a:r>
                        <a:rPr lang="mn-MN" sz="1600" b="0" i="0" u="none" strike="noStrike" dirty="0" smtClean="0">
                          <a:solidFill>
                            <a:srgbClr val="002060"/>
                          </a:solidFill>
                          <a:latin typeface="Arial" pitchFamily="34" charset="0"/>
                          <a:cs typeface="Arial" pitchFamily="34" charset="0"/>
                        </a:rPr>
                        <a:t>.</a:t>
                      </a:r>
                      <a:r>
                        <a:rPr lang="en-US" sz="1600" b="0" i="0" u="none" strike="noStrike" dirty="0" smtClean="0">
                          <a:solidFill>
                            <a:srgbClr val="002060"/>
                          </a:solidFill>
                          <a:latin typeface="Arial" pitchFamily="34" charset="0"/>
                          <a:cs typeface="Arial" pitchFamily="34" charset="0"/>
                        </a:rPr>
                        <a:t>5</a:t>
                      </a:r>
                      <a:endParaRPr lang="en-US" sz="16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2769664353"/>
                  </a:ext>
                </a:extLst>
              </a:tr>
            </a:tbl>
          </a:graphicData>
        </a:graphic>
      </p:graphicFrame>
    </p:spTree>
    <p:extLst>
      <p:ext uri="{BB962C8B-B14F-4D97-AF65-F5344CB8AC3E}">
        <p14:creationId xmlns:p14="http://schemas.microsoft.com/office/powerpoint/2010/main" val="22273788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13BDDBFC-B9FD-4939-A8B2-946F3DE87BCA}"/>
              </a:ext>
            </a:extLst>
          </p:cNvPr>
          <p:cNvGrpSpPr/>
          <p:nvPr/>
        </p:nvGrpSpPr>
        <p:grpSpPr>
          <a:xfrm>
            <a:off x="457201" y="70926"/>
            <a:ext cx="4517294" cy="215444"/>
            <a:chOff x="359227" y="69171"/>
            <a:chExt cx="4517294" cy="215444"/>
          </a:xfrm>
        </p:grpSpPr>
        <p:cxnSp>
          <p:nvCxnSpPr>
            <p:cNvPr id="19" name="Straight Connector 18">
              <a:extLst>
                <a:ext uri="{FF2B5EF4-FFF2-40B4-BE49-F238E27FC236}">
                  <a16:creationId xmlns:a16="http://schemas.microsoft.com/office/drawing/2014/main" xmlns=""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6" y="8466"/>
            <a:ext cx="357296" cy="357296"/>
          </a:xfrm>
          <a:prstGeom prst="rect">
            <a:avLst/>
          </a:prstGeom>
        </p:spPr>
      </p:pic>
      <p:sp>
        <p:nvSpPr>
          <p:cNvPr id="15" name="TextBox 14">
            <a:extLst>
              <a:ext uri="{FF2B5EF4-FFF2-40B4-BE49-F238E27FC236}">
                <a16:creationId xmlns="" xmlns:a16="http://schemas.microsoft.com/office/drawing/2014/main" id="{201AC535-D396-4EEB-94AF-04DDFD21319B}"/>
              </a:ext>
            </a:extLst>
          </p:cNvPr>
          <p:cNvSpPr txBox="1"/>
          <p:nvPr/>
        </p:nvSpPr>
        <p:spPr>
          <a:xfrm>
            <a:off x="359227" y="244304"/>
            <a:ext cx="4312134" cy="246221"/>
          </a:xfrm>
          <a:prstGeom prst="rect">
            <a:avLst/>
          </a:prstGeom>
          <a:noFill/>
        </p:spPr>
        <p:txBody>
          <a:bodyPr wrap="square" rtlCol="0">
            <a:spAutoFit/>
          </a:bodyPr>
          <a:lstStyle/>
          <a:p>
            <a:pPr algn="just"/>
            <a:r>
              <a:rPr lang="mn-MN" sz="1000" cap="all"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БИЧИЛ УУРХАЙН ОРД ГАЗРЫН НЭРС 2016 оны судалгаагаар</a:t>
            </a:r>
            <a:endParaRPr lang="en-US" sz="5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10515229"/>
              </p:ext>
            </p:extLst>
          </p:nvPr>
        </p:nvGraphicFramePr>
        <p:xfrm>
          <a:off x="359227" y="521303"/>
          <a:ext cx="4312134" cy="2535350"/>
        </p:xfrm>
        <a:graphic>
          <a:graphicData uri="http://schemas.openxmlformats.org/drawingml/2006/table">
            <a:tbl>
              <a:tblPr firstRow="1" firstCol="1" bandRow="1">
                <a:tableStyleId>{5C22544A-7EE6-4342-B048-85BDC9FD1C3A}</a:tableStyleId>
              </a:tblPr>
              <a:tblGrid>
                <a:gridCol w="1016296"/>
                <a:gridCol w="1681163"/>
                <a:gridCol w="1614675"/>
              </a:tblGrid>
              <a:tr h="295034">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Сóìûí</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íýð</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Гàçðûí</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íýð</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Оëáîðëîæ</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áóé</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á¿òýýãäýõ</a:t>
                      </a:r>
                      <a:r>
                        <a:rPr lang="en-US" sz="900" dirty="0">
                          <a:effectLst/>
                          <a:latin typeface="Arial" panose="020B0604020202020204" pitchFamily="34" charset="0"/>
                          <a:cs typeface="Arial" panose="020B0604020202020204" pitchFamily="34" charset="0"/>
                        </a:rPr>
                        <a:t>¿¿</a:t>
                      </a:r>
                      <a:r>
                        <a:rPr lang="en-US" sz="900" dirty="0" err="1">
                          <a:effectLst/>
                          <a:latin typeface="Arial" panose="020B0604020202020204" pitchFamily="34" charset="0"/>
                          <a:cs typeface="Arial" panose="020B0604020202020204" pitchFamily="34" charset="0"/>
                        </a:rPr>
                        <a:t>íèé</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íýð</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Алтай</a:t>
                      </a:r>
                      <a:r>
                        <a:rPr lang="en-US" sz="8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Хавтаг</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Алтай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Бодончийн</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гол</a:t>
                      </a:r>
                      <a:r>
                        <a:rPr lang="en-US" sz="8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алт</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mn-MN" sz="800" dirty="0" smtClean="0">
                          <a:effectLst/>
                          <a:latin typeface="Arial" panose="020B0604020202020204" pitchFamily="34" charset="0"/>
                          <a:ea typeface="+mn-ea"/>
                          <a:cs typeface="Arial" panose="020B0604020202020204" pitchFamily="34" charset="0"/>
                        </a:rPr>
                        <a:t>Алтай</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Барлаг</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алт</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Булган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Цоохор</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нуур</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Булган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Тэмээний</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хонд</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Булган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Сухайт</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Булган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Татаал</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Үенч</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Загийн ам</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Үенч</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Цахир дэвсэг</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Үенч</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Омбо</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Үенч</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Цагаан чулуут</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алт</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Цэцэг</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Хүрэнтолгой</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нүүрс</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r h="172332">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Цэцэг</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a:effectLst/>
                          <a:latin typeface="Arial" panose="020B0604020202020204" pitchFamily="34" charset="0"/>
                          <a:cs typeface="Arial" panose="020B0604020202020204" pitchFamily="34" charset="0"/>
                        </a:rPr>
                        <a:t>Цагаан эрэг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c>
                  <a:txBody>
                    <a:bodyPr/>
                    <a:lstStyle/>
                    <a:p>
                      <a:pPr marL="0" marR="0" algn="ctr">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гянт</a:t>
                      </a:r>
                      <a:r>
                        <a:rPr lang="en-US" sz="800" dirty="0">
                          <a:effectLst/>
                          <a:latin typeface="Arial" panose="020B0604020202020204" pitchFamily="34" charset="0"/>
                          <a:cs typeface="Arial" panose="020B0604020202020204" pitchFamily="34" charset="0"/>
                        </a:rPr>
                        <a:t> </a:t>
                      </a:r>
                      <a:r>
                        <a:rPr lang="en-US" sz="800" dirty="0" err="1">
                          <a:effectLst/>
                          <a:latin typeface="Arial" panose="020B0604020202020204" pitchFamily="34" charset="0"/>
                          <a:cs typeface="Arial" panose="020B0604020202020204" pitchFamily="34" charset="0"/>
                        </a:rPr>
                        <a:t>болд</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0812" marR="50812" marT="0" marB="0"/>
                </a:tc>
              </a:tr>
            </a:tbl>
          </a:graphicData>
        </a:graphic>
      </p:graphicFrame>
    </p:spTree>
    <p:extLst>
      <p:ext uri="{BB962C8B-B14F-4D97-AF65-F5344CB8AC3E}">
        <p14:creationId xmlns:p14="http://schemas.microsoft.com/office/powerpoint/2010/main" val="12432246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13BDDBFC-B9FD-4939-A8B2-946F3DE87BCA}"/>
              </a:ext>
            </a:extLst>
          </p:cNvPr>
          <p:cNvGrpSpPr/>
          <p:nvPr/>
        </p:nvGrpSpPr>
        <p:grpSpPr>
          <a:xfrm>
            <a:off x="457201" y="70926"/>
            <a:ext cx="4517294" cy="215444"/>
            <a:chOff x="359227" y="69171"/>
            <a:chExt cx="4517294" cy="215444"/>
          </a:xfrm>
        </p:grpSpPr>
        <p:cxnSp>
          <p:nvCxnSpPr>
            <p:cNvPr id="19" name="Straight Connector 18">
              <a:extLst>
                <a:ext uri="{FF2B5EF4-FFF2-40B4-BE49-F238E27FC236}">
                  <a16:creationId xmlns:a16="http://schemas.microsoft.com/office/drawing/2014/main" xmlns=""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6" y="8466"/>
            <a:ext cx="357296" cy="357296"/>
          </a:xfrm>
          <a:prstGeom prst="rect">
            <a:avLst/>
          </a:prstGeom>
        </p:spPr>
      </p:pic>
      <p:sp>
        <p:nvSpPr>
          <p:cNvPr id="15" name="TextBox 14">
            <a:extLst>
              <a:ext uri="{FF2B5EF4-FFF2-40B4-BE49-F238E27FC236}">
                <a16:creationId xmlns="" xmlns:a16="http://schemas.microsoft.com/office/drawing/2014/main" id="{201AC535-D396-4EEB-94AF-04DDFD21319B}"/>
              </a:ext>
            </a:extLst>
          </p:cNvPr>
          <p:cNvSpPr txBox="1"/>
          <p:nvPr/>
        </p:nvSpPr>
        <p:spPr>
          <a:xfrm>
            <a:off x="359227" y="244304"/>
            <a:ext cx="4326421" cy="246221"/>
          </a:xfrm>
          <a:prstGeom prst="rect">
            <a:avLst/>
          </a:prstGeom>
          <a:noFill/>
        </p:spPr>
        <p:txBody>
          <a:bodyPr wrap="square" rtlCol="0">
            <a:spAutoFit/>
          </a:bodyPr>
          <a:lstStyle/>
          <a:p>
            <a:pPr algn="just"/>
            <a:r>
              <a:rPr lang="mn-MN" sz="1000" cap="all"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БИЧИЛ УУРХАЙН ОРД ГАЗРЫН НЭРС 2016 оны судалгаагаар</a:t>
            </a:r>
            <a:endParaRPr lang="en-US" sz="5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1326273"/>
              </p:ext>
            </p:extLst>
          </p:nvPr>
        </p:nvGraphicFramePr>
        <p:xfrm>
          <a:off x="457201" y="671598"/>
          <a:ext cx="4026090" cy="1587105"/>
        </p:xfrm>
        <a:graphic>
          <a:graphicData uri="http://schemas.openxmlformats.org/drawingml/2006/table">
            <a:tbl>
              <a:tblPr firstRow="1" firstCol="1" bandRow="1">
                <a:tableStyleId>{5A111915-BE36-4E01-A7E5-04B1672EAD32}</a:tableStyleId>
              </a:tblPr>
              <a:tblGrid>
                <a:gridCol w="3002506"/>
                <a:gridCol w="1023584"/>
              </a:tblGrid>
              <a:tr h="220063">
                <a:tc>
                  <a:txBody>
                    <a:bodyPr/>
                    <a:lstStyle/>
                    <a:p>
                      <a:pPr marL="0" marR="0">
                        <a:lnSpc>
                          <a:spcPct val="107000"/>
                        </a:lnSpc>
                        <a:spcBef>
                          <a:spcPts val="0"/>
                        </a:spcBef>
                        <a:spcAft>
                          <a:spcPts val="0"/>
                        </a:spcAft>
                      </a:pPr>
                      <a:r>
                        <a:rPr lang="en-US" sz="800" dirty="0" err="1">
                          <a:effectLst/>
                          <a:latin typeface="Arial" panose="020B0604020202020204" pitchFamily="34" charset="0"/>
                          <a:cs typeface="Arial" panose="020B0604020202020204" pitchFamily="34" charset="0"/>
                        </a:rPr>
                        <a:t>Төрөл</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2016 </a:t>
                      </a:r>
                      <a:r>
                        <a:rPr lang="en-US" sz="800" dirty="0" err="1">
                          <a:effectLst/>
                          <a:latin typeface="Arial" panose="020B0604020202020204" pitchFamily="34" charset="0"/>
                          <a:cs typeface="Arial" panose="020B0604020202020204" pitchFamily="34" charset="0"/>
                        </a:rPr>
                        <a:t>он</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20063">
                <a:tc>
                  <a:txBody>
                    <a:bodyPr/>
                    <a:lstStyle/>
                    <a:p>
                      <a:pPr marL="0" marR="0">
                        <a:lnSpc>
                          <a:spcPct val="107000"/>
                        </a:lnSpc>
                        <a:spcBef>
                          <a:spcPts val="0"/>
                        </a:spcBef>
                        <a:spcAft>
                          <a:spcPts val="0"/>
                        </a:spcAft>
                      </a:pPr>
                      <a:r>
                        <a:rPr lang="en-US" sz="800" b="0" dirty="0" err="1">
                          <a:effectLst/>
                          <a:latin typeface="Arial" panose="020B0604020202020204" pitchFamily="34" charset="0"/>
                          <a:cs typeface="Arial" panose="020B0604020202020204" pitchFamily="34" charset="0"/>
                        </a:rPr>
                        <a:t>Бичил</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уурхайн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үйл</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ажиллагаанд</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оролцогч</a:t>
                      </a:r>
                      <a:r>
                        <a:rPr lang="en-US" sz="800" b="0" dirty="0">
                          <a:effectLst/>
                          <a:latin typeface="Arial" panose="020B0604020202020204" pitchFamily="34" charset="0"/>
                          <a:cs typeface="Arial" panose="020B0604020202020204" pitchFamily="34" charset="0"/>
                        </a:rPr>
                        <a:t> </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821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20063">
                <a:tc>
                  <a:txBody>
                    <a:bodyPr/>
                    <a:lstStyle/>
                    <a:p>
                      <a:pPr marL="0" marR="0">
                        <a:lnSpc>
                          <a:spcPct val="107000"/>
                        </a:lnSpc>
                        <a:spcBef>
                          <a:spcPts val="0"/>
                        </a:spcBef>
                        <a:spcAft>
                          <a:spcPts val="0"/>
                        </a:spcAft>
                      </a:pP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Үүнээс</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Нөхөрлөлийн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ахлагч</a:t>
                      </a:r>
                      <a:r>
                        <a:rPr lang="en-US" sz="800" b="0" dirty="0">
                          <a:effectLst/>
                          <a:latin typeface="Arial" panose="020B0604020202020204" pitchFamily="34" charset="0"/>
                          <a:cs typeface="Arial" panose="020B0604020202020204" pitchFamily="34" charset="0"/>
                        </a:rPr>
                        <a:t> </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20063">
                <a:tc>
                  <a:txBody>
                    <a:bodyPr/>
                    <a:lstStyle/>
                    <a:p>
                      <a:pPr marL="0" marR="0">
                        <a:lnSpc>
                          <a:spcPct val="107000"/>
                        </a:lnSpc>
                        <a:spcBef>
                          <a:spcPts val="0"/>
                        </a:spcBef>
                        <a:spcAft>
                          <a:spcPts val="0"/>
                        </a:spcAft>
                      </a:pP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Нөхөрлөлийн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гишүүн</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17</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20063">
                <a:tc>
                  <a:txBody>
                    <a:bodyPr/>
                    <a:lstStyle/>
                    <a:p>
                      <a:pPr marL="0" marR="0">
                        <a:lnSpc>
                          <a:spcPct val="107000"/>
                        </a:lnSpc>
                        <a:spcBef>
                          <a:spcPts val="0"/>
                        </a:spcBef>
                        <a:spcAft>
                          <a:spcPts val="0"/>
                        </a:spcAft>
                      </a:pP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Хувиараа</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бичил</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уурхай</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эрхлэгч</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705</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45708">
                <a:tc>
                  <a:txBody>
                    <a:bodyPr/>
                    <a:lstStyle/>
                    <a:p>
                      <a:pPr marL="0" marR="0">
                        <a:lnSpc>
                          <a:spcPct val="107000"/>
                        </a:lnSpc>
                        <a:spcBef>
                          <a:spcPts val="0"/>
                        </a:spcBef>
                        <a:spcAft>
                          <a:spcPts val="0"/>
                        </a:spcAft>
                      </a:pP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Бичил</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уурхайн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туслах</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үйл</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ажиллагаа</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эрхлэгч</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80</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r h="241082">
                <a:tc>
                  <a:txBody>
                    <a:bodyPr/>
                    <a:lstStyle/>
                    <a:p>
                      <a:pPr marL="0" marR="0">
                        <a:lnSpc>
                          <a:spcPct val="107000"/>
                        </a:lnSpc>
                        <a:spcBef>
                          <a:spcPts val="0"/>
                        </a:spcBef>
                        <a:spcAft>
                          <a:spcPts val="0"/>
                        </a:spcAft>
                      </a:pP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Гэр</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бүлийн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бизнест</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цалин</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хөлсгүй</a:t>
                      </a:r>
                      <a:r>
                        <a:rPr lang="en-US" sz="800" b="0" dirty="0">
                          <a:effectLst/>
                          <a:latin typeface="Arial" panose="020B0604020202020204" pitchFamily="34" charset="0"/>
                          <a:cs typeface="Arial" panose="020B0604020202020204" pitchFamily="34" charset="0"/>
                        </a:rPr>
                        <a:t> </a:t>
                      </a:r>
                      <a:r>
                        <a:rPr lang="en-US" sz="800" b="0" dirty="0" err="1">
                          <a:effectLst/>
                          <a:latin typeface="Arial" panose="020B0604020202020204" pitchFamily="34" charset="0"/>
                          <a:cs typeface="Arial" panose="020B0604020202020204" pitchFamily="34" charset="0"/>
                        </a:rPr>
                        <a:t>оролцогч</a:t>
                      </a:r>
                      <a:endParaRPr lang="en-US" sz="800" b="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18</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6509" marR="46509" marT="0" marB="0"/>
                </a:tc>
              </a:tr>
            </a:tbl>
          </a:graphicData>
        </a:graphic>
      </p:graphicFrame>
    </p:spTree>
    <p:extLst>
      <p:ext uri="{BB962C8B-B14F-4D97-AF65-F5344CB8AC3E}">
        <p14:creationId xmlns:p14="http://schemas.microsoft.com/office/powerpoint/2010/main" val="560608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2" name="Title 1"/>
          <p:cNvSpPr>
            <a:spLocks noGrp="1"/>
          </p:cNvSpPr>
          <p:nvPr>
            <p:ph type="ctrTitle"/>
          </p:nvPr>
        </p:nvSpPr>
        <p:spPr>
          <a:xfrm>
            <a:off x="359227" y="284132"/>
            <a:ext cx="4210050" cy="347155"/>
          </a:xfrm>
        </p:spPr>
        <p:txBody>
          <a:bodyPr>
            <a:normAutofit fontScale="90000"/>
          </a:bodyPr>
          <a:lstStyle/>
          <a:p>
            <a:r>
              <a:rPr lang="mn-MN" sz="2000" dirty="0" smtClean="0">
                <a:latin typeface="Arial" panose="020B0604020202020204" pitchFamily="34" charset="0"/>
                <a:cs typeface="Arial" panose="020B0604020202020204" pitchFamily="34" charset="0"/>
              </a:rPr>
              <a:t>Ховдын хамгийн хамгийн</a:t>
            </a:r>
            <a:endParaRPr lang="en-US" sz="2000"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457201" y="672177"/>
            <a:ext cx="3714750" cy="1559564"/>
          </a:xfrm>
        </p:spPr>
        <p:txBody>
          <a:bodyPr>
            <a:normAutofit/>
          </a:bodyPr>
          <a:lstStyle/>
          <a:p>
            <a:pPr algn="just"/>
            <a:r>
              <a:rPr lang="mn-MN" dirty="0" smtClean="0">
                <a:latin typeface="Arial" panose="020B0604020202020204" pitchFamily="34" charset="0"/>
                <a:cs typeface="Arial" panose="020B0604020202020204" pitchFamily="34" charset="0"/>
              </a:rPr>
              <a:t>Хамгийн том тарвас 10.2 кг</a:t>
            </a:r>
          </a:p>
          <a:p>
            <a:pPr algn="just"/>
            <a:r>
              <a:rPr lang="mn-MN" dirty="0" smtClean="0">
                <a:latin typeface="Arial" panose="020B0604020202020204" pitchFamily="34" charset="0"/>
                <a:cs typeface="Arial" panose="020B0604020202020204" pitchFamily="34" charset="0"/>
              </a:rPr>
              <a:t>Нисэх буудалтай анхны сум – Булган</a:t>
            </a:r>
          </a:p>
          <a:p>
            <a:pPr algn="just"/>
            <a:r>
              <a:rPr lang="mn-MN" dirty="0">
                <a:latin typeface="Arial" panose="020B0604020202020204" pitchFamily="34" charset="0"/>
                <a:cs typeface="Arial" panose="020B0604020202020204" pitchFamily="34" charset="0"/>
              </a:rPr>
              <a:t>Хамгийн сайн ундны устай гол – Булган гол </a:t>
            </a:r>
          </a:p>
          <a:p>
            <a:pPr algn="just"/>
            <a:r>
              <a:rPr lang="mn-MN" dirty="0" smtClean="0">
                <a:latin typeface="Arial" panose="020B0604020202020204" pitchFamily="34" charset="0"/>
                <a:cs typeface="Arial" panose="020B0604020202020204" pitchFamily="34" charset="0"/>
              </a:rPr>
              <a:t>Хамгийн том чулуу – 550 кг </a:t>
            </a:r>
          </a:p>
          <a:p>
            <a:pPr algn="just"/>
            <a:r>
              <a:rPr lang="mn-MN" dirty="0" smtClean="0">
                <a:latin typeface="Arial" panose="020B0604020202020204" pitchFamily="34" charset="0"/>
                <a:cs typeface="Arial" panose="020B0604020202020204" pitchFamily="34" charset="0"/>
              </a:rPr>
              <a:t>Хамгийн ойрхон сум – Буянт сум 25 км</a:t>
            </a:r>
          </a:p>
          <a:p>
            <a:pPr algn="just"/>
            <a:endParaRPr lang="mn-MN"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77" y="2014580"/>
            <a:ext cx="802444" cy="80244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904" y="1918838"/>
            <a:ext cx="933047" cy="93304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649" y="1912606"/>
            <a:ext cx="1341854" cy="1006391"/>
          </a:xfrm>
          <a:prstGeom prst="rect">
            <a:avLst/>
          </a:prstGeom>
          <a:ln>
            <a:noFill/>
          </a:ln>
          <a:effectLst>
            <a:softEdge rad="112500"/>
          </a:effectLst>
        </p:spPr>
      </p:pic>
    </p:spTree>
    <p:extLst>
      <p:ext uri="{BB962C8B-B14F-4D97-AF65-F5344CB8AC3E}">
        <p14:creationId xmlns:p14="http://schemas.microsoft.com/office/powerpoint/2010/main" val="3720088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787401" y="178648"/>
            <a:ext cx="2015783" cy="261610"/>
          </a:xfrm>
          <a:prstGeom prst="rect">
            <a:avLst/>
          </a:prstGeom>
          <a:noFill/>
        </p:spPr>
        <p:txBody>
          <a:bodyPr wrap="square" rtlCol="0">
            <a:spAutoFit/>
          </a:bodyPr>
          <a:lstStyle/>
          <a:p>
            <a:pPr lvl="0" algn="just" defTabSz="914400" eaLnBrk="0" fontAlgn="base" hangingPunct="0">
              <a:spcBef>
                <a:spcPct val="0"/>
              </a:spcBef>
              <a:spcAft>
                <a:spcPct val="0"/>
              </a:spcAft>
            </a:pPr>
            <a:r>
              <a:rPr lang="mn-MN" sz="1100" b="1" dirty="0">
                <a:latin typeface="Arial" panose="020B0604020202020204" pitchFamily="34" charset="0"/>
                <a:cs typeface="Arial" panose="020B0604020202020204" pitchFamily="34" charset="0"/>
              </a:rPr>
              <a:t>Сэнхэрийн агуй</a:t>
            </a:r>
            <a:r>
              <a:rPr lang="mn-MN" sz="1000" b="1" dirty="0"/>
              <a:t> </a:t>
            </a:r>
            <a:endParaRPr lang="en-US" altLang="en-US" sz="1000" cap="all" dirty="0">
              <a:solidFill>
                <a:srgbClr val="002060"/>
              </a:solidFill>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67" y="433479"/>
            <a:ext cx="4180963" cy="1649321"/>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24666" y="2108170"/>
            <a:ext cx="4269863" cy="1231106"/>
          </a:xfrm>
          <a:prstGeom prst="rect">
            <a:avLst/>
          </a:prstGeom>
          <a:noFill/>
        </p:spPr>
        <p:txBody>
          <a:bodyPr wrap="square" rtlCol="0">
            <a:spAutoFit/>
          </a:bodyPr>
          <a:lstStyle/>
          <a:p>
            <a:pPr lvl="0" algn="just" defTabSz="914400" eaLnBrk="0" fontAlgn="base" hangingPunct="0">
              <a:spcBef>
                <a:spcPct val="0"/>
              </a:spcBef>
              <a:spcAft>
                <a:spcPct val="0"/>
              </a:spcAft>
            </a:pPr>
            <a:r>
              <a:rPr lang="mn-MN" sz="800" dirty="0">
                <a:latin typeface="Arial" panose="020B0604020202020204" pitchFamily="34" charset="0"/>
                <a:cs typeface="Arial" panose="020B0604020202020204" pitchFamily="34" charset="0"/>
              </a:rPr>
              <a:t>Ховд аймгийн Манхан сумын төвөөс баруун хойш 25 км-т Хойд Цэнхэрийн голын хөндийд Монгол нутагт эртний чулуун зэвсгийн үеийн хүмүүс амьдарч байсныг батлах нэгэн сонирхолтой агуй байдаг</a:t>
            </a:r>
            <a:r>
              <a:rPr lang="mn-MN" sz="80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 </a:t>
            </a:r>
            <a:r>
              <a:rPr lang="mn-MN" sz="800" dirty="0">
                <a:latin typeface="Arial" panose="020B0604020202020204" pitchFamily="34" charset="0"/>
                <a:cs typeface="Arial" panose="020B0604020202020204" pitchFamily="34" charset="0"/>
              </a:rPr>
              <a:t>Хойд Цэнхэрийн агуйд одоогоос 40000 жилийн тэртээ эртний хүмүүс амьдарч байсан ул мөр байна гэсэн дүгнэлтийг эрдэмтэд хийжээ. Уг агуйг олоход хялбар, Ховд аймгийн Манхан сумын Тахилтын бригадаас Хойд Цэнхэрийн голыг өгсөж 7 км яваад агуйд хүрнэ. Агуйн ам хүрэх замыг зассан явган замтай. Хойд Цэнхэрийн агуй нь </a:t>
            </a:r>
            <a:r>
              <a:rPr lang="en-US" sz="800" dirty="0">
                <a:latin typeface="Arial" panose="020B0604020202020204" pitchFamily="34" charset="0"/>
                <a:cs typeface="Arial" panose="020B0604020202020204" pitchFamily="34" charset="0"/>
              </a:rPr>
              <a:t>N47°20'50.5", E91°57'24.1" </a:t>
            </a:r>
            <a:r>
              <a:rPr lang="mn-MN" sz="800" dirty="0">
                <a:latin typeface="Arial" panose="020B0604020202020204" pitchFamily="34" charset="0"/>
                <a:cs typeface="Arial" panose="020B0604020202020204" pitchFamily="34" charset="0"/>
              </a:rPr>
              <a:t>газарзүйн солибцолд, далайн төвшнөөс дээш 1571 метрийн өндөрлөгт оршино.</a:t>
            </a:r>
            <a:endParaRPr lang="en-US" sz="800" dirty="0" smtClean="0">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endParaRPr lang="en-US" altLang="en-US" sz="800" cap="all"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5144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833967" y="200321"/>
            <a:ext cx="2015783" cy="276999"/>
          </a:xfrm>
          <a:prstGeom prst="rect">
            <a:avLst/>
          </a:prstGeom>
          <a:noFill/>
        </p:spPr>
        <p:txBody>
          <a:bodyPr wrap="square" rtlCol="0">
            <a:spAutoFit/>
          </a:bodyPr>
          <a:lstStyle/>
          <a:p>
            <a:pPr lvl="0" algn="just" defTabSz="914400" eaLnBrk="0" fontAlgn="base" hangingPunct="0">
              <a:spcBef>
                <a:spcPct val="0"/>
              </a:spcBef>
              <a:spcAft>
                <a:spcPct val="0"/>
              </a:spcAft>
            </a:pPr>
            <a:r>
              <a:rPr lang="mn-MN" sz="1200" b="1" dirty="0">
                <a:latin typeface="Arial" panose="020B0604020202020204" pitchFamily="34" charset="0"/>
                <a:cs typeface="Arial" panose="020B0604020202020204" pitchFamily="34" charset="0"/>
              </a:rPr>
              <a:t>Хар- Ус нуур</a:t>
            </a:r>
            <a:endParaRPr lang="en-US" altLang="en-US" sz="12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441003"/>
            <a:ext cx="4072466" cy="1578297"/>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51368" y="2070686"/>
            <a:ext cx="4224866" cy="1077218"/>
          </a:xfrm>
          <a:prstGeom prst="rect">
            <a:avLst/>
          </a:prstGeom>
          <a:noFill/>
        </p:spPr>
        <p:txBody>
          <a:bodyPr wrap="square" rtlCol="0">
            <a:spAutoFit/>
          </a:bodyPr>
          <a:lstStyle/>
          <a:p>
            <a:pPr algn="just"/>
            <a:r>
              <a:rPr lang="mn-MN" sz="800" dirty="0">
                <a:latin typeface="Arial" panose="020B0604020202020204" pitchFamily="34" charset="0"/>
                <a:cs typeface="Arial" panose="020B0604020202020204" pitchFamily="34" charset="0"/>
              </a:rPr>
              <a:t>Монголын том нууруудын нэг Хар ус нуур нь 1153 ам километр талбайтай, 72 километр урт, 26 километр өргөн, дундаа аралтай, урд захаараа хулс, шагшуургатай нуур юм. Зэгсний гахай зэрэг ховор амьтадтай, цөлжүү хээр, заримдаг цөлийн нуур бөгөөд Хар нуур, Дөргөн нууруудыг оролцуулан 1997 онд улсын тусгай хамгаалалтанд авсан.</a:t>
            </a:r>
          </a:p>
          <a:p>
            <a:pPr algn="just"/>
            <a:r>
              <a:rPr lang="mn-MN" sz="800" dirty="0">
                <a:latin typeface="Arial" panose="020B0604020202020204" pitchFamily="34" charset="0"/>
                <a:cs typeface="Arial" panose="020B0604020202020204" pitchFamily="34" charset="0"/>
              </a:rPr>
              <a:t>Тус цогцолбор газарт 54 зүйлийн хөхтөн амьтан, 268 зүйлийн жигүүртэн шувуу, 455 зүйлийн өвс ургамал, 4 зүйлийн загас, 6 зүйлийн мөлхөгч амьтан, 131 зүйлийн шавьж амьдардгийг тогтоосон байна. </a:t>
            </a:r>
            <a:endParaRPr lang="mn-MN" sz="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2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694268" y="195521"/>
            <a:ext cx="2015783" cy="276999"/>
          </a:xfrm>
          <a:prstGeom prst="rect">
            <a:avLst/>
          </a:prstGeom>
          <a:noFill/>
        </p:spPr>
        <p:txBody>
          <a:bodyPr wrap="square" rtlCol="0">
            <a:spAutoFit/>
          </a:bodyPr>
          <a:lstStyle/>
          <a:p>
            <a:pPr lvl="0" algn="just" defTabSz="914400" eaLnBrk="0" fontAlgn="base" hangingPunct="0">
              <a:spcBef>
                <a:spcPct val="0"/>
              </a:spcBef>
              <a:spcAft>
                <a:spcPct val="0"/>
              </a:spcAft>
            </a:pPr>
            <a:r>
              <a:rPr lang="mn-MN" sz="1200" b="1" dirty="0">
                <a:latin typeface="Arial" panose="020B0604020202020204" pitchFamily="34" charset="0"/>
                <a:cs typeface="Arial" panose="020B0604020202020204" pitchFamily="34" charset="0"/>
              </a:rPr>
              <a:t>Мөнххайрхан уул</a:t>
            </a:r>
            <a:endParaRPr lang="en-US" altLang="en-US" sz="12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1225"/>
          <a:stretch/>
        </p:blipFill>
        <p:spPr>
          <a:xfrm>
            <a:off x="486231" y="453974"/>
            <a:ext cx="3895270" cy="1611894"/>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418083" y="2065976"/>
            <a:ext cx="4069250" cy="1077218"/>
          </a:xfrm>
          <a:prstGeom prst="rect">
            <a:avLst/>
          </a:prstGeom>
          <a:noFill/>
        </p:spPr>
        <p:txBody>
          <a:bodyPr wrap="square" rtlCol="0">
            <a:spAutoFit/>
          </a:bodyPr>
          <a:lstStyle/>
          <a:p>
            <a:pPr lvl="0" algn="just" defTabSz="914400" eaLnBrk="0" fontAlgn="base" hangingPunct="0">
              <a:spcBef>
                <a:spcPct val="0"/>
              </a:spcBef>
              <a:spcAft>
                <a:spcPct val="0"/>
              </a:spcAft>
            </a:pPr>
            <a:r>
              <a:rPr lang="mn-MN" sz="800" dirty="0">
                <a:latin typeface="Arial" panose="020B0604020202020204" pitchFamily="34" charset="0"/>
                <a:cs typeface="Arial" panose="020B0604020202020204" pitchFamily="34" charset="0"/>
              </a:rPr>
              <a:t>Төв Азийн цөлийн нөлөөнд орших хязгаарлагдмал нөхцөлд бүрэлдэн тогтсон мөнх цэвдэг, мөсөн голууд бүхий өндөр уулын өвөрмөц газарзүйн тогтоцыг хамгаалах, байгалийн цэнгэг усны асар их нөөцийг хадгалах, мөнх цас, мөсөн голоор тэжээгддэг Алтайн нурууны ар өвөр хажуугаас эх авч урсдаг их бага олон голуудын эхийг хамгаалах, хөрсний чийгийн горимыг тогтвортой байлгах чухал ач холбогдолтойг анхаарч 2006 онд УИХ-ын 26 дугаар тогтоолоор улсын тусгай хамгаалалтанд авсан байна. Хамгаалалтын захиргаа нь Ховд аймгийн Мөнххайрхан сумын төвд байрладаг.</a:t>
            </a:r>
            <a:endParaRPr lang="en-US" altLang="en-US" sz="800" cap="all"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917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486230" y="191347"/>
            <a:ext cx="2015783" cy="261610"/>
          </a:xfrm>
          <a:prstGeom prst="rect">
            <a:avLst/>
          </a:prstGeom>
          <a:noFill/>
        </p:spPr>
        <p:txBody>
          <a:bodyPr wrap="square" rtlCol="0">
            <a:spAutoFit/>
          </a:bodyPr>
          <a:lstStyle/>
          <a:p>
            <a:pPr lvl="0" algn="just" defTabSz="914400" eaLnBrk="0" fontAlgn="base" hangingPunct="0">
              <a:spcBef>
                <a:spcPct val="0"/>
              </a:spcBef>
              <a:spcAft>
                <a:spcPct val="0"/>
              </a:spcAft>
            </a:pPr>
            <a:r>
              <a:rPr lang="mn-MN" sz="1100" b="1" dirty="0">
                <a:latin typeface="Arial" panose="020B0604020202020204" pitchFamily="34" charset="0"/>
                <a:cs typeface="Arial" panose="020B0604020202020204" pitchFamily="34" charset="0"/>
              </a:rPr>
              <a:t>Баянзүрхийн буган хөшөө</a:t>
            </a:r>
            <a:endParaRPr lang="en-US" altLang="en-US" sz="11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452957"/>
            <a:ext cx="4185131" cy="1515404"/>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82073" y="1995279"/>
            <a:ext cx="4283841" cy="1169551"/>
          </a:xfrm>
          <a:prstGeom prst="rect">
            <a:avLst/>
          </a:prstGeom>
          <a:noFill/>
        </p:spPr>
        <p:txBody>
          <a:bodyPr wrap="square" rtlCol="0">
            <a:spAutoFit/>
          </a:bodyPr>
          <a:lstStyle/>
          <a:p>
            <a:pPr algn="just"/>
            <a:r>
              <a:rPr lang="mn-MN" sz="1000" dirty="0">
                <a:latin typeface="Arial" panose="020B0604020202020204" pitchFamily="34" charset="0"/>
                <a:cs typeface="Arial" panose="020B0604020202020204" pitchFamily="34" charset="0"/>
              </a:rPr>
              <a:t>Ховд аймгийн Мөст сумын нутагт Бодончийн хавцал уруудах замд байдаг Монголын баруун хэсгийн хамгийн томд тооцогдох чулуун дурсгал юм. Баянзүрхийн буган хөшөө нь Мөст сумын төвөөс баруун зүгт 50 гаруй км-т Баянзүрх багийн төвийн орчимд бий.Энд 30 орчим том, жижиг буган хөшөө, хиргисүүр, булш байдаг. Бугын дүрслэл харьцангуй гоёмсог бөгөөд түүний зэрэгцээ 5 өнцөгт дүрс, чичлүүр хутга, бусад зэр зэвсгийг дүрсэлсэн байдаг.</a:t>
            </a:r>
            <a:endParaRPr lang="mn-MN"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98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457201" y="176893"/>
            <a:ext cx="2805694" cy="276999"/>
          </a:xfrm>
          <a:prstGeom prst="rect">
            <a:avLst/>
          </a:prstGeom>
          <a:noFill/>
        </p:spPr>
        <p:txBody>
          <a:bodyPr wrap="square" rtlCol="0">
            <a:spAutoFit/>
          </a:bodyPr>
          <a:lstStyle/>
          <a:p>
            <a:pPr lvl="0" algn="just" defTabSz="914400" eaLnBrk="0" fontAlgn="base" hangingPunct="0">
              <a:spcBef>
                <a:spcPct val="0"/>
              </a:spcBef>
              <a:spcAft>
                <a:spcPct val="0"/>
              </a:spcAft>
            </a:pPr>
            <a:r>
              <a:rPr lang="mn-MN" sz="1200" b="1" dirty="0">
                <a:latin typeface="Arial" panose="020B0604020202020204" pitchFamily="34" charset="0"/>
                <a:cs typeface="Arial" panose="020B0604020202020204" pitchFamily="34" charset="0"/>
              </a:rPr>
              <a:t>Төрийн тахилгат Алтан хөхий уул</a:t>
            </a:r>
            <a:endParaRPr lang="en-US" altLang="en-US" sz="12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00" y="447314"/>
            <a:ext cx="3894598" cy="1599474"/>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412247" y="2051253"/>
            <a:ext cx="4067654" cy="1061829"/>
          </a:xfrm>
          <a:prstGeom prst="rect">
            <a:avLst/>
          </a:prstGeom>
          <a:noFill/>
        </p:spPr>
        <p:txBody>
          <a:bodyPr wrap="square" rtlCol="0">
            <a:spAutoFit/>
          </a:bodyPr>
          <a:lstStyle/>
          <a:p>
            <a:pPr lvl="0" algn="just" defTabSz="914400" eaLnBrk="0" fontAlgn="base" hangingPunct="0">
              <a:spcBef>
                <a:spcPct val="0"/>
              </a:spcBef>
              <a:spcAft>
                <a:spcPct val="0"/>
              </a:spcAft>
            </a:pPr>
            <a:r>
              <a:rPr lang="mn-MN" sz="900" dirty="0">
                <a:latin typeface="Arial" panose="020B0604020202020204" pitchFamily="34" charset="0"/>
                <a:cs typeface="Arial" panose="020B0604020202020204" pitchFamily="34" charset="0"/>
              </a:rPr>
              <a:t>Ховд аймгийн Мянгад сум, Увс аймгийн Өмнөговь, Өлгий сумын нутгийг дамнан орших үзэсгэлэнт сайхан байгальтай, бие даасан томоохон нуруу юм. Алтанхөхий уул Алтны эх хэмээх газар Алтанхөхий хайрханы баруун энгэр, Ховд голын хөндийд оршдог байна.  Нийтдээ 60000 орчим га талбайг эзэлнэ. Алтан Хөхий Өндөр Хөхий овоо 3350 метр өндөрт байдаг. Алтан Хөхийг 250-иад жилийн өмнөөс жил бүр тахиж ирсэн эртний тахилгат овоо юм</a:t>
            </a:r>
            <a:endParaRPr lang="en-US" altLang="en-US" sz="900" cap="all"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0657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525698" y="165849"/>
            <a:ext cx="2015783" cy="276999"/>
          </a:xfrm>
          <a:prstGeom prst="rect">
            <a:avLst/>
          </a:prstGeom>
          <a:noFill/>
        </p:spPr>
        <p:txBody>
          <a:bodyPr wrap="square" rtlCol="0">
            <a:spAutoFit/>
          </a:bodyPr>
          <a:lstStyle/>
          <a:p>
            <a:pPr lvl="0" algn="just" defTabSz="914400" eaLnBrk="0" fontAlgn="base" hangingPunct="0">
              <a:spcBef>
                <a:spcPct val="0"/>
              </a:spcBef>
              <a:spcAft>
                <a:spcPct val="0"/>
              </a:spcAft>
            </a:pPr>
            <a:r>
              <a:rPr lang="mn-MN" sz="1200" b="1" dirty="0">
                <a:latin typeface="Arial" panose="020B0604020202020204" pitchFamily="34" charset="0"/>
                <a:cs typeface="Arial" panose="020B0604020202020204" pitchFamily="34" charset="0"/>
              </a:rPr>
              <a:t>Харуул овоо</a:t>
            </a:r>
            <a:endParaRPr lang="en-US" altLang="en-US" sz="12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770"/>
          <a:stretch/>
        </p:blipFill>
        <p:spPr>
          <a:xfrm>
            <a:off x="495054" y="434183"/>
            <a:ext cx="3991423" cy="1335260"/>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29446" y="1773299"/>
            <a:ext cx="4400440" cy="1338828"/>
          </a:xfrm>
          <a:prstGeom prst="rect">
            <a:avLst/>
          </a:prstGeom>
          <a:noFill/>
        </p:spPr>
        <p:txBody>
          <a:bodyPr wrap="square" rtlCol="0">
            <a:spAutoFit/>
          </a:bodyPr>
          <a:lstStyle/>
          <a:p>
            <a:pPr algn="just"/>
            <a:r>
              <a:rPr lang="mn-MN" sz="900" dirty="0">
                <a:latin typeface="Arial" panose="020B0604020202020204" pitchFamily="34" charset="0"/>
                <a:cs typeface="Arial" panose="020B0604020202020204" pitchFamily="34" charset="0"/>
              </a:rPr>
              <a:t>Ховд аймгийн Булган сумын төвөөс зүүн урд чигт 15 км-т Үенч сумын төвөөс хойд зүгт 25 км-т Жаргалан нэртэй уулын өвөр, орой дээр нэгэн сүрлэг чулуун байгууламж буйг нутгийнхан Харуул овоо хэмээн нэрлэж иржээ. Хар саарал өнгийн занарлаг чулууг хавтгайгаар нь өрж үелүүлэн энэ овоог босгохдоо дунд зэргийн шургааг модыг 1.5 метрийн зайтайгаар зангилаа углуурга байдлаар бэхэлгээ болгож хийсэн нь модны ил гарсан үзүүрүүдээс харагддаг. </a:t>
            </a:r>
          </a:p>
          <a:p>
            <a:pPr algn="just"/>
            <a:r>
              <a:rPr lang="mn-MN" sz="900" dirty="0">
                <a:latin typeface="Arial" panose="020B0604020202020204" pitchFamily="34" charset="0"/>
                <a:cs typeface="Arial" panose="020B0604020202020204" pitchFamily="34" charset="0"/>
              </a:rPr>
              <a:t>Овоо нь гурван үе бөгөөд доод үеэрээ цүлхгэр бүдүүн, дээшээ нэгэн жигд хэмээр нарийсаж цамхаг хэлбэрээр босгожээ. Овооны өндөр нь 10 гаруй метр орчим, суурийн голч нь 7 метр орчим юм. </a:t>
            </a:r>
            <a:endParaRPr lang="mn-MN" sz="9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8148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519120" y="159272"/>
            <a:ext cx="2684570" cy="276999"/>
          </a:xfrm>
          <a:prstGeom prst="rect">
            <a:avLst/>
          </a:prstGeom>
          <a:noFill/>
        </p:spPr>
        <p:txBody>
          <a:bodyPr wrap="square" rtlCol="0">
            <a:spAutoFit/>
          </a:bodyPr>
          <a:lstStyle/>
          <a:p>
            <a:pPr lvl="0" algn="just" defTabSz="914400" eaLnBrk="0" fontAlgn="base" hangingPunct="0">
              <a:spcBef>
                <a:spcPct val="0"/>
              </a:spcBef>
              <a:spcAft>
                <a:spcPct val="0"/>
              </a:spcAft>
            </a:pPr>
            <a:r>
              <a:rPr lang="ru-RU" sz="1200" b="1" dirty="0">
                <a:latin typeface="Arial" panose="020B0604020202020204" pitchFamily="34" charset="0"/>
                <a:cs typeface="Arial" panose="020B0604020202020204" pitchFamily="34" charset="0"/>
              </a:rPr>
              <a:t>Ямаан усны хадны сүг зураг</a:t>
            </a:r>
            <a:endParaRPr lang="en-US" altLang="en-US" sz="12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49180" y="1786455"/>
            <a:ext cx="4400440" cy="1061829"/>
          </a:xfrm>
          <a:prstGeom prst="rect">
            <a:avLst/>
          </a:prstGeom>
          <a:noFill/>
        </p:spPr>
        <p:txBody>
          <a:bodyPr wrap="square" rtlCol="0">
            <a:spAutoFit/>
          </a:bodyPr>
          <a:lstStyle/>
          <a:p>
            <a:pPr algn="just"/>
            <a:r>
              <a:rPr lang="mn-MN" sz="900" dirty="0">
                <a:latin typeface="Arial" panose="020B0604020202020204" pitchFamily="34" charset="0"/>
                <a:cs typeface="Arial" panose="020B0604020202020204" pitchFamily="34" charset="0"/>
              </a:rPr>
              <a:t>Ховд аймгийн Үенч, Алтай сумын зааг нутагт Ямаан усны хавцал оршдог. Уг хавцал хоёр талаасаа эгц цавчим ханан хясаагаар хашигдсан давчуу хавцал бөгөөд түүний зүүн талын ханан хаданд хүн төрөлхтний өв соёлд үнэтэй байр суурь эзлэх хэдэн зуун хадны сүг зургууд байдаг. </a:t>
            </a:r>
          </a:p>
          <a:p>
            <a:pPr algn="just"/>
            <a:r>
              <a:rPr lang="mn-MN" sz="900" dirty="0">
                <a:latin typeface="Arial" panose="020B0604020202020204" pitchFamily="34" charset="0"/>
                <a:cs typeface="Arial" panose="020B0604020202020204" pitchFamily="34" charset="0"/>
              </a:rPr>
              <a:t>Анх 1973 онд  Ховд,  Говь-Алтай аймагт ажилласан бичиг үсэг, хадны зураг судлах анги Ямаан-Усны хавцал дахь Ханан хаднаас түрэг бичээс илрүүлжээ. Монголын нутагт 22  газарт түрэг бичээс байгаагийн нэг нь энд байдаг.</a:t>
            </a:r>
            <a:endParaRPr lang="mn-MN" sz="900" dirty="0">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30" y="387616"/>
            <a:ext cx="4059456" cy="1385683"/>
          </a:xfrm>
          <a:prstGeom prst="rect">
            <a:avLst/>
          </a:prstGeom>
        </p:spPr>
      </p:pic>
    </p:spTree>
    <p:extLst>
      <p:ext uri="{BB962C8B-B14F-4D97-AF65-F5344CB8AC3E}">
        <p14:creationId xmlns:p14="http://schemas.microsoft.com/office/powerpoint/2010/main" val="4178741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486230"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98188"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525698" y="185583"/>
            <a:ext cx="3848949" cy="261610"/>
          </a:xfrm>
          <a:prstGeom prst="rect">
            <a:avLst/>
          </a:prstGeom>
          <a:noFill/>
        </p:spPr>
        <p:txBody>
          <a:bodyPr wrap="square" rtlCol="0">
            <a:spAutoFit/>
          </a:bodyPr>
          <a:lstStyle/>
          <a:p>
            <a:pPr lvl="0" algn="just" defTabSz="914400" eaLnBrk="0" fontAlgn="base" hangingPunct="0">
              <a:spcBef>
                <a:spcPct val="0"/>
              </a:spcBef>
              <a:spcAft>
                <a:spcPct val="0"/>
              </a:spcAft>
            </a:pPr>
            <a:r>
              <a:rPr lang="mn-MN" sz="1100" b="1" dirty="0">
                <a:latin typeface="Arial" panose="020B0604020202020204" pitchFamily="34" charset="0"/>
                <a:cs typeface="Arial" panose="020B0604020202020204" pitchFamily="34" charset="0"/>
              </a:rPr>
              <a:t>Цамбагарав уулын байгалийн цогцолборт газар</a:t>
            </a:r>
            <a:endParaRPr lang="en-US" altLang="en-US" sz="1100" cap="all"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12699"/>
            <a:ext cx="357296" cy="357296"/>
          </a:xfrm>
          <a:prstGeom prst="rect">
            <a:avLst/>
          </a:prstGeom>
        </p:spPr>
      </p:pic>
      <p:sp>
        <p:nvSpPr>
          <p:cNvPr id="14" name="TextBox 13">
            <a:extLst>
              <a:ext uri="{FF2B5EF4-FFF2-40B4-BE49-F238E27FC236}">
                <a16:creationId xmlns:a16="http://schemas.microsoft.com/office/drawing/2014/main" xmlns="" id="{379F5347-9EC7-4397-8718-FB3E30492FAE}"/>
              </a:ext>
            </a:extLst>
          </p:cNvPr>
          <p:cNvSpPr txBox="1"/>
          <p:nvPr/>
        </p:nvSpPr>
        <p:spPr>
          <a:xfrm>
            <a:off x="329446" y="1799611"/>
            <a:ext cx="4400440" cy="1477328"/>
          </a:xfrm>
          <a:prstGeom prst="rect">
            <a:avLst/>
          </a:prstGeom>
          <a:noFill/>
        </p:spPr>
        <p:txBody>
          <a:bodyPr wrap="square" rtlCol="0">
            <a:spAutoFit/>
          </a:bodyPr>
          <a:lstStyle/>
          <a:p>
            <a:pPr algn="just"/>
            <a:r>
              <a:rPr lang="mn-MN" sz="900" dirty="0">
                <a:latin typeface="Arial" panose="020B0604020202020204" pitchFamily="34" charset="0"/>
                <a:cs typeface="Arial" panose="020B0604020202020204" pitchFamily="34" charset="0"/>
              </a:rPr>
              <a:t>Ховд  аймгийн  Эрдэнэбүрэн,  Баян-Өлгий  аймгийн Алтанцөгц , Баяннуур сумдын  заагт  орших  Цамбагарав уулын 110960га талбайг УИХ-ын 2000 оны 29 дүгээр тогтоолоор улсын тусгай хамгаалалтад авсан юм. Мөс судлалын ач холбогдолтой, ирвэсний хэвийн өсөлтийг хангах зорилготойгоор хамгаалагдсан. </a:t>
            </a:r>
          </a:p>
          <a:p>
            <a:pPr algn="just"/>
            <a:r>
              <a:rPr lang="mn-MN" sz="900" dirty="0">
                <a:latin typeface="Arial" panose="020B0604020202020204" pitchFamily="34" charset="0"/>
                <a:cs typeface="Arial" panose="020B0604020202020204" pitchFamily="34" charset="0"/>
              </a:rPr>
              <a:t>Цаст уул далайн түвшнээс дээш 4208 метрт өргөгдсөн, алсаас сүрлэг сайхан харагддаг мөнх цаст уулстай. Энд дэлхийд болон монголд ховордсон амьтад байхаас гадна уулсынхаа араар армаг тармаг шинэсэн төгөл ойтой, тошлой, хад зэрэг жимс элбэгтэй байдаг. Үзэсгэлэнт тогтоц бүхий уулын ам, хавцал элбэг тааралдана.</a:t>
            </a:r>
            <a:endParaRPr lang="mn-MN" sz="900" dirty="0">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796" b="22127"/>
          <a:stretch/>
        </p:blipFill>
        <p:spPr>
          <a:xfrm>
            <a:off x="449709" y="433917"/>
            <a:ext cx="4102556" cy="1372272"/>
          </a:xfrm>
          <a:prstGeom prst="rect">
            <a:avLst/>
          </a:prstGeom>
        </p:spPr>
      </p:pic>
    </p:spTree>
    <p:extLst>
      <p:ext uri="{BB962C8B-B14F-4D97-AF65-F5344CB8AC3E}">
        <p14:creationId xmlns:p14="http://schemas.microsoft.com/office/powerpoint/2010/main" val="25348252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BD47E9-F592-4804-8F63-82B386D54426}"/>
              </a:ext>
            </a:extLst>
          </p:cNvPr>
          <p:cNvGrpSpPr/>
          <p:nvPr/>
        </p:nvGrpSpPr>
        <p:grpSpPr>
          <a:xfrm>
            <a:off x="216121" y="570400"/>
            <a:ext cx="4656228" cy="1304902"/>
            <a:chOff x="5173084" y="4062513"/>
            <a:chExt cx="4656228" cy="1304902"/>
          </a:xfrm>
        </p:grpSpPr>
        <p:sp>
          <p:nvSpPr>
            <p:cNvPr id="11" name="TextBox 10">
              <a:extLst>
                <a:ext uri="{FF2B5EF4-FFF2-40B4-BE49-F238E27FC236}">
                  <a16:creationId xmlns:a16="http://schemas.microsoft.com/office/drawing/2014/main" xmlns="" id="{582E0D42-62F9-4251-AEC6-921CC381EC7F}"/>
                </a:ext>
              </a:extLst>
            </p:cNvPr>
            <p:cNvSpPr txBox="1"/>
            <p:nvPr/>
          </p:nvSpPr>
          <p:spPr>
            <a:xfrm>
              <a:off x="5173084" y="4062513"/>
              <a:ext cx="4656228" cy="707886"/>
            </a:xfrm>
            <a:prstGeom prst="rect">
              <a:avLst/>
            </a:prstGeom>
            <a:noFill/>
          </p:spPr>
          <p:txBody>
            <a:bodyPr wrap="square" rtlCol="0">
              <a:spAutoFit/>
            </a:bodyPr>
            <a:lstStyle/>
            <a:p>
              <a:pPr algn="ctr"/>
              <a:r>
                <a:rPr lang="mn-MN" sz="2000" dirty="0" smtClean="0">
                  <a:solidFill>
                    <a:srgbClr val="002060"/>
                  </a:solidFill>
                  <a:latin typeface="Arial" panose="020B0604020202020204" pitchFamily="34" charset="0"/>
                  <a:cs typeface="Arial" panose="020B0604020202020204" pitchFamily="34" charset="0"/>
                </a:rPr>
                <a:t>Ховд </a:t>
              </a:r>
              <a:r>
                <a:rPr lang="mn-MN" sz="2000" dirty="0">
                  <a:solidFill>
                    <a:srgbClr val="002060"/>
                  </a:solidFill>
                  <a:latin typeface="Arial" panose="020B0604020202020204" pitchFamily="34" charset="0"/>
                  <a:cs typeface="Arial" panose="020B0604020202020204" pitchFamily="34" charset="0"/>
                </a:rPr>
                <a:t>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a16="http://schemas.microsoft.com/office/drawing/2014/main" xmlns="" id="{A180871B-BBAC-4266-9EDF-F2916756B1D6}"/>
                </a:ext>
              </a:extLst>
            </p:cNvPr>
            <p:cNvSpPr txBox="1"/>
            <p:nvPr/>
          </p:nvSpPr>
          <p:spPr>
            <a:xfrm>
              <a:off x="6027927" y="4782640"/>
              <a:ext cx="3801385" cy="584775"/>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smtClean="0">
                  <a:solidFill>
                    <a:schemeClr val="accent2"/>
                  </a:solidFill>
                  <a:latin typeface="Arial" panose="020B0604020202020204" pitchFamily="34" charset="0"/>
                  <a:cs typeface="Arial" panose="020B0604020202020204" pitchFamily="34" charset="0"/>
                  <a:hlinkClick r:id="rId2"/>
                </a:rPr>
                <a:t>www.khovd.nso.mn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smtClean="0">
                  <a:solidFill>
                    <a:schemeClr val="accent2"/>
                  </a:solidFill>
                  <a:latin typeface="Arial" panose="020B0604020202020204" pitchFamily="34" charset="0"/>
                  <a:cs typeface="Arial" panose="020B0604020202020204" pitchFamily="34" charset="0"/>
                  <a:hlinkClick r:id="rId3"/>
                </a:rPr>
                <a:t>www.khovd.gov.mn</a:t>
              </a:r>
              <a:endParaRPr lang="en-US" sz="1600" dirty="0">
                <a:solidFill>
                  <a:schemeClr val="accent2"/>
                </a:solidFill>
                <a:latin typeface="Arial" panose="020B0604020202020204" pitchFamily="34" charset="0"/>
                <a:cs typeface="Arial" panose="020B0604020202020204" pitchFamily="34" charset="0"/>
              </a:endParaRPr>
            </a:p>
          </p:txBody>
        </p:sp>
      </p:grpSp>
      <p:cxnSp>
        <p:nvCxnSpPr>
          <p:cNvPr id="16" name="Straight Connector 15">
            <a:extLst>
              <a:ext uri="{FF2B5EF4-FFF2-40B4-BE49-F238E27FC236}">
                <a16:creationId xmlns:a16="http://schemas.microsoft.com/office/drawing/2014/main" xmlns="" id="{98EC9CFC-3F79-43D4-BD85-A9F962ACCD76}"/>
              </a:ext>
            </a:extLst>
          </p:cNvPr>
          <p:cNvCxnSpPr>
            <a:cxnSpLocks/>
          </p:cNvCxnSpPr>
          <p:nvPr/>
        </p:nvCxnSpPr>
        <p:spPr>
          <a:xfrm flipH="1">
            <a:off x="447981"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62</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3" y="0"/>
            <a:ext cx="357296" cy="357296"/>
          </a:xfrm>
          <a:prstGeom prst="rect">
            <a:avLst/>
          </a:prstGeom>
        </p:spPr>
      </p:pic>
      <p:sp>
        <p:nvSpPr>
          <p:cNvPr id="20" name="TextBox 19">
            <a:extLst>
              <a:ext uri="{FF2B5EF4-FFF2-40B4-BE49-F238E27FC236}">
                <a16:creationId xmlns:a16="http://schemas.microsoft.com/office/drawing/2014/main" xmlns="" id="{98C6ECB6-45EC-493C-8C47-21AB21A72AEA}"/>
              </a:ext>
            </a:extLst>
          </p:cNvPr>
          <p:cNvSpPr txBox="1"/>
          <p:nvPr/>
        </p:nvSpPr>
        <p:spPr>
          <a:xfrm>
            <a:off x="38362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ХОВД </a:t>
            </a:r>
            <a:r>
              <a:rPr lang="mn-MN" sz="800" dirty="0">
                <a:solidFill>
                  <a:srgbClr val="002060"/>
                </a:solidFill>
                <a:latin typeface="Arial" panose="020B0604020202020204" pitchFamily="34" charset="0"/>
                <a:cs typeface="Arial" panose="020B0604020202020204" pitchFamily="34" charset="0"/>
              </a:rPr>
              <a:t>АЙМАГ</a:t>
            </a:r>
          </a:p>
        </p:txBody>
      </p:sp>
    </p:spTree>
    <p:extLst>
      <p:ext uri="{BB962C8B-B14F-4D97-AF65-F5344CB8AC3E}">
        <p14:creationId xmlns:p14="http://schemas.microsoft.com/office/powerpoint/2010/main" val="2791318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57787511"/>
              </p:ext>
            </p:extLst>
          </p:nvPr>
        </p:nvGraphicFramePr>
        <p:xfrm>
          <a:off x="488739" y="702856"/>
          <a:ext cx="3951026" cy="2024168"/>
        </p:xfrm>
        <a:graphic>
          <a:graphicData uri="http://schemas.openxmlformats.org/drawingml/2006/table">
            <a:tbl>
              <a:tblPr firstRow="1" firstCol="1" bandRow="1">
                <a:tableStyleId>{5C22544A-7EE6-4342-B048-85BDC9FD1C3A}</a:tableStyleId>
              </a:tblPr>
              <a:tblGrid>
                <a:gridCol w="487076"/>
                <a:gridCol w="1032609"/>
                <a:gridCol w="1469174"/>
                <a:gridCol w="962167"/>
              </a:tblGrid>
              <a:tr h="348328">
                <a:tc>
                  <a:txBody>
                    <a:bodyPr/>
                    <a:lstStyle/>
                    <a:p>
                      <a:pPr marL="0" marR="0" algn="ctr">
                        <a:lnSpc>
                          <a:spcPct val="107000"/>
                        </a:lnSpc>
                        <a:spcBef>
                          <a:spcPts val="0"/>
                        </a:spcBef>
                        <a:spcAft>
                          <a:spcPts val="0"/>
                        </a:spcAft>
                      </a:pPr>
                      <a:r>
                        <a:rPr lang="mn-MN" sz="1000" dirty="0" smtClean="0">
                          <a:effectLst/>
                          <a:latin typeface="Arial" panose="020B0604020202020204" pitchFamily="34" charset="0"/>
                          <a:cs typeface="Arial" panose="020B0604020202020204" pitchFamily="34" charset="0"/>
                        </a:rPr>
                        <a:t>Д/Д</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Голын нэр</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Аймгийн нутаг дахь урт /км/</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Нийт урт /км/</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Ховд</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106</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516</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2</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Булган</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105</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310</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3</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Буянт </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95</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190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4</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Бодонч</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150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150</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5</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Цэнхэр</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120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120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6</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Үенч</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110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110</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7</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Шураг</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70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70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8</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Хонгио</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75</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75</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9</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Ангирт</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80</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80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r h="167584">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10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Боорж</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a:effectLst/>
                          <a:latin typeface="Arial" panose="020B0604020202020204" pitchFamily="34" charset="0"/>
                          <a:cs typeface="Arial" panose="020B0604020202020204" pitchFamily="34" charset="0"/>
                        </a:rPr>
                        <a:t>40</a:t>
                      </a:r>
                      <a:endParaRPr lang="en-US" sz="105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c>
                  <a:txBody>
                    <a:bodyPr/>
                    <a:lstStyle/>
                    <a:p>
                      <a:pPr marL="0" marR="0" algn="ctr">
                        <a:lnSpc>
                          <a:spcPct val="107000"/>
                        </a:lnSpc>
                        <a:spcBef>
                          <a:spcPts val="0"/>
                        </a:spcBef>
                        <a:spcAft>
                          <a:spcPts val="0"/>
                        </a:spcAft>
                      </a:pPr>
                      <a:r>
                        <a:rPr lang="mn-MN" sz="1000" dirty="0">
                          <a:effectLst/>
                          <a:latin typeface="Arial" panose="020B0604020202020204" pitchFamily="34" charset="0"/>
                          <a:cs typeface="Arial" panose="020B0604020202020204" pitchFamily="34" charset="0"/>
                        </a:rPr>
                        <a:t>40</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49345" marR="49345" marT="0" marB="0"/>
                </a:tc>
              </a:tr>
            </a:tbl>
          </a:graphicData>
        </a:graphic>
      </p:graphicFrame>
      <p:sp>
        <p:nvSpPr>
          <p:cNvPr id="14" name="Title 1"/>
          <p:cNvSpPr txBox="1">
            <a:spLocks/>
          </p:cNvSpPr>
          <p:nvPr/>
        </p:nvSpPr>
        <p:spPr>
          <a:xfrm>
            <a:off x="359227" y="284132"/>
            <a:ext cx="4210050" cy="347155"/>
          </a:xfrm>
          <a:prstGeom prst="rect">
            <a:avLst/>
          </a:prstGeom>
        </p:spPr>
        <p:txBody>
          <a:bodyPr>
            <a:normAutofit fontScale="97500"/>
          </a:bodyPr>
          <a:lstStyle>
            <a:lvl1pPr algn="l" defTabSz="457383" rtl="0" eaLnBrk="1" latinLnBrk="0" hangingPunct="1">
              <a:lnSpc>
                <a:spcPct val="90000"/>
              </a:lnSpc>
              <a:spcBef>
                <a:spcPct val="0"/>
              </a:spcBef>
              <a:buNone/>
              <a:defRPr sz="2201" kern="1200">
                <a:solidFill>
                  <a:schemeClr val="tx1"/>
                </a:solidFill>
                <a:latin typeface="+mj-lt"/>
                <a:ea typeface="+mj-ea"/>
                <a:cs typeface="+mj-cs"/>
              </a:defRPr>
            </a:lvl1pPr>
          </a:lstStyle>
          <a:p>
            <a:r>
              <a:rPr lang="mn-MN" sz="1400" dirty="0" smtClean="0">
                <a:latin typeface="Arial" panose="020B0604020202020204" pitchFamily="34" charset="0"/>
                <a:cs typeface="Arial" panose="020B0604020202020204" pitchFamily="34" charset="0"/>
              </a:rPr>
              <a:t>Ховд аймагт оршиж буй томоохон гол</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99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4" name="Title 1"/>
          <p:cNvSpPr txBox="1">
            <a:spLocks/>
          </p:cNvSpPr>
          <p:nvPr/>
        </p:nvSpPr>
        <p:spPr>
          <a:xfrm>
            <a:off x="475598" y="352283"/>
            <a:ext cx="4210050" cy="347155"/>
          </a:xfrm>
          <a:prstGeom prst="rect">
            <a:avLst/>
          </a:prstGeom>
        </p:spPr>
        <p:txBody>
          <a:bodyPr>
            <a:normAutofit fontScale="97500" lnSpcReduction="10000"/>
          </a:bodyPr>
          <a:lstStyle>
            <a:lvl1pPr algn="l" defTabSz="457383" rtl="0" eaLnBrk="1" latinLnBrk="0" hangingPunct="1">
              <a:lnSpc>
                <a:spcPct val="90000"/>
              </a:lnSpc>
              <a:spcBef>
                <a:spcPct val="0"/>
              </a:spcBef>
              <a:buNone/>
              <a:defRPr sz="2201" kern="1200">
                <a:solidFill>
                  <a:schemeClr val="tx1"/>
                </a:solidFill>
                <a:latin typeface="+mj-lt"/>
                <a:ea typeface="+mj-ea"/>
                <a:cs typeface="+mj-cs"/>
              </a:defRPr>
            </a:lvl1pPr>
          </a:lstStyle>
          <a:p>
            <a:r>
              <a:rPr lang="mn-MN" sz="2000" dirty="0" smtClean="0">
                <a:latin typeface="Arial" panose="020B0604020202020204" pitchFamily="34" charset="0"/>
                <a:cs typeface="Arial" panose="020B0604020202020204" pitchFamily="34" charset="0"/>
              </a:rPr>
              <a:t>Томоохон нуур </a:t>
            </a: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33193485"/>
              </p:ext>
            </p:extLst>
          </p:nvPr>
        </p:nvGraphicFramePr>
        <p:xfrm>
          <a:off x="379700" y="823379"/>
          <a:ext cx="4226420" cy="1657841"/>
        </p:xfrm>
        <a:graphic>
          <a:graphicData uri="http://schemas.openxmlformats.org/drawingml/2006/table">
            <a:tbl>
              <a:tblPr firstRow="1" firstCol="1" bandRow="1">
                <a:tableStyleId>{5C22544A-7EE6-4342-B048-85BDC9FD1C3A}</a:tableStyleId>
              </a:tblPr>
              <a:tblGrid>
                <a:gridCol w="396685"/>
                <a:gridCol w="1946343"/>
                <a:gridCol w="730156"/>
                <a:gridCol w="1153236"/>
              </a:tblGrid>
              <a:tr h="349478">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ä/ä</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Íóóðûí</a:t>
                      </a: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íýð</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Òàëáàé êâ.êì</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Îðøèæ áóé íóòàã</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r h="239686">
                <a:tc>
                  <a:txBody>
                    <a:bodyPr/>
                    <a:lstStyle/>
                    <a:p>
                      <a:pPr marL="0" marR="0" algn="r">
                        <a:lnSpc>
                          <a:spcPct val="107000"/>
                        </a:lnSpc>
                        <a:spcBef>
                          <a:spcPts val="0"/>
                        </a:spcBef>
                        <a:spcAft>
                          <a:spcPts val="0"/>
                        </a:spcAft>
                      </a:pPr>
                      <a:r>
                        <a:rPr lang="en-US" sz="1050">
                          <a:effectLst/>
                          <a:latin typeface="Arial" panose="020B0604020202020204" pitchFamily="34" charset="0"/>
                          <a:cs typeface="Arial" panose="020B0604020202020204" pitchFamily="34" charset="0"/>
                        </a:rPr>
                        <a:t>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Õàð</a:t>
                      </a: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óñ</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gn="ctr">
                        <a:lnSpc>
                          <a:spcPct val="107000"/>
                        </a:lnSpc>
                        <a:spcBef>
                          <a:spcPts val="0"/>
                        </a:spcBef>
                        <a:spcAft>
                          <a:spcPts val="0"/>
                        </a:spcAft>
                      </a:pPr>
                      <a:r>
                        <a:rPr lang="en-US" sz="1050">
                          <a:effectLst/>
                          <a:latin typeface="Arial" panose="020B0604020202020204" pitchFamily="34" charset="0"/>
                          <a:cs typeface="Arial" panose="020B0604020202020204" pitchFamily="34" charset="0"/>
                        </a:rPr>
                        <a:t>1350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Áóÿíò</a:t>
                      </a: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Äºðãºí</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r h="242095">
                <a:tc>
                  <a:txBody>
                    <a:bodyPr/>
                    <a:lstStyle/>
                    <a:p>
                      <a:pPr marL="0" marR="0" algn="r">
                        <a:lnSpc>
                          <a:spcPct val="107000"/>
                        </a:lnSpc>
                        <a:spcBef>
                          <a:spcPts val="0"/>
                        </a:spcBef>
                        <a:spcAft>
                          <a:spcPts val="0"/>
                        </a:spcAft>
                      </a:pPr>
                      <a:r>
                        <a:rPr lang="en-US" sz="1050">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Õàð</a:t>
                      </a: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óñ</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gn="ctr">
                        <a:lnSpc>
                          <a:spcPct val="107000"/>
                        </a:lnSpc>
                        <a:spcBef>
                          <a:spcPts val="0"/>
                        </a:spcBef>
                        <a:spcAft>
                          <a:spcPts val="0"/>
                        </a:spcAft>
                      </a:pPr>
                      <a:r>
                        <a:rPr lang="en-US" sz="1050">
                          <a:effectLst/>
                          <a:latin typeface="Arial" panose="020B0604020202020204" pitchFamily="34" charset="0"/>
                          <a:cs typeface="Arial" panose="020B0604020202020204" pitchFamily="34" charset="0"/>
                        </a:rPr>
                        <a:t>575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×àíäìàíü</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r h="242095">
                <a:tc>
                  <a:txBody>
                    <a:bodyPr/>
                    <a:lstStyle/>
                    <a:p>
                      <a:pPr marL="0" marR="0" algn="r">
                        <a:lnSpc>
                          <a:spcPct val="107000"/>
                        </a:lnSpc>
                        <a:spcBef>
                          <a:spcPts val="0"/>
                        </a:spcBef>
                        <a:spcAft>
                          <a:spcPts val="0"/>
                        </a:spcAft>
                      </a:pPr>
                      <a:r>
                        <a:rPr lang="en-US" sz="1050">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Äºðãºí</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gn="ctr">
                        <a:lnSpc>
                          <a:spcPct val="107000"/>
                        </a:lnSpc>
                        <a:spcBef>
                          <a:spcPts val="0"/>
                        </a:spcBef>
                        <a:spcAft>
                          <a:spcPts val="0"/>
                        </a:spcAft>
                      </a:pPr>
                      <a:r>
                        <a:rPr lang="en-US" sz="1050">
                          <a:effectLst/>
                          <a:latin typeface="Arial" panose="020B0604020202020204" pitchFamily="34" charset="0"/>
                          <a:cs typeface="Arial" panose="020B0604020202020204" pitchFamily="34" charset="0"/>
                        </a:rPr>
                        <a:t>305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a:t>
                      </a:r>
                      <a:r>
                        <a:rPr lang="en-US" sz="1050" dirty="0" err="1">
                          <a:effectLst/>
                          <a:latin typeface="Arial" panose="020B0604020202020204" pitchFamily="34" charset="0"/>
                          <a:cs typeface="Arial" panose="020B0604020202020204" pitchFamily="34" charset="0"/>
                        </a:rPr>
                        <a:t>àíäìàíü</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r h="242095">
                <a:tc>
                  <a:txBody>
                    <a:bodyPr/>
                    <a:lstStyle/>
                    <a:p>
                      <a:pPr marL="0" marR="0" algn="r">
                        <a:lnSpc>
                          <a:spcPct val="107000"/>
                        </a:lnSpc>
                        <a:spcBef>
                          <a:spcPts val="0"/>
                        </a:spcBef>
                        <a:spcAft>
                          <a:spcPts val="0"/>
                        </a:spcAft>
                      </a:pPr>
                      <a:r>
                        <a:rPr lang="en-US" sz="1050">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err="1">
                          <a:effectLst/>
                          <a:latin typeface="Arial" panose="020B0604020202020204" pitchFamily="34" charset="0"/>
                          <a:cs typeface="Arial" panose="020B0604020202020204" pitchFamily="34" charset="0"/>
                        </a:rPr>
                        <a:t>Õîìûí</a:t>
                      </a: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õîîëîé</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42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×àíäìàíü</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r h="242095">
                <a:tc>
                  <a:txBody>
                    <a:bodyPr/>
                    <a:lstStyle/>
                    <a:p>
                      <a:pPr marL="0" marR="0" algn="r">
                        <a:lnSpc>
                          <a:spcPct val="107000"/>
                        </a:lnSpc>
                        <a:spcBef>
                          <a:spcPts val="0"/>
                        </a:spcBef>
                        <a:spcAft>
                          <a:spcPts val="0"/>
                        </a:spcAft>
                      </a:pPr>
                      <a:r>
                        <a:rPr lang="en-US" sz="1050">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a:effectLst/>
                          <a:latin typeface="Arial" panose="020B0604020202020204" pitchFamily="34" charset="0"/>
                          <a:cs typeface="Arial" panose="020B0604020202020204" pitchFamily="34" charset="0"/>
                        </a:rPr>
                        <a:t>Íîãîî, Îëãîé, Öîîõîð íóóð /õîëáîîòîé/</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gn="ctr">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c>
                  <a:txBody>
                    <a:bodyPr/>
                    <a:lstStyle/>
                    <a:p>
                      <a:pPr marL="0" marR="0">
                        <a:lnSpc>
                          <a:spcPct val="107000"/>
                        </a:lnSpc>
                        <a:spcBef>
                          <a:spcPts val="0"/>
                        </a:spcBef>
                        <a:spcAft>
                          <a:spcPts val="0"/>
                        </a:spcAft>
                      </a:pPr>
                      <a:r>
                        <a:rPr lang="en-US" sz="1050" dirty="0">
                          <a:effectLst/>
                          <a:latin typeface="Arial" panose="020B0604020202020204" pitchFamily="34" charset="0"/>
                          <a:cs typeface="Arial" panose="020B0604020202020204" pitchFamily="34" charset="0"/>
                        </a:rPr>
                        <a:t>×</a:t>
                      </a:r>
                      <a:r>
                        <a:rPr lang="en-US" sz="1050" dirty="0" err="1">
                          <a:effectLst/>
                          <a:latin typeface="Arial" panose="020B0604020202020204" pitchFamily="34" charset="0"/>
                          <a:cs typeface="Arial" panose="020B0604020202020204" pitchFamily="34" charset="0"/>
                        </a:rPr>
                        <a:t>àíäìàíü</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1613" marR="51613" marT="0" marB="0"/>
                </a:tc>
              </a:tr>
            </a:tbl>
          </a:graphicData>
        </a:graphic>
      </p:graphicFrame>
    </p:spTree>
    <p:extLst>
      <p:ext uri="{BB962C8B-B14F-4D97-AF65-F5344CB8AC3E}">
        <p14:creationId xmlns:p14="http://schemas.microsoft.com/office/powerpoint/2010/main" val="180991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5" y="0"/>
            <a:ext cx="357296" cy="357296"/>
          </a:xfrm>
          <a:prstGeom prst="rect">
            <a:avLst/>
          </a:prstGeom>
        </p:spPr>
      </p:pic>
      <p:sp>
        <p:nvSpPr>
          <p:cNvPr id="14" name="Title 1"/>
          <p:cNvSpPr txBox="1">
            <a:spLocks/>
          </p:cNvSpPr>
          <p:nvPr/>
        </p:nvSpPr>
        <p:spPr>
          <a:xfrm>
            <a:off x="537344" y="318020"/>
            <a:ext cx="4075930" cy="287943"/>
          </a:xfrm>
          <a:prstGeom prst="rect">
            <a:avLst/>
          </a:prstGeom>
        </p:spPr>
        <p:txBody>
          <a:bodyPr>
            <a:normAutofit fontScale="90000" lnSpcReduction="20000"/>
          </a:bodyPr>
          <a:lstStyle>
            <a:lvl1pPr algn="l" defTabSz="457383" rtl="0" eaLnBrk="1" latinLnBrk="0" hangingPunct="1">
              <a:lnSpc>
                <a:spcPct val="90000"/>
              </a:lnSpc>
              <a:spcBef>
                <a:spcPct val="0"/>
              </a:spcBef>
              <a:buNone/>
              <a:defRPr sz="2201" kern="1200">
                <a:solidFill>
                  <a:schemeClr val="tx1"/>
                </a:solidFill>
                <a:latin typeface="+mj-lt"/>
                <a:ea typeface="+mj-ea"/>
                <a:cs typeface="+mj-cs"/>
              </a:defRPr>
            </a:lvl1pPr>
          </a:lstStyle>
          <a:p>
            <a:r>
              <a:rPr lang="mn-MN" sz="2000" dirty="0" smtClean="0">
                <a:latin typeface="Arial" panose="020B0604020202020204" pitchFamily="34" charset="0"/>
                <a:cs typeface="Arial" panose="020B0604020202020204" pitchFamily="34" charset="0"/>
              </a:rPr>
              <a:t>Ховд аймаг оршин буй уул  </a:t>
            </a:r>
            <a:endParaRPr lang="en-US"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86544453"/>
              </p:ext>
            </p:extLst>
          </p:nvPr>
        </p:nvGraphicFramePr>
        <p:xfrm>
          <a:off x="272955" y="659274"/>
          <a:ext cx="4412693" cy="2362536"/>
        </p:xfrm>
        <a:graphic>
          <a:graphicData uri="http://schemas.openxmlformats.org/drawingml/2006/table">
            <a:tbl>
              <a:tblPr firstRow="1" firstCol="1" bandRow="1">
                <a:tableStyleId>{5C22544A-7EE6-4342-B048-85BDC9FD1C3A}</a:tableStyleId>
              </a:tblPr>
              <a:tblGrid>
                <a:gridCol w="290992"/>
                <a:gridCol w="950602"/>
                <a:gridCol w="755023"/>
                <a:gridCol w="1115757"/>
                <a:gridCol w="1300319"/>
              </a:tblGrid>
              <a:tr h="305762">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ä/ä</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Îðãèëûí íýð</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ªíäºð. Ì</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Óóëûí íýð</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ßìàð ñóìûí íóòàãò îðøäîã</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305762">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Òàâàí õóìñò</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4362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Ìºíõõàéðõàí</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Ìºíõõàéðõàí ñóì, Áàÿí ºëãèé àéìàã</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448744">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2</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Öàìáàãàðàâ</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4025</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Öàìáàãàðàâûí íóðóó</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Îðãèë</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íü</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Öàñò</a:t>
                      </a:r>
                      <a:r>
                        <a:rPr lang="en-US" sz="900" dirty="0">
                          <a:effectLst/>
                          <a:latin typeface="Arial" panose="020B0604020202020204" pitchFamily="34" charset="0"/>
                          <a:cs typeface="Arial" panose="020B0604020202020204" pitchFamily="34" charset="0"/>
                        </a:rPr>
                        <a:t> 4208ì, </a:t>
                      </a:r>
                      <a:r>
                        <a:rPr lang="en-US" sz="900" dirty="0" err="1">
                          <a:effectLst/>
                          <a:latin typeface="Arial" panose="020B0604020202020204" pitchFamily="34" charset="0"/>
                          <a:cs typeface="Arial" panose="020B0604020202020204" pitchFamily="34" charset="0"/>
                        </a:rPr>
                        <a:t>Áàÿí</a:t>
                      </a:r>
                      <a:r>
                        <a:rPr lang="en-US" sz="900" dirty="0">
                          <a:effectLst/>
                          <a:latin typeface="Arial" panose="020B0604020202020204" pitchFamily="34" charset="0"/>
                          <a:cs typeface="Arial" panose="020B0604020202020204" pitchFamily="34" charset="0"/>
                        </a:rPr>
                        <a:t> º</a:t>
                      </a:r>
                      <a:r>
                        <a:rPr lang="en-US" sz="900" dirty="0" err="1">
                          <a:effectLst/>
                          <a:latin typeface="Arial" panose="020B0604020202020204" pitchFamily="34" charset="0"/>
                          <a:cs typeface="Arial" panose="020B0604020202020204" pitchFamily="34" charset="0"/>
                        </a:rPr>
                        <a:t>ëãèé</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àéìàãò</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áàéäàã</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407684">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3</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Ñóòàé</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4090</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Äàðèâûí íóðóó</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Õîâä, Ãîâü àëòàé àéìãèéí õèëèéí óóëçâàðò</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269362">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Öàñò áîãä</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3984</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Áààòàðûí íóðóó</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Ìºñò,Çýðýã</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254802">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5</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Æàðãàëàíò óóë</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3796</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Æàðãàëàíò õàéðõàí</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×àíäìàíü</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r h="299163">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6</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nSpc>
                          <a:spcPct val="107000"/>
                        </a:lnSpc>
                        <a:spcBef>
                          <a:spcPts val="0"/>
                        </a:spcBef>
                        <a:spcAft>
                          <a:spcPts val="0"/>
                        </a:spcAft>
                      </a:pPr>
                      <a:r>
                        <a:rPr lang="en-US" sz="900">
                          <a:effectLst/>
                          <a:latin typeface="Arial" panose="020B0604020202020204" pitchFamily="34" charset="0"/>
                          <a:cs typeface="Arial" panose="020B0604020202020204" pitchFamily="34" charset="0"/>
                        </a:rPr>
                        <a:t>Áàãà Ñýðõ</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3753</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a:effectLst/>
                          <a:latin typeface="Arial" panose="020B0604020202020204" pitchFamily="34" charset="0"/>
                          <a:cs typeface="Arial" panose="020B0604020202020204" pitchFamily="34" charset="0"/>
                        </a:rPr>
                        <a:t>Õºõ ñýðõèéí íóðóó</a:t>
                      </a:r>
                      <a:endParaRPr lang="en-US" sz="80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c>
                  <a:txBody>
                    <a:bodyPr/>
                    <a:lstStyle/>
                    <a:p>
                      <a:pPr marL="0" marR="0" algn="ctr">
                        <a:lnSpc>
                          <a:spcPct val="107000"/>
                        </a:lnSpc>
                        <a:spcBef>
                          <a:spcPts val="0"/>
                        </a:spcBef>
                        <a:spcAft>
                          <a:spcPts val="0"/>
                        </a:spcAft>
                      </a:pPr>
                      <a:r>
                        <a:rPr lang="en-US" sz="900" dirty="0" err="1">
                          <a:effectLst/>
                          <a:latin typeface="Arial" panose="020B0604020202020204" pitchFamily="34" charset="0"/>
                          <a:cs typeface="Arial" panose="020B0604020202020204" pitchFamily="34" charset="0"/>
                        </a:rPr>
                        <a:t>Õîâä</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ñóì</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Îðãèë</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íü</a:t>
                      </a:r>
                      <a:r>
                        <a:rPr lang="en-US" sz="900" dirty="0">
                          <a:effectLst/>
                          <a:latin typeface="Arial" panose="020B0604020202020204" pitchFamily="34" charset="0"/>
                          <a:cs typeface="Arial" panose="020B0604020202020204" pitchFamily="34" charset="0"/>
                        </a:rPr>
                        <a:t> </a:t>
                      </a:r>
                      <a:r>
                        <a:rPr lang="en-US" sz="900" dirty="0" err="1">
                          <a:effectLst/>
                          <a:latin typeface="Arial" panose="020B0604020202020204" pitchFamily="34" charset="0"/>
                          <a:cs typeface="Arial" panose="020B0604020202020204" pitchFamily="34" charset="0"/>
                        </a:rPr>
                        <a:t>Òàõèëò</a:t>
                      </a:r>
                      <a:endParaRPr lang="en-US" sz="800" dirty="0">
                        <a:effectLst/>
                        <a:latin typeface="Arial" panose="020B0604020202020204" pitchFamily="34" charset="0"/>
                        <a:ea typeface="Calibri" panose="020F0502020204030204" pitchFamily="34" charset="0"/>
                        <a:cs typeface="Arial" panose="020B0604020202020204" pitchFamily="34" charset="0"/>
                      </a:endParaRPr>
                    </a:p>
                  </a:txBody>
                  <a:tcPr marL="43857" marR="43857" marT="0" marB="0"/>
                </a:tc>
              </a:tr>
            </a:tbl>
          </a:graphicData>
        </a:graphic>
      </p:graphicFrame>
    </p:spTree>
    <p:extLst>
      <p:ext uri="{BB962C8B-B14F-4D97-AF65-F5344CB8AC3E}">
        <p14:creationId xmlns:p14="http://schemas.microsoft.com/office/powerpoint/2010/main" val="335489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1897</TotalTime>
  <Words>3580</Words>
  <Application>Microsoft Office PowerPoint</Application>
  <PresentationFormat>Custom</PresentationFormat>
  <Paragraphs>1222</Paragraphs>
  <Slides>68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Arial</vt:lpstr>
      <vt:lpstr>Calibri</vt:lpstr>
      <vt:lpstr>Calibri Light</vt:lpstr>
      <vt:lpstr>Tahoma</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Ховдын хамгийн хамгийн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Munkhzolboo</cp:lastModifiedBy>
  <cp:revision>250</cp:revision>
  <dcterms:created xsi:type="dcterms:W3CDTF">2018-08-21T10:26:30Z</dcterms:created>
  <dcterms:modified xsi:type="dcterms:W3CDTF">2018-10-05T09:27:34Z</dcterms:modified>
</cp:coreProperties>
</file>