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4"/>
  </p:sldMasterIdLst>
  <p:notesMasterIdLst>
    <p:notesMasterId r:id="rId36"/>
  </p:notesMasterIdLst>
  <p:handoutMasterIdLst>
    <p:handoutMasterId r:id="rId37"/>
  </p:handoutMasterIdLst>
  <p:sldIdLst>
    <p:sldId id="294" r:id="rId25"/>
    <p:sldId id="754" r:id="rId26"/>
    <p:sldId id="750" r:id="rId27"/>
    <p:sldId id="751" r:id="rId28"/>
    <p:sldId id="752" r:id="rId29"/>
    <p:sldId id="753" r:id="rId30"/>
    <p:sldId id="755" r:id="rId31"/>
    <p:sldId id="756" r:id="rId32"/>
    <p:sldId id="757" r:id="rId33"/>
    <p:sldId id="762" r:id="rId34"/>
    <p:sldId id="758" r:id="rId35"/>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8451A0B-0C3F-4543-BDDC-9E4524D35D1D}">
          <p14:sldIdLst>
            <p14:sldId id="294"/>
            <p14:sldId id="754"/>
            <p14:sldId id="750"/>
            <p14:sldId id="751"/>
            <p14:sldId id="752"/>
            <p14:sldId id="753"/>
            <p14:sldId id="755"/>
            <p14:sldId id="756"/>
            <p14:sldId id="757"/>
            <p14:sldId id="762"/>
            <p14:sldId id="75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erendulam" initials="T" lastIdx="1" clrIdx="0">
    <p:extLst>
      <p:ext uri="{19B8F6BF-5375-455C-9EA6-DF929625EA0E}">
        <p15:presenceInfo xmlns:p15="http://schemas.microsoft.com/office/powerpoint/2012/main" userId="S-1-5-21-3136409274-2656067682-683017104-28108" providerId="AD"/>
      </p:ext>
    </p:extLst>
  </p:cmAuthor>
  <p:cmAuthor id="2" name="Suvdaa" initials="S" lastIdx="1" clrIdx="1">
    <p:extLst>
      <p:ext uri="{19B8F6BF-5375-455C-9EA6-DF929625EA0E}">
        <p15:presenceInfo xmlns:p15="http://schemas.microsoft.com/office/powerpoint/2012/main" userId="S-1-5-21-3136409274-2656067682-683017104-278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4E82"/>
    <a:srgbClr val="FFFFFF"/>
    <a:srgbClr val="698335"/>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87485" autoAdjust="0"/>
  </p:normalViewPr>
  <p:slideViewPr>
    <p:cSldViewPr>
      <p:cViewPr varScale="1">
        <p:scale>
          <a:sx n="100" d="100"/>
          <a:sy n="100" d="100"/>
        </p:scale>
        <p:origin x="1368" y="84"/>
      </p:cViewPr>
      <p:guideLst>
        <p:guide orient="horz" pos="2160"/>
        <p:guide pos="2880"/>
      </p:guideLst>
    </p:cSldViewPr>
  </p:slideViewPr>
  <p:outlineViewPr>
    <p:cViewPr>
      <p:scale>
        <a:sx n="33" d="100"/>
        <a:sy n="33" d="100"/>
      </p:scale>
      <p:origin x="24"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slide" Target="slides/slide2.xml"/><Relationship Id="rId39" Type="http://schemas.openxmlformats.org/officeDocument/2006/relationships/presProps" Target="presProps.xml"/><Relationship Id="rId21" Type="http://schemas.openxmlformats.org/officeDocument/2006/relationships/customXml" Target="../customXml/item21.xml"/><Relationship Id="rId34" Type="http://schemas.openxmlformats.org/officeDocument/2006/relationships/slide" Target="slides/slide10.xml"/><Relationship Id="rId42" Type="http://schemas.openxmlformats.org/officeDocument/2006/relationships/tableStyles" Target="tableStyles.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slide" Target="slides/slide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Master" Target="slideMasters/slideMaster1.xml"/><Relationship Id="rId32" Type="http://schemas.openxmlformats.org/officeDocument/2006/relationships/slide" Target="slides/slide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slide" Target="slides/slide4.xml"/><Relationship Id="rId36" Type="http://schemas.openxmlformats.org/officeDocument/2006/relationships/notesMaster" Target="notesMasters/notesMaster1.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slide" Target="slides/slide7.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slide" Target="slides/slide3.xml"/><Relationship Id="rId30" Type="http://schemas.openxmlformats.org/officeDocument/2006/relationships/slide" Target="slides/slide6.xml"/><Relationship Id="rId35" Type="http://schemas.openxmlformats.org/officeDocument/2006/relationships/slide" Target="slides/slide11.xml"/><Relationship Id="rId8" Type="http://schemas.openxmlformats.org/officeDocument/2006/relationships/customXml" Target="../customXml/item8.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slide" Target="slides/slide1.xml"/><Relationship Id="rId33" Type="http://schemas.openxmlformats.org/officeDocument/2006/relationships/slide" Target="slides/slide9.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F931A3B2-FC5F-4CEC-8F06-211E2484A93E}" type="datetimeFigureOut">
              <a:rPr lang="en-US" smtClean="0"/>
              <a:pPr/>
              <a:t>2/17/2021</a:t>
            </a:fld>
            <a:endParaRPr lang="en-US"/>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CE480B5-15DB-4374-83EB-FD90D9402D40}" type="slidenum">
              <a:rPr lang="en-US" smtClean="0"/>
              <a:pPr/>
              <a:t>‹#›</a:t>
            </a:fld>
            <a:endParaRPr lang="en-US"/>
          </a:p>
        </p:txBody>
      </p:sp>
    </p:spTree>
    <p:extLst>
      <p:ext uri="{BB962C8B-B14F-4D97-AF65-F5344CB8AC3E}">
        <p14:creationId xmlns:p14="http://schemas.microsoft.com/office/powerpoint/2010/main" val="14863064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F9345DEB-59E9-485E-A8C5-3EE83F570BC4}" type="datetimeFigureOut">
              <a:rPr lang="en-US" smtClean="0"/>
              <a:pPr/>
              <a:t>2/17/2021</a:t>
            </a:fld>
            <a:endParaRPr lang="en-US"/>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002715B9-2205-4EA0-8269-0ED18D08AE1D}" type="slidenum">
              <a:rPr lang="en-US" smtClean="0"/>
              <a:pPr/>
              <a:t>‹#›</a:t>
            </a:fld>
            <a:endParaRPr lang="en-US"/>
          </a:p>
        </p:txBody>
      </p:sp>
    </p:spTree>
    <p:extLst>
      <p:ext uri="{BB962C8B-B14F-4D97-AF65-F5344CB8AC3E}">
        <p14:creationId xmlns:p14="http://schemas.microsoft.com/office/powerpoint/2010/main" val="19643418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0C29E37-DB95-41CE-AA4D-E26EE13A769C}" type="datetime1">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218408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4059BF-BC5D-4EB7-BCE6-641B737F7587}" type="datetime1">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41126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9AA2D3-B55B-4F84-AC65-F45695FBE314}" type="datetime1">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3181824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95F75B-2741-49C1-9377-CDCA48BD3756}" type="datetime1">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337599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420A55-BEF4-4836-9F86-30ADCE6C6AE6}" type="datetime1">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4021719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949C9A4-DC2A-4B9A-A1BE-43D038F8BECE}" type="datetime1">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2039989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693A6F-3E66-4AE1-89EC-3B9CBFF150D7}" type="datetime1">
              <a:rPr lang="en-US" smtClean="0"/>
              <a:pPr/>
              <a:t>2/17/2021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3905025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AC98CC-ECD7-40CC-BD19-88E61FDB1F84}" type="datetime1">
              <a:rPr lang="en-US" smtClean="0"/>
              <a:pPr/>
              <a:t>2/17/2021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1622238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275CD8-CD50-48AD-9691-2E8394143708}" type="datetime1">
              <a:rPr lang="en-US" smtClean="0"/>
              <a:pPr/>
              <a:t>2/17/2021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3556456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CE9152-47CF-4146-BDF4-AF74CAAA2B30}" type="datetime1">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4129844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51290D-2722-4118-8275-7BE659B2F997}" type="datetime1">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45E1F-0453-4486-932E-E2BEFFFAA5A3}" type="slidenum">
              <a:rPr lang="en-US" smtClean="0"/>
              <a:pPr/>
              <a:t>‹#›</a:t>
            </a:fld>
            <a:endParaRPr lang="en-US"/>
          </a:p>
        </p:txBody>
      </p:sp>
    </p:spTree>
    <p:extLst>
      <p:ext uri="{BB962C8B-B14F-4D97-AF65-F5344CB8AC3E}">
        <p14:creationId xmlns:p14="http://schemas.microsoft.com/office/powerpoint/2010/main" val="1560082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B5B6C-3B4F-4D6B-B287-0C96A6AC16B7}" type="datetime1">
              <a:rPr lang="en-US" smtClean="0"/>
              <a:pPr/>
              <a:t>2/17/2021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45E1F-0453-4486-932E-E2BEFFFAA5A3}" type="slidenum">
              <a:rPr lang="en-US" smtClean="0"/>
              <a:pPr/>
              <a:t>‹#›</a:t>
            </a:fld>
            <a:endParaRPr lang="en-US"/>
          </a:p>
        </p:txBody>
      </p:sp>
    </p:spTree>
    <p:extLst>
      <p:ext uri="{BB962C8B-B14F-4D97-AF65-F5344CB8AC3E}">
        <p14:creationId xmlns:p14="http://schemas.microsoft.com/office/powerpoint/2010/main" val="343250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12.sv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2438400"/>
            <a:ext cx="6705600" cy="2362200"/>
          </a:xfrm>
        </p:spPr>
        <p:txBody>
          <a:bodyPr>
            <a:noAutofit/>
          </a:bodyPr>
          <a:lstStyle/>
          <a:p>
            <a:pPr marL="0" indent="0" algn="ctr">
              <a:buNone/>
            </a:pPr>
            <a:r>
              <a:rPr lang="mn-MN" sz="2800" dirty="0">
                <a:solidFill>
                  <a:srgbClr val="002060"/>
                </a:solidFill>
                <a:latin typeface="Times New Roman" panose="02020603050405020304" pitchFamily="18" charset="0"/>
                <a:cs typeface="Times New Roman" panose="02020603050405020304" pitchFamily="18" charset="0"/>
              </a:rPr>
              <a:t>АЖ АХУЙН НЭГЖ БАЙГУУЛЛАГЫН ҮЙЛ АЖИЛЛАГААНЫ ХУРААНГУЙ МЭДЭЭ</a:t>
            </a:r>
          </a:p>
        </p:txBody>
      </p:sp>
    </p:spTree>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09273E6-4477-4F4B-BB66-A53F5BC75F86}"/>
              </a:ext>
            </a:extLst>
          </p:cNvPr>
          <p:cNvSpPr>
            <a:spLocks noGrp="1"/>
          </p:cNvSpPr>
          <p:nvPr>
            <p:ph type="sldNum" sz="quarter" idx="12"/>
          </p:nvPr>
        </p:nvSpPr>
        <p:spPr/>
        <p:txBody>
          <a:bodyPr/>
          <a:lstStyle/>
          <a:p>
            <a:fld id="{70145E1F-0453-4486-932E-E2BEFFFAA5A3}" type="slidenum">
              <a:rPr lang="en-US" smtClean="0"/>
              <a:pPr/>
              <a:t>10</a:t>
            </a:fld>
            <a:endParaRPr lang="en-US"/>
          </a:p>
        </p:txBody>
      </p:sp>
      <p:sp>
        <p:nvSpPr>
          <p:cNvPr id="5" name="Content Placeholder 4">
            <a:extLst>
              <a:ext uri="{FF2B5EF4-FFF2-40B4-BE49-F238E27FC236}">
                <a16:creationId xmlns:a16="http://schemas.microsoft.com/office/drawing/2014/main" id="{63DD9395-A526-4FA5-9E0D-3564EF486CC7}"/>
              </a:ext>
            </a:extLst>
          </p:cNvPr>
          <p:cNvSpPr txBox="1">
            <a:spLocks noGrp="1"/>
          </p:cNvSpPr>
          <p:nvPr>
            <p:ph idx="1"/>
          </p:nvPr>
        </p:nvSpPr>
        <p:spPr>
          <a:xfrm>
            <a:off x="1066800" y="3200400"/>
            <a:ext cx="7620000" cy="3250121"/>
          </a:xfrm>
          <a:prstGeom prst="rect">
            <a:avLst/>
          </a:prstGeom>
          <a:noFill/>
        </p:spPr>
        <p:txBody>
          <a:bodyPr wrap="square">
            <a:spAutoFit/>
          </a:bodyPr>
          <a:lstStyle/>
          <a:p>
            <a:pPr algn="just"/>
            <a:r>
              <a:rPr lang="mn-MN" sz="1800" dirty="0">
                <a:latin typeface="Times New Roman" panose="02020603050405020304" pitchFamily="18" charset="0"/>
                <a:cs typeface="Times New Roman" panose="02020603050405020304" pitchFamily="18" charset="0"/>
              </a:rPr>
              <a:t>Хагас боловсруулсан бүтээгдэхүүн (дуусаагүй үйлдвэрлэл) (мөр 402) нь аж ахуйн нэгж, байгууллагаас  эдийн засгийн бусад нэгжүүдэд нийлүүлэхэд үйлдвэрлэл нь хараахан дуусаагүй байгаа үйлдвэрлэлээс бүрдэнэ. </a:t>
            </a:r>
          </a:p>
          <a:p>
            <a:pPr algn="just"/>
            <a:r>
              <a:rPr lang="mn-MN" sz="1800" dirty="0">
                <a:latin typeface="Times New Roman" panose="02020603050405020304" pitchFamily="18" charset="0"/>
                <a:cs typeface="Times New Roman" panose="02020603050405020304" pitchFamily="18" charset="0"/>
              </a:rPr>
              <a:t>Бэлэн бүтээгдэхүүнд (мөр 403) хэдийгээр уг бүтээгдэхүүнийг цаашид үйлдвэрлэлийн өөр боловсруулалтад завсрын хэрэглээгээр ашиглах байсан ч түүний үйлдвэрлэлийн бүх шатны үйл явц бүрэн дууссан бүтээгдэхүүнийг оруулна.  </a:t>
            </a:r>
            <a:endParaRPr lang="en-US" sz="1800" dirty="0">
              <a:latin typeface="Times New Roman" panose="02020603050405020304" pitchFamily="18" charset="0"/>
              <a:cs typeface="Times New Roman" panose="02020603050405020304" pitchFamily="18" charset="0"/>
            </a:endParaRPr>
          </a:p>
          <a:p>
            <a:pPr algn="just"/>
            <a:r>
              <a:rPr lang="mn-MN" sz="1800" dirty="0">
                <a:latin typeface="Times New Roman" panose="02020603050405020304" pitchFamily="18" charset="0"/>
                <a:cs typeface="Times New Roman" panose="02020603050405020304" pitchFamily="18" charset="0"/>
              </a:rPr>
              <a:t>Дахин борлуулахаар худалдаж авсан бүтээгдэхүүнд (мөр 405) аж ахуйн нэгж, байгууллага буюу бөөний болон жижиглэн худалдаачдын үйлчлүүлэгчдэд борлуулах зорилгоор худалдан авсан бараа байна.   </a:t>
            </a:r>
          </a:p>
        </p:txBody>
      </p:sp>
      <p:pic>
        <p:nvPicPr>
          <p:cNvPr id="6" name="Picture 5">
            <a:extLst>
              <a:ext uri="{FF2B5EF4-FFF2-40B4-BE49-F238E27FC236}">
                <a16:creationId xmlns:a16="http://schemas.microsoft.com/office/drawing/2014/main" id="{192FD557-8500-4216-98C7-9867C81D99C2}"/>
              </a:ext>
            </a:extLst>
          </p:cNvPr>
          <p:cNvPicPr>
            <a:picLocks noChangeAspect="1"/>
          </p:cNvPicPr>
          <p:nvPr/>
        </p:nvPicPr>
        <p:blipFill>
          <a:blip r:embed="rId3"/>
          <a:stretch>
            <a:fillRect/>
          </a:stretch>
        </p:blipFill>
        <p:spPr>
          <a:xfrm>
            <a:off x="1524000" y="606321"/>
            <a:ext cx="6419763" cy="2670279"/>
          </a:xfrm>
          <a:prstGeom prst="rect">
            <a:avLst/>
          </a:prstGeom>
        </p:spPr>
      </p:pic>
    </p:spTree>
    <p:extLst>
      <p:ext uri="{BB962C8B-B14F-4D97-AF65-F5344CB8AC3E}">
        <p14:creationId xmlns:p14="http://schemas.microsoft.com/office/powerpoint/2010/main" val="222348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50C0595-B5A8-4210-9914-E4095334C3F9}"/>
              </a:ext>
            </a:extLst>
          </p:cNvPr>
          <p:cNvPicPr>
            <a:picLocks noGrp="1" noChangeAspect="1"/>
          </p:cNvPicPr>
          <p:nvPr>
            <p:ph idx="1"/>
          </p:nvPr>
        </p:nvPicPr>
        <p:blipFill>
          <a:blip r:embed="rId3"/>
          <a:stretch>
            <a:fillRect/>
          </a:stretch>
        </p:blipFill>
        <p:spPr>
          <a:xfrm>
            <a:off x="1295400" y="609601"/>
            <a:ext cx="7010400" cy="5511800"/>
          </a:xfrm>
          <a:prstGeom prst="rect">
            <a:avLst/>
          </a:prstGeom>
        </p:spPr>
      </p:pic>
      <p:sp>
        <p:nvSpPr>
          <p:cNvPr id="4" name="Slide Number Placeholder 3">
            <a:extLst>
              <a:ext uri="{FF2B5EF4-FFF2-40B4-BE49-F238E27FC236}">
                <a16:creationId xmlns:a16="http://schemas.microsoft.com/office/drawing/2014/main" id="{4C975266-11D8-47B3-BEE5-8E4B41936B82}"/>
              </a:ext>
            </a:extLst>
          </p:cNvPr>
          <p:cNvSpPr>
            <a:spLocks noGrp="1"/>
          </p:cNvSpPr>
          <p:nvPr>
            <p:ph type="sldNum" sz="quarter" idx="12"/>
          </p:nvPr>
        </p:nvSpPr>
        <p:spPr/>
        <p:txBody>
          <a:bodyPr/>
          <a:lstStyle/>
          <a:p>
            <a:fld id="{70145E1F-0453-4486-932E-E2BEFFFAA5A3}" type="slidenum">
              <a:rPr lang="en-US" smtClean="0"/>
              <a:pPr/>
              <a:t>11</a:t>
            </a:fld>
            <a:endParaRPr lang="en-US"/>
          </a:p>
        </p:txBody>
      </p:sp>
    </p:spTree>
    <p:extLst>
      <p:ext uri="{BB962C8B-B14F-4D97-AF65-F5344CB8AC3E}">
        <p14:creationId xmlns:p14="http://schemas.microsoft.com/office/powerpoint/2010/main" val="3647336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989FA-6DBC-477A-9988-8CA475262AD7}"/>
              </a:ext>
            </a:extLst>
          </p:cNvPr>
          <p:cNvSpPr>
            <a:spLocks noGrp="1"/>
          </p:cNvSpPr>
          <p:nvPr>
            <p:ph type="title"/>
          </p:nvPr>
        </p:nvSpPr>
        <p:spPr>
          <a:xfrm>
            <a:off x="990600" y="787400"/>
            <a:ext cx="5305425" cy="609600"/>
          </a:xfrm>
        </p:spPr>
        <p:txBody>
          <a:bodyPr>
            <a:noAutofit/>
          </a:bodyPr>
          <a:lstStyle/>
          <a:p>
            <a:r>
              <a:rPr lang="mn-MN" sz="2000" dirty="0">
                <a:solidFill>
                  <a:schemeClr val="dk1"/>
                </a:solidFill>
                <a:latin typeface="Arial" pitchFamily="34" charset="0"/>
                <a:ea typeface="+mn-ea"/>
                <a:cs typeface="Arial" pitchFamily="34" charset="0"/>
              </a:rPr>
              <a:t>ХУРААНГУЙ МАЯГТ НӨХӨХ АРГАЧЛАЛ</a:t>
            </a:r>
            <a:br>
              <a:rPr lang="en-US" sz="2000" dirty="0">
                <a:solidFill>
                  <a:schemeClr val="dk1"/>
                </a:solidFill>
                <a:latin typeface="Arial" pitchFamily="34" charset="0"/>
                <a:ea typeface="+mn-ea"/>
                <a:cs typeface="Arial" pitchFamily="34" charset="0"/>
              </a:rPr>
            </a:br>
            <a:endParaRPr lang="en-US" sz="2000" dirty="0"/>
          </a:p>
        </p:txBody>
      </p:sp>
      <p:pic>
        <p:nvPicPr>
          <p:cNvPr id="5" name="Content Placeholder 4">
            <a:extLst>
              <a:ext uri="{FF2B5EF4-FFF2-40B4-BE49-F238E27FC236}">
                <a16:creationId xmlns:a16="http://schemas.microsoft.com/office/drawing/2014/main" id="{A8E6ABFD-5EF9-4273-ACFD-71CE60D8B1B9}"/>
              </a:ext>
            </a:extLst>
          </p:cNvPr>
          <p:cNvPicPr>
            <a:picLocks noGrp="1" noChangeAspect="1"/>
          </p:cNvPicPr>
          <p:nvPr>
            <p:ph idx="1"/>
          </p:nvPr>
        </p:nvPicPr>
        <p:blipFill>
          <a:blip r:embed="rId3"/>
          <a:stretch>
            <a:fillRect/>
          </a:stretch>
        </p:blipFill>
        <p:spPr>
          <a:xfrm>
            <a:off x="1219200" y="1524000"/>
            <a:ext cx="7334250" cy="4114800"/>
          </a:xfrm>
          <a:prstGeom prst="rect">
            <a:avLst/>
          </a:prstGeom>
        </p:spPr>
      </p:pic>
      <p:sp>
        <p:nvSpPr>
          <p:cNvPr id="4" name="Slide Number Placeholder 3">
            <a:extLst>
              <a:ext uri="{FF2B5EF4-FFF2-40B4-BE49-F238E27FC236}">
                <a16:creationId xmlns:a16="http://schemas.microsoft.com/office/drawing/2014/main" id="{9B4C2297-E817-4B7C-970F-38322EA0770D}"/>
              </a:ext>
            </a:extLst>
          </p:cNvPr>
          <p:cNvSpPr>
            <a:spLocks noGrp="1"/>
          </p:cNvSpPr>
          <p:nvPr>
            <p:ph type="sldNum" sz="quarter" idx="12"/>
          </p:nvPr>
        </p:nvSpPr>
        <p:spPr/>
        <p:txBody>
          <a:bodyPr/>
          <a:lstStyle/>
          <a:p>
            <a:fld id="{70145E1F-0453-4486-932E-E2BEFFFAA5A3}" type="slidenum">
              <a:rPr lang="en-US" smtClean="0"/>
              <a:pPr/>
              <a:t>2</a:t>
            </a:fld>
            <a:endParaRPr lang="en-US"/>
          </a:p>
        </p:txBody>
      </p:sp>
    </p:spTree>
    <p:extLst>
      <p:ext uri="{BB962C8B-B14F-4D97-AF65-F5344CB8AC3E}">
        <p14:creationId xmlns:p14="http://schemas.microsoft.com/office/powerpoint/2010/main" val="977024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949611C-62D3-4F6B-A534-84387E56A918}"/>
              </a:ext>
            </a:extLst>
          </p:cNvPr>
          <p:cNvPicPr>
            <a:picLocks noGrp="1" noChangeAspect="1"/>
          </p:cNvPicPr>
          <p:nvPr>
            <p:ph idx="1"/>
          </p:nvPr>
        </p:nvPicPr>
        <p:blipFill>
          <a:blip r:embed="rId3"/>
          <a:stretch>
            <a:fillRect/>
          </a:stretch>
        </p:blipFill>
        <p:spPr>
          <a:xfrm>
            <a:off x="1066800" y="1408024"/>
            <a:ext cx="7334250" cy="2619375"/>
          </a:xfrm>
          <a:prstGeom prst="rect">
            <a:avLst/>
          </a:prstGeom>
        </p:spPr>
      </p:pic>
      <p:sp>
        <p:nvSpPr>
          <p:cNvPr id="4" name="Slide Number Placeholder 3">
            <a:extLst>
              <a:ext uri="{FF2B5EF4-FFF2-40B4-BE49-F238E27FC236}">
                <a16:creationId xmlns:a16="http://schemas.microsoft.com/office/drawing/2014/main" id="{1BDA765F-7A92-4422-939C-DD40DF7EE17A}"/>
              </a:ext>
            </a:extLst>
          </p:cNvPr>
          <p:cNvSpPr>
            <a:spLocks noGrp="1"/>
          </p:cNvSpPr>
          <p:nvPr>
            <p:ph type="sldNum" sz="quarter" idx="12"/>
          </p:nvPr>
        </p:nvSpPr>
        <p:spPr/>
        <p:txBody>
          <a:bodyPr/>
          <a:lstStyle/>
          <a:p>
            <a:fld id="{70145E1F-0453-4486-932E-E2BEFFFAA5A3}" type="slidenum">
              <a:rPr lang="en-US" smtClean="0"/>
              <a:pPr/>
              <a:t>3</a:t>
            </a:fld>
            <a:endParaRPr lang="en-US"/>
          </a:p>
        </p:txBody>
      </p:sp>
      <p:sp>
        <p:nvSpPr>
          <p:cNvPr id="6" name="Title 1">
            <a:extLst>
              <a:ext uri="{FF2B5EF4-FFF2-40B4-BE49-F238E27FC236}">
                <a16:creationId xmlns:a16="http://schemas.microsoft.com/office/drawing/2014/main" id="{4813322D-C678-4E31-9DF7-52F93738F444}"/>
              </a:ext>
            </a:extLst>
          </p:cNvPr>
          <p:cNvSpPr>
            <a:spLocks noGrp="1"/>
          </p:cNvSpPr>
          <p:nvPr>
            <p:ph type="title"/>
          </p:nvPr>
        </p:nvSpPr>
        <p:spPr>
          <a:xfrm>
            <a:off x="1009650" y="713316"/>
            <a:ext cx="5867400" cy="411162"/>
          </a:xfrm>
        </p:spPr>
        <p:txBody>
          <a:bodyPr>
            <a:noAutofit/>
          </a:bodyPr>
          <a:lstStyle/>
          <a:p>
            <a:r>
              <a:rPr lang="mn-MN" sz="2000" dirty="0">
                <a:solidFill>
                  <a:schemeClr val="dk1"/>
                </a:solidFill>
                <a:latin typeface="Arial" pitchFamily="34" charset="0"/>
                <a:ea typeface="+mn-ea"/>
                <a:cs typeface="Arial" pitchFamily="34" charset="0"/>
              </a:rPr>
              <a:t>ХУРААНГУЙ МАЯГТ НӨХӨХ АРГАЧЛАЛ</a:t>
            </a:r>
            <a:br>
              <a:rPr lang="en-US" sz="2000" dirty="0">
                <a:solidFill>
                  <a:schemeClr val="dk1"/>
                </a:solidFill>
                <a:latin typeface="Arial" pitchFamily="34" charset="0"/>
                <a:ea typeface="+mn-ea"/>
                <a:cs typeface="Arial" pitchFamily="34" charset="0"/>
              </a:rPr>
            </a:br>
            <a:endParaRPr lang="en-US" sz="2000" dirty="0"/>
          </a:p>
        </p:txBody>
      </p:sp>
      <p:sp>
        <p:nvSpPr>
          <p:cNvPr id="8" name="TextBox 7">
            <a:extLst>
              <a:ext uri="{FF2B5EF4-FFF2-40B4-BE49-F238E27FC236}">
                <a16:creationId xmlns:a16="http://schemas.microsoft.com/office/drawing/2014/main" id="{5183AFB5-0284-4C76-AEF1-1DDDEFB94EFD}"/>
              </a:ext>
            </a:extLst>
          </p:cNvPr>
          <p:cNvSpPr txBox="1"/>
          <p:nvPr/>
        </p:nvSpPr>
        <p:spPr>
          <a:xfrm>
            <a:off x="2305050" y="4373562"/>
            <a:ext cx="4572000" cy="1200329"/>
          </a:xfrm>
          <a:prstGeom prst="rect">
            <a:avLst/>
          </a:prstGeom>
          <a:noFill/>
        </p:spPr>
        <p:txBody>
          <a:bodyPr wrap="square">
            <a:spAutoFit/>
          </a:bodyPr>
          <a:lstStyle/>
          <a:p>
            <a:pPr algn="just"/>
            <a:r>
              <a:rPr lang="mn-MN" dirty="0"/>
              <a:t>Хариуцлага болон өмчийн хэлбэр. Байгууллагын хариуцлагын болон өмчийн хэлбэрийг нөхөхдөө холбогдох кодыг дугуйлна. </a:t>
            </a:r>
          </a:p>
        </p:txBody>
      </p:sp>
      <p:pic>
        <p:nvPicPr>
          <p:cNvPr id="10" name="Graphic 9" descr="Presentation with pie chart">
            <a:extLst>
              <a:ext uri="{FF2B5EF4-FFF2-40B4-BE49-F238E27FC236}">
                <a16:creationId xmlns:a16="http://schemas.microsoft.com/office/drawing/2014/main" id="{CDD3F96D-B410-4169-8643-6F04500FED8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81125" y="4516526"/>
            <a:ext cx="914400" cy="914400"/>
          </a:xfrm>
          <a:prstGeom prst="rect">
            <a:avLst/>
          </a:prstGeom>
        </p:spPr>
      </p:pic>
    </p:spTree>
    <p:extLst>
      <p:ext uri="{BB962C8B-B14F-4D97-AF65-F5344CB8AC3E}">
        <p14:creationId xmlns:p14="http://schemas.microsoft.com/office/powerpoint/2010/main" val="3663429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A59E35D-C307-4877-BE1D-572C1AA9E9C2}"/>
              </a:ext>
            </a:extLst>
          </p:cNvPr>
          <p:cNvPicPr>
            <a:picLocks noGrp="1" noChangeAspect="1"/>
          </p:cNvPicPr>
          <p:nvPr>
            <p:ph idx="1"/>
          </p:nvPr>
        </p:nvPicPr>
        <p:blipFill>
          <a:blip r:embed="rId3"/>
          <a:stretch>
            <a:fillRect/>
          </a:stretch>
        </p:blipFill>
        <p:spPr>
          <a:xfrm>
            <a:off x="1343025" y="1205706"/>
            <a:ext cx="7334250" cy="3752850"/>
          </a:xfrm>
          <a:prstGeom prst="rect">
            <a:avLst/>
          </a:prstGeom>
        </p:spPr>
      </p:pic>
      <p:sp>
        <p:nvSpPr>
          <p:cNvPr id="4" name="Slide Number Placeholder 3">
            <a:extLst>
              <a:ext uri="{FF2B5EF4-FFF2-40B4-BE49-F238E27FC236}">
                <a16:creationId xmlns:a16="http://schemas.microsoft.com/office/drawing/2014/main" id="{3CDCFF2F-3612-4484-889D-AB5406CDD406}"/>
              </a:ext>
            </a:extLst>
          </p:cNvPr>
          <p:cNvSpPr>
            <a:spLocks noGrp="1"/>
          </p:cNvSpPr>
          <p:nvPr>
            <p:ph type="sldNum" sz="quarter" idx="12"/>
          </p:nvPr>
        </p:nvSpPr>
        <p:spPr/>
        <p:txBody>
          <a:bodyPr/>
          <a:lstStyle/>
          <a:p>
            <a:fld id="{70145E1F-0453-4486-932E-E2BEFFFAA5A3}" type="slidenum">
              <a:rPr lang="en-US" smtClean="0"/>
              <a:pPr/>
              <a:t>4</a:t>
            </a:fld>
            <a:endParaRPr lang="en-US"/>
          </a:p>
        </p:txBody>
      </p:sp>
      <p:sp>
        <p:nvSpPr>
          <p:cNvPr id="6" name="Title 1">
            <a:extLst>
              <a:ext uri="{FF2B5EF4-FFF2-40B4-BE49-F238E27FC236}">
                <a16:creationId xmlns:a16="http://schemas.microsoft.com/office/drawing/2014/main" id="{CDC9E8A0-20B6-4F39-9113-2C6E2BD5DC3C}"/>
              </a:ext>
            </a:extLst>
          </p:cNvPr>
          <p:cNvSpPr>
            <a:spLocks noGrp="1"/>
          </p:cNvSpPr>
          <p:nvPr>
            <p:ph type="title"/>
          </p:nvPr>
        </p:nvSpPr>
        <p:spPr>
          <a:xfrm>
            <a:off x="685800" y="609600"/>
            <a:ext cx="5867400" cy="411162"/>
          </a:xfrm>
        </p:spPr>
        <p:txBody>
          <a:bodyPr>
            <a:noAutofit/>
          </a:bodyPr>
          <a:lstStyle/>
          <a:p>
            <a:r>
              <a:rPr lang="mn-MN" sz="2000" dirty="0">
                <a:solidFill>
                  <a:schemeClr val="dk1"/>
                </a:solidFill>
                <a:latin typeface="Arial" pitchFamily="34" charset="0"/>
                <a:ea typeface="+mn-ea"/>
                <a:cs typeface="Arial" pitchFamily="34" charset="0"/>
              </a:rPr>
              <a:t>ХУРААНГУЙ МАЯГТ НӨХӨХ АРГАЧЛАЛ</a:t>
            </a:r>
            <a:br>
              <a:rPr lang="en-US" sz="2000" dirty="0">
                <a:solidFill>
                  <a:schemeClr val="dk1"/>
                </a:solidFill>
                <a:latin typeface="Arial" pitchFamily="34" charset="0"/>
                <a:ea typeface="+mn-ea"/>
                <a:cs typeface="Arial" pitchFamily="34" charset="0"/>
              </a:rPr>
            </a:br>
            <a:endParaRPr lang="en-US" sz="2000" dirty="0"/>
          </a:p>
        </p:txBody>
      </p:sp>
      <p:sp>
        <p:nvSpPr>
          <p:cNvPr id="8" name="TextBox 7">
            <a:extLst>
              <a:ext uri="{FF2B5EF4-FFF2-40B4-BE49-F238E27FC236}">
                <a16:creationId xmlns:a16="http://schemas.microsoft.com/office/drawing/2014/main" id="{1987AA37-969F-467C-BF46-EF9044163417}"/>
              </a:ext>
            </a:extLst>
          </p:cNvPr>
          <p:cNvSpPr txBox="1"/>
          <p:nvPr/>
        </p:nvSpPr>
        <p:spPr>
          <a:xfrm>
            <a:off x="1219201" y="5105400"/>
            <a:ext cx="2743200" cy="1384995"/>
          </a:xfrm>
          <a:prstGeom prst="rect">
            <a:avLst/>
          </a:prstGeom>
          <a:noFill/>
        </p:spPr>
        <p:txBody>
          <a:bodyPr wrap="square">
            <a:spAutoFit/>
          </a:bodyPr>
          <a:lstStyle/>
          <a:p>
            <a:pPr algn="just"/>
            <a:r>
              <a:rPr lang="en-US" sz="1400" b="1" dirty="0">
                <a:solidFill>
                  <a:schemeClr val="dk1"/>
                </a:solidFill>
                <a:latin typeface="Arial" pitchFamily="34" charset="0"/>
                <a:ea typeface="+mn-ea"/>
                <a:cs typeface="Arial" pitchFamily="34" charset="0"/>
              </a:rPr>
              <a:t> II.</a:t>
            </a:r>
            <a:r>
              <a:rPr lang="en-US" sz="1400" b="1" baseline="0" dirty="0">
                <a:solidFill>
                  <a:schemeClr val="dk1"/>
                </a:solidFill>
                <a:latin typeface="Arial" pitchFamily="34" charset="0"/>
                <a:ea typeface="+mn-ea"/>
                <a:cs typeface="Arial" pitchFamily="34" charset="0"/>
              </a:rPr>
              <a:t> </a:t>
            </a:r>
            <a:r>
              <a:rPr lang="mn-MN" sz="1400" b="1" dirty="0">
                <a:solidFill>
                  <a:schemeClr val="dk1"/>
                </a:solidFill>
                <a:latin typeface="Arial" pitchFamily="34" charset="0"/>
                <a:ea typeface="+mn-ea"/>
                <a:cs typeface="Arial" pitchFamily="34" charset="0"/>
              </a:rPr>
              <a:t>Ажиллагчдын тоо</a:t>
            </a:r>
            <a:endParaRPr lang="en-US" sz="1400" dirty="0">
              <a:solidFill>
                <a:schemeClr val="dk1"/>
              </a:solidFill>
              <a:latin typeface="Arial" pitchFamily="34" charset="0"/>
              <a:ea typeface="+mn-ea"/>
              <a:cs typeface="Arial" pitchFamily="34" charset="0"/>
            </a:endParaRPr>
          </a:p>
          <a:p>
            <a:pPr algn="just"/>
            <a:r>
              <a:rPr lang="mn-MN" sz="1400" b="1" dirty="0">
                <a:solidFill>
                  <a:schemeClr val="dk1"/>
                </a:solidFill>
                <a:latin typeface="Arial" pitchFamily="34" charset="0"/>
                <a:ea typeface="+mn-ea"/>
                <a:cs typeface="Arial" pitchFamily="34" charset="0"/>
              </a:rPr>
              <a:t>Ажиллагчид </a:t>
            </a:r>
            <a:r>
              <a:rPr lang="mn-MN" sz="1400" dirty="0">
                <a:solidFill>
                  <a:schemeClr val="dk1"/>
                </a:solidFill>
                <a:latin typeface="Arial" pitchFamily="34" charset="0"/>
                <a:ea typeface="+mn-ea"/>
                <a:cs typeface="Arial" pitchFamily="34" charset="0"/>
              </a:rPr>
              <a:t>цалин хөлс, орлого олох зорилгоор эдийн засгийн үйл ажиллагаанд оролцож, хөдөлмөр эрхлэлж буй иргэнийг хэлнэ. </a:t>
            </a:r>
            <a:endParaRPr lang="en-US" sz="1400" dirty="0">
              <a:solidFill>
                <a:schemeClr val="dk1"/>
              </a:solidFill>
              <a:latin typeface="Arial" pitchFamily="34" charset="0"/>
              <a:ea typeface="+mn-ea"/>
              <a:cs typeface="Arial" pitchFamily="34" charset="0"/>
            </a:endParaRPr>
          </a:p>
        </p:txBody>
      </p:sp>
      <p:sp>
        <p:nvSpPr>
          <p:cNvPr id="10" name="TextBox 9">
            <a:extLst>
              <a:ext uri="{FF2B5EF4-FFF2-40B4-BE49-F238E27FC236}">
                <a16:creationId xmlns:a16="http://schemas.microsoft.com/office/drawing/2014/main" id="{FD0C4305-BA9A-4789-A309-2D7A439996EA}"/>
              </a:ext>
            </a:extLst>
          </p:cNvPr>
          <p:cNvSpPr txBox="1"/>
          <p:nvPr/>
        </p:nvSpPr>
        <p:spPr>
          <a:xfrm>
            <a:off x="3962401" y="4972050"/>
            <a:ext cx="4343400" cy="1754326"/>
          </a:xfrm>
          <a:prstGeom prst="rect">
            <a:avLst/>
          </a:prstGeom>
          <a:noFill/>
        </p:spPr>
        <p:txBody>
          <a:bodyPr wrap="square">
            <a:spAutoFit/>
          </a:bodyPr>
          <a:lstStyle/>
          <a:p>
            <a:pPr algn="just"/>
            <a:r>
              <a:rPr lang="mn-MN" dirty="0">
                <a:solidFill>
                  <a:srgbClr val="FF0000"/>
                </a:solidFill>
              </a:rPr>
              <a:t>Бүрэн бус цагаар ажиллагчид </a:t>
            </a:r>
            <a:r>
              <a:rPr lang="mn-MN" dirty="0"/>
              <a:t>хөдөлмөрийн гэрээ болон ажил гүйцэтгэх, бусад гэрээний дагуу ажиллаж, долоо хоногийн ажлын цаг, ердийн ажлын өдрийн үргэлжлэлээс бага хугацаагаар ажиллагчидыг хамруулна </a:t>
            </a:r>
            <a:endParaRPr lang="en-US" dirty="0"/>
          </a:p>
        </p:txBody>
      </p:sp>
    </p:spTree>
    <p:extLst>
      <p:ext uri="{BB962C8B-B14F-4D97-AF65-F5344CB8AC3E}">
        <p14:creationId xmlns:p14="http://schemas.microsoft.com/office/powerpoint/2010/main" val="1606054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86FA095-8BA5-43B1-993E-25E4FC7703A9}"/>
              </a:ext>
            </a:extLst>
          </p:cNvPr>
          <p:cNvPicPr>
            <a:picLocks noGrp="1" noChangeAspect="1"/>
          </p:cNvPicPr>
          <p:nvPr>
            <p:ph idx="1"/>
          </p:nvPr>
        </p:nvPicPr>
        <p:blipFill>
          <a:blip r:embed="rId3"/>
          <a:stretch>
            <a:fillRect/>
          </a:stretch>
        </p:blipFill>
        <p:spPr>
          <a:xfrm>
            <a:off x="1152525" y="2045299"/>
            <a:ext cx="7762875" cy="2895600"/>
          </a:xfrm>
          <a:prstGeom prst="rect">
            <a:avLst/>
          </a:prstGeom>
        </p:spPr>
      </p:pic>
      <p:sp>
        <p:nvSpPr>
          <p:cNvPr id="4" name="Slide Number Placeholder 3">
            <a:extLst>
              <a:ext uri="{FF2B5EF4-FFF2-40B4-BE49-F238E27FC236}">
                <a16:creationId xmlns:a16="http://schemas.microsoft.com/office/drawing/2014/main" id="{44C5678E-6A80-4589-AA0B-0175E20B79D0}"/>
              </a:ext>
            </a:extLst>
          </p:cNvPr>
          <p:cNvSpPr>
            <a:spLocks noGrp="1"/>
          </p:cNvSpPr>
          <p:nvPr>
            <p:ph type="sldNum" sz="quarter" idx="12"/>
          </p:nvPr>
        </p:nvSpPr>
        <p:spPr/>
        <p:txBody>
          <a:bodyPr/>
          <a:lstStyle/>
          <a:p>
            <a:fld id="{70145E1F-0453-4486-932E-E2BEFFFAA5A3}" type="slidenum">
              <a:rPr lang="en-US" smtClean="0"/>
              <a:pPr/>
              <a:t>5</a:t>
            </a:fld>
            <a:endParaRPr lang="en-US"/>
          </a:p>
        </p:txBody>
      </p:sp>
      <p:pic>
        <p:nvPicPr>
          <p:cNvPr id="6" name="Graphic 5" descr="Coins">
            <a:extLst>
              <a:ext uri="{FF2B5EF4-FFF2-40B4-BE49-F238E27FC236}">
                <a16:creationId xmlns:a16="http://schemas.microsoft.com/office/drawing/2014/main" id="{2FF55B33-FB26-40ED-9776-C18B40EA47B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133600" y="1144588"/>
            <a:ext cx="914400" cy="914400"/>
          </a:xfrm>
          <a:prstGeom prst="rect">
            <a:avLst/>
          </a:prstGeom>
        </p:spPr>
      </p:pic>
      <p:pic>
        <p:nvPicPr>
          <p:cNvPr id="7" name="Graphic 6" descr="Money">
            <a:extLst>
              <a:ext uri="{FF2B5EF4-FFF2-40B4-BE49-F238E27FC236}">
                <a16:creationId xmlns:a16="http://schemas.microsoft.com/office/drawing/2014/main" id="{EBAEA56F-59F5-4CF5-BA7B-D9F2580AC89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19200" y="1136650"/>
            <a:ext cx="914400" cy="914400"/>
          </a:xfrm>
          <a:prstGeom prst="rect">
            <a:avLst/>
          </a:prstGeom>
        </p:spPr>
      </p:pic>
      <p:sp>
        <p:nvSpPr>
          <p:cNvPr id="8" name="Title 1">
            <a:extLst>
              <a:ext uri="{FF2B5EF4-FFF2-40B4-BE49-F238E27FC236}">
                <a16:creationId xmlns:a16="http://schemas.microsoft.com/office/drawing/2014/main" id="{073E3B47-7041-4BEE-B337-FE220789C54C}"/>
              </a:ext>
            </a:extLst>
          </p:cNvPr>
          <p:cNvSpPr>
            <a:spLocks noGrp="1"/>
          </p:cNvSpPr>
          <p:nvPr>
            <p:ph type="title"/>
          </p:nvPr>
        </p:nvSpPr>
        <p:spPr>
          <a:xfrm>
            <a:off x="704850" y="731838"/>
            <a:ext cx="5867400" cy="411162"/>
          </a:xfrm>
        </p:spPr>
        <p:txBody>
          <a:bodyPr>
            <a:noAutofit/>
          </a:bodyPr>
          <a:lstStyle/>
          <a:p>
            <a:r>
              <a:rPr lang="mn-MN" sz="2000" dirty="0">
                <a:solidFill>
                  <a:schemeClr val="dk1"/>
                </a:solidFill>
                <a:latin typeface="Arial" pitchFamily="34" charset="0"/>
                <a:ea typeface="+mn-ea"/>
                <a:cs typeface="Arial" pitchFamily="34" charset="0"/>
              </a:rPr>
              <a:t>ХУРААНГУЙ МАЯГТ НӨХӨХ АРГАЧЛАЛ</a:t>
            </a:r>
            <a:br>
              <a:rPr lang="en-US" sz="2000" dirty="0">
                <a:solidFill>
                  <a:schemeClr val="dk1"/>
                </a:solidFill>
                <a:latin typeface="Arial" pitchFamily="34" charset="0"/>
                <a:ea typeface="+mn-ea"/>
                <a:cs typeface="Arial" pitchFamily="34" charset="0"/>
              </a:rPr>
            </a:br>
            <a:endParaRPr lang="en-US" sz="2000" dirty="0"/>
          </a:p>
        </p:txBody>
      </p:sp>
      <p:sp>
        <p:nvSpPr>
          <p:cNvPr id="10" name="TextBox 9">
            <a:extLst>
              <a:ext uri="{FF2B5EF4-FFF2-40B4-BE49-F238E27FC236}">
                <a16:creationId xmlns:a16="http://schemas.microsoft.com/office/drawing/2014/main" id="{A703FDE8-0476-4C76-819D-B098B882B6D4}"/>
              </a:ext>
            </a:extLst>
          </p:cNvPr>
          <p:cNvSpPr txBox="1"/>
          <p:nvPr/>
        </p:nvSpPr>
        <p:spPr>
          <a:xfrm>
            <a:off x="3352800" y="1154113"/>
            <a:ext cx="4572000" cy="923330"/>
          </a:xfrm>
          <a:prstGeom prst="rect">
            <a:avLst/>
          </a:prstGeom>
          <a:noFill/>
        </p:spPr>
        <p:txBody>
          <a:bodyPr wrap="square">
            <a:spAutoFit/>
          </a:bodyPr>
          <a:lstStyle/>
          <a:p>
            <a:r>
              <a:rPr lang="mn-MN" dirty="0"/>
              <a:t>1. Нийт орлого</a:t>
            </a:r>
          </a:p>
          <a:p>
            <a:r>
              <a:rPr lang="mn-MN" dirty="0"/>
              <a:t>Борлуулалтын орлого. Борлуулалтын үнийн дүнг онцгой татвар ороогүй үнээр нөхнө. </a:t>
            </a:r>
          </a:p>
        </p:txBody>
      </p:sp>
      <p:sp>
        <p:nvSpPr>
          <p:cNvPr id="12" name="TextBox 11">
            <a:extLst>
              <a:ext uri="{FF2B5EF4-FFF2-40B4-BE49-F238E27FC236}">
                <a16:creationId xmlns:a16="http://schemas.microsoft.com/office/drawing/2014/main" id="{098CC9A5-9B81-4E0C-BB51-19B7F0A8F9B3}"/>
              </a:ext>
            </a:extLst>
          </p:cNvPr>
          <p:cNvSpPr txBox="1"/>
          <p:nvPr/>
        </p:nvSpPr>
        <p:spPr>
          <a:xfrm>
            <a:off x="1143000" y="4959354"/>
            <a:ext cx="6858000" cy="1754326"/>
          </a:xfrm>
          <a:prstGeom prst="rect">
            <a:avLst/>
          </a:prstGeom>
          <a:noFill/>
        </p:spPr>
        <p:txBody>
          <a:bodyPr wrap="square">
            <a:spAutoFit/>
          </a:bodyPr>
          <a:lstStyle/>
          <a:p>
            <a:pPr algn="just"/>
            <a:r>
              <a:rPr lang="mn-MN" dirty="0">
                <a:highlight>
                  <a:srgbClr val="00FFFF"/>
                </a:highlight>
              </a:rPr>
              <a:t>Өөрийн эцсийн хэрэглээнд зориулсан бараа бүтээгдэхүүн.  </a:t>
            </a:r>
            <a:r>
              <a:rPr lang="mn-MN" dirty="0"/>
              <a:t>Өөрийн үйлдвэрлэсэн бүтээгдэхүүнийг өөртөө хэрэглэсэн бол түүнийг нийт үйлдвэрлэлийн хэмжээнд оруулж тусгана. Өөрийн хэрэгцээнд хэрэглэсэн бүтээгдэхүүнийг зах зээлийн үнээр үнэлнэ. Эсвэл бүтээгдэхүүнийг үйлдвэрлэхэд зарцуулсан зардлын дүнгээр тооцон нийт үйлдвэрлэлтэд оруулж тооцно. </a:t>
            </a:r>
          </a:p>
        </p:txBody>
      </p:sp>
    </p:spTree>
    <p:extLst>
      <p:ext uri="{BB962C8B-B14F-4D97-AF65-F5344CB8AC3E}">
        <p14:creationId xmlns:p14="http://schemas.microsoft.com/office/powerpoint/2010/main" val="1998375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74F183D-CCFA-4433-95AF-98034D5BDD5E}"/>
              </a:ext>
            </a:extLst>
          </p:cNvPr>
          <p:cNvPicPr>
            <a:picLocks noGrp="1" noChangeAspect="1"/>
          </p:cNvPicPr>
          <p:nvPr>
            <p:ph idx="1"/>
          </p:nvPr>
        </p:nvPicPr>
        <p:blipFill>
          <a:blip r:embed="rId3"/>
          <a:stretch>
            <a:fillRect/>
          </a:stretch>
        </p:blipFill>
        <p:spPr>
          <a:xfrm>
            <a:off x="1143000" y="2043113"/>
            <a:ext cx="7762875" cy="2376488"/>
          </a:xfrm>
          <a:prstGeom prst="rect">
            <a:avLst/>
          </a:prstGeom>
        </p:spPr>
      </p:pic>
      <p:sp>
        <p:nvSpPr>
          <p:cNvPr id="4" name="Slide Number Placeholder 3">
            <a:extLst>
              <a:ext uri="{FF2B5EF4-FFF2-40B4-BE49-F238E27FC236}">
                <a16:creationId xmlns:a16="http://schemas.microsoft.com/office/drawing/2014/main" id="{1EEC5241-1A40-449A-A092-99B6C75663BF}"/>
              </a:ext>
            </a:extLst>
          </p:cNvPr>
          <p:cNvSpPr>
            <a:spLocks noGrp="1"/>
          </p:cNvSpPr>
          <p:nvPr>
            <p:ph type="sldNum" sz="quarter" idx="12"/>
          </p:nvPr>
        </p:nvSpPr>
        <p:spPr/>
        <p:txBody>
          <a:bodyPr/>
          <a:lstStyle/>
          <a:p>
            <a:fld id="{70145E1F-0453-4486-932E-E2BEFFFAA5A3}" type="slidenum">
              <a:rPr lang="en-US" smtClean="0"/>
              <a:pPr/>
              <a:t>6</a:t>
            </a:fld>
            <a:endParaRPr lang="en-US"/>
          </a:p>
        </p:txBody>
      </p:sp>
      <p:sp>
        <p:nvSpPr>
          <p:cNvPr id="6" name="Title 1">
            <a:extLst>
              <a:ext uri="{FF2B5EF4-FFF2-40B4-BE49-F238E27FC236}">
                <a16:creationId xmlns:a16="http://schemas.microsoft.com/office/drawing/2014/main" id="{30168C31-3BE9-49F5-8E64-FD664546EE52}"/>
              </a:ext>
            </a:extLst>
          </p:cNvPr>
          <p:cNvSpPr>
            <a:spLocks noGrp="1"/>
          </p:cNvSpPr>
          <p:nvPr>
            <p:ph type="title"/>
          </p:nvPr>
        </p:nvSpPr>
        <p:spPr>
          <a:xfrm>
            <a:off x="704850" y="731838"/>
            <a:ext cx="5867400" cy="411162"/>
          </a:xfrm>
        </p:spPr>
        <p:txBody>
          <a:bodyPr>
            <a:noAutofit/>
          </a:bodyPr>
          <a:lstStyle/>
          <a:p>
            <a:r>
              <a:rPr lang="mn-MN" sz="2000" dirty="0">
                <a:solidFill>
                  <a:schemeClr val="dk1"/>
                </a:solidFill>
                <a:latin typeface="Arial" pitchFamily="34" charset="0"/>
                <a:ea typeface="+mn-ea"/>
                <a:cs typeface="Arial" pitchFamily="34" charset="0"/>
              </a:rPr>
              <a:t>ХУРААНГУЙ МАЯГТ НӨХӨХ АРГАЧЛАЛ</a:t>
            </a:r>
            <a:br>
              <a:rPr lang="en-US" sz="2000" dirty="0">
                <a:solidFill>
                  <a:schemeClr val="dk1"/>
                </a:solidFill>
                <a:latin typeface="Arial" pitchFamily="34" charset="0"/>
                <a:ea typeface="+mn-ea"/>
                <a:cs typeface="Arial" pitchFamily="34" charset="0"/>
              </a:rPr>
            </a:br>
            <a:endParaRPr lang="en-US" sz="2000" dirty="0"/>
          </a:p>
        </p:txBody>
      </p:sp>
      <p:sp>
        <p:nvSpPr>
          <p:cNvPr id="8" name="TextBox 7">
            <a:extLst>
              <a:ext uri="{FF2B5EF4-FFF2-40B4-BE49-F238E27FC236}">
                <a16:creationId xmlns:a16="http://schemas.microsoft.com/office/drawing/2014/main" id="{C887E0A6-6DCB-4492-A98A-8E49EB38B12F}"/>
              </a:ext>
            </a:extLst>
          </p:cNvPr>
          <p:cNvSpPr txBox="1"/>
          <p:nvPr/>
        </p:nvSpPr>
        <p:spPr>
          <a:xfrm>
            <a:off x="1676400" y="4733835"/>
            <a:ext cx="4572000" cy="1200329"/>
          </a:xfrm>
          <a:prstGeom prst="rect">
            <a:avLst/>
          </a:prstGeom>
          <a:noFill/>
        </p:spPr>
        <p:txBody>
          <a:bodyPr wrap="square">
            <a:spAutoFit/>
          </a:bodyPr>
          <a:lstStyle/>
          <a:p>
            <a:pPr algn="just"/>
            <a:r>
              <a:rPr lang="mn-MN" sz="1800" b="1" i="1" dirty="0">
                <a:solidFill>
                  <a:schemeClr val="dk1"/>
                </a:solidFill>
                <a:latin typeface="Arial" pitchFamily="34" charset="0"/>
                <a:ea typeface="+mn-ea"/>
                <a:cs typeface="Arial" pitchFamily="34" charset="0"/>
              </a:rPr>
              <a:t>Улсын төсвөөс авсан татаас.</a:t>
            </a:r>
            <a:r>
              <a:rPr lang="mn-MN" sz="1800" dirty="0">
                <a:solidFill>
                  <a:schemeClr val="dk1"/>
                </a:solidFill>
                <a:latin typeface="Arial" pitchFamily="34" charset="0"/>
                <a:ea typeface="+mn-ea"/>
                <a:cs typeface="Arial" pitchFamily="34" charset="0"/>
              </a:rPr>
              <a:t> З</a:t>
            </a:r>
            <a:r>
              <a:rPr lang="en-US" sz="1800" dirty="0" err="1">
                <a:solidFill>
                  <a:schemeClr val="dk1"/>
                </a:solidFill>
                <a:latin typeface="Arial" pitchFamily="34" charset="0"/>
                <a:ea typeface="+mn-ea"/>
                <a:cs typeface="Arial" pitchFamily="34" charset="0"/>
              </a:rPr>
              <a:t>асгийн</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газраас</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үндэслэн</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буцаан</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төлөх</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нөхцөлгүйгээр</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олгодог</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урсгал</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төлбөр</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юм</a:t>
            </a:r>
            <a:r>
              <a:rPr lang="en-US" sz="1800" dirty="0">
                <a:solidFill>
                  <a:schemeClr val="dk1"/>
                </a:solidFill>
                <a:latin typeface="Arial" pitchFamily="34" charset="0"/>
                <a:ea typeface="+mn-ea"/>
                <a:cs typeface="Arial" pitchFamily="34" charset="0"/>
              </a:rPr>
              <a:t>.</a:t>
            </a:r>
            <a:r>
              <a:rPr lang="en-US" sz="1800" i="1" dirty="0">
                <a:solidFill>
                  <a:schemeClr val="dk1"/>
                </a:solidFill>
                <a:latin typeface="Arial" pitchFamily="34" charset="0"/>
                <a:ea typeface="+mn-ea"/>
                <a:cs typeface="Arial" pitchFamily="34" charset="0"/>
              </a:rPr>
              <a:t> </a:t>
            </a:r>
            <a:r>
              <a:rPr lang="mn-MN" sz="1800" i="1" dirty="0">
                <a:solidFill>
                  <a:schemeClr val="dk1"/>
                </a:solidFill>
                <a:latin typeface="Arial" pitchFamily="34" charset="0"/>
                <a:ea typeface="+mn-ea"/>
                <a:cs typeface="Arial" pitchFamily="34" charset="0"/>
              </a:rPr>
              <a:t> </a:t>
            </a:r>
            <a:endParaRPr lang="en-US" sz="1800" dirty="0">
              <a:solidFill>
                <a:schemeClr val="dk1"/>
              </a:solidFill>
              <a:latin typeface="Arial" pitchFamily="34" charset="0"/>
              <a:ea typeface="+mn-ea"/>
              <a:cs typeface="Arial" pitchFamily="34" charset="0"/>
            </a:endParaRPr>
          </a:p>
        </p:txBody>
      </p:sp>
      <p:sp>
        <p:nvSpPr>
          <p:cNvPr id="9" name="Title 1">
            <a:extLst>
              <a:ext uri="{FF2B5EF4-FFF2-40B4-BE49-F238E27FC236}">
                <a16:creationId xmlns:a16="http://schemas.microsoft.com/office/drawing/2014/main" id="{721D3C90-7D88-40A0-B493-ED0EF74A0CFD}"/>
              </a:ext>
            </a:extLst>
          </p:cNvPr>
          <p:cNvSpPr txBox="1">
            <a:spLocks/>
          </p:cNvSpPr>
          <p:nvPr/>
        </p:nvSpPr>
        <p:spPr>
          <a:xfrm>
            <a:off x="533400" y="1524000"/>
            <a:ext cx="5867400" cy="4111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2000" dirty="0">
                <a:solidFill>
                  <a:schemeClr val="dk1"/>
                </a:solidFill>
                <a:highlight>
                  <a:srgbClr val="00FFFF"/>
                </a:highlight>
                <a:latin typeface="Arial" pitchFamily="34" charset="0"/>
                <a:ea typeface="+mn-ea"/>
                <a:cs typeface="Arial" pitchFamily="34" charset="0"/>
              </a:rPr>
              <a:t>Үндсэн бус үйл ажиллагааны орлого</a:t>
            </a:r>
            <a:br>
              <a:rPr lang="en-US" sz="2000" dirty="0">
                <a:solidFill>
                  <a:schemeClr val="dk1"/>
                </a:solidFill>
                <a:highlight>
                  <a:srgbClr val="00FFFF"/>
                </a:highlight>
                <a:latin typeface="Arial" pitchFamily="34" charset="0"/>
                <a:ea typeface="+mn-ea"/>
                <a:cs typeface="Arial" pitchFamily="34" charset="0"/>
              </a:rPr>
            </a:br>
            <a:endParaRPr lang="en-US" sz="2000" dirty="0">
              <a:highlight>
                <a:srgbClr val="00FFFF"/>
              </a:highlight>
            </a:endParaRPr>
          </a:p>
        </p:txBody>
      </p:sp>
    </p:spTree>
    <p:extLst>
      <p:ext uri="{BB962C8B-B14F-4D97-AF65-F5344CB8AC3E}">
        <p14:creationId xmlns:p14="http://schemas.microsoft.com/office/powerpoint/2010/main" val="2696955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300801E-CEF6-4B76-8621-6F6E59E343D4}"/>
              </a:ext>
            </a:extLst>
          </p:cNvPr>
          <p:cNvPicPr>
            <a:picLocks noGrp="1" noChangeAspect="1"/>
          </p:cNvPicPr>
          <p:nvPr>
            <p:ph idx="1"/>
          </p:nvPr>
        </p:nvPicPr>
        <p:blipFill>
          <a:blip r:embed="rId3"/>
          <a:stretch>
            <a:fillRect/>
          </a:stretch>
        </p:blipFill>
        <p:spPr>
          <a:xfrm>
            <a:off x="1142999" y="2152650"/>
            <a:ext cx="7762875" cy="4248150"/>
          </a:xfrm>
          <a:prstGeom prst="rect">
            <a:avLst/>
          </a:prstGeom>
        </p:spPr>
      </p:pic>
      <p:sp>
        <p:nvSpPr>
          <p:cNvPr id="4" name="Slide Number Placeholder 3">
            <a:extLst>
              <a:ext uri="{FF2B5EF4-FFF2-40B4-BE49-F238E27FC236}">
                <a16:creationId xmlns:a16="http://schemas.microsoft.com/office/drawing/2014/main" id="{80D8B61A-15D9-4880-AD84-28BA2C664269}"/>
              </a:ext>
            </a:extLst>
          </p:cNvPr>
          <p:cNvSpPr>
            <a:spLocks noGrp="1"/>
          </p:cNvSpPr>
          <p:nvPr>
            <p:ph type="sldNum" sz="quarter" idx="12"/>
          </p:nvPr>
        </p:nvSpPr>
        <p:spPr/>
        <p:txBody>
          <a:bodyPr/>
          <a:lstStyle/>
          <a:p>
            <a:fld id="{70145E1F-0453-4486-932E-E2BEFFFAA5A3}" type="slidenum">
              <a:rPr lang="en-US" smtClean="0"/>
              <a:pPr/>
              <a:t>7</a:t>
            </a:fld>
            <a:endParaRPr lang="en-US"/>
          </a:p>
        </p:txBody>
      </p:sp>
      <p:sp>
        <p:nvSpPr>
          <p:cNvPr id="6" name="Title 1">
            <a:extLst>
              <a:ext uri="{FF2B5EF4-FFF2-40B4-BE49-F238E27FC236}">
                <a16:creationId xmlns:a16="http://schemas.microsoft.com/office/drawing/2014/main" id="{AA74E03F-53EA-4474-8DE5-E8F4A410C08C}"/>
              </a:ext>
            </a:extLst>
          </p:cNvPr>
          <p:cNvSpPr>
            <a:spLocks noGrp="1"/>
          </p:cNvSpPr>
          <p:nvPr>
            <p:ph type="title"/>
          </p:nvPr>
        </p:nvSpPr>
        <p:spPr>
          <a:xfrm>
            <a:off x="704850" y="655638"/>
            <a:ext cx="5867400" cy="411162"/>
          </a:xfrm>
        </p:spPr>
        <p:txBody>
          <a:bodyPr>
            <a:noAutofit/>
          </a:bodyPr>
          <a:lstStyle/>
          <a:p>
            <a:r>
              <a:rPr lang="mn-MN" sz="2000" dirty="0">
                <a:solidFill>
                  <a:schemeClr val="dk1"/>
                </a:solidFill>
                <a:latin typeface="Arial" pitchFamily="34" charset="0"/>
                <a:ea typeface="+mn-ea"/>
                <a:cs typeface="Arial" pitchFamily="34" charset="0"/>
              </a:rPr>
              <a:t>ХУРААНГУЙ МАЯГТ НӨХӨХ АРГАЧЛАЛ</a:t>
            </a:r>
            <a:br>
              <a:rPr lang="en-US" sz="2000" dirty="0">
                <a:solidFill>
                  <a:schemeClr val="dk1"/>
                </a:solidFill>
                <a:latin typeface="Arial" pitchFamily="34" charset="0"/>
                <a:ea typeface="+mn-ea"/>
                <a:cs typeface="Arial" pitchFamily="34" charset="0"/>
              </a:rPr>
            </a:br>
            <a:endParaRPr lang="en-US" sz="2000" dirty="0"/>
          </a:p>
        </p:txBody>
      </p:sp>
      <p:sp>
        <p:nvSpPr>
          <p:cNvPr id="8" name="TextBox 7">
            <a:extLst>
              <a:ext uri="{FF2B5EF4-FFF2-40B4-BE49-F238E27FC236}">
                <a16:creationId xmlns:a16="http://schemas.microsoft.com/office/drawing/2014/main" id="{5C712069-8F77-4C44-95AD-EC02D7C218C8}"/>
              </a:ext>
            </a:extLst>
          </p:cNvPr>
          <p:cNvSpPr txBox="1"/>
          <p:nvPr/>
        </p:nvSpPr>
        <p:spPr>
          <a:xfrm>
            <a:off x="1219199" y="914400"/>
            <a:ext cx="7686675" cy="1200329"/>
          </a:xfrm>
          <a:prstGeom prst="rect">
            <a:avLst/>
          </a:prstGeom>
          <a:solidFill>
            <a:schemeClr val="accent5">
              <a:lumMod val="20000"/>
              <a:lumOff val="80000"/>
            </a:schemeClr>
          </a:solidFill>
        </p:spPr>
        <p:txBody>
          <a:bodyPr wrap="square">
            <a:spAutoFit/>
          </a:bodyPr>
          <a:lstStyle/>
          <a:p>
            <a:pPr algn="just"/>
            <a:r>
              <a:rPr lang="mn-MN" sz="1800" b="1" dirty="0">
                <a:solidFill>
                  <a:schemeClr val="dk1"/>
                </a:solidFill>
                <a:latin typeface="Arial" pitchFamily="34" charset="0"/>
                <a:ea typeface="+mn-ea"/>
                <a:cs typeface="Arial" pitchFamily="34" charset="0"/>
              </a:rPr>
              <a:t>2. Нийт зардал</a:t>
            </a:r>
            <a:endParaRPr lang="en-US" sz="1800" dirty="0">
              <a:solidFill>
                <a:schemeClr val="dk1"/>
              </a:solidFill>
              <a:latin typeface="Arial" pitchFamily="34" charset="0"/>
              <a:ea typeface="+mn-ea"/>
              <a:cs typeface="Arial" pitchFamily="34" charset="0"/>
            </a:endParaRPr>
          </a:p>
          <a:p>
            <a:pPr algn="just"/>
            <a:r>
              <a:rPr lang="mn-MN" sz="1800" dirty="0">
                <a:solidFill>
                  <a:schemeClr val="dk1"/>
                </a:solidFill>
                <a:latin typeface="Arial" pitchFamily="34" charset="0"/>
                <a:ea typeface="+mn-ea"/>
                <a:cs typeface="Arial" pitchFamily="34" charset="0"/>
              </a:rPr>
              <a:t>Т</a:t>
            </a:r>
            <a:r>
              <a:rPr lang="en-US" sz="1800" dirty="0" err="1">
                <a:solidFill>
                  <a:schemeClr val="dk1"/>
                </a:solidFill>
                <a:latin typeface="Arial" pitchFamily="34" charset="0"/>
                <a:ea typeface="+mn-ea"/>
                <a:cs typeface="Arial" pitchFamily="34" charset="0"/>
              </a:rPr>
              <a:t>ухайн</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тайлант</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хугацаанд</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үйлдвэрлэл</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үйлчилгээ</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явуулахад</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орц</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байдлаар</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зарцуулсан</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бараа</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үйлчилгээний</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материалын</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зардал</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болон</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үйлчилгээний</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төлбөрийг</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хамруулж</a:t>
            </a:r>
            <a:r>
              <a:rPr lang="en-US" sz="1800" dirty="0">
                <a:solidFill>
                  <a:schemeClr val="dk1"/>
                </a:solidFill>
                <a:latin typeface="Arial" pitchFamily="34" charset="0"/>
                <a:ea typeface="+mn-ea"/>
                <a:cs typeface="Arial" pitchFamily="34" charset="0"/>
              </a:rPr>
              <a:t> </a:t>
            </a:r>
            <a:r>
              <a:rPr lang="en-US" sz="1800" dirty="0" err="1">
                <a:solidFill>
                  <a:schemeClr val="dk1"/>
                </a:solidFill>
                <a:latin typeface="Arial" pitchFamily="34" charset="0"/>
                <a:ea typeface="+mn-ea"/>
                <a:cs typeface="Arial" pitchFamily="34" charset="0"/>
              </a:rPr>
              <a:t>тооцно</a:t>
            </a:r>
            <a:r>
              <a:rPr lang="en-US" sz="1800" dirty="0">
                <a:solidFill>
                  <a:schemeClr val="dk1"/>
                </a:solidFill>
                <a:latin typeface="Arial" pitchFamily="34" charset="0"/>
                <a:ea typeface="+mn-ea"/>
                <a:cs typeface="Arial" pitchFamily="34" charset="0"/>
              </a:rPr>
              <a:t>.</a:t>
            </a:r>
          </a:p>
        </p:txBody>
      </p:sp>
    </p:spTree>
    <p:extLst>
      <p:ext uri="{BB962C8B-B14F-4D97-AF65-F5344CB8AC3E}">
        <p14:creationId xmlns:p14="http://schemas.microsoft.com/office/powerpoint/2010/main" val="2584960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11A4D79-B8BF-41CD-9ABB-98BA043E6C0D}"/>
              </a:ext>
            </a:extLst>
          </p:cNvPr>
          <p:cNvPicPr>
            <a:picLocks noGrp="1" noChangeAspect="1"/>
          </p:cNvPicPr>
          <p:nvPr>
            <p:ph idx="1"/>
          </p:nvPr>
        </p:nvPicPr>
        <p:blipFill>
          <a:blip r:embed="rId3"/>
          <a:stretch>
            <a:fillRect/>
          </a:stretch>
        </p:blipFill>
        <p:spPr>
          <a:xfrm>
            <a:off x="1142999" y="2911574"/>
            <a:ext cx="7762875" cy="3438525"/>
          </a:xfrm>
          <a:prstGeom prst="rect">
            <a:avLst/>
          </a:prstGeom>
        </p:spPr>
      </p:pic>
      <p:sp>
        <p:nvSpPr>
          <p:cNvPr id="4" name="Slide Number Placeholder 3">
            <a:extLst>
              <a:ext uri="{FF2B5EF4-FFF2-40B4-BE49-F238E27FC236}">
                <a16:creationId xmlns:a16="http://schemas.microsoft.com/office/drawing/2014/main" id="{64528939-6D16-491E-946B-D4D51BED89A5}"/>
              </a:ext>
            </a:extLst>
          </p:cNvPr>
          <p:cNvSpPr>
            <a:spLocks noGrp="1"/>
          </p:cNvSpPr>
          <p:nvPr>
            <p:ph type="sldNum" sz="quarter" idx="12"/>
          </p:nvPr>
        </p:nvSpPr>
        <p:spPr/>
        <p:txBody>
          <a:bodyPr/>
          <a:lstStyle/>
          <a:p>
            <a:fld id="{70145E1F-0453-4486-932E-E2BEFFFAA5A3}" type="slidenum">
              <a:rPr lang="en-US" smtClean="0"/>
              <a:pPr/>
              <a:t>8</a:t>
            </a:fld>
            <a:endParaRPr lang="en-US"/>
          </a:p>
        </p:txBody>
      </p:sp>
      <p:sp>
        <p:nvSpPr>
          <p:cNvPr id="7" name="TextBox 6">
            <a:extLst>
              <a:ext uri="{FF2B5EF4-FFF2-40B4-BE49-F238E27FC236}">
                <a16:creationId xmlns:a16="http://schemas.microsoft.com/office/drawing/2014/main" id="{2F7E2325-1DC9-4703-BD9B-848F09B79B69}"/>
              </a:ext>
            </a:extLst>
          </p:cNvPr>
          <p:cNvSpPr txBox="1"/>
          <p:nvPr/>
        </p:nvSpPr>
        <p:spPr>
          <a:xfrm>
            <a:off x="1100137" y="533400"/>
            <a:ext cx="7848600" cy="2308324"/>
          </a:xfrm>
          <a:prstGeom prst="rect">
            <a:avLst/>
          </a:prstGeom>
          <a:noFill/>
        </p:spPr>
        <p:txBody>
          <a:bodyPr wrap="square">
            <a:spAutoFit/>
          </a:bodyPr>
          <a:lstStyle/>
          <a:p>
            <a:pPr algn="just"/>
            <a:r>
              <a:rPr lang="mn-MN" dirty="0">
                <a:latin typeface="Times New Roman" panose="02020603050405020304" pitchFamily="18" charset="0"/>
                <a:cs typeface="Times New Roman" panose="02020603050405020304" pitchFamily="18" charset="0"/>
              </a:rPr>
              <a:t>Түүхий эд, материалын зардал. Түүхий эд, материалын зардал нь дахин борлуулахаар биш, харин үйлдвэрлэлийн үйл ажиллагаандаа завсрын орцоор хэрэглэхээр төлөвлөж буй бүтээгдэхүүн орно. </a:t>
            </a:r>
          </a:p>
          <a:p>
            <a:pPr algn="just"/>
            <a:r>
              <a:rPr lang="mn-MN" dirty="0">
                <a:latin typeface="Times New Roman" panose="02020603050405020304" pitchFamily="18" charset="0"/>
                <a:cs typeface="Times New Roman" panose="02020603050405020304" pitchFamily="18" charset="0"/>
              </a:rPr>
              <a:t>Дахин борлуулахаар худалдан авсан барааны өртөг. Аж ахуйн нэгж байгууллага буюу бөөний болон жижиглэн худалдаачдын үйлчлүүлэгчдэд борлуулах зорилгоор худалдан авсан бараа байна. </a:t>
            </a:r>
          </a:p>
          <a:p>
            <a:pPr algn="just"/>
            <a:r>
              <a:rPr lang="mn-MN" dirty="0">
                <a:latin typeface="Times New Roman" panose="02020603050405020304" pitchFamily="18" charset="0"/>
                <a:cs typeface="Times New Roman" panose="02020603050405020304" pitchFamily="18" charset="0"/>
              </a:rPr>
              <a:t>Татвар, хураамж. Бүх төрлийн татвар, хураамж орно. (Үйлчилгээний хураамж орохгүй.)</a:t>
            </a:r>
          </a:p>
        </p:txBody>
      </p:sp>
    </p:spTree>
    <p:extLst>
      <p:ext uri="{BB962C8B-B14F-4D97-AF65-F5344CB8AC3E}">
        <p14:creationId xmlns:p14="http://schemas.microsoft.com/office/powerpoint/2010/main" val="1631019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342F210-72A5-4B6C-8AA3-2C6135ADAD7D}"/>
              </a:ext>
            </a:extLst>
          </p:cNvPr>
          <p:cNvPicPr>
            <a:picLocks noGrp="1" noChangeAspect="1"/>
          </p:cNvPicPr>
          <p:nvPr>
            <p:ph idx="1"/>
          </p:nvPr>
        </p:nvPicPr>
        <p:blipFill>
          <a:blip r:embed="rId3"/>
          <a:stretch>
            <a:fillRect/>
          </a:stretch>
        </p:blipFill>
        <p:spPr>
          <a:xfrm>
            <a:off x="1066800" y="2590800"/>
            <a:ext cx="7791450" cy="2667000"/>
          </a:xfrm>
          <a:prstGeom prst="rect">
            <a:avLst/>
          </a:prstGeom>
        </p:spPr>
      </p:pic>
      <p:sp>
        <p:nvSpPr>
          <p:cNvPr id="4" name="Slide Number Placeholder 3">
            <a:extLst>
              <a:ext uri="{FF2B5EF4-FFF2-40B4-BE49-F238E27FC236}">
                <a16:creationId xmlns:a16="http://schemas.microsoft.com/office/drawing/2014/main" id="{3CAA241D-DBE8-41CC-8286-9D8EF599C184}"/>
              </a:ext>
            </a:extLst>
          </p:cNvPr>
          <p:cNvSpPr>
            <a:spLocks noGrp="1"/>
          </p:cNvSpPr>
          <p:nvPr>
            <p:ph type="sldNum" sz="quarter" idx="12"/>
          </p:nvPr>
        </p:nvSpPr>
        <p:spPr/>
        <p:txBody>
          <a:bodyPr/>
          <a:lstStyle/>
          <a:p>
            <a:fld id="{70145E1F-0453-4486-932E-E2BEFFFAA5A3}" type="slidenum">
              <a:rPr lang="en-US" smtClean="0"/>
              <a:pPr/>
              <a:t>9</a:t>
            </a:fld>
            <a:endParaRPr lang="en-US"/>
          </a:p>
        </p:txBody>
      </p:sp>
      <p:sp>
        <p:nvSpPr>
          <p:cNvPr id="7" name="TextBox 6">
            <a:extLst>
              <a:ext uri="{FF2B5EF4-FFF2-40B4-BE49-F238E27FC236}">
                <a16:creationId xmlns:a16="http://schemas.microsoft.com/office/drawing/2014/main" id="{F68682A3-1ABD-453E-8808-6D40C6321AFC}"/>
              </a:ext>
            </a:extLst>
          </p:cNvPr>
          <p:cNvSpPr txBox="1"/>
          <p:nvPr/>
        </p:nvSpPr>
        <p:spPr>
          <a:xfrm>
            <a:off x="1076326" y="1190228"/>
            <a:ext cx="7791449" cy="1231106"/>
          </a:xfrm>
          <a:prstGeom prst="rect">
            <a:avLst/>
          </a:prstGeom>
          <a:noFill/>
        </p:spPr>
        <p:txBody>
          <a:bodyPr wrap="square">
            <a:spAutoFit/>
          </a:bodyPr>
          <a:lstStyle/>
          <a:p>
            <a:pPr algn="just"/>
            <a:r>
              <a:rPr lang="en-US" sz="2000" b="1" dirty="0">
                <a:solidFill>
                  <a:schemeClr val="dk1"/>
                </a:solidFill>
                <a:latin typeface="Arial" pitchFamily="34" charset="0"/>
                <a:ea typeface="+mn-ea"/>
                <a:cs typeface="Arial" pitchFamily="34" charset="0"/>
              </a:rPr>
              <a:t> IV.</a:t>
            </a:r>
            <a:r>
              <a:rPr lang="en-US" sz="2000" b="1" baseline="0" dirty="0">
                <a:solidFill>
                  <a:schemeClr val="dk1"/>
                </a:solidFill>
                <a:latin typeface="Arial" pitchFamily="34" charset="0"/>
                <a:ea typeface="+mn-ea"/>
                <a:cs typeface="Arial" pitchFamily="34" charset="0"/>
              </a:rPr>
              <a:t> </a:t>
            </a:r>
            <a:r>
              <a:rPr lang="mn-MN" sz="2000" b="1" dirty="0">
                <a:solidFill>
                  <a:schemeClr val="dk1"/>
                </a:solidFill>
                <a:latin typeface="Arial" pitchFamily="34" charset="0"/>
                <a:ea typeface="+mn-ea"/>
                <a:cs typeface="Arial" pitchFamily="34" charset="0"/>
              </a:rPr>
              <a:t>Материаллаг эргэлтийн хөрөнгийн нөөц</a:t>
            </a:r>
            <a:endParaRPr lang="en-US" sz="2000" dirty="0">
              <a:solidFill>
                <a:schemeClr val="dk1"/>
              </a:solidFill>
              <a:latin typeface="Arial" pitchFamily="34" charset="0"/>
              <a:ea typeface="+mn-ea"/>
              <a:cs typeface="Arial" pitchFamily="34" charset="0"/>
            </a:endParaRPr>
          </a:p>
          <a:p>
            <a:pPr algn="just"/>
            <a:r>
              <a:rPr lang="mn-MN" sz="1800" dirty="0">
                <a:solidFill>
                  <a:schemeClr val="dk1"/>
                </a:solidFill>
                <a:latin typeface="Arial" pitchFamily="34" charset="0"/>
                <a:ea typeface="+mn-ea"/>
                <a:cs typeface="Arial" pitchFamily="34" charset="0"/>
              </a:rPr>
              <a:t>Тайлант эсвэл тайлант хугацаанаас өмнө үйлдвэрлэсэн, борлуулахад бэлэн байгаа, эсвэл үйлдвэрлэлийн болон өөр бусад үйл ажиллагаанд хэрэглэхээр төлөвлөж байгаа бүтээгдэхүүнээс бүрдэх хөрөнгө юм.</a:t>
            </a:r>
            <a:endParaRPr lang="en-US" dirty="0"/>
          </a:p>
        </p:txBody>
      </p:sp>
      <p:sp>
        <p:nvSpPr>
          <p:cNvPr id="8" name="Title 1">
            <a:extLst>
              <a:ext uri="{FF2B5EF4-FFF2-40B4-BE49-F238E27FC236}">
                <a16:creationId xmlns:a16="http://schemas.microsoft.com/office/drawing/2014/main" id="{9D959E1D-B3D6-47C9-9281-FD46BA431136}"/>
              </a:ext>
            </a:extLst>
          </p:cNvPr>
          <p:cNvSpPr>
            <a:spLocks noGrp="1"/>
          </p:cNvSpPr>
          <p:nvPr>
            <p:ph type="title"/>
          </p:nvPr>
        </p:nvSpPr>
        <p:spPr>
          <a:xfrm>
            <a:off x="685800" y="808038"/>
            <a:ext cx="5867400" cy="411162"/>
          </a:xfrm>
        </p:spPr>
        <p:txBody>
          <a:bodyPr>
            <a:noAutofit/>
          </a:bodyPr>
          <a:lstStyle/>
          <a:p>
            <a:r>
              <a:rPr lang="mn-MN" sz="2000" dirty="0">
                <a:solidFill>
                  <a:schemeClr val="dk1"/>
                </a:solidFill>
                <a:latin typeface="Arial" pitchFamily="34" charset="0"/>
                <a:ea typeface="+mn-ea"/>
                <a:cs typeface="Arial" pitchFamily="34" charset="0"/>
              </a:rPr>
              <a:t>ХУРААНГУЙ МАЯГТ НӨХӨХ АРГАЧЛАЛ</a:t>
            </a:r>
            <a:br>
              <a:rPr lang="en-US" sz="2000" dirty="0">
                <a:solidFill>
                  <a:schemeClr val="dk1"/>
                </a:solidFill>
                <a:latin typeface="Arial" pitchFamily="34" charset="0"/>
                <a:ea typeface="+mn-ea"/>
                <a:cs typeface="Arial" pitchFamily="34" charset="0"/>
              </a:rPr>
            </a:br>
            <a:endParaRPr lang="en-US" sz="2000" dirty="0"/>
          </a:p>
        </p:txBody>
      </p:sp>
    </p:spTree>
    <p:extLst>
      <p:ext uri="{BB962C8B-B14F-4D97-AF65-F5344CB8AC3E}">
        <p14:creationId xmlns:p14="http://schemas.microsoft.com/office/powerpoint/2010/main" val="3036377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CCF70703-0971-4245-A0A3-DED86C5DF7B9}">
  <ds:schemaRefs>
    <ds:schemaRef ds:uri="ESRI.ArcGIS.Mapping.OfficeIntegration.PowerPointInfo"/>
  </ds:schemaRefs>
</ds:datastoreItem>
</file>

<file path=customXml/itemProps10.xml><?xml version="1.0" encoding="utf-8"?>
<ds:datastoreItem xmlns:ds="http://schemas.openxmlformats.org/officeDocument/2006/customXml" ds:itemID="{14CB3829-1631-4A8D-A37A-027B7D4232D9}">
  <ds:schemaRefs>
    <ds:schemaRef ds:uri="ESRI.ArcGIS.Mapping.OfficeIntegration.PowerPointInfo"/>
  </ds:schemaRefs>
</ds:datastoreItem>
</file>

<file path=customXml/itemProps11.xml><?xml version="1.0" encoding="utf-8"?>
<ds:datastoreItem xmlns:ds="http://schemas.openxmlformats.org/officeDocument/2006/customXml" ds:itemID="{F14524B7-2EC5-48A5-8038-669F30D58D4B}">
  <ds:schemaRefs>
    <ds:schemaRef ds:uri="ESRI.ArcGIS.Mapping.OfficeIntegration.PowerPointInfo"/>
  </ds:schemaRefs>
</ds:datastoreItem>
</file>

<file path=customXml/itemProps12.xml><?xml version="1.0" encoding="utf-8"?>
<ds:datastoreItem xmlns:ds="http://schemas.openxmlformats.org/officeDocument/2006/customXml" ds:itemID="{CCFBD16D-D10B-444A-9CA8-17655DBCCCD3}">
  <ds:schemaRefs>
    <ds:schemaRef ds:uri="ESRI.ArcGIS.Mapping.OfficeIntegration.PowerPointInfo"/>
  </ds:schemaRefs>
</ds:datastoreItem>
</file>

<file path=customXml/itemProps13.xml><?xml version="1.0" encoding="utf-8"?>
<ds:datastoreItem xmlns:ds="http://schemas.openxmlformats.org/officeDocument/2006/customXml" ds:itemID="{4FC274D1-082A-46CF-BAA7-7F49C39C5D21}">
  <ds:schemaRefs>
    <ds:schemaRef ds:uri="ESRI.ArcGIS.Mapping.OfficeIntegration.PowerPointInfo"/>
  </ds:schemaRefs>
</ds:datastoreItem>
</file>

<file path=customXml/itemProps14.xml><?xml version="1.0" encoding="utf-8"?>
<ds:datastoreItem xmlns:ds="http://schemas.openxmlformats.org/officeDocument/2006/customXml" ds:itemID="{CEE3F761-EF46-41B4-84CA-B42D1E0AE813}">
  <ds:schemaRefs>
    <ds:schemaRef ds:uri="ESRI.ArcGIS.Mapping.OfficeIntegration.PowerPointInfo"/>
  </ds:schemaRefs>
</ds:datastoreItem>
</file>

<file path=customXml/itemProps15.xml><?xml version="1.0" encoding="utf-8"?>
<ds:datastoreItem xmlns:ds="http://schemas.openxmlformats.org/officeDocument/2006/customXml" ds:itemID="{E4BE15BD-9C26-46D1-90EF-99C49C32F27F}">
  <ds:schemaRefs>
    <ds:schemaRef ds:uri="ESRI.ArcGIS.Mapping.OfficeIntegration.PowerPointInfo"/>
  </ds:schemaRefs>
</ds:datastoreItem>
</file>

<file path=customXml/itemProps16.xml><?xml version="1.0" encoding="utf-8"?>
<ds:datastoreItem xmlns:ds="http://schemas.openxmlformats.org/officeDocument/2006/customXml" ds:itemID="{9ADB62D2-FA57-4A6B-BBB0-E7E4DF014B52}">
  <ds:schemaRefs>
    <ds:schemaRef ds:uri="ESRI.ArcGIS.Mapping.OfficeIntegration.PowerPointInfo"/>
  </ds:schemaRefs>
</ds:datastoreItem>
</file>

<file path=customXml/itemProps17.xml><?xml version="1.0" encoding="utf-8"?>
<ds:datastoreItem xmlns:ds="http://schemas.openxmlformats.org/officeDocument/2006/customXml" ds:itemID="{77EA406C-4F88-401A-B727-986FCC802919}">
  <ds:schemaRefs>
    <ds:schemaRef ds:uri="ESRI.ArcGIS.Mapping.OfficeIntegration.PowerPointInfo"/>
  </ds:schemaRefs>
</ds:datastoreItem>
</file>

<file path=customXml/itemProps18.xml><?xml version="1.0" encoding="utf-8"?>
<ds:datastoreItem xmlns:ds="http://schemas.openxmlformats.org/officeDocument/2006/customXml" ds:itemID="{3855A655-38D7-48A2-A0C5-1C5BE45E6D28}">
  <ds:schemaRefs>
    <ds:schemaRef ds:uri="ESRI.ArcGIS.Mapping.OfficeIntegration.PowerPointInfo"/>
  </ds:schemaRefs>
</ds:datastoreItem>
</file>

<file path=customXml/itemProps19.xml><?xml version="1.0" encoding="utf-8"?>
<ds:datastoreItem xmlns:ds="http://schemas.openxmlformats.org/officeDocument/2006/customXml" ds:itemID="{B29C7DE2-2077-4A9E-B668-4CFF3C46574F}">
  <ds:schemaRefs>
    <ds:schemaRef ds:uri="ESRI.ArcGIS.Mapping.OfficeIntegration.PowerPointInfo"/>
  </ds:schemaRefs>
</ds:datastoreItem>
</file>

<file path=customXml/itemProps2.xml><?xml version="1.0" encoding="utf-8"?>
<ds:datastoreItem xmlns:ds="http://schemas.openxmlformats.org/officeDocument/2006/customXml" ds:itemID="{418E3616-6B43-42B3-8C33-EA9800E29089}">
  <ds:schemaRefs>
    <ds:schemaRef ds:uri="ESRI.ArcGIS.Mapping.OfficeIntegration.PowerPointInfo"/>
  </ds:schemaRefs>
</ds:datastoreItem>
</file>

<file path=customXml/itemProps20.xml><?xml version="1.0" encoding="utf-8"?>
<ds:datastoreItem xmlns:ds="http://schemas.openxmlformats.org/officeDocument/2006/customXml" ds:itemID="{BFD6E95D-7792-4DCD-A245-303E827A8BFF}">
  <ds:schemaRefs>
    <ds:schemaRef ds:uri="ESRI.ArcGIS.Mapping.OfficeIntegration.PowerPointInfo"/>
  </ds:schemaRefs>
</ds:datastoreItem>
</file>

<file path=customXml/itemProps21.xml><?xml version="1.0" encoding="utf-8"?>
<ds:datastoreItem xmlns:ds="http://schemas.openxmlformats.org/officeDocument/2006/customXml" ds:itemID="{1E7CA1C5-49A6-49B5-9A5C-8F1425E344EB}">
  <ds:schemaRefs>
    <ds:schemaRef ds:uri="ESRI.ArcGIS.Mapping.OfficeIntegration.PowerPointInfo"/>
  </ds:schemaRefs>
</ds:datastoreItem>
</file>

<file path=customXml/itemProps22.xml><?xml version="1.0" encoding="utf-8"?>
<ds:datastoreItem xmlns:ds="http://schemas.openxmlformats.org/officeDocument/2006/customXml" ds:itemID="{709E2116-9212-4A4D-AFE8-AFAA1BFA9920}">
  <ds:schemaRefs>
    <ds:schemaRef ds:uri="ESRI.ArcGIS.Mapping.OfficeIntegration.PowerPointInfo"/>
  </ds:schemaRefs>
</ds:datastoreItem>
</file>

<file path=customXml/itemProps23.xml><?xml version="1.0" encoding="utf-8"?>
<ds:datastoreItem xmlns:ds="http://schemas.openxmlformats.org/officeDocument/2006/customXml" ds:itemID="{F97C41DA-7DE6-4DC2-893A-B76A60758EE0}">
  <ds:schemaRefs>
    <ds:schemaRef ds:uri="ESRI.ArcGIS.Mapping.OfficeIntegration.PowerPointInfo"/>
  </ds:schemaRefs>
</ds:datastoreItem>
</file>

<file path=customXml/itemProps3.xml><?xml version="1.0" encoding="utf-8"?>
<ds:datastoreItem xmlns:ds="http://schemas.openxmlformats.org/officeDocument/2006/customXml" ds:itemID="{E6AC56DC-D226-4C85-BA2B-5FA274FE36A3}">
  <ds:schemaRefs>
    <ds:schemaRef ds:uri="ESRI.ArcGIS.Mapping.OfficeIntegration.PowerPointInfo"/>
  </ds:schemaRefs>
</ds:datastoreItem>
</file>

<file path=customXml/itemProps4.xml><?xml version="1.0" encoding="utf-8"?>
<ds:datastoreItem xmlns:ds="http://schemas.openxmlformats.org/officeDocument/2006/customXml" ds:itemID="{18B07514-3E9F-4AFB-9C4B-CF1EB281606A}">
  <ds:schemaRefs>
    <ds:schemaRef ds:uri="ESRI.ArcGIS.Mapping.OfficeIntegration.PowerPointInfo"/>
  </ds:schemaRefs>
</ds:datastoreItem>
</file>

<file path=customXml/itemProps5.xml><?xml version="1.0" encoding="utf-8"?>
<ds:datastoreItem xmlns:ds="http://schemas.openxmlformats.org/officeDocument/2006/customXml" ds:itemID="{0BDEE981-B96F-48D9-8985-94B4B6E3A6BF}">
  <ds:schemaRefs>
    <ds:schemaRef ds:uri="ESRI.ArcGIS.Mapping.OfficeIntegration.PowerPointInfo"/>
  </ds:schemaRefs>
</ds:datastoreItem>
</file>

<file path=customXml/itemProps6.xml><?xml version="1.0" encoding="utf-8"?>
<ds:datastoreItem xmlns:ds="http://schemas.openxmlformats.org/officeDocument/2006/customXml" ds:itemID="{CB1261A8-51DE-42BA-BED7-232D439CCE42}">
  <ds:schemaRefs>
    <ds:schemaRef ds:uri="ESRI.ArcGIS.Mapping.OfficeIntegration.PowerPointInfo"/>
  </ds:schemaRefs>
</ds:datastoreItem>
</file>

<file path=customXml/itemProps7.xml><?xml version="1.0" encoding="utf-8"?>
<ds:datastoreItem xmlns:ds="http://schemas.openxmlformats.org/officeDocument/2006/customXml" ds:itemID="{D997431C-A31E-4E5F-A091-B4FF79B088EC}">
  <ds:schemaRefs>
    <ds:schemaRef ds:uri="ESRI.ArcGIS.Mapping.OfficeIntegration.PowerPointInfo"/>
  </ds:schemaRefs>
</ds:datastoreItem>
</file>

<file path=customXml/itemProps8.xml><?xml version="1.0" encoding="utf-8"?>
<ds:datastoreItem xmlns:ds="http://schemas.openxmlformats.org/officeDocument/2006/customXml" ds:itemID="{9CC08BED-6037-4570-A7B4-9391CB4F1F13}">
  <ds:schemaRefs>
    <ds:schemaRef ds:uri="ESRI.ArcGIS.Mapping.OfficeIntegration.PowerPointInfo"/>
  </ds:schemaRefs>
</ds:datastoreItem>
</file>

<file path=customXml/itemProps9.xml><?xml version="1.0" encoding="utf-8"?>
<ds:datastoreItem xmlns:ds="http://schemas.openxmlformats.org/officeDocument/2006/customXml" ds:itemID="{1F56823C-3B5E-4D96-8C01-FF39FF4A0578}">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9840</TotalTime>
  <Words>413</Words>
  <Application>Microsoft Office PowerPoint</Application>
  <PresentationFormat>On-screen Show (4:3)</PresentationFormat>
  <Paragraphs>37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ХУРААНГУЙ МАЯГТ НӨХӨХ АРГАЧЛАЛ </vt:lpstr>
      <vt:lpstr>ХУРААНГУЙ МАЯГТ НӨХӨХ АРГАЧЛАЛ </vt:lpstr>
      <vt:lpstr>ХУРААНГУЙ МАЯГТ НӨХӨХ АРГАЧЛАЛ </vt:lpstr>
      <vt:lpstr>ХУРААНГУЙ МАЯГТ НӨХӨХ АРГАЧЛАЛ </vt:lpstr>
      <vt:lpstr>ХУРААНГУЙ МАЯГТ НӨХӨХ АРГАЧЛАЛ </vt:lpstr>
      <vt:lpstr>ХУРААНГУЙ МАЯГТ НӨХӨХ АРГАЧЛАЛ </vt:lpstr>
      <vt:lpstr>PowerPoint Presentation</vt:lpstr>
      <vt:lpstr>ХУРААНГУЙ МАЯГТ НӨХӨХ АРГАЧЛАЛ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Erdenemunkh</dc:creator>
  <cp:lastModifiedBy>Munkhzolboo</cp:lastModifiedBy>
  <cp:revision>964</cp:revision>
  <dcterms:created xsi:type="dcterms:W3CDTF">2012-08-07T08:15:35Z</dcterms:created>
  <dcterms:modified xsi:type="dcterms:W3CDTF">2021-02-17T07:59:03Z</dcterms:modified>
</cp:coreProperties>
</file>