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68" r:id="rId2"/>
    <p:sldId id="388" r:id="rId3"/>
    <p:sldId id="386" r:id="rId4"/>
    <p:sldId id="387" r:id="rId5"/>
    <p:sldId id="390" r:id="rId6"/>
    <p:sldId id="389" r:id="rId7"/>
    <p:sldId id="391" r:id="rId8"/>
    <p:sldId id="392" r:id="rId9"/>
    <p:sldId id="393" r:id="rId10"/>
    <p:sldId id="394" r:id="rId11"/>
    <p:sldId id="395" r:id="rId12"/>
    <p:sldId id="397" r:id="rId13"/>
    <p:sldId id="398" r:id="rId14"/>
    <p:sldId id="399" r:id="rId15"/>
    <p:sldId id="400" r:id="rId16"/>
    <p:sldId id="401" r:id="rId17"/>
    <p:sldId id="396" r:id="rId18"/>
    <p:sldId id="402" r:id="rId19"/>
    <p:sldId id="403" r:id="rId20"/>
    <p:sldId id="404" r:id="rId21"/>
    <p:sldId id="379"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56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82D"/>
    <a:srgbClr val="0033CC"/>
    <a:srgbClr val="377AFF"/>
    <a:srgbClr val="7FE7DD"/>
    <a:srgbClr val="152069"/>
    <a:srgbClr val="88DEB0"/>
    <a:srgbClr val="4EADAF"/>
    <a:srgbClr val="377A98"/>
    <a:srgbClr val="69CBA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p:cViewPr varScale="1">
        <p:scale>
          <a:sx n="114" d="100"/>
          <a:sy n="114" d="100"/>
        </p:scale>
        <p:origin x="1392" y="114"/>
      </p:cViewPr>
      <p:guideLst>
        <p:guide orient="horz" pos="4032"/>
        <p:guide pos="568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604" cy="46534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159" y="0"/>
            <a:ext cx="3038604" cy="465341"/>
          </a:xfrm>
          <a:prstGeom prst="rect">
            <a:avLst/>
          </a:prstGeom>
        </p:spPr>
        <p:txBody>
          <a:bodyPr vert="horz" lIns="91440" tIns="45720" rIns="91440" bIns="45720" rtlCol="0"/>
          <a:lstStyle>
            <a:lvl1pPr algn="r">
              <a:defRPr sz="1200"/>
            </a:lvl1pPr>
          </a:lstStyle>
          <a:p>
            <a:fld id="{31A44DE7-D350-441A-8348-B063E5C2FC47}" type="datetimeFigureOut">
              <a:rPr lang="en-US" smtClean="0"/>
              <a:pPr/>
              <a:t>2/17/2021</a:t>
            </a:fld>
            <a:endParaRPr lang="en-US"/>
          </a:p>
        </p:txBody>
      </p:sp>
      <p:sp>
        <p:nvSpPr>
          <p:cNvPr id="4" name="Footer Placeholder 3"/>
          <p:cNvSpPr>
            <a:spLocks noGrp="1"/>
          </p:cNvSpPr>
          <p:nvPr>
            <p:ph type="ftr" sz="quarter" idx="2"/>
          </p:nvPr>
        </p:nvSpPr>
        <p:spPr>
          <a:xfrm>
            <a:off x="0" y="8829573"/>
            <a:ext cx="3038604" cy="46534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159" y="8829573"/>
            <a:ext cx="3038604" cy="465340"/>
          </a:xfrm>
          <a:prstGeom prst="rect">
            <a:avLst/>
          </a:prstGeom>
        </p:spPr>
        <p:txBody>
          <a:bodyPr vert="horz" lIns="91440" tIns="45720" rIns="91440" bIns="45720" rtlCol="0" anchor="b"/>
          <a:lstStyle>
            <a:lvl1pPr algn="r">
              <a:defRPr sz="1200"/>
            </a:lvl1pPr>
          </a:lstStyle>
          <a:p>
            <a:fld id="{A16DA4A5-4CC5-4B64-9EDC-941637C2F0FA}" type="slidenum">
              <a:rPr lang="en-US" smtClean="0"/>
              <a:pPr/>
              <a:t>‹#›</a:t>
            </a:fld>
            <a:endParaRPr lang="en-US"/>
          </a:p>
        </p:txBody>
      </p:sp>
    </p:spTree>
    <p:extLst>
      <p:ext uri="{BB962C8B-B14F-4D97-AF65-F5344CB8AC3E}">
        <p14:creationId xmlns:p14="http://schemas.microsoft.com/office/powerpoint/2010/main" val="35622994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604" cy="46534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159" y="0"/>
            <a:ext cx="3038604" cy="465341"/>
          </a:xfrm>
          <a:prstGeom prst="rect">
            <a:avLst/>
          </a:prstGeom>
        </p:spPr>
        <p:txBody>
          <a:bodyPr vert="horz" lIns="91440" tIns="45720" rIns="91440" bIns="45720" rtlCol="0"/>
          <a:lstStyle>
            <a:lvl1pPr algn="r">
              <a:defRPr sz="1200"/>
            </a:lvl1pPr>
          </a:lstStyle>
          <a:p>
            <a:fld id="{EF2D0AFC-6A1A-4B11-B1D2-8B922FC0DC87}" type="datetimeFigureOut">
              <a:rPr lang="en-US" smtClean="0"/>
              <a:pPr/>
              <a:t>2/17/2021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0713" y="4415530"/>
            <a:ext cx="5608975" cy="418360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573"/>
            <a:ext cx="3038604" cy="46534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159" y="8829573"/>
            <a:ext cx="3038604" cy="465340"/>
          </a:xfrm>
          <a:prstGeom prst="rect">
            <a:avLst/>
          </a:prstGeom>
        </p:spPr>
        <p:txBody>
          <a:bodyPr vert="horz" lIns="91440" tIns="45720" rIns="91440" bIns="45720" rtlCol="0" anchor="b"/>
          <a:lstStyle>
            <a:lvl1pPr algn="r">
              <a:defRPr sz="1200"/>
            </a:lvl1pPr>
          </a:lstStyle>
          <a:p>
            <a:fld id="{EB3AFDBB-8DB3-448B-BA3C-0DD2AF2CBC22}" type="slidenum">
              <a:rPr lang="en-US" smtClean="0"/>
              <a:pPr/>
              <a:t>‹#›</a:t>
            </a:fld>
            <a:endParaRPr lang="en-US"/>
          </a:p>
        </p:txBody>
      </p:sp>
    </p:spTree>
    <p:extLst>
      <p:ext uri="{BB962C8B-B14F-4D97-AF65-F5344CB8AC3E}">
        <p14:creationId xmlns:p14="http://schemas.microsoft.com/office/powerpoint/2010/main" val="2116066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A309D15-E1E8-458B-8A9A-CEDC445DEC0A}"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3064693793"/>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309D15-E1E8-458B-8A9A-CEDC445DEC0A}"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4122186532"/>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7"/>
            <a:ext cx="2057400" cy="438785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7"/>
            <a:ext cx="6019800" cy="43878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309D15-E1E8-458B-8A9A-CEDC445DEC0A}"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3597493271"/>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309D15-E1E8-458B-8A9A-CEDC445DEC0A}"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3444422454"/>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309D15-E1E8-458B-8A9A-CEDC445DEC0A}"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1480595695"/>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3"/>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3"/>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309D15-E1E8-458B-8A9A-CEDC445DEC0A}" type="datetimeFigureOut">
              <a:rPr lang="en-US" smtClean="0"/>
              <a:pPr/>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1753330394"/>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5"/>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5"/>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309D15-E1E8-458B-8A9A-CEDC445DEC0A}" type="datetimeFigureOut">
              <a:rPr lang="en-US" smtClean="0"/>
              <a:pPr/>
              <a:t>2/17/2021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2778761904"/>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309D15-E1E8-458B-8A9A-CEDC445DEC0A}" type="datetimeFigureOut">
              <a:rPr lang="en-US" smtClean="0"/>
              <a:pPr/>
              <a:t>2/17/2021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4205758996"/>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09D15-E1E8-458B-8A9A-CEDC445DEC0A}" type="datetimeFigureOut">
              <a:rPr lang="en-US" smtClean="0"/>
              <a:pPr/>
              <a:t>2/17/2021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3942420650"/>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1"/>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309D15-E1E8-458B-8A9A-CEDC445DEC0A}" type="datetimeFigureOut">
              <a:rPr lang="en-US" smtClean="0"/>
              <a:pPr/>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3049318980"/>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2"/>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40"/>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309D15-E1E8-458B-8A9A-CEDC445DEC0A}" type="datetimeFigureOut">
              <a:rPr lang="en-US" smtClean="0"/>
              <a:pPr/>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58D99-9FE5-45E5-BDE1-E9F7CA8FC23D}" type="slidenum">
              <a:rPr lang="en-US" smtClean="0"/>
              <a:pPr/>
              <a:t>‹#›</a:t>
            </a:fld>
            <a:endParaRPr lang="en-US"/>
          </a:p>
        </p:txBody>
      </p:sp>
    </p:spTree>
    <p:extLst>
      <p:ext uri="{BB962C8B-B14F-4D97-AF65-F5344CB8AC3E}">
        <p14:creationId xmlns:p14="http://schemas.microsoft.com/office/powerpoint/2010/main" val="3494426950"/>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309D15-E1E8-458B-8A9A-CEDC445DEC0A}" type="datetimeFigureOut">
              <a:rPr lang="en-US" smtClean="0"/>
              <a:pPr/>
              <a:t>2/17/2021</a:t>
            </a:fld>
            <a:endParaRPr lang="en-US"/>
          </a:p>
        </p:txBody>
      </p:sp>
      <p:sp>
        <p:nvSpPr>
          <p:cNvPr id="5" name="Footer Placeholder 4"/>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958D99-9FE5-45E5-BDE1-E9F7CA8FC23D}" type="slidenum">
              <a:rPr lang="en-US" smtClean="0"/>
              <a:pPr/>
              <a:t>‹#›</a:t>
            </a:fld>
            <a:endParaRPr lang="en-US"/>
          </a:p>
        </p:txBody>
      </p:sp>
    </p:spTree>
    <p:extLst>
      <p:ext uri="{BB962C8B-B14F-4D97-AF65-F5344CB8AC3E}">
        <p14:creationId xmlns:p14="http://schemas.microsoft.com/office/powerpoint/2010/main" val="3913581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emf"/><Relationship Id="rId4" Type="http://schemas.openxmlformats.org/officeDocument/2006/relationships/image" Target="../media/image15.emf"/></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19.emf"/><Relationship Id="rId4" Type="http://schemas.openxmlformats.org/officeDocument/2006/relationships/image" Target="../media/image18.emf"/></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21.emf"/><Relationship Id="rId4" Type="http://schemas.openxmlformats.org/officeDocument/2006/relationships/image" Target="../media/image20.emf"/></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metadata.1212.mn/indicatordata.aspx?id=D9Aq3rXR0cWhlm6LKxRrl+lUddI1iNauS+RBgQdNJxQ=" TargetMode="External"/><Relationship Id="rId3" Type="http://schemas.openxmlformats.org/officeDocument/2006/relationships/hyperlink" Target="https://metadata.1212.mn/indicatordata.aspx?id=D9Aq3rXR0cWhlm6LKxRrl0PE4sgNqhaUnq1k7QfWd7k=" TargetMode="External"/><Relationship Id="rId7" Type="http://schemas.openxmlformats.org/officeDocument/2006/relationships/hyperlink" Target="https://metadata.1212.mn/indicatordata.aspx?id=D9Aq3rXR0cWhlm6LKxRrl4FOfg89PI4Lr4rlo2zwqEI=" TargetMode="Externa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hyperlink" Target="https://metadata.1212.mn/indicatordata.aspx?id=D9Aq3rXR0cWhlm6LKxRrl2OhEo6/Tu2Fn/JQ5xQgH1w=" TargetMode="External"/><Relationship Id="rId5" Type="http://schemas.openxmlformats.org/officeDocument/2006/relationships/hyperlink" Target="https://metadata.1212.mn/indicatordata.aspx?id=D9Aq3rXR0cWhlm6LKxRrl+nmRBtXWUGX/uyT1byqIcc=" TargetMode="External"/><Relationship Id="rId4" Type="http://schemas.openxmlformats.org/officeDocument/2006/relationships/hyperlink" Target="https://metadata.1212.mn/indicatordata.aspx?id=D9Aq3rXR0cWhlm6LKxRrl6xsWYvvHrUz2jwGt/K+2vc="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9" name="Rectangle 28"/>
          <p:cNvSpPr/>
          <p:nvPr/>
        </p:nvSpPr>
        <p:spPr>
          <a:xfrm>
            <a:off x="1143000" y="2057400"/>
            <a:ext cx="7620000" cy="2308324"/>
          </a:xfrm>
          <a:prstGeom prst="rect">
            <a:avLst/>
          </a:prstGeom>
        </p:spPr>
        <p:txBody>
          <a:bodyPr wrap="square">
            <a:spAutoFit/>
          </a:bodyPr>
          <a:lstStyle/>
          <a:p>
            <a:pPr algn="ctr"/>
            <a:r>
              <a:rPr lang="mn-MN" sz="3600" b="1" dirty="0">
                <a:solidFill>
                  <a:srgbClr val="377AFF"/>
                </a:solidFill>
                <a:latin typeface="Tahoma" charset="0"/>
                <a:ea typeface="Tahoma" charset="0"/>
                <a:cs typeface="Tahoma" charset="0"/>
              </a:rPr>
              <a:t>Аж ахуйн нэгж байгууллагын 2020 оны үйл ажиллагааны дэлгэрэнгүй мэдээ гаргах заавар</a:t>
            </a:r>
            <a:endParaRPr lang="en-US" sz="3600" b="1" dirty="0">
              <a:solidFill>
                <a:srgbClr val="377AFF"/>
              </a:solidFill>
              <a:latin typeface="Tahoma" charset="0"/>
              <a:ea typeface="Tahoma" charset="0"/>
              <a:cs typeface="Tahoma" charset="0"/>
            </a:endParaRPr>
          </a:p>
        </p:txBody>
      </p:sp>
    </p:spTree>
    <p:extLst>
      <p:ext uri="{BB962C8B-B14F-4D97-AF65-F5344CB8AC3E}">
        <p14:creationId xmlns:p14="http://schemas.microsoft.com/office/powerpoint/2010/main" val="773331713"/>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685800" y="164068"/>
            <a:ext cx="7315200" cy="369332"/>
          </a:xfrm>
          <a:prstGeom prst="rect">
            <a:avLst/>
          </a:prstGeom>
          <a:noFill/>
        </p:spPr>
        <p:txBody>
          <a:bodyPr wrap="square" rtlCol="0">
            <a:spAutoFit/>
          </a:bodyPr>
          <a:lstStyle/>
          <a:p>
            <a:pPr fontAlgn="ctr"/>
            <a:r>
              <a:rPr lang="mn-Mong-MN" dirty="0"/>
              <a:t> </a:t>
            </a:r>
            <a:r>
              <a:rPr lang="en-US" sz="1400" b="1" dirty="0">
                <a:solidFill>
                  <a:schemeClr val="dk1"/>
                </a:solidFill>
                <a:latin typeface="Arial" pitchFamily="34" charset="0"/>
                <a:cs typeface="Arial" pitchFamily="34" charset="0"/>
              </a:rPr>
              <a:t> </a:t>
            </a:r>
            <a:r>
              <a:rPr lang="en-US" b="1" dirty="0">
                <a:solidFill>
                  <a:schemeClr val="dk1"/>
                </a:solidFill>
                <a:latin typeface="Arial" pitchFamily="34" charset="0"/>
                <a:cs typeface="Arial" pitchFamily="34" charset="0"/>
              </a:rPr>
              <a:t>VII. </a:t>
            </a:r>
            <a:r>
              <a:rPr lang="mn-MN" b="1" dirty="0">
                <a:solidFill>
                  <a:schemeClr val="dk1"/>
                </a:solidFill>
                <a:latin typeface="Arial" pitchFamily="34" charset="0"/>
                <a:cs typeface="Arial" pitchFamily="34" charset="0"/>
              </a:rPr>
              <a:t>Түүхий эд, материалын</a:t>
            </a:r>
            <a:r>
              <a:rPr lang="en-US" b="1" dirty="0">
                <a:solidFill>
                  <a:schemeClr val="dk1"/>
                </a:solidFill>
                <a:latin typeface="Arial" pitchFamily="34" charset="0"/>
                <a:cs typeface="Arial" pitchFamily="34" charset="0"/>
              </a:rPr>
              <a:t> </a:t>
            </a:r>
            <a:r>
              <a:rPr lang="mn-MN" b="1" dirty="0">
                <a:solidFill>
                  <a:schemeClr val="dk1"/>
                </a:solidFill>
                <a:latin typeface="Arial" pitchFamily="34" charset="0"/>
                <a:cs typeface="Arial" pitchFamily="34" charset="0"/>
              </a:rPr>
              <a:t>зардал, </a:t>
            </a:r>
            <a:endParaRPr lang="ru-RU" b="1" dirty="0">
              <a:solidFill>
                <a:srgbClr val="000000"/>
              </a:solidFill>
              <a:latin typeface="Arial" panose="020B0604020202020204" pitchFamily="34" charset="0"/>
            </a:endParaRPr>
          </a:p>
        </p:txBody>
      </p:sp>
      <p:sp>
        <p:nvSpPr>
          <p:cNvPr id="3" name="TextBox 2"/>
          <p:cNvSpPr txBox="1"/>
          <p:nvPr/>
        </p:nvSpPr>
        <p:spPr>
          <a:xfrm>
            <a:off x="1143000" y="914400"/>
            <a:ext cx="1828800" cy="5293757"/>
          </a:xfrm>
          <a:prstGeom prst="rect">
            <a:avLst/>
          </a:prstGeom>
          <a:noFill/>
        </p:spPr>
        <p:txBody>
          <a:bodyPr wrap="square" rtlCol="0">
            <a:spAutoFit/>
          </a:bodyPr>
          <a:lstStyle/>
          <a:p>
            <a:pPr algn="just"/>
            <a:r>
              <a:rPr lang="mn-MN" sz="1400" b="1" dirty="0">
                <a:solidFill>
                  <a:schemeClr val="tx2"/>
                </a:solidFill>
                <a:latin typeface="Arial" pitchFamily="34" charset="0"/>
                <a:cs typeface="Arial" pitchFamily="34" charset="0"/>
              </a:rPr>
              <a:t>701-р мөрийн 5 р багана. </a:t>
            </a:r>
          </a:p>
          <a:p>
            <a:pPr algn="just"/>
            <a:r>
              <a:rPr lang="mn-MN" sz="1400" dirty="0">
                <a:solidFill>
                  <a:schemeClr val="dk1"/>
                </a:solidFill>
                <a:latin typeface="Arial" pitchFamily="34" charset="0"/>
                <a:cs typeface="Arial" pitchFamily="34" charset="0"/>
              </a:rPr>
              <a:t>Зарцуулсан түүхий эд, материалыг бүтээгдэхүүний нэр төрөл тус бүрээр нөхнө. </a:t>
            </a:r>
          </a:p>
          <a:p>
            <a:pPr algn="just"/>
            <a:r>
              <a:rPr lang="mn-MN" sz="1400" i="1" dirty="0">
                <a:solidFill>
                  <a:srgbClr val="FF0000"/>
                </a:solidFill>
                <a:latin typeface="Arial" pitchFamily="34" charset="0"/>
                <a:cs typeface="Arial" pitchFamily="34" charset="0"/>
              </a:rPr>
              <a:t>Бүлэг </a:t>
            </a:r>
            <a:r>
              <a:rPr lang="en-US" sz="1400" i="1" dirty="0">
                <a:solidFill>
                  <a:srgbClr val="FF0000"/>
                </a:solidFill>
                <a:latin typeface="Arial" pitchFamily="34" charset="0"/>
                <a:cs typeface="Arial" pitchFamily="34" charset="0"/>
              </a:rPr>
              <a:t>I</a:t>
            </a:r>
            <a:r>
              <a:rPr lang="mn-MN" sz="1400" i="1" dirty="0">
                <a:solidFill>
                  <a:srgbClr val="FF0000"/>
                </a:solidFill>
                <a:latin typeface="Arial" pitchFamily="34" charset="0"/>
                <a:cs typeface="Arial" pitchFamily="34" charset="0"/>
              </a:rPr>
              <a:t>V-ийн мөр</a:t>
            </a:r>
            <a:r>
              <a:rPr lang="en-US" sz="1400" i="1" dirty="0">
                <a:solidFill>
                  <a:srgbClr val="FF0000"/>
                </a:solidFill>
                <a:latin typeface="Arial" pitchFamily="34" charset="0"/>
                <a:cs typeface="Arial" pitchFamily="34" charset="0"/>
              </a:rPr>
              <a:t> 4</a:t>
            </a:r>
            <a:r>
              <a:rPr lang="mn-MN" sz="1400" i="1" dirty="0">
                <a:solidFill>
                  <a:srgbClr val="FF0000"/>
                </a:solidFill>
                <a:latin typeface="Arial" pitchFamily="34" charset="0"/>
                <a:cs typeface="Arial" pitchFamily="34" charset="0"/>
              </a:rPr>
              <a:t>01, багана 1-ийн харгалзах дүнтэй тэнцүү</a:t>
            </a:r>
            <a:r>
              <a:rPr lang="en-US" sz="1400" i="1" dirty="0">
                <a:solidFill>
                  <a:srgbClr val="FF0000"/>
                </a:solidFill>
                <a:latin typeface="Arial" pitchFamily="34" charset="0"/>
                <a:cs typeface="Arial" pitchFamily="34" charset="0"/>
              </a:rPr>
              <a:t>.</a:t>
            </a:r>
            <a:r>
              <a:rPr lang="mn-MN" sz="1400" i="1" dirty="0">
                <a:solidFill>
                  <a:srgbClr val="FF0000"/>
                </a:solidFill>
                <a:latin typeface="Arial" pitchFamily="34" charset="0"/>
                <a:cs typeface="Arial" pitchFamily="34" charset="0"/>
              </a:rPr>
              <a:t>  </a:t>
            </a:r>
          </a:p>
          <a:p>
            <a:pPr algn="just"/>
            <a:endParaRPr lang="mn-MN" sz="1400" i="1" dirty="0">
              <a:solidFill>
                <a:srgbClr val="FF0000"/>
              </a:solidFill>
              <a:latin typeface="Arial" pitchFamily="34" charset="0"/>
              <a:cs typeface="Arial" pitchFamily="34" charset="0"/>
            </a:endParaRPr>
          </a:p>
          <a:p>
            <a:pPr algn="just"/>
            <a:r>
              <a:rPr lang="mn-MN" sz="1400" i="1" dirty="0">
                <a:solidFill>
                  <a:srgbClr val="FF0000"/>
                </a:solidFill>
                <a:latin typeface="Arial" pitchFamily="34" charset="0"/>
                <a:cs typeface="Arial" pitchFamily="34" charset="0"/>
              </a:rPr>
              <a:t>1,2-р багана хөрөнгө буюу </a:t>
            </a:r>
            <a:r>
              <a:rPr lang="en-US" sz="1400" i="1" dirty="0">
                <a:solidFill>
                  <a:srgbClr val="FF0000"/>
                </a:solidFill>
                <a:latin typeface="Arial" pitchFamily="34" charset="0"/>
                <a:cs typeface="Arial" pitchFamily="34" charset="0"/>
              </a:rPr>
              <a:t>V</a:t>
            </a:r>
            <a:r>
              <a:rPr lang="mn-MN" sz="1400" i="1" dirty="0">
                <a:solidFill>
                  <a:srgbClr val="FF0000"/>
                </a:solidFill>
                <a:latin typeface="Arial" pitchFamily="34" charset="0"/>
                <a:cs typeface="Arial" pitchFamily="34" charset="0"/>
              </a:rPr>
              <a:t> хүснэгтийн 501 мөрийн дүнтэй тэнцүү</a:t>
            </a:r>
          </a:p>
          <a:p>
            <a:pPr algn="just"/>
            <a:endParaRPr lang="mn-MN" sz="1400" i="1" dirty="0">
              <a:solidFill>
                <a:srgbClr val="FF0000"/>
              </a:solidFill>
              <a:latin typeface="Arial" pitchFamily="34" charset="0"/>
              <a:cs typeface="Arial" pitchFamily="34" charset="0"/>
            </a:endParaRPr>
          </a:p>
          <a:p>
            <a:pPr algn="just"/>
            <a:r>
              <a:rPr lang="mn-MN" sz="1400" i="1" dirty="0">
                <a:solidFill>
                  <a:srgbClr val="FF0000"/>
                </a:solidFill>
                <a:latin typeface="Arial" pitchFamily="34" charset="0"/>
                <a:cs typeface="Arial" pitchFamily="34" charset="0"/>
              </a:rPr>
              <a:t>3,4 –р багана хөрөнгө буюу </a:t>
            </a:r>
            <a:r>
              <a:rPr lang="en-US" sz="1400" i="1" dirty="0">
                <a:solidFill>
                  <a:srgbClr val="FF0000"/>
                </a:solidFill>
                <a:latin typeface="Arial" pitchFamily="34" charset="0"/>
                <a:cs typeface="Arial" pitchFamily="34" charset="0"/>
              </a:rPr>
              <a:t>V</a:t>
            </a:r>
            <a:r>
              <a:rPr lang="mn-MN" sz="1400" i="1" dirty="0">
                <a:solidFill>
                  <a:srgbClr val="FF0000"/>
                </a:solidFill>
                <a:latin typeface="Arial" pitchFamily="34" charset="0"/>
                <a:cs typeface="Arial" pitchFamily="34" charset="0"/>
              </a:rPr>
              <a:t> хүснэгтийн 505-р мөрийн дүтэй тэнцэнэ</a:t>
            </a:r>
            <a:endParaRPr lang="en-US" sz="1400" dirty="0">
              <a:solidFill>
                <a:srgbClr val="FF0000"/>
              </a:solidFill>
              <a:latin typeface="Arial" pitchFamily="34" charset="0"/>
              <a:cs typeface="Arial" pitchFamily="34" charset="0"/>
            </a:endParaRPr>
          </a:p>
          <a:p>
            <a:pPr algn="just"/>
            <a:r>
              <a:rPr lang="en-US" sz="1600" i="1" dirty="0">
                <a:solidFill>
                  <a:schemeClr val="dk1"/>
                </a:solidFill>
                <a:latin typeface="Arial" pitchFamily="34" charset="0"/>
                <a:cs typeface="Arial" pitchFamily="34" charset="0"/>
              </a:rPr>
              <a:t> </a:t>
            </a:r>
            <a:endParaRPr lang="en-US" sz="1200" dirty="0">
              <a:solidFill>
                <a:schemeClr val="dk1"/>
              </a:solidFill>
              <a:latin typeface="Arial" pitchFamily="34" charset="0"/>
              <a:cs typeface="Arial" pitchFamily="34" charset="0"/>
            </a:endParaRPr>
          </a:p>
        </p:txBody>
      </p:sp>
      <p:pic>
        <p:nvPicPr>
          <p:cNvPr id="5" name="Picture 4"/>
          <p:cNvPicPr>
            <a:picLocks noChangeAspect="1"/>
          </p:cNvPicPr>
          <p:nvPr/>
        </p:nvPicPr>
        <p:blipFill>
          <a:blip r:embed="rId3"/>
          <a:stretch>
            <a:fillRect/>
          </a:stretch>
        </p:blipFill>
        <p:spPr>
          <a:xfrm>
            <a:off x="3200400" y="685800"/>
            <a:ext cx="5604155" cy="5867400"/>
          </a:xfrm>
          <a:prstGeom prst="rect">
            <a:avLst/>
          </a:prstGeom>
        </p:spPr>
      </p:pic>
      <p:sp>
        <p:nvSpPr>
          <p:cNvPr id="6" name="Rectangle 5"/>
          <p:cNvSpPr/>
          <p:nvPr/>
        </p:nvSpPr>
        <p:spPr>
          <a:xfrm>
            <a:off x="6002477" y="870971"/>
            <a:ext cx="2150923" cy="7292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3877005"/>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145059" y="545068"/>
            <a:ext cx="7315200" cy="369332"/>
          </a:xfrm>
          <a:prstGeom prst="rect">
            <a:avLst/>
          </a:prstGeom>
          <a:noFill/>
        </p:spPr>
        <p:txBody>
          <a:bodyPr wrap="square" rtlCol="0">
            <a:spAutoFit/>
          </a:bodyPr>
          <a:lstStyle/>
          <a:p>
            <a:pPr fontAlgn="ctr"/>
            <a:r>
              <a:rPr lang="mn-Mong-MN" dirty="0"/>
              <a:t> </a:t>
            </a:r>
            <a:r>
              <a:rPr lang="en-US" b="1" dirty="0">
                <a:solidFill>
                  <a:schemeClr val="dk1"/>
                </a:solidFill>
                <a:latin typeface="Arial" pitchFamily="34" charset="0"/>
                <a:cs typeface="Arial" pitchFamily="34" charset="0"/>
              </a:rPr>
              <a:t>VIII. </a:t>
            </a:r>
            <a:r>
              <a:rPr lang="mn-MN" b="1" dirty="0">
                <a:solidFill>
                  <a:schemeClr val="dk1"/>
                </a:solidFill>
                <a:latin typeface="Arial" pitchFamily="34" charset="0"/>
                <a:cs typeface="Arial" pitchFamily="34" charset="0"/>
              </a:rPr>
              <a:t>Ажиллагчдын тоо, цалин</a:t>
            </a:r>
            <a:endParaRPr lang="ru-RU" b="1" dirty="0">
              <a:solidFill>
                <a:srgbClr val="000000"/>
              </a:solidFill>
              <a:latin typeface="Arial" panose="020B0604020202020204" pitchFamily="34" charset="0"/>
            </a:endParaRPr>
          </a:p>
        </p:txBody>
      </p:sp>
      <p:sp>
        <p:nvSpPr>
          <p:cNvPr id="3" name="TextBox 2"/>
          <p:cNvSpPr txBox="1"/>
          <p:nvPr/>
        </p:nvSpPr>
        <p:spPr>
          <a:xfrm>
            <a:off x="1072978" y="903744"/>
            <a:ext cx="7994822" cy="2677656"/>
          </a:xfrm>
          <a:prstGeom prst="rect">
            <a:avLst/>
          </a:prstGeom>
          <a:noFill/>
        </p:spPr>
        <p:txBody>
          <a:bodyPr wrap="square" rtlCol="0">
            <a:spAutoFit/>
          </a:bodyPr>
          <a:lstStyle/>
          <a:p>
            <a:pPr algn="just"/>
            <a:r>
              <a:rPr lang="mn-MN" sz="1200" b="1" dirty="0">
                <a:solidFill>
                  <a:schemeClr val="tx2"/>
                </a:solidFill>
                <a:latin typeface="Arial" pitchFamily="34" charset="0"/>
                <a:cs typeface="Arial" pitchFamily="34" charset="0"/>
              </a:rPr>
              <a:t>Ажиллагчид</a:t>
            </a:r>
            <a:r>
              <a:rPr lang="mn-MN" sz="1200" b="1"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гэж</a:t>
            </a:r>
            <a:r>
              <a:rPr lang="mn-MN" sz="1200" b="1"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цалин хөлс, орлого олох зорилгоор эдийн засгийн үйл ажиллагаанд оролцож, хөдөлмөр эрхлэлж буй иргэнийг хэлнэ. </a:t>
            </a:r>
            <a:r>
              <a:rPr lang="en-US" sz="1200" dirty="0" err="1">
                <a:solidFill>
                  <a:schemeClr val="dk1"/>
                </a:solidFill>
                <a:latin typeface="Arial" pitchFamily="34" charset="0"/>
                <a:cs typeface="Arial" pitchFamily="34" charset="0"/>
              </a:rPr>
              <a:t>Олон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улсын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нэгдсэн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ангиллын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дагуу</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ажиллагчдыг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бүтэн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бү</a:t>
            </a:r>
            <a:r>
              <a:rPr lang="mn-MN" sz="1200" dirty="0">
                <a:solidFill>
                  <a:schemeClr val="dk1"/>
                </a:solidFill>
                <a:latin typeface="Arial" pitchFamily="34" charset="0"/>
                <a:cs typeface="Arial" pitchFamily="34" charset="0"/>
              </a:rPr>
              <a:t>р</a:t>
            </a:r>
            <a:r>
              <a:rPr lang="en-US" sz="1200" dirty="0" err="1">
                <a:solidFill>
                  <a:schemeClr val="dk1"/>
                </a:solidFill>
                <a:latin typeface="Arial" pitchFamily="34" charset="0"/>
                <a:cs typeface="Arial" pitchFamily="34" charset="0"/>
              </a:rPr>
              <a:t>эн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бус</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цагаар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ажилладаг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ажиллагчид</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гэж</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ангилна</a:t>
            </a:r>
            <a:r>
              <a:rPr lang="en-US" sz="1200" dirty="0">
                <a:solidFill>
                  <a:schemeClr val="dk1"/>
                </a:solidFill>
                <a:latin typeface="Arial" pitchFamily="34" charset="0"/>
                <a:cs typeface="Arial" pitchFamily="34" charset="0"/>
              </a:rPr>
              <a:t>.</a:t>
            </a:r>
            <a:r>
              <a:rPr lang="mn-MN" sz="1200" dirty="0">
                <a:solidFill>
                  <a:schemeClr val="dk1"/>
                </a:solidFill>
                <a:latin typeface="Arial" pitchFamily="34" charset="0"/>
                <a:cs typeface="Arial" pitchFamily="34" charset="0"/>
              </a:rPr>
              <a:t> </a:t>
            </a:r>
            <a:r>
              <a:rPr lang="mn-MN" sz="1200" dirty="0">
                <a:solidFill>
                  <a:srgbClr val="FF0000"/>
                </a:solidFill>
                <a:latin typeface="Arial" pitchFamily="34" charset="0"/>
                <a:cs typeface="Arial" pitchFamily="34" charset="0"/>
              </a:rPr>
              <a:t>Үүнээс эмэгтэй ажиллагсдын тоог сугалж харуулна.</a:t>
            </a:r>
          </a:p>
          <a:p>
            <a:pPr algn="just"/>
            <a:endParaRPr lang="en-US" sz="1200" dirty="0">
              <a:solidFill>
                <a:schemeClr val="dk1"/>
              </a:solidFill>
              <a:latin typeface="Arial" pitchFamily="34" charset="0"/>
              <a:cs typeface="Arial" pitchFamily="34" charset="0"/>
            </a:endParaRPr>
          </a:p>
          <a:p>
            <a:pPr algn="just"/>
            <a:r>
              <a:rPr lang="mn-MN" sz="1200" b="1" dirty="0">
                <a:solidFill>
                  <a:schemeClr val="tx2"/>
                </a:solidFill>
                <a:latin typeface="Arial" pitchFamily="34" charset="0"/>
                <a:cs typeface="Arial" pitchFamily="34" charset="0"/>
              </a:rPr>
              <a:t>Бүтэн цагаар ажиллагчид</a:t>
            </a:r>
            <a:r>
              <a:rPr lang="mn-MN" sz="1200" b="1" i="1"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гэж</a:t>
            </a:r>
            <a:r>
              <a:rPr lang="mn-MN" sz="1200" b="1"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байгууллагын нийтээр хүлээн зөвшөөрсөн ажлын ердийн цаг, эсвэл хууль, тогтоомжийн дагуу хэвшсэн ажлын цагаар ажилладаг ажиллагчид. Мөн тухайн санхүүгийн жилийн турш бүтэн цагаар ажилласан ажиллагчдын сарын дундаж тоогоор ажиллагчдын тоог илэрхийлж болно.  </a:t>
            </a:r>
          </a:p>
          <a:p>
            <a:pPr algn="just"/>
            <a:endParaRPr lang="en-US" sz="1200" dirty="0">
              <a:solidFill>
                <a:schemeClr val="dk1"/>
              </a:solidFill>
              <a:latin typeface="Arial" pitchFamily="34" charset="0"/>
              <a:cs typeface="Arial" pitchFamily="34" charset="0"/>
            </a:endParaRPr>
          </a:p>
          <a:p>
            <a:pPr algn="just"/>
            <a:r>
              <a:rPr lang="mn-MN" sz="1200" b="1" dirty="0">
                <a:solidFill>
                  <a:schemeClr val="tx2"/>
                </a:solidFill>
                <a:latin typeface="Arial" pitchFamily="34" charset="0"/>
                <a:cs typeface="Arial" pitchFamily="34" charset="0"/>
              </a:rPr>
              <a:t>Бүрэн бус цагаар ажиллагчид</a:t>
            </a:r>
            <a:r>
              <a:rPr lang="mn-MN" sz="1200"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хөдөлмөрийн гэрээ болон ажил гүйцэтгэх, бусад гэрээний дагуу ажиллаж, долоо хоногийн ажлын цаг, ердийн ажлын өдрийн үргэлжлэлээс бага хугацаагаар ажилладаг ажиллагчдыг хамруулна.</a:t>
            </a:r>
          </a:p>
          <a:p>
            <a:pPr algn="just"/>
            <a:endParaRPr lang="mn-MN" sz="1200" dirty="0">
              <a:solidFill>
                <a:schemeClr val="dk1"/>
              </a:solidFill>
              <a:latin typeface="Arial" pitchFamily="34" charset="0"/>
              <a:cs typeface="Arial" pitchFamily="34" charset="0"/>
            </a:endParaRPr>
          </a:p>
          <a:p>
            <a:pPr algn="just"/>
            <a:r>
              <a:rPr lang="mn-MN" sz="1200" dirty="0">
                <a:solidFill>
                  <a:schemeClr val="tx2"/>
                </a:solidFill>
                <a:latin typeface="Arial" pitchFamily="34" charset="0"/>
                <a:cs typeface="Arial" pitchFamily="34" charset="0"/>
              </a:rPr>
              <a:t>Ажилласан цаг, цалин хөлсийг  </a:t>
            </a:r>
            <a:r>
              <a:rPr lang="mn-MN" sz="1200" dirty="0">
                <a:solidFill>
                  <a:schemeClr val="dk1"/>
                </a:solidFill>
                <a:latin typeface="Arial" pitchFamily="34" charset="0"/>
                <a:cs typeface="Arial" pitchFamily="34" charset="0"/>
              </a:rPr>
              <a:t>ажиллагчдын төрөл бүрд тооцож тавина. </a:t>
            </a:r>
            <a:r>
              <a:rPr lang="mn-MN" sz="1200" dirty="0">
                <a:solidFill>
                  <a:srgbClr val="FF0000"/>
                </a:solidFill>
                <a:latin typeface="Arial" pitchFamily="34" charset="0"/>
                <a:cs typeface="Arial" pitchFamily="34" charset="0"/>
              </a:rPr>
              <a:t>Үүнээс эмэгтэй ажилгчдынхыг сугалж харуулна.</a:t>
            </a:r>
            <a:endParaRPr lang="en-US" sz="1200" dirty="0">
              <a:solidFill>
                <a:srgbClr val="FF0000"/>
              </a:solidFill>
              <a:latin typeface="Arial" pitchFamily="34" charset="0"/>
              <a:cs typeface="Arial" pitchFamily="34" charset="0"/>
            </a:endParaRPr>
          </a:p>
        </p:txBody>
      </p:sp>
      <p:pic>
        <p:nvPicPr>
          <p:cNvPr id="5" name="Picture 4"/>
          <p:cNvPicPr>
            <a:picLocks noChangeAspect="1"/>
          </p:cNvPicPr>
          <p:nvPr/>
        </p:nvPicPr>
        <p:blipFill rotWithShape="1">
          <a:blip r:embed="rId3"/>
          <a:srcRect t="7930"/>
          <a:stretch/>
        </p:blipFill>
        <p:spPr>
          <a:xfrm>
            <a:off x="1145059" y="3675033"/>
            <a:ext cx="7736504" cy="2731631"/>
          </a:xfrm>
          <a:prstGeom prst="rect">
            <a:avLst/>
          </a:prstGeom>
        </p:spPr>
      </p:pic>
    </p:spTree>
    <p:extLst>
      <p:ext uri="{BB962C8B-B14F-4D97-AF65-F5344CB8AC3E}">
        <p14:creationId xmlns:p14="http://schemas.microsoft.com/office/powerpoint/2010/main" val="1946212980"/>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135272" y="624512"/>
            <a:ext cx="7315200" cy="646331"/>
          </a:xfrm>
          <a:prstGeom prst="rect">
            <a:avLst/>
          </a:prstGeom>
          <a:noFill/>
        </p:spPr>
        <p:txBody>
          <a:bodyPr wrap="square" rtlCol="0">
            <a:spAutoFit/>
          </a:bodyPr>
          <a:lstStyle/>
          <a:p>
            <a:pPr fontAlgn="ctr"/>
            <a:r>
              <a:rPr lang="mn-Mong-MN" dirty="0"/>
              <a:t> </a:t>
            </a:r>
            <a:r>
              <a:rPr lang="en-US" b="1" dirty="0">
                <a:solidFill>
                  <a:schemeClr val="dk1"/>
                </a:solidFill>
                <a:latin typeface="Arial" pitchFamily="34" charset="0"/>
                <a:cs typeface="Arial" pitchFamily="34" charset="0"/>
              </a:rPr>
              <a:t>IX. </a:t>
            </a:r>
            <a:r>
              <a:rPr lang="mn-MN" b="1" dirty="0">
                <a:solidFill>
                  <a:schemeClr val="dk1"/>
                </a:solidFill>
                <a:latin typeface="Arial" pitchFamily="34" charset="0"/>
                <a:cs typeface="Arial" pitchFamily="34" charset="0"/>
              </a:rPr>
              <a:t>Хөрөнгийн нийт хуримтлал</a:t>
            </a:r>
            <a:endParaRPr lang="en-US" dirty="0">
              <a:solidFill>
                <a:schemeClr val="dk1"/>
              </a:solidFill>
              <a:latin typeface="Arial" pitchFamily="34" charset="0"/>
              <a:cs typeface="Arial" pitchFamily="34" charset="0"/>
            </a:endParaRPr>
          </a:p>
          <a:p>
            <a:pPr fontAlgn="ctr"/>
            <a:endParaRPr lang="ru-RU" b="1" dirty="0">
              <a:solidFill>
                <a:srgbClr val="000000"/>
              </a:solidFill>
              <a:latin typeface="Arial" panose="020B0604020202020204" pitchFamily="34" charset="0"/>
            </a:endParaRPr>
          </a:p>
        </p:txBody>
      </p:sp>
      <p:sp>
        <p:nvSpPr>
          <p:cNvPr id="3" name="TextBox 2"/>
          <p:cNvSpPr txBox="1"/>
          <p:nvPr/>
        </p:nvSpPr>
        <p:spPr>
          <a:xfrm>
            <a:off x="1145059" y="1023878"/>
            <a:ext cx="7994822" cy="2862322"/>
          </a:xfrm>
          <a:prstGeom prst="rect">
            <a:avLst/>
          </a:prstGeom>
          <a:noFill/>
        </p:spPr>
        <p:txBody>
          <a:bodyPr wrap="square" rtlCol="0">
            <a:spAutoFit/>
          </a:bodyPr>
          <a:lstStyle/>
          <a:p>
            <a:pPr algn="just"/>
            <a:r>
              <a:rPr lang="eu-ES" sz="1200" b="1" dirty="0">
                <a:solidFill>
                  <a:schemeClr val="tx2"/>
                </a:solidFill>
                <a:latin typeface="Arial" pitchFamily="34" charset="0"/>
                <a:cs typeface="Arial" pitchFamily="34" charset="0"/>
              </a:rPr>
              <a:t>Үндсэн хөрөнг</a:t>
            </a:r>
            <a:r>
              <a:rPr lang="mn-MN" sz="1200" b="1" dirty="0">
                <a:solidFill>
                  <a:schemeClr val="tx2"/>
                </a:solidFill>
                <a:latin typeface="Arial" pitchFamily="34" charset="0"/>
                <a:cs typeface="Arial" pitchFamily="34" charset="0"/>
              </a:rPr>
              <a:t>ө.</a:t>
            </a:r>
            <a:r>
              <a:rPr lang="mn-MN" sz="1200"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Ү</a:t>
            </a:r>
            <a:r>
              <a:rPr lang="en-US" sz="1200" dirty="0" err="1">
                <a:solidFill>
                  <a:schemeClr val="dk1"/>
                </a:solidFill>
                <a:latin typeface="Arial" pitchFamily="34" charset="0"/>
                <a:cs typeface="Arial" pitchFamily="34" charset="0"/>
              </a:rPr>
              <a:t>йлдвэрлэлийн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үйл</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ажиллагаанд</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нэг</a:t>
            </a:r>
            <a:r>
              <a:rPr lang="mn-MN" sz="1200" dirty="0">
                <a:solidFill>
                  <a:schemeClr val="dk1"/>
                </a:solidFill>
                <a:latin typeface="Arial" pitchFamily="34" charset="0"/>
                <a:cs typeface="Arial" pitchFamily="34" charset="0"/>
              </a:rPr>
              <a:t>ээс дээш жил </a:t>
            </a:r>
            <a:r>
              <a:rPr lang="en-US" sz="1200" dirty="0" err="1">
                <a:solidFill>
                  <a:schemeClr val="dk1"/>
                </a:solidFill>
                <a:latin typeface="Arial" pitchFamily="34" charset="0"/>
                <a:cs typeface="Arial" pitchFamily="34" charset="0"/>
              </a:rPr>
              <a:t>давта</a:t>
            </a:r>
            <a:r>
              <a:rPr lang="mn-MN" sz="1200" dirty="0">
                <a:solidFill>
                  <a:schemeClr val="dk1"/>
                </a:solidFill>
                <a:latin typeface="Arial" pitchFamily="34" charset="0"/>
                <a:cs typeface="Arial" pitchFamily="34" charset="0"/>
              </a:rPr>
              <a:t>н </a:t>
            </a:r>
            <a:r>
              <a:rPr lang="en-US" sz="1200" dirty="0" err="1">
                <a:solidFill>
                  <a:schemeClr val="dk1"/>
                </a:solidFill>
                <a:latin typeface="Arial" pitchFamily="34" charset="0"/>
                <a:cs typeface="Arial" pitchFamily="34" charset="0"/>
              </a:rPr>
              <a:t>эсвэл</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үргэлжлэн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ашигладаг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хөрөнгө</a:t>
            </a:r>
            <a:r>
              <a:rPr lang="en-US" sz="1200"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бөгөөд үүнд барилга, байгууламж, тоног төхөөрөмж, тээврийн хэрэгсэл, газрын сайжруулалт, үржлийн мал, олон наст ургамал, оюуны өмчийн хөрөнгө багтана</a:t>
            </a:r>
            <a:r>
              <a:rPr lang="en-US" sz="1200" dirty="0">
                <a:solidFill>
                  <a:schemeClr val="dk1"/>
                </a:solidFill>
                <a:latin typeface="Arial" pitchFamily="34" charset="0"/>
                <a:cs typeface="Arial" pitchFamily="34" charset="0"/>
              </a:rPr>
              <a:t>. </a:t>
            </a:r>
            <a:endParaRPr lang="mn-MN" sz="1200" dirty="0">
              <a:solidFill>
                <a:schemeClr val="dk1"/>
              </a:solidFill>
              <a:latin typeface="Arial" pitchFamily="34" charset="0"/>
              <a:cs typeface="Arial" pitchFamily="34" charset="0"/>
            </a:endParaRPr>
          </a:p>
          <a:p>
            <a:pPr algn="just"/>
            <a:endParaRPr lang="en-US" sz="1200" dirty="0">
              <a:solidFill>
                <a:schemeClr val="tx2"/>
              </a:solidFill>
              <a:latin typeface="Arial" pitchFamily="34" charset="0"/>
              <a:cs typeface="Arial" pitchFamily="34" charset="0"/>
            </a:endParaRPr>
          </a:p>
          <a:p>
            <a:pPr algn="just"/>
            <a:r>
              <a:rPr lang="en-US" sz="1200" b="1" dirty="0" err="1">
                <a:solidFill>
                  <a:schemeClr val="tx2"/>
                </a:solidFill>
                <a:latin typeface="Arial" pitchFamily="34" charset="0"/>
                <a:cs typeface="Arial" pitchFamily="34" charset="0"/>
              </a:rPr>
              <a:t>Орон</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сууцны</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барилга</a:t>
            </a:r>
            <a:r>
              <a:rPr lang="en-US" sz="1200" b="1" dirty="0">
                <a:solidFill>
                  <a:schemeClr val="tx2"/>
                </a:solidFill>
                <a:latin typeface="Arial" pitchFamily="34" charset="0"/>
                <a:cs typeface="Arial" pitchFamily="34" charset="0"/>
              </a:rPr>
              <a:t> (</a:t>
            </a:r>
            <a:r>
              <a:rPr lang="mn-MN" sz="1200" b="1" dirty="0">
                <a:solidFill>
                  <a:schemeClr val="tx2"/>
                </a:solidFill>
                <a:latin typeface="Arial" pitchFamily="34" charset="0"/>
                <a:cs typeface="Arial" pitchFamily="34" charset="0"/>
              </a:rPr>
              <a:t>мөр 902</a:t>
            </a:r>
            <a:r>
              <a:rPr lang="en-US" sz="1200" b="1" dirty="0">
                <a:solidFill>
                  <a:schemeClr val="dk1"/>
                </a:solidFill>
                <a:latin typeface="Arial" pitchFamily="34" charset="0"/>
                <a:cs typeface="Arial" pitchFamily="34" charset="0"/>
              </a:rPr>
              <a:t>)</a:t>
            </a:r>
            <a:r>
              <a:rPr lang="en-US" sz="1200"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аль ч улиралд </a:t>
            </a:r>
            <a:r>
              <a:rPr lang="en-US" sz="1200" dirty="0" err="1">
                <a:solidFill>
                  <a:schemeClr val="dk1"/>
                </a:solidFill>
                <a:latin typeface="Arial" pitchFamily="34" charset="0"/>
                <a:cs typeface="Arial" pitchFamily="34" charset="0"/>
              </a:rPr>
              <a:t>хүн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амьдр</a:t>
            </a:r>
            <a:r>
              <a:rPr lang="mn-MN" sz="1200" dirty="0">
                <a:solidFill>
                  <a:schemeClr val="dk1"/>
                </a:solidFill>
                <a:latin typeface="Arial" pitchFamily="34" charset="0"/>
                <a:cs typeface="Arial" pitchFamily="34" charset="0"/>
              </a:rPr>
              <a:t>ахад </a:t>
            </a:r>
            <a:r>
              <a:rPr lang="en-US" sz="1200" dirty="0" err="1">
                <a:solidFill>
                  <a:schemeClr val="dk1"/>
                </a:solidFill>
                <a:latin typeface="Arial" pitchFamily="34" charset="0"/>
                <a:cs typeface="Arial" pitchFamily="34" charset="0"/>
              </a:rPr>
              <a:t>зориула</a:t>
            </a:r>
            <a:r>
              <a:rPr lang="mn-MN" sz="1200" dirty="0">
                <a:solidFill>
                  <a:schemeClr val="dk1"/>
                </a:solidFill>
                <a:latin typeface="Arial" pitchFamily="34" charset="0"/>
                <a:cs typeface="Arial" pitchFamily="34" charset="0"/>
              </a:rPr>
              <a:t>гдсан болон зориулалтын бус </a:t>
            </a:r>
            <a:r>
              <a:rPr lang="en-US" sz="1200" dirty="0" err="1">
                <a:solidFill>
                  <a:schemeClr val="dk1"/>
                </a:solidFill>
                <a:latin typeface="Arial" pitchFamily="34" charset="0"/>
                <a:cs typeface="Arial" pitchFamily="34" charset="0"/>
              </a:rPr>
              <a:t>барилга</a:t>
            </a:r>
            <a:r>
              <a:rPr lang="en-US" sz="1200"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автомашины </a:t>
            </a:r>
            <a:r>
              <a:rPr lang="en-US" sz="1200" dirty="0" err="1">
                <a:solidFill>
                  <a:schemeClr val="dk1"/>
                </a:solidFill>
                <a:latin typeface="Arial" pitchFamily="34" charset="0"/>
                <a:cs typeface="Arial" pitchFamily="34" charset="0"/>
              </a:rPr>
              <a:t>гара</a:t>
            </a:r>
            <a:r>
              <a:rPr lang="mn-MN" sz="1200" dirty="0">
                <a:solidFill>
                  <a:schemeClr val="dk1"/>
                </a:solidFill>
                <a:latin typeface="Arial" pitchFamily="34" charset="0"/>
                <a:cs typeface="Arial" pitchFamily="34" charset="0"/>
              </a:rPr>
              <a:t>а</a:t>
            </a:r>
            <a:r>
              <a:rPr lang="en-US" sz="1200" dirty="0">
                <a:solidFill>
                  <a:schemeClr val="dk1"/>
                </a:solidFill>
                <a:latin typeface="Arial" pitchFamily="34" charset="0"/>
                <a:cs typeface="Arial" pitchFamily="34" charset="0"/>
              </a:rPr>
              <a:t>ж </a:t>
            </a:r>
            <a:r>
              <a:rPr lang="en-US" sz="1200" dirty="0" err="1">
                <a:solidFill>
                  <a:schemeClr val="dk1"/>
                </a:solidFill>
                <a:latin typeface="Arial" pitchFamily="34" charset="0"/>
                <a:cs typeface="Arial" pitchFamily="34" charset="0"/>
              </a:rPr>
              <a:t>зэргийг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хамруулна</a:t>
            </a:r>
            <a:r>
              <a:rPr lang="en-US" sz="1200"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Тухайлбал, бүх төрлийн байшин, гэр, нийтийн зориулалттай байр, дотуур байр, усан онгоц болон нийтийн зориулалттай орон сууцыг мөн хамруулна. </a:t>
            </a:r>
          </a:p>
          <a:p>
            <a:pPr algn="just"/>
            <a:endParaRPr lang="en-US" sz="1200" dirty="0">
              <a:solidFill>
                <a:schemeClr val="dk1"/>
              </a:solidFill>
              <a:latin typeface="Arial" pitchFamily="34" charset="0"/>
              <a:cs typeface="Arial" pitchFamily="34" charset="0"/>
            </a:endParaRPr>
          </a:p>
          <a:p>
            <a:pPr algn="just"/>
            <a:r>
              <a:rPr lang="en-US" sz="1200" b="1" dirty="0" err="1">
                <a:solidFill>
                  <a:schemeClr val="tx2"/>
                </a:solidFill>
                <a:latin typeface="Arial" pitchFamily="34" charset="0"/>
                <a:cs typeface="Arial" pitchFamily="34" charset="0"/>
              </a:rPr>
              <a:t>Бусад</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барилга</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байгууламж</a:t>
            </a:r>
            <a:r>
              <a:rPr lang="en-US" sz="1200" b="1" dirty="0">
                <a:solidFill>
                  <a:schemeClr val="tx2"/>
                </a:solidFill>
                <a:latin typeface="Arial" pitchFamily="34" charset="0"/>
                <a:cs typeface="Arial" pitchFamily="34" charset="0"/>
              </a:rPr>
              <a:t> (</a:t>
            </a:r>
            <a:r>
              <a:rPr lang="mn-MN" sz="1200" b="1" dirty="0">
                <a:solidFill>
                  <a:schemeClr val="tx2"/>
                </a:solidFill>
                <a:latin typeface="Arial" pitchFamily="34" charset="0"/>
                <a:cs typeface="Arial" pitchFamily="34" charset="0"/>
              </a:rPr>
              <a:t>мөр 903</a:t>
            </a:r>
            <a:r>
              <a:rPr lang="en-US" sz="1200" b="1" dirty="0">
                <a:solidFill>
                  <a:schemeClr val="tx2"/>
                </a:solidFill>
                <a:latin typeface="Arial" pitchFamily="34" charset="0"/>
                <a:cs typeface="Arial" pitchFamily="34" charset="0"/>
              </a:rPr>
              <a:t>)</a:t>
            </a:r>
            <a:r>
              <a:rPr lang="en-US" sz="1200" dirty="0">
                <a:solidFill>
                  <a:schemeClr val="tx2"/>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нь</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орон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сууцны</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бус</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зориулалттай</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үйлдвэр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үйлчилгээний</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барилга</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байгууламж</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далан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зам</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гүүр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шугам</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сүлжээ</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болон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газ</a:t>
            </a:r>
            <a:r>
              <a:rPr lang="mn-MN" sz="1200" dirty="0">
                <a:solidFill>
                  <a:schemeClr val="dk1"/>
                </a:solidFill>
                <a:latin typeface="Arial" pitchFamily="34" charset="0"/>
                <a:cs typeface="Arial" pitchFamily="34" charset="0"/>
              </a:rPr>
              <a:t>а</a:t>
            </a:r>
            <a:r>
              <a:rPr lang="en-US" sz="1200" dirty="0">
                <a:solidFill>
                  <a:schemeClr val="dk1"/>
                </a:solidFill>
                <a:latin typeface="Arial" pitchFamily="34" charset="0"/>
                <a:cs typeface="Arial" pitchFamily="34" charset="0"/>
              </a:rPr>
              <a:t>р</a:t>
            </a:r>
            <a:r>
              <a:rPr lang="mn-MN" sz="1200" dirty="0">
                <a:solidFill>
                  <a:schemeClr val="dk1"/>
                </a:solidFill>
                <a:latin typeface="Arial" pitchFamily="34" charset="0"/>
                <a:cs typeface="Arial" pitchFamily="34" charset="0"/>
              </a:rPr>
              <a:t>, хөрс </a:t>
            </a:r>
            <a:r>
              <a:rPr lang="en-US" sz="1200" dirty="0" err="1">
                <a:solidFill>
                  <a:schemeClr val="dk1"/>
                </a:solidFill>
                <a:latin typeface="Arial" pitchFamily="34" charset="0"/>
                <a:cs typeface="Arial" pitchFamily="34" charset="0"/>
              </a:rPr>
              <a:t>сайжруулалтаас</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бүрдэнэ</a:t>
            </a:r>
            <a:r>
              <a:rPr lang="en-US" sz="1200" dirty="0">
                <a:solidFill>
                  <a:schemeClr val="dk1"/>
                </a:solidFill>
                <a:latin typeface="Arial" pitchFamily="34" charset="0"/>
                <a:cs typeface="Arial" pitchFamily="34" charset="0"/>
              </a:rPr>
              <a:t>. </a:t>
            </a:r>
            <a:endParaRPr lang="mn-MN" sz="1200" dirty="0">
              <a:solidFill>
                <a:schemeClr val="dk1"/>
              </a:solidFill>
              <a:latin typeface="Arial" pitchFamily="34" charset="0"/>
              <a:cs typeface="Arial" pitchFamily="34" charset="0"/>
            </a:endParaRPr>
          </a:p>
          <a:p>
            <a:pPr algn="just"/>
            <a:r>
              <a:rPr lang="mn-MN" sz="1200" dirty="0">
                <a:solidFill>
                  <a:schemeClr val="dk1"/>
                </a:solidFill>
                <a:latin typeface="Arial" pitchFamily="34" charset="0"/>
                <a:cs typeface="Arial" pitchFamily="34" charset="0"/>
              </a:rPr>
              <a:t>     </a:t>
            </a:r>
            <a:endParaRPr lang="en-US" sz="1200" dirty="0">
              <a:solidFill>
                <a:schemeClr val="dk1"/>
              </a:solidFill>
              <a:latin typeface="Arial" pitchFamily="34" charset="0"/>
              <a:cs typeface="Arial" pitchFamily="34" charset="0"/>
            </a:endParaRPr>
          </a:p>
          <a:p>
            <a:pPr algn="just"/>
            <a:r>
              <a:rPr lang="en-US" sz="1200" b="1" dirty="0" err="1">
                <a:solidFill>
                  <a:schemeClr val="tx2"/>
                </a:solidFill>
                <a:latin typeface="Arial" pitchFamily="34" charset="0"/>
                <a:cs typeface="Arial" pitchFamily="34" charset="0"/>
              </a:rPr>
              <a:t>Машин</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тоног</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төхөөрөм</a:t>
            </a:r>
            <a:r>
              <a:rPr lang="mn-MN" sz="1200" b="1" dirty="0">
                <a:solidFill>
                  <a:schemeClr val="tx2"/>
                </a:solidFill>
                <a:latin typeface="Arial" pitchFamily="34" charset="0"/>
                <a:cs typeface="Arial" pitchFamily="34" charset="0"/>
              </a:rPr>
              <a:t>ж</a:t>
            </a:r>
            <a:r>
              <a:rPr lang="mn-MN" sz="1200" dirty="0">
                <a:solidFill>
                  <a:schemeClr val="tx2"/>
                </a:solidFill>
                <a:latin typeface="Arial" pitchFamily="34" charset="0"/>
                <a:cs typeface="Arial" pitchFamily="34" charset="0"/>
              </a:rPr>
              <a:t> </a:t>
            </a:r>
            <a:r>
              <a:rPr lang="en-US" sz="1200" b="1" dirty="0">
                <a:solidFill>
                  <a:schemeClr val="tx2"/>
                </a:solidFill>
                <a:latin typeface="Arial" pitchFamily="34" charset="0"/>
                <a:cs typeface="Arial" pitchFamily="34" charset="0"/>
              </a:rPr>
              <a:t>(</a:t>
            </a:r>
            <a:r>
              <a:rPr lang="mn-MN" sz="1200" b="1" dirty="0">
                <a:solidFill>
                  <a:schemeClr val="tx2"/>
                </a:solidFill>
                <a:latin typeface="Arial" pitchFamily="34" charset="0"/>
                <a:cs typeface="Arial" pitchFamily="34" charset="0"/>
              </a:rPr>
              <a:t>мөр 907</a:t>
            </a:r>
            <a:r>
              <a:rPr lang="en-US" sz="1200" b="1" dirty="0">
                <a:solidFill>
                  <a:schemeClr val="tx2"/>
                </a:solidFill>
                <a:latin typeface="Arial" pitchFamily="34" charset="0"/>
                <a:cs typeface="Arial" pitchFamily="34" charset="0"/>
              </a:rPr>
              <a:t>)</a:t>
            </a:r>
            <a:r>
              <a:rPr lang="en-US" sz="1200"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нь өрхийн эцсийн хэрэглээнд эзэмшиж байгаагаас бусад тээврийн хэрэгсэл тоног төхөөрөмжөөс бүрдэнэ. Цэрэг дайны зориулалтаар худалдан авсан зэр зэвсгийн системээс бусад машин, тоног төхөөрөмжийг энд оруулна.  </a:t>
            </a:r>
          </a:p>
          <a:p>
            <a:pPr algn="just"/>
            <a:r>
              <a:rPr lang="mn-MN" sz="1200" dirty="0">
                <a:solidFill>
                  <a:srgbClr val="FF0000"/>
                </a:solidFill>
                <a:latin typeface="Arial" pitchFamily="34" charset="0"/>
                <a:cs typeface="Arial" pitchFamily="34" charset="0"/>
              </a:rPr>
              <a:t>                       ЭХНИЙ ҮЛДЭГДЭЛ+ НЭМЭГДСЭН ХӨРӨНГӨ-ХАСАГДСАН</a:t>
            </a:r>
            <a:r>
              <a:rPr lang="mn-Mong-MN" sz="1200" dirty="0">
                <a:solidFill>
                  <a:srgbClr val="FF0000"/>
                </a:solidFill>
                <a:latin typeface="Arial" pitchFamily="34" charset="0"/>
                <a:cs typeface="Arial" pitchFamily="34" charset="0"/>
              </a:rPr>
              <a:t>=</a:t>
            </a:r>
            <a:r>
              <a:rPr lang="mn-MN" sz="1200" dirty="0">
                <a:solidFill>
                  <a:srgbClr val="FF0000"/>
                </a:solidFill>
                <a:latin typeface="Arial" pitchFamily="34" charset="0"/>
                <a:cs typeface="Arial" pitchFamily="34" charset="0"/>
              </a:rPr>
              <a:t>ОНЫ ЭЦСИЙН ҮЛДЭГДЭЛ</a:t>
            </a:r>
            <a:endParaRPr lang="en-US" sz="1200" dirty="0">
              <a:solidFill>
                <a:srgbClr val="FF0000"/>
              </a:solidFill>
              <a:latin typeface="Arial" pitchFamily="34" charset="0"/>
              <a:cs typeface="Arial" pitchFamily="34" charset="0"/>
            </a:endParaRPr>
          </a:p>
        </p:txBody>
      </p:sp>
      <p:pic>
        <p:nvPicPr>
          <p:cNvPr id="4" name="Picture 3"/>
          <p:cNvPicPr>
            <a:picLocks noChangeAspect="1"/>
          </p:cNvPicPr>
          <p:nvPr/>
        </p:nvPicPr>
        <p:blipFill>
          <a:blip r:embed="rId3"/>
          <a:stretch>
            <a:fillRect/>
          </a:stretch>
        </p:blipFill>
        <p:spPr>
          <a:xfrm>
            <a:off x="1230526" y="3962400"/>
            <a:ext cx="7823887" cy="2743199"/>
          </a:xfrm>
          <a:prstGeom prst="rect">
            <a:avLst/>
          </a:prstGeom>
        </p:spPr>
      </p:pic>
    </p:spTree>
    <p:extLst>
      <p:ext uri="{BB962C8B-B14F-4D97-AF65-F5344CB8AC3E}">
        <p14:creationId xmlns:p14="http://schemas.microsoft.com/office/powerpoint/2010/main" val="2334748476"/>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080083" y="685800"/>
            <a:ext cx="7315200" cy="646331"/>
          </a:xfrm>
          <a:prstGeom prst="rect">
            <a:avLst/>
          </a:prstGeom>
          <a:noFill/>
        </p:spPr>
        <p:txBody>
          <a:bodyPr wrap="square" rtlCol="0">
            <a:spAutoFit/>
          </a:bodyPr>
          <a:lstStyle/>
          <a:p>
            <a:pPr fontAlgn="ctr"/>
            <a:r>
              <a:rPr lang="mn-Mong-MN" dirty="0"/>
              <a:t> </a:t>
            </a:r>
            <a:r>
              <a:rPr lang="en-US" b="1" dirty="0">
                <a:solidFill>
                  <a:schemeClr val="dk1"/>
                </a:solidFill>
                <a:latin typeface="Arial" pitchFamily="34" charset="0"/>
                <a:cs typeface="Arial" pitchFamily="34" charset="0"/>
              </a:rPr>
              <a:t>IX. </a:t>
            </a:r>
            <a:r>
              <a:rPr lang="mn-MN" b="1" dirty="0">
                <a:solidFill>
                  <a:schemeClr val="dk1"/>
                </a:solidFill>
                <a:latin typeface="Arial" pitchFamily="34" charset="0"/>
                <a:cs typeface="Arial" pitchFamily="34" charset="0"/>
              </a:rPr>
              <a:t>Хөрөнгийн нийт хуримтлал</a:t>
            </a:r>
            <a:endParaRPr lang="en-US" dirty="0">
              <a:solidFill>
                <a:schemeClr val="dk1"/>
              </a:solidFill>
              <a:latin typeface="Arial" pitchFamily="34" charset="0"/>
              <a:cs typeface="Arial" pitchFamily="34" charset="0"/>
            </a:endParaRPr>
          </a:p>
          <a:p>
            <a:pPr fontAlgn="ctr"/>
            <a:endParaRPr lang="ru-RU" b="1" dirty="0">
              <a:solidFill>
                <a:srgbClr val="000000"/>
              </a:solidFill>
              <a:latin typeface="Arial" panose="020B0604020202020204" pitchFamily="34" charset="0"/>
            </a:endParaRPr>
          </a:p>
        </p:txBody>
      </p:sp>
      <p:sp>
        <p:nvSpPr>
          <p:cNvPr id="3" name="TextBox 2"/>
          <p:cNvSpPr txBox="1"/>
          <p:nvPr/>
        </p:nvSpPr>
        <p:spPr>
          <a:xfrm>
            <a:off x="1080083" y="1107170"/>
            <a:ext cx="7994822" cy="5078313"/>
          </a:xfrm>
          <a:prstGeom prst="rect">
            <a:avLst/>
          </a:prstGeom>
          <a:noFill/>
        </p:spPr>
        <p:txBody>
          <a:bodyPr wrap="square" rtlCol="0">
            <a:spAutoFit/>
          </a:bodyPr>
          <a:lstStyle/>
          <a:p>
            <a:pPr algn="just"/>
            <a:r>
              <a:rPr lang="mn-MN" sz="1200" b="1" dirty="0">
                <a:solidFill>
                  <a:schemeClr val="tx2"/>
                </a:solidFill>
                <a:latin typeface="Arial" pitchFamily="34" charset="0"/>
                <a:cs typeface="Arial" pitchFamily="34" charset="0"/>
              </a:rPr>
              <a:t>Өсөж үрждэг </a:t>
            </a:r>
            <a:r>
              <a:rPr lang="en-US" sz="1200" b="1" dirty="0" err="1">
                <a:solidFill>
                  <a:schemeClr val="tx2"/>
                </a:solidFill>
                <a:latin typeface="Arial" pitchFamily="34" charset="0"/>
                <a:cs typeface="Arial" pitchFamily="34" charset="0"/>
              </a:rPr>
              <a:t>хөрөнг</a:t>
            </a:r>
            <a:r>
              <a:rPr lang="mn-MN" sz="1200" b="1" dirty="0">
                <a:solidFill>
                  <a:schemeClr val="tx2"/>
                </a:solidFill>
                <a:latin typeface="Arial" pitchFamily="34" charset="0"/>
                <a:cs typeface="Arial" pitchFamily="34" charset="0"/>
              </a:rPr>
              <a:t>өд</a:t>
            </a:r>
            <a:r>
              <a:rPr lang="mn-MN" sz="1200" dirty="0">
                <a:solidFill>
                  <a:schemeClr val="tx2"/>
                </a:solidFill>
                <a:latin typeface="Arial" pitchFamily="34" charset="0"/>
                <a:cs typeface="Arial" pitchFamily="34" charset="0"/>
              </a:rPr>
              <a:t> </a:t>
            </a:r>
            <a:r>
              <a:rPr lang="en-US" sz="1200" b="1" dirty="0">
                <a:solidFill>
                  <a:schemeClr val="tx2"/>
                </a:solidFill>
                <a:latin typeface="Arial" pitchFamily="34" charset="0"/>
                <a:cs typeface="Arial" pitchFamily="34" charset="0"/>
              </a:rPr>
              <a:t>(</a:t>
            </a:r>
            <a:r>
              <a:rPr lang="mn-MN" sz="1200" b="1" dirty="0">
                <a:solidFill>
                  <a:schemeClr val="tx2"/>
                </a:solidFill>
                <a:latin typeface="Arial" pitchFamily="34" charset="0"/>
                <a:cs typeface="Arial" pitchFamily="34" charset="0"/>
              </a:rPr>
              <a:t>мөр 912</a:t>
            </a:r>
            <a:r>
              <a:rPr lang="en-US" sz="1200" b="1" dirty="0">
                <a:solidFill>
                  <a:schemeClr val="dk1"/>
                </a:solidFill>
                <a:latin typeface="Arial" pitchFamily="34" charset="0"/>
                <a:cs typeface="Arial" pitchFamily="34" charset="0"/>
              </a:rPr>
              <a:t>)</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байгууллагын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шууд</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хяналт</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удирдлагын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дор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төл</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болон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жимсээ</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байнга</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давтан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өгдөг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мал</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амьтан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мод</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ургамлыг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хамруулна</a:t>
            </a:r>
            <a:r>
              <a:rPr lang="en-US" sz="1200" dirty="0">
                <a:solidFill>
                  <a:schemeClr val="dk1"/>
                </a:solidFill>
                <a:latin typeface="Arial" pitchFamily="34" charset="0"/>
                <a:cs typeface="Arial" pitchFamily="34" charset="0"/>
              </a:rPr>
              <a:t>. </a:t>
            </a:r>
            <a:endParaRPr lang="mn-MN" sz="1200" dirty="0">
              <a:solidFill>
                <a:schemeClr val="dk1"/>
              </a:solidFill>
              <a:latin typeface="Arial" pitchFamily="34" charset="0"/>
              <a:cs typeface="Arial" pitchFamily="34" charset="0"/>
            </a:endParaRPr>
          </a:p>
          <a:p>
            <a:pPr algn="just"/>
            <a:endParaRPr lang="en-US" sz="1200" dirty="0">
              <a:solidFill>
                <a:schemeClr val="dk1"/>
              </a:solidFill>
              <a:latin typeface="Arial" pitchFamily="34" charset="0"/>
              <a:cs typeface="Arial" pitchFamily="34" charset="0"/>
            </a:endParaRPr>
          </a:p>
          <a:p>
            <a:pPr algn="just"/>
            <a:r>
              <a:rPr lang="mn-MN" sz="1200" b="1" dirty="0">
                <a:solidFill>
                  <a:schemeClr val="tx2"/>
                </a:solidFill>
                <a:latin typeface="Arial" pitchFamily="34" charset="0"/>
                <a:cs typeface="Arial" pitchFamily="34" charset="0"/>
              </a:rPr>
              <a:t>Үйлдвэрлэгдэхгүй хөрөнгийн эзэмших эрх шилжихтэй холбогдсон зардал (мөр 915) </a:t>
            </a:r>
            <a:r>
              <a:rPr lang="mn-MN" sz="1200" dirty="0">
                <a:solidFill>
                  <a:schemeClr val="dk1"/>
                </a:solidFill>
                <a:latin typeface="Arial" pitchFamily="34" charset="0"/>
                <a:cs typeface="Arial" pitchFamily="34" charset="0"/>
              </a:rPr>
              <a:t>Үйлдвэрлэгдэхгүй хөрөнгөд газар, байгалийн нөөц, баялаг, ус, эрчим хүчний нөөц орно. </a:t>
            </a:r>
          </a:p>
          <a:p>
            <a:pPr algn="just"/>
            <a:r>
              <a:rPr lang="mn-MN" sz="1200" dirty="0">
                <a:solidFill>
                  <a:srgbClr val="FF0000"/>
                </a:solidFill>
                <a:latin typeface="Arial" pitchFamily="34" charset="0"/>
                <a:cs typeface="Arial" pitchFamily="34" charset="0"/>
              </a:rPr>
              <a:t>Эзэмших эрх шилжихтэй холбогдсон зардалд дараах зардал багтана</a:t>
            </a:r>
            <a:r>
              <a:rPr lang="mn-MN" sz="1200" dirty="0">
                <a:solidFill>
                  <a:schemeClr val="dk1"/>
                </a:solidFill>
                <a:latin typeface="Arial" pitchFamily="34" charset="0"/>
                <a:cs typeface="Arial" pitchFamily="34" charset="0"/>
              </a:rPr>
              <a:t>. Үүнд: Хөрөнгийг худалдан авч байгаа </a:t>
            </a:r>
            <a:r>
              <a:rPr lang="mn-MN" sz="1200" i="1" dirty="0">
                <a:solidFill>
                  <a:schemeClr val="dk1"/>
                </a:solidFill>
                <a:latin typeface="Arial" pitchFamily="34" charset="0"/>
                <a:cs typeface="Arial" pitchFamily="34" charset="0"/>
              </a:rPr>
              <a:t>болон худалдаж байгаа хоёр талын мэргэжлийн үйлчилгээний бүх төлбөр, шимтгэл</a:t>
            </a:r>
            <a:r>
              <a:rPr lang="en-US" sz="1200" i="1" dirty="0">
                <a:solidFill>
                  <a:schemeClr val="dk1"/>
                </a:solidFill>
                <a:latin typeface="Arial" pitchFamily="34" charset="0"/>
                <a:cs typeface="Arial" pitchFamily="34" charset="0"/>
              </a:rPr>
              <a:t>;</a:t>
            </a:r>
            <a:r>
              <a:rPr lang="mn-MN" sz="1200" i="1" dirty="0">
                <a:solidFill>
                  <a:schemeClr val="dk1"/>
                </a:solidFill>
                <a:latin typeface="Arial" pitchFamily="34" charset="0"/>
                <a:cs typeface="Arial" pitchFamily="34" charset="0"/>
              </a:rPr>
              <a:t>  </a:t>
            </a:r>
          </a:p>
          <a:p>
            <a:pPr algn="just"/>
            <a:r>
              <a:rPr lang="mn-MN" sz="1200" i="1" dirty="0">
                <a:solidFill>
                  <a:schemeClr val="dk1"/>
                </a:solidFill>
                <a:latin typeface="Arial" pitchFamily="34" charset="0"/>
                <a:cs typeface="Arial" pitchFamily="34" charset="0"/>
              </a:rPr>
              <a:t>худалдан авагчаас тусад нь нэхэмжилсэн худалдаа, тээврийн зардал</a:t>
            </a:r>
            <a:r>
              <a:rPr lang="en-US" sz="1200" i="1" dirty="0">
                <a:solidFill>
                  <a:schemeClr val="dk1"/>
                </a:solidFill>
                <a:latin typeface="Arial" pitchFamily="34" charset="0"/>
                <a:cs typeface="Arial" pitchFamily="34" charset="0"/>
              </a:rPr>
              <a:t>;</a:t>
            </a:r>
            <a:r>
              <a:rPr lang="mn-MN" sz="1200" i="1" dirty="0">
                <a:solidFill>
                  <a:schemeClr val="dk1"/>
                </a:solidFill>
                <a:latin typeface="Arial" pitchFamily="34" charset="0"/>
                <a:cs typeface="Arial" pitchFamily="34" charset="0"/>
              </a:rPr>
              <a:t> </a:t>
            </a:r>
          </a:p>
          <a:p>
            <a:pPr algn="just"/>
            <a:r>
              <a:rPr lang="mn-MN" sz="1200" i="1" dirty="0">
                <a:solidFill>
                  <a:schemeClr val="dk1"/>
                </a:solidFill>
                <a:latin typeface="Arial" pitchFamily="34" charset="0"/>
                <a:cs typeface="Arial" pitchFamily="34" charset="0"/>
              </a:rPr>
              <a:t>хөрөнгийн эзэмших эрх шилжүүлэхтэй холбогдон худалдан авагчаас төлөх бүх татвар</a:t>
            </a:r>
            <a:r>
              <a:rPr lang="en-US" sz="1200" i="1" dirty="0">
                <a:solidFill>
                  <a:schemeClr val="dk1"/>
                </a:solidFill>
                <a:latin typeface="Arial" pitchFamily="34" charset="0"/>
                <a:cs typeface="Arial" pitchFamily="34" charset="0"/>
              </a:rPr>
              <a:t>; </a:t>
            </a:r>
            <a:endParaRPr lang="mn-MN" sz="1200" i="1" dirty="0">
              <a:solidFill>
                <a:schemeClr val="dk1"/>
              </a:solidFill>
              <a:latin typeface="Arial" pitchFamily="34" charset="0"/>
              <a:cs typeface="Arial" pitchFamily="34" charset="0"/>
            </a:endParaRPr>
          </a:p>
          <a:p>
            <a:pPr algn="just"/>
            <a:r>
              <a:rPr lang="mn-MN" sz="1200" i="1" dirty="0">
                <a:solidFill>
                  <a:schemeClr val="dk1"/>
                </a:solidFill>
                <a:latin typeface="Arial" pitchFamily="34" charset="0"/>
                <a:cs typeface="Arial" pitchFamily="34" charset="0"/>
              </a:rPr>
              <a:t>хөрөнгийг худалдахтай холбогдуулан төлөх аливаа татвар</a:t>
            </a:r>
            <a:r>
              <a:rPr lang="en-US" sz="1200" i="1" dirty="0">
                <a:solidFill>
                  <a:schemeClr val="dk1"/>
                </a:solidFill>
                <a:latin typeface="Arial" pitchFamily="34" charset="0"/>
                <a:cs typeface="Arial" pitchFamily="34" charset="0"/>
              </a:rPr>
              <a:t>; </a:t>
            </a:r>
            <a:endParaRPr lang="mn-MN" sz="1200" i="1" dirty="0">
              <a:solidFill>
                <a:schemeClr val="dk1"/>
              </a:solidFill>
              <a:latin typeface="Arial" pitchFamily="34" charset="0"/>
              <a:cs typeface="Arial" pitchFamily="34" charset="0"/>
            </a:endParaRPr>
          </a:p>
          <a:p>
            <a:pPr algn="just"/>
            <a:r>
              <a:rPr lang="mn-MN" sz="1200" i="1" dirty="0">
                <a:solidFill>
                  <a:schemeClr val="dk1"/>
                </a:solidFill>
                <a:latin typeface="Arial" pitchFamily="34" charset="0"/>
                <a:cs typeface="Arial" pitchFamily="34" charset="0"/>
              </a:rPr>
              <a:t>худалдан авч байгаа болон худалдаж байгаа хөрөнгийн үнийн дүнд ороогүй угсрах, суурилуулах аливаа зардал</a:t>
            </a:r>
            <a:r>
              <a:rPr lang="en-US" sz="1200" i="1" dirty="0">
                <a:solidFill>
                  <a:schemeClr val="dk1"/>
                </a:solidFill>
                <a:latin typeface="Arial" pitchFamily="34" charset="0"/>
                <a:cs typeface="Arial" pitchFamily="34" charset="0"/>
              </a:rPr>
              <a:t>; </a:t>
            </a:r>
            <a:endParaRPr lang="mn-MN" sz="1200" i="1" dirty="0">
              <a:solidFill>
                <a:schemeClr val="dk1"/>
              </a:solidFill>
              <a:latin typeface="Arial" pitchFamily="34" charset="0"/>
              <a:cs typeface="Arial" pitchFamily="34" charset="0"/>
            </a:endParaRPr>
          </a:p>
          <a:p>
            <a:pPr algn="just"/>
            <a:r>
              <a:rPr lang="mn-MN" sz="1200" i="1" dirty="0">
                <a:solidFill>
                  <a:schemeClr val="dk1"/>
                </a:solidFill>
                <a:latin typeface="Arial" pitchFamily="34" charset="0"/>
                <a:cs typeface="Arial" pitchFamily="34" charset="0"/>
              </a:rPr>
              <a:t>хөрөнгийн бүрэн бүтэн байдлыг хангах, тухайн хөрөнгийн байсан байгаль орчныг сэргээхэд шаардагдах аливаа  зардал орно.   </a:t>
            </a:r>
          </a:p>
          <a:p>
            <a:pPr algn="just"/>
            <a:r>
              <a:rPr lang="mn-MN" sz="1200" dirty="0">
                <a:solidFill>
                  <a:schemeClr val="dk1"/>
                </a:solidFill>
                <a:latin typeface="Arial" pitchFamily="34" charset="0"/>
                <a:cs typeface="Arial" pitchFamily="34" charset="0"/>
              </a:rPr>
              <a:t>      </a:t>
            </a:r>
            <a:endParaRPr lang="en-US" sz="1200" dirty="0">
              <a:solidFill>
                <a:schemeClr val="dk1"/>
              </a:solidFill>
              <a:latin typeface="Arial" pitchFamily="34" charset="0"/>
              <a:cs typeface="Arial" pitchFamily="34" charset="0"/>
            </a:endParaRPr>
          </a:p>
          <a:p>
            <a:pPr algn="just"/>
            <a:r>
              <a:rPr lang="mn-MN" sz="1200" b="1" dirty="0">
                <a:solidFill>
                  <a:schemeClr val="tx2"/>
                </a:solidFill>
                <a:latin typeface="Arial" pitchFamily="34" charset="0"/>
                <a:cs typeface="Arial" pitchFamily="34" charset="0"/>
              </a:rPr>
              <a:t>Оюуны өмчийн бүтээгдэхүүн (мөр 916)</a:t>
            </a:r>
            <a:r>
              <a:rPr lang="mn-MN" sz="1200"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гэж биет шинж чанаргүй, хүний оюуны хүчин чармайлтаар бий болдог, нэг буюу түүнээс дээш жил ашиглагддаг, өөрийн эзэмшигчиддээ давуу болон онцгой эрх, өрсөлдөөний давуу талыг олгосон хөрөнгийг ойлгоно. </a:t>
            </a:r>
          </a:p>
          <a:p>
            <a:pPr algn="just"/>
            <a:r>
              <a:rPr lang="mn-MN" sz="1200" i="1" dirty="0">
                <a:solidFill>
                  <a:srgbClr val="FF0000"/>
                </a:solidFill>
                <a:latin typeface="Arial" pitchFamily="34" charset="0"/>
                <a:cs typeface="Arial" pitchFamily="34" charset="0"/>
              </a:rPr>
              <a:t>Үүнд шинжилгээ судалгаа, хөгжлийн ажил, геологи хайгуулын ажил болон үнэлгээ, компьютерийн програм хангамж, мэдээллийн сан, утга зохиол, урлагийн эх бүтээл, лиценз, патент зэрэг орно.   </a:t>
            </a:r>
          </a:p>
          <a:p>
            <a:pPr algn="just"/>
            <a:r>
              <a:rPr lang="mn-MN" sz="1200" dirty="0">
                <a:solidFill>
                  <a:schemeClr val="dk1"/>
                </a:solidFill>
                <a:latin typeface="Arial" pitchFamily="34" charset="0"/>
                <a:cs typeface="Arial" pitchFamily="34" charset="0"/>
              </a:rPr>
              <a:t>      </a:t>
            </a:r>
            <a:endParaRPr lang="en-US" sz="1200" dirty="0">
              <a:solidFill>
                <a:schemeClr val="dk1"/>
              </a:solidFill>
              <a:latin typeface="Arial" pitchFamily="34" charset="0"/>
              <a:cs typeface="Arial" pitchFamily="34" charset="0"/>
            </a:endParaRPr>
          </a:p>
          <a:p>
            <a:pPr algn="just"/>
            <a:r>
              <a:rPr lang="en-US" sz="1200" b="1" u="sng" dirty="0" err="1">
                <a:solidFill>
                  <a:schemeClr val="tx2"/>
                </a:solidFill>
                <a:latin typeface="Arial" pitchFamily="34" charset="0"/>
                <a:cs typeface="Arial" pitchFamily="34" charset="0"/>
              </a:rPr>
              <a:t>Үнэт</a:t>
            </a:r>
            <a:r>
              <a:rPr lang="en-US" sz="1200" b="1" u="sng" dirty="0">
                <a:solidFill>
                  <a:schemeClr val="tx2"/>
                </a:solidFill>
                <a:latin typeface="Arial" pitchFamily="34" charset="0"/>
                <a:cs typeface="Arial" pitchFamily="34" charset="0"/>
              </a:rPr>
              <a:t> </a:t>
            </a:r>
            <a:r>
              <a:rPr lang="en-US" sz="1200" b="1" u="sng" dirty="0" err="1">
                <a:solidFill>
                  <a:schemeClr val="tx2"/>
                </a:solidFill>
                <a:latin typeface="Arial" pitchFamily="34" charset="0"/>
                <a:cs typeface="Arial" pitchFamily="34" charset="0"/>
              </a:rPr>
              <a:t>зүйлсийн</a:t>
            </a:r>
            <a:r>
              <a:rPr lang="en-US" sz="1200" b="1" u="sng" dirty="0">
                <a:solidFill>
                  <a:schemeClr val="tx2"/>
                </a:solidFill>
                <a:latin typeface="Arial" pitchFamily="34" charset="0"/>
                <a:cs typeface="Arial" pitchFamily="34" charset="0"/>
              </a:rPr>
              <a:t> </a:t>
            </a:r>
            <a:r>
              <a:rPr lang="en-US" sz="1200" b="1" u="sng" dirty="0" err="1">
                <a:solidFill>
                  <a:schemeClr val="tx2"/>
                </a:solidFill>
                <a:latin typeface="Arial" pitchFamily="34" charset="0"/>
                <a:cs typeface="Arial" pitchFamily="34" charset="0"/>
              </a:rPr>
              <a:t>хуримтлал</a:t>
            </a:r>
            <a:r>
              <a:rPr lang="en-US" sz="1200" b="1" u="sng" dirty="0">
                <a:solidFill>
                  <a:schemeClr val="tx2"/>
                </a:solidFill>
                <a:latin typeface="Arial" pitchFamily="34" charset="0"/>
                <a:cs typeface="Arial" pitchFamily="34" charset="0"/>
              </a:rPr>
              <a:t> </a:t>
            </a:r>
            <a:r>
              <a:rPr lang="en-US" sz="1200" b="1" dirty="0">
                <a:solidFill>
                  <a:schemeClr val="tx2"/>
                </a:solidFill>
                <a:latin typeface="Arial" pitchFamily="34" charset="0"/>
                <a:cs typeface="Arial" pitchFamily="34" charset="0"/>
              </a:rPr>
              <a:t>(</a:t>
            </a:r>
            <a:r>
              <a:rPr lang="mn-MN" sz="1200" b="1" dirty="0">
                <a:solidFill>
                  <a:schemeClr val="tx2"/>
                </a:solidFill>
                <a:latin typeface="Arial" pitchFamily="34" charset="0"/>
                <a:cs typeface="Arial" pitchFamily="34" charset="0"/>
              </a:rPr>
              <a:t>мөр 924</a:t>
            </a:r>
            <a:r>
              <a:rPr lang="en-US" sz="1200" b="1"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Үнэт зүйлсийг үнэт металл, чулуу</a:t>
            </a:r>
            <a:r>
              <a:rPr lang="en-US" sz="1200"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эртний эдлэл, түүх соёл, гар урлалын бүтээл</a:t>
            </a:r>
            <a:r>
              <a:rPr lang="en-US" sz="1200"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бусад гэж ангилна. </a:t>
            </a:r>
            <a:r>
              <a:rPr lang="en-US" sz="1200" dirty="0" err="1">
                <a:solidFill>
                  <a:schemeClr val="dk1"/>
                </a:solidFill>
                <a:latin typeface="Arial" pitchFamily="34" charset="0"/>
                <a:cs typeface="Arial" pitchFamily="34" charset="0"/>
              </a:rPr>
              <a:t>Үнэт</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зүйлсийн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хуримтлалд</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үйлдвэрлэл</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хэрэглээнд</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ашиглагддаггүй</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цаг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хугацааны</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явцад</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хэрэглээний</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чанар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эсвэл</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бодит</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үнэ</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цэнээ</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алддаггүй</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үнэ</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нь</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улам</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нэмэгддэг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зүйлс</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орно</a:t>
            </a:r>
            <a:r>
              <a:rPr lang="en-US" sz="1200" dirty="0">
                <a:solidFill>
                  <a:schemeClr val="dk1"/>
                </a:solidFill>
                <a:latin typeface="Arial" pitchFamily="34" charset="0"/>
                <a:cs typeface="Arial" pitchFamily="34" charset="0"/>
              </a:rPr>
              <a:t>. </a:t>
            </a:r>
            <a:endParaRPr lang="mn-MN" sz="1200" dirty="0">
              <a:solidFill>
                <a:schemeClr val="dk1"/>
              </a:solidFill>
              <a:latin typeface="Arial" pitchFamily="34" charset="0"/>
              <a:cs typeface="Arial" pitchFamily="34" charset="0"/>
            </a:endParaRPr>
          </a:p>
          <a:p>
            <a:pPr algn="just"/>
            <a:endParaRPr lang="mn-MN" sz="1200" dirty="0">
              <a:solidFill>
                <a:schemeClr val="dk1"/>
              </a:solidFill>
              <a:latin typeface="Arial" pitchFamily="34" charset="0"/>
              <a:cs typeface="Arial" pitchFamily="34" charset="0"/>
            </a:endParaRPr>
          </a:p>
          <a:p>
            <a:pPr algn="just"/>
            <a:endParaRPr lang="en-US" sz="1200" dirty="0">
              <a:solidFill>
                <a:schemeClr val="dk1"/>
              </a:solidFill>
              <a:latin typeface="Arial" pitchFamily="34" charset="0"/>
              <a:cs typeface="Arial" pitchFamily="34" charset="0"/>
            </a:endParaRPr>
          </a:p>
          <a:p>
            <a:pPr algn="just"/>
            <a:r>
              <a:rPr lang="mn-MN" sz="1200" dirty="0">
                <a:solidFill>
                  <a:srgbClr val="FF0000"/>
                </a:solidFill>
                <a:latin typeface="Arial" pitchFamily="34" charset="0"/>
                <a:cs typeface="Arial" pitchFamily="34" charset="0"/>
              </a:rPr>
              <a:t>                       ЭХНИЙ ҮЛДЭГДЭЛ +  НЭМЭГДСЭН ХӨРӨНГӨ – ХАСАГДСАН  </a:t>
            </a:r>
            <a:r>
              <a:rPr lang="mn-Mong-MN" sz="1200" dirty="0">
                <a:solidFill>
                  <a:srgbClr val="FF0000"/>
                </a:solidFill>
                <a:latin typeface="Arial" pitchFamily="34" charset="0"/>
                <a:cs typeface="Arial" pitchFamily="34" charset="0"/>
              </a:rPr>
              <a:t>= </a:t>
            </a:r>
            <a:r>
              <a:rPr lang="mn-MN" sz="1200" dirty="0">
                <a:solidFill>
                  <a:srgbClr val="FF0000"/>
                </a:solidFill>
                <a:latin typeface="Arial" pitchFamily="34" charset="0"/>
                <a:cs typeface="Arial" pitchFamily="34" charset="0"/>
              </a:rPr>
              <a:t>ОНЫ ЭЦСИЙН ҮЛДЭГДЭЛ</a:t>
            </a:r>
            <a:endParaRPr lang="en-US" sz="12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288807019"/>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143000" y="725269"/>
            <a:ext cx="7315200" cy="646331"/>
          </a:xfrm>
          <a:prstGeom prst="rect">
            <a:avLst/>
          </a:prstGeom>
          <a:noFill/>
        </p:spPr>
        <p:txBody>
          <a:bodyPr wrap="square" rtlCol="0">
            <a:spAutoFit/>
          </a:bodyPr>
          <a:lstStyle/>
          <a:p>
            <a:pPr fontAlgn="ctr"/>
            <a:r>
              <a:rPr lang="mn-Mong-MN" dirty="0"/>
              <a:t> </a:t>
            </a:r>
            <a:r>
              <a:rPr lang="en-US" b="1" dirty="0">
                <a:solidFill>
                  <a:schemeClr val="dk1"/>
                </a:solidFill>
                <a:latin typeface="Arial" pitchFamily="34" charset="0"/>
                <a:cs typeface="Arial" pitchFamily="34" charset="0"/>
              </a:rPr>
              <a:t>IX. </a:t>
            </a:r>
            <a:r>
              <a:rPr lang="mn-MN" b="1" dirty="0">
                <a:solidFill>
                  <a:schemeClr val="dk1"/>
                </a:solidFill>
                <a:latin typeface="Arial" pitchFamily="34" charset="0"/>
                <a:cs typeface="Arial" pitchFamily="34" charset="0"/>
              </a:rPr>
              <a:t>Хөрөнгийн нийт хуримтлал</a:t>
            </a:r>
            <a:endParaRPr lang="en-US" dirty="0">
              <a:solidFill>
                <a:schemeClr val="dk1"/>
              </a:solidFill>
              <a:latin typeface="Arial" pitchFamily="34" charset="0"/>
              <a:cs typeface="Arial" pitchFamily="34" charset="0"/>
            </a:endParaRPr>
          </a:p>
          <a:p>
            <a:pPr fontAlgn="ctr"/>
            <a:endParaRPr lang="ru-RU" b="1" dirty="0">
              <a:solidFill>
                <a:srgbClr val="000000"/>
              </a:solidFill>
              <a:latin typeface="Arial" panose="020B0604020202020204" pitchFamily="34" charset="0"/>
            </a:endParaRPr>
          </a:p>
        </p:txBody>
      </p:sp>
      <p:pic>
        <p:nvPicPr>
          <p:cNvPr id="5" name="Picture 4"/>
          <p:cNvPicPr>
            <a:picLocks noChangeAspect="1"/>
          </p:cNvPicPr>
          <p:nvPr/>
        </p:nvPicPr>
        <p:blipFill rotWithShape="1">
          <a:blip r:embed="rId3"/>
          <a:srcRect l="79" r="552" b="17460"/>
          <a:stretch/>
        </p:blipFill>
        <p:spPr>
          <a:xfrm>
            <a:off x="1066800" y="1295400"/>
            <a:ext cx="7766222" cy="4343400"/>
          </a:xfrm>
          <a:prstGeom prst="rect">
            <a:avLst/>
          </a:prstGeom>
        </p:spPr>
      </p:pic>
    </p:spTree>
    <p:extLst>
      <p:ext uri="{BB962C8B-B14F-4D97-AF65-F5344CB8AC3E}">
        <p14:creationId xmlns:p14="http://schemas.microsoft.com/office/powerpoint/2010/main" val="4266609586"/>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609600"/>
            <a:ext cx="7315200" cy="646331"/>
          </a:xfrm>
          <a:prstGeom prst="rect">
            <a:avLst/>
          </a:prstGeom>
          <a:noFill/>
        </p:spPr>
        <p:txBody>
          <a:bodyPr wrap="square" rtlCol="0">
            <a:spAutoFit/>
          </a:bodyPr>
          <a:lstStyle/>
          <a:p>
            <a:pPr fontAlgn="ctr"/>
            <a:r>
              <a:rPr lang="mn-Mong-MN" dirty="0">
                <a:latin typeface="Times New Roman" panose="02020603050405020304" pitchFamily="18" charset="0"/>
              </a:rPr>
              <a:t>Х. </a:t>
            </a:r>
            <a:r>
              <a:rPr lang="en-US" b="1" dirty="0">
                <a:solidFill>
                  <a:schemeClr val="dk1"/>
                </a:solidFill>
                <a:latin typeface="Times New Roman" panose="02020603050405020304" pitchFamily="18" charset="0"/>
                <a:cs typeface="Times New Roman" panose="02020603050405020304" pitchFamily="18" charset="0"/>
              </a:rPr>
              <a:t>Б</a:t>
            </a:r>
            <a:r>
              <a:rPr lang="mn-MN" b="1" dirty="0">
                <a:solidFill>
                  <a:schemeClr val="dk1"/>
                </a:solidFill>
                <a:latin typeface="Times New Roman" panose="02020603050405020304" pitchFamily="18" charset="0"/>
                <a:cs typeface="Times New Roman" panose="02020603050405020304" pitchFamily="18" charset="0"/>
              </a:rPr>
              <a:t>үтээгдэхүүний үйлдвэрлэл, борлуулалт</a:t>
            </a:r>
            <a:endParaRPr lang="en-US" dirty="0">
              <a:solidFill>
                <a:schemeClr val="dk1"/>
              </a:solidFill>
              <a:latin typeface="Times New Roman" panose="02020603050405020304" pitchFamily="18" charset="0"/>
              <a:cs typeface="Times New Roman" panose="02020603050405020304" pitchFamily="18" charset="0"/>
            </a:endParaRPr>
          </a:p>
          <a:p>
            <a:pPr fontAlgn="ctr"/>
            <a:endParaRPr lang="ru-RU" b="1" dirty="0">
              <a:solidFill>
                <a:srgbClr val="000000"/>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rotWithShape="1">
          <a:blip r:embed="rId3"/>
          <a:srcRect b="20602"/>
          <a:stretch/>
        </p:blipFill>
        <p:spPr>
          <a:xfrm>
            <a:off x="990600" y="2795794"/>
            <a:ext cx="8011423" cy="3833606"/>
          </a:xfrm>
          <a:prstGeom prst="rect">
            <a:avLst/>
          </a:prstGeom>
        </p:spPr>
      </p:pic>
      <p:sp>
        <p:nvSpPr>
          <p:cNvPr id="7" name="TextBox 6"/>
          <p:cNvSpPr txBox="1"/>
          <p:nvPr/>
        </p:nvSpPr>
        <p:spPr>
          <a:xfrm>
            <a:off x="990600" y="990600"/>
            <a:ext cx="7543800" cy="2031325"/>
          </a:xfrm>
          <a:prstGeom prst="rect">
            <a:avLst/>
          </a:prstGeom>
          <a:noFill/>
        </p:spPr>
        <p:txBody>
          <a:bodyPr wrap="square" rtlCol="0">
            <a:spAutoFit/>
          </a:bodyPr>
          <a:lstStyle/>
          <a:p>
            <a:pPr algn="just" fontAlgn="ctr"/>
            <a:r>
              <a:rPr lang="mn-Mong-MN" dirty="0">
                <a:latin typeface="Times New Roman" panose="02020603050405020304" pitchFamily="18" charset="0"/>
              </a:rPr>
              <a:t>2-р бүлгийн 203-р мөрөнд зардал тавигдсан бол энэ хүснэгт заавал нөхөгдөнө.  /ХАА, Аж үйлдвэр, барилга бие даасан буюу хавсарсан бол/</a:t>
            </a:r>
          </a:p>
          <a:p>
            <a:pPr algn="just" fontAlgn="ctr"/>
            <a:r>
              <a:rPr lang="mn-Mong-MN" i="1" dirty="0">
                <a:solidFill>
                  <a:srgbClr val="FF0000"/>
                </a:solidFill>
                <a:latin typeface="Times New Roman" panose="02020603050405020304" pitchFamily="18" charset="0"/>
                <a:cs typeface="Arial" pitchFamily="34" charset="0"/>
              </a:rPr>
              <a:t>Бүтээгдэхүүнийг нэрээр, хэмжих нэгж, эхний үлдэгдэл -биет хэмжээ, үнийн дүн</a:t>
            </a:r>
            <a:r>
              <a:rPr lang="en-US" i="1" dirty="0">
                <a:solidFill>
                  <a:srgbClr val="FF0000"/>
                </a:solidFill>
                <a:latin typeface="Times New Roman" panose="02020603050405020304" pitchFamily="18" charset="0"/>
                <a:cs typeface="Times New Roman" panose="02020603050405020304" pitchFamily="18" charset="0"/>
              </a:rPr>
              <a:t>;</a:t>
            </a:r>
            <a:r>
              <a:rPr lang="mn-Mong-MN" i="1" dirty="0">
                <a:solidFill>
                  <a:srgbClr val="FF0000"/>
                </a:solidFill>
                <a:latin typeface="Times New Roman" panose="02020603050405020304" pitchFamily="18" charset="0"/>
                <a:cs typeface="Arial" pitchFamily="34" charset="0"/>
              </a:rPr>
              <a:t> үйлдвэрлэсэн хэмжээ,өртөг, борлуулсан хэмжээ, үнийн дүн</a:t>
            </a:r>
            <a:r>
              <a:rPr lang="en-US" i="1" dirty="0">
                <a:solidFill>
                  <a:srgbClr val="FF0000"/>
                </a:solidFill>
                <a:latin typeface="Times New Roman" panose="02020603050405020304" pitchFamily="18" charset="0"/>
                <a:cs typeface="Times New Roman" panose="02020603050405020304" pitchFamily="18" charset="0"/>
              </a:rPr>
              <a:t>,</a:t>
            </a:r>
            <a:r>
              <a:rPr lang="mn-Mong-MN" i="1" dirty="0">
                <a:solidFill>
                  <a:srgbClr val="FF0000"/>
                </a:solidFill>
                <a:latin typeface="Times New Roman" panose="02020603050405020304" pitchFamily="18" charset="0"/>
                <a:cs typeface="Arial" pitchFamily="34" charset="0"/>
              </a:rPr>
              <a:t> эцсийн үлдэгдэл, өөртөө ашигласан бараа бүтээгдэхүүн байвал 9,10-р багананд бичигдэнэ</a:t>
            </a:r>
            <a:endParaRPr lang="en-US" i="1" dirty="0">
              <a:solidFill>
                <a:srgbClr val="FF0000"/>
              </a:solidFill>
              <a:latin typeface="Times New Roman" panose="02020603050405020304" pitchFamily="18" charset="0"/>
              <a:cs typeface="Times New Roman" panose="02020603050405020304" pitchFamily="18" charset="0"/>
            </a:endParaRPr>
          </a:p>
          <a:p>
            <a:pPr algn="just" fontAlgn="ctr"/>
            <a:endParaRPr lang="ru-RU"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442953"/>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143000" y="649069"/>
            <a:ext cx="7315200" cy="646331"/>
          </a:xfrm>
          <a:prstGeom prst="rect">
            <a:avLst/>
          </a:prstGeom>
          <a:noFill/>
        </p:spPr>
        <p:txBody>
          <a:bodyPr wrap="square" rtlCol="0">
            <a:spAutoFit/>
          </a:bodyPr>
          <a:lstStyle/>
          <a:p>
            <a:pPr fontAlgn="ctr"/>
            <a:r>
              <a:rPr lang="mn-Mong-MN" dirty="0"/>
              <a:t> </a:t>
            </a:r>
            <a:r>
              <a:rPr lang="mn-MN" b="1" dirty="0">
                <a:solidFill>
                  <a:schemeClr val="dk1"/>
                </a:solidFill>
                <a:latin typeface="Arial" pitchFamily="34" charset="0"/>
                <a:cs typeface="Arial" pitchFamily="34" charset="0"/>
              </a:rPr>
              <a:t>Баталгааны хэсэг</a:t>
            </a:r>
            <a:endParaRPr lang="en-US" dirty="0">
              <a:solidFill>
                <a:schemeClr val="dk1"/>
              </a:solidFill>
              <a:latin typeface="Arial" pitchFamily="34" charset="0"/>
              <a:cs typeface="Arial" pitchFamily="34" charset="0"/>
            </a:endParaRPr>
          </a:p>
          <a:p>
            <a:pPr fontAlgn="ctr"/>
            <a:endParaRPr lang="ru-RU" b="1" dirty="0">
              <a:solidFill>
                <a:srgbClr val="000000"/>
              </a:solidFill>
              <a:latin typeface="Arial" panose="020B0604020202020204" pitchFamily="34" charset="0"/>
            </a:endParaRPr>
          </a:p>
        </p:txBody>
      </p:sp>
      <p:sp>
        <p:nvSpPr>
          <p:cNvPr id="6" name="TextBox 5"/>
          <p:cNvSpPr txBox="1"/>
          <p:nvPr/>
        </p:nvSpPr>
        <p:spPr>
          <a:xfrm>
            <a:off x="2362200" y="3505200"/>
            <a:ext cx="5517418" cy="646331"/>
          </a:xfrm>
          <a:prstGeom prst="rect">
            <a:avLst/>
          </a:prstGeom>
          <a:noFill/>
        </p:spPr>
        <p:txBody>
          <a:bodyPr wrap="square" rtlCol="0">
            <a:spAutoFit/>
          </a:bodyPr>
          <a:lstStyle/>
          <a:p>
            <a:pPr fontAlgn="ctr"/>
            <a:r>
              <a:rPr lang="mn-Mong-MN" dirty="0"/>
              <a:t> </a:t>
            </a:r>
            <a:r>
              <a:rPr lang="en-US" b="1" dirty="0">
                <a:solidFill>
                  <a:srgbClr val="FF0000"/>
                </a:solidFill>
                <a:latin typeface="Arial" pitchFamily="34" charset="0"/>
                <a:cs typeface="Arial" pitchFamily="34" charset="0"/>
              </a:rPr>
              <a:t>Б</a:t>
            </a:r>
            <a:r>
              <a:rPr lang="mn-MN" b="1" dirty="0">
                <a:solidFill>
                  <a:srgbClr val="FF0000"/>
                </a:solidFill>
                <a:latin typeface="Arial" pitchFamily="34" charset="0"/>
                <a:cs typeface="Arial" pitchFamily="34" charset="0"/>
              </a:rPr>
              <a:t>АТАЛГААНЫ ХЭСЭГ: Заавал нөхөгдөнө</a:t>
            </a:r>
            <a:endParaRPr lang="en-US" dirty="0">
              <a:solidFill>
                <a:srgbClr val="FF0000"/>
              </a:solidFill>
              <a:latin typeface="Arial" pitchFamily="34" charset="0"/>
              <a:cs typeface="Arial" pitchFamily="34" charset="0"/>
            </a:endParaRPr>
          </a:p>
          <a:p>
            <a:pPr fontAlgn="ctr"/>
            <a:endParaRPr lang="ru-RU" b="1" dirty="0">
              <a:solidFill>
                <a:srgbClr val="000000"/>
              </a:solidFill>
              <a:latin typeface="Arial" panose="020B0604020202020204" pitchFamily="34" charset="0"/>
            </a:endParaRPr>
          </a:p>
        </p:txBody>
      </p:sp>
      <p:sp>
        <p:nvSpPr>
          <p:cNvPr id="4" name="Cloud Callout 3"/>
          <p:cNvSpPr/>
          <p:nvPr/>
        </p:nvSpPr>
        <p:spPr>
          <a:xfrm>
            <a:off x="1295400" y="1219200"/>
            <a:ext cx="5327822" cy="1874447"/>
          </a:xfrm>
          <a:prstGeom prst="cloudCallout">
            <a:avLst>
              <a:gd name="adj1" fmla="val 41324"/>
              <a:gd name="adj2" fmla="val 4843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rotWithShape="1">
          <a:blip r:embed="rId3"/>
          <a:srcRect l="3878" t="82362" r="1102"/>
          <a:stretch/>
        </p:blipFill>
        <p:spPr>
          <a:xfrm>
            <a:off x="1676400" y="1676400"/>
            <a:ext cx="7467600" cy="851611"/>
          </a:xfrm>
          <a:prstGeom prst="rect">
            <a:avLst/>
          </a:prstGeom>
        </p:spPr>
      </p:pic>
    </p:spTree>
    <p:extLst>
      <p:ext uri="{BB962C8B-B14F-4D97-AF65-F5344CB8AC3E}">
        <p14:creationId xmlns:p14="http://schemas.microsoft.com/office/powerpoint/2010/main" val="368517545"/>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149178" y="258713"/>
            <a:ext cx="7315200" cy="369332"/>
          </a:xfrm>
          <a:prstGeom prst="rect">
            <a:avLst/>
          </a:prstGeom>
          <a:noFill/>
        </p:spPr>
        <p:txBody>
          <a:bodyPr wrap="square" rtlCol="0">
            <a:spAutoFit/>
          </a:bodyPr>
          <a:lstStyle/>
          <a:p>
            <a:pPr fontAlgn="ctr"/>
            <a:r>
              <a:rPr lang="mn-Mong-MN" dirty="0"/>
              <a:t> </a:t>
            </a:r>
            <a:r>
              <a:rPr lang="en-US" b="1" dirty="0">
                <a:solidFill>
                  <a:schemeClr val="dk1"/>
                </a:solidFill>
                <a:latin typeface="Arial" pitchFamily="34" charset="0"/>
                <a:cs typeface="Arial" pitchFamily="34" charset="0"/>
              </a:rPr>
              <a:t>Л</a:t>
            </a:r>
            <a:r>
              <a:rPr lang="mn-MN" b="1" dirty="0">
                <a:solidFill>
                  <a:schemeClr val="dk1"/>
                </a:solidFill>
                <a:latin typeface="Arial" pitchFamily="34" charset="0"/>
                <a:cs typeface="Arial" pitchFamily="34" charset="0"/>
              </a:rPr>
              <a:t>огик уялдаа болон анхаарах зүйлүүд:</a:t>
            </a:r>
            <a:endParaRPr lang="ru-RU" b="1" dirty="0">
              <a:solidFill>
                <a:srgbClr val="000000"/>
              </a:solidFill>
              <a:latin typeface="Arial" panose="020B0604020202020204" pitchFamily="34" charset="0"/>
            </a:endParaRPr>
          </a:p>
        </p:txBody>
      </p:sp>
      <p:sp>
        <p:nvSpPr>
          <p:cNvPr id="3" name="TextBox 2"/>
          <p:cNvSpPr txBox="1"/>
          <p:nvPr/>
        </p:nvSpPr>
        <p:spPr>
          <a:xfrm>
            <a:off x="1145059" y="628045"/>
            <a:ext cx="7994822" cy="1569660"/>
          </a:xfrm>
          <a:prstGeom prst="rect">
            <a:avLst/>
          </a:prstGeom>
          <a:noFill/>
        </p:spPr>
        <p:txBody>
          <a:bodyPr wrap="square" rtlCol="0">
            <a:spAutoFit/>
          </a:bodyPr>
          <a:lstStyle/>
          <a:p>
            <a:pPr algn="just"/>
            <a:r>
              <a:rPr lang="en-US" sz="1200" dirty="0">
                <a:solidFill>
                  <a:schemeClr val="tx2"/>
                </a:solidFill>
                <a:latin typeface="Arial" pitchFamily="34" charset="0"/>
                <a:cs typeface="Arial" pitchFamily="34" charset="0"/>
              </a:rPr>
              <a:t>            </a:t>
            </a:r>
            <a:r>
              <a:rPr lang="mn-MN" sz="1200" dirty="0">
                <a:solidFill>
                  <a:schemeClr val="tx2"/>
                </a:solidFill>
                <a:latin typeface="Arial" pitchFamily="34" charset="0"/>
                <a:cs typeface="Arial" pitchFamily="34" charset="0"/>
              </a:rPr>
              <a:t>Хаягийн хэсгийн 5-д бичигдсэн үйл ажиллагааны чиглэл бүрийн орлого </a:t>
            </a:r>
            <a:r>
              <a:rPr lang="en-US" sz="1200" dirty="0">
                <a:solidFill>
                  <a:schemeClr val="tx2"/>
                </a:solidFill>
                <a:latin typeface="Arial" pitchFamily="34" charset="0"/>
                <a:cs typeface="Arial" pitchFamily="34" charset="0"/>
              </a:rPr>
              <a:t>III</a:t>
            </a:r>
            <a:r>
              <a:rPr lang="mn-MN" sz="1200" dirty="0">
                <a:solidFill>
                  <a:schemeClr val="tx2"/>
                </a:solidFill>
                <a:latin typeface="Arial" pitchFamily="34" charset="0"/>
                <a:cs typeface="Arial" pitchFamily="34" charset="0"/>
              </a:rPr>
              <a:t>-д чиглэл бүрээр бичигдэнэ</a:t>
            </a:r>
          </a:p>
          <a:p>
            <a:pPr marL="171450" indent="-171450" algn="just">
              <a:buFont typeface="Wingdings" panose="05000000000000000000" pitchFamily="2" charset="2"/>
              <a:buChar char="v"/>
            </a:pPr>
            <a:r>
              <a:rPr lang="en-US" sz="1200" dirty="0">
                <a:solidFill>
                  <a:schemeClr val="tx2"/>
                </a:solidFill>
                <a:latin typeface="Arial" pitchFamily="34" charset="0"/>
                <a:cs typeface="Arial" pitchFamily="34" charset="0"/>
              </a:rPr>
              <a:t>        </a:t>
            </a:r>
          </a:p>
          <a:p>
            <a:pPr algn="just"/>
            <a:r>
              <a:rPr lang="en-US" sz="1200" dirty="0">
                <a:solidFill>
                  <a:schemeClr val="tx2"/>
                </a:solidFill>
                <a:latin typeface="Arial" pitchFamily="34" charset="0"/>
                <a:cs typeface="Arial" pitchFamily="34" charset="0"/>
              </a:rPr>
              <a:t>           </a:t>
            </a:r>
            <a:r>
              <a:rPr lang="mn-MN" sz="1200" dirty="0">
                <a:solidFill>
                  <a:schemeClr val="tx2"/>
                </a:solidFill>
                <a:latin typeface="Arial" pitchFamily="34" charset="0"/>
                <a:cs typeface="Arial" pitchFamily="34" charset="0"/>
              </a:rPr>
              <a:t>Орлого зардлын нэр төрлүүд дээр ... Бүлгийн ... Мөрийн .... Багана ... –н дүнтэй тэнцүү гэж бичсэнийг анхаарах</a:t>
            </a:r>
          </a:p>
          <a:p>
            <a:pPr algn="just"/>
            <a:r>
              <a:rPr lang="en-US" sz="1200" dirty="0">
                <a:solidFill>
                  <a:schemeClr val="tx2"/>
                </a:solidFill>
                <a:latin typeface="Arial" pitchFamily="34" charset="0"/>
                <a:cs typeface="Arial" pitchFamily="34" charset="0"/>
              </a:rPr>
              <a:t>           </a:t>
            </a:r>
            <a:r>
              <a:rPr lang="mn-MN" sz="1200" dirty="0">
                <a:solidFill>
                  <a:schemeClr val="tx2"/>
                </a:solidFill>
                <a:latin typeface="Arial" pitchFamily="34" charset="0"/>
                <a:cs typeface="Arial" pitchFamily="34" charset="0"/>
              </a:rPr>
              <a:t>Аж үйлдвэр, барилгын салбарын орлого ихэнхдээ 203-р мөр, худалдааны салбар орлого 205-р мөрөнд бичигдэнэ. Хэрвээ давхар үйл ажиллагаатай бол 3-р бүлэгт орлого нь сална, 2р бүлэгт ч салгаж бичих нь</a:t>
            </a:r>
          </a:p>
          <a:p>
            <a:pPr marL="171450" indent="-171450" algn="just">
              <a:buFont typeface="Wingdings" panose="05000000000000000000" pitchFamily="2" charset="2"/>
              <a:buChar char="v"/>
            </a:pPr>
            <a:endParaRPr lang="mn-MN" sz="1200" b="1" dirty="0">
              <a:solidFill>
                <a:schemeClr val="tx2"/>
              </a:solidFill>
              <a:latin typeface="Arial" pitchFamily="34" charset="0"/>
              <a:cs typeface="Arial" pitchFamily="34" charset="0"/>
            </a:endParaRPr>
          </a:p>
          <a:p>
            <a:pPr marL="171450" indent="-171450" algn="just">
              <a:buFont typeface="Wingdings" panose="05000000000000000000" pitchFamily="2" charset="2"/>
              <a:buChar char="v"/>
            </a:pPr>
            <a:endParaRPr lang="en-US" sz="1200" dirty="0">
              <a:solidFill>
                <a:srgbClr val="FF0000"/>
              </a:solidFill>
              <a:latin typeface="Arial" pitchFamily="34" charset="0"/>
              <a:cs typeface="Arial" pitchFamily="34" charset="0"/>
            </a:endParaRPr>
          </a:p>
        </p:txBody>
      </p:sp>
      <p:pic>
        <p:nvPicPr>
          <p:cNvPr id="5" name="Picture 4"/>
          <p:cNvPicPr>
            <a:picLocks noChangeAspect="1"/>
          </p:cNvPicPr>
          <p:nvPr/>
        </p:nvPicPr>
        <p:blipFill>
          <a:blip r:embed="rId3"/>
          <a:stretch>
            <a:fillRect/>
          </a:stretch>
        </p:blipFill>
        <p:spPr>
          <a:xfrm>
            <a:off x="1371601" y="2013040"/>
            <a:ext cx="4349766" cy="1873160"/>
          </a:xfrm>
          <a:prstGeom prst="rect">
            <a:avLst/>
          </a:prstGeom>
        </p:spPr>
      </p:pic>
      <p:pic>
        <p:nvPicPr>
          <p:cNvPr id="7" name="Picture 6"/>
          <p:cNvPicPr>
            <a:picLocks noChangeAspect="1"/>
          </p:cNvPicPr>
          <p:nvPr/>
        </p:nvPicPr>
        <p:blipFill>
          <a:blip r:embed="rId4"/>
          <a:stretch>
            <a:fillRect/>
          </a:stretch>
        </p:blipFill>
        <p:spPr>
          <a:xfrm>
            <a:off x="1191671" y="4267200"/>
            <a:ext cx="3200400" cy="1378787"/>
          </a:xfrm>
          <a:prstGeom prst="rect">
            <a:avLst/>
          </a:prstGeom>
        </p:spPr>
      </p:pic>
      <p:pic>
        <p:nvPicPr>
          <p:cNvPr id="8" name="Picture 7"/>
          <p:cNvPicPr>
            <a:picLocks noChangeAspect="1"/>
          </p:cNvPicPr>
          <p:nvPr/>
        </p:nvPicPr>
        <p:blipFill>
          <a:blip r:embed="rId5"/>
          <a:stretch>
            <a:fillRect/>
          </a:stretch>
        </p:blipFill>
        <p:spPr>
          <a:xfrm>
            <a:off x="4953000" y="4114800"/>
            <a:ext cx="4054247" cy="1982667"/>
          </a:xfrm>
          <a:prstGeom prst="rect">
            <a:avLst/>
          </a:prstGeom>
        </p:spPr>
      </p:pic>
      <p:cxnSp>
        <p:nvCxnSpPr>
          <p:cNvPr id="14" name="Curved Connector 13"/>
          <p:cNvCxnSpPr/>
          <p:nvPr/>
        </p:nvCxnSpPr>
        <p:spPr>
          <a:xfrm>
            <a:off x="5721367" y="3124200"/>
            <a:ext cx="2889233" cy="1981933"/>
          </a:xfrm>
          <a:prstGeom prst="curvedConnector3">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Left Brace 16"/>
          <p:cNvSpPr/>
          <p:nvPr/>
        </p:nvSpPr>
        <p:spPr>
          <a:xfrm>
            <a:off x="4648200" y="5410200"/>
            <a:ext cx="228600" cy="550388"/>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Left Brace 17"/>
          <p:cNvSpPr/>
          <p:nvPr/>
        </p:nvSpPr>
        <p:spPr>
          <a:xfrm flipH="1">
            <a:off x="4454517" y="4406205"/>
            <a:ext cx="228599" cy="550388"/>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0" name="Curved Connector 19"/>
          <p:cNvCxnSpPr>
            <a:stCxn id="18" idx="1"/>
            <a:endCxn id="17" idx="1"/>
          </p:cNvCxnSpPr>
          <p:nvPr/>
        </p:nvCxnSpPr>
        <p:spPr>
          <a:xfrm flipH="1">
            <a:off x="4648200" y="4681399"/>
            <a:ext cx="34916" cy="1003995"/>
          </a:xfrm>
          <a:prstGeom prst="curvedConnector5">
            <a:avLst>
              <a:gd name="adj1" fmla="val -654714"/>
              <a:gd name="adj2" fmla="val 50000"/>
              <a:gd name="adj3" fmla="val 754714"/>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20345" y="687434"/>
            <a:ext cx="546151" cy="403858"/>
          </a:xfrm>
          <a:prstGeom prst="rect">
            <a:avLst/>
          </a:prstGeom>
        </p:spPr>
      </p:pic>
    </p:spTree>
    <p:extLst>
      <p:ext uri="{BB962C8B-B14F-4D97-AF65-F5344CB8AC3E}">
        <p14:creationId xmlns:p14="http://schemas.microsoft.com/office/powerpoint/2010/main" val="1238844659"/>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149178" y="258713"/>
            <a:ext cx="7315200" cy="369332"/>
          </a:xfrm>
          <a:prstGeom prst="rect">
            <a:avLst/>
          </a:prstGeom>
          <a:noFill/>
        </p:spPr>
        <p:txBody>
          <a:bodyPr wrap="square" rtlCol="0">
            <a:spAutoFit/>
          </a:bodyPr>
          <a:lstStyle/>
          <a:p>
            <a:pPr fontAlgn="ctr"/>
            <a:r>
              <a:rPr lang="mn-Mong-MN" dirty="0"/>
              <a:t> </a:t>
            </a:r>
            <a:r>
              <a:rPr lang="en-US" b="1" dirty="0">
                <a:solidFill>
                  <a:schemeClr val="dk1"/>
                </a:solidFill>
                <a:latin typeface="Arial" pitchFamily="34" charset="0"/>
                <a:cs typeface="Arial" pitchFamily="34" charset="0"/>
              </a:rPr>
              <a:t>Л</a:t>
            </a:r>
            <a:r>
              <a:rPr lang="mn-MN" b="1" dirty="0">
                <a:solidFill>
                  <a:schemeClr val="dk1"/>
                </a:solidFill>
                <a:latin typeface="Arial" pitchFamily="34" charset="0"/>
                <a:cs typeface="Arial" pitchFamily="34" charset="0"/>
              </a:rPr>
              <a:t>огик уялдаа болон анхаарах зүйлүүд:</a:t>
            </a:r>
            <a:endParaRPr lang="ru-RU" b="1" dirty="0">
              <a:solidFill>
                <a:srgbClr val="000000"/>
              </a:solidFill>
              <a:latin typeface="Arial" panose="020B0604020202020204" pitchFamily="34" charset="0"/>
            </a:endParaRPr>
          </a:p>
        </p:txBody>
      </p:sp>
      <p:sp>
        <p:nvSpPr>
          <p:cNvPr id="3" name="TextBox 2"/>
          <p:cNvSpPr txBox="1"/>
          <p:nvPr/>
        </p:nvSpPr>
        <p:spPr>
          <a:xfrm>
            <a:off x="1145059" y="628045"/>
            <a:ext cx="7994822" cy="646331"/>
          </a:xfrm>
          <a:prstGeom prst="rect">
            <a:avLst/>
          </a:prstGeom>
          <a:noFill/>
        </p:spPr>
        <p:txBody>
          <a:bodyPr wrap="square" rtlCol="0">
            <a:spAutoFit/>
          </a:bodyPr>
          <a:lstStyle/>
          <a:p>
            <a:pPr algn="just"/>
            <a:r>
              <a:rPr lang="en-US" sz="1200" dirty="0">
                <a:solidFill>
                  <a:schemeClr val="tx2"/>
                </a:solidFill>
                <a:latin typeface="Arial" pitchFamily="34" charset="0"/>
                <a:cs typeface="Arial" pitchFamily="34" charset="0"/>
              </a:rPr>
              <a:t>            </a:t>
            </a:r>
            <a:r>
              <a:rPr lang="mn-MN" sz="1200" dirty="0">
                <a:solidFill>
                  <a:schemeClr val="tx2"/>
                </a:solidFill>
                <a:latin typeface="Arial" pitchFamily="34" charset="0"/>
                <a:cs typeface="Arial" pitchFamily="34" charset="0"/>
              </a:rPr>
              <a:t>   </a:t>
            </a:r>
            <a:r>
              <a:rPr lang="en-US" sz="1200" dirty="0">
                <a:solidFill>
                  <a:schemeClr val="tx2"/>
                </a:solidFill>
                <a:latin typeface="Arial" pitchFamily="34" charset="0"/>
                <a:cs typeface="Arial" pitchFamily="34" charset="0"/>
              </a:rPr>
              <a:t> </a:t>
            </a:r>
            <a:r>
              <a:rPr lang="mn-MN" sz="1200" dirty="0">
                <a:solidFill>
                  <a:schemeClr val="tx2"/>
                </a:solidFill>
                <a:latin typeface="Arial" pitchFamily="34" charset="0"/>
                <a:cs typeface="Arial" pitchFamily="34" charset="0"/>
              </a:rPr>
              <a:t>Түүхий эд материалын зардал 401 мөр </a:t>
            </a:r>
            <a:r>
              <a:rPr lang="mn-Mong-MN" sz="1200" dirty="0">
                <a:solidFill>
                  <a:schemeClr val="tx2"/>
                </a:solidFill>
                <a:latin typeface="Arial" pitchFamily="34" charset="0"/>
                <a:cs typeface="Arial" pitchFamily="34" charset="0"/>
              </a:rPr>
              <a:t>=</a:t>
            </a:r>
            <a:r>
              <a:rPr lang="en-US" sz="1200" dirty="0">
                <a:solidFill>
                  <a:schemeClr val="tx2"/>
                </a:solidFill>
                <a:latin typeface="Arial" pitchFamily="34" charset="0"/>
                <a:cs typeface="Arial" pitchFamily="34" charset="0"/>
              </a:rPr>
              <a:t> 701</a:t>
            </a:r>
            <a:r>
              <a:rPr lang="mn-MN" sz="1200" dirty="0">
                <a:solidFill>
                  <a:schemeClr val="tx2"/>
                </a:solidFill>
                <a:latin typeface="Arial" pitchFamily="34" charset="0"/>
                <a:cs typeface="Arial" pitchFamily="34" charset="0"/>
              </a:rPr>
              <a:t>-н 5 р багана </a:t>
            </a:r>
          </a:p>
          <a:p>
            <a:pPr algn="just"/>
            <a:endParaRPr lang="mn-MN" sz="1200" b="1" dirty="0">
              <a:solidFill>
                <a:schemeClr val="tx2"/>
              </a:solidFill>
              <a:latin typeface="Arial" pitchFamily="34" charset="0"/>
              <a:cs typeface="Arial" pitchFamily="34" charset="0"/>
            </a:endParaRPr>
          </a:p>
          <a:p>
            <a:pPr algn="just"/>
            <a:endParaRPr lang="en-US" sz="1200" dirty="0">
              <a:solidFill>
                <a:srgbClr val="FF0000"/>
              </a:solidFill>
              <a:latin typeface="Arial" pitchFamily="34" charset="0"/>
              <a:cs typeface="Arial" pitchFamily="34" charset="0"/>
            </a:endParaRPr>
          </a:p>
        </p:txBody>
      </p:sp>
      <p:sp>
        <p:nvSpPr>
          <p:cNvPr id="17" name="Left Brace 16"/>
          <p:cNvSpPr/>
          <p:nvPr/>
        </p:nvSpPr>
        <p:spPr>
          <a:xfrm flipH="1">
            <a:off x="8436975" y="4127664"/>
            <a:ext cx="173625" cy="437698"/>
          </a:xfrm>
          <a:prstGeom prst="leftBrace">
            <a:avLst>
              <a:gd name="adj1" fmla="val 8333"/>
              <a:gd name="adj2" fmla="val 52994"/>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Left Brace 17"/>
          <p:cNvSpPr/>
          <p:nvPr/>
        </p:nvSpPr>
        <p:spPr>
          <a:xfrm flipH="1">
            <a:off x="8365431" y="1920707"/>
            <a:ext cx="228599" cy="464702"/>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0" name="Curved Connector 19"/>
          <p:cNvCxnSpPr>
            <a:stCxn id="18" idx="1"/>
            <a:endCxn id="17" idx="1"/>
          </p:cNvCxnSpPr>
          <p:nvPr/>
        </p:nvCxnSpPr>
        <p:spPr>
          <a:xfrm>
            <a:off x="8594030" y="2153058"/>
            <a:ext cx="16570" cy="2206560"/>
          </a:xfrm>
          <a:prstGeom prst="curvedConnector3">
            <a:avLst>
              <a:gd name="adj1" fmla="val 1479602"/>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45" y="687434"/>
            <a:ext cx="546151" cy="403858"/>
          </a:xfrm>
          <a:prstGeom prst="rect">
            <a:avLst/>
          </a:prstGeom>
        </p:spPr>
      </p:pic>
      <p:pic>
        <p:nvPicPr>
          <p:cNvPr id="4" name="Picture 3"/>
          <p:cNvPicPr>
            <a:picLocks noChangeAspect="1"/>
          </p:cNvPicPr>
          <p:nvPr/>
        </p:nvPicPr>
        <p:blipFill>
          <a:blip r:embed="rId4"/>
          <a:stretch>
            <a:fillRect/>
          </a:stretch>
        </p:blipFill>
        <p:spPr>
          <a:xfrm>
            <a:off x="1207453" y="1212809"/>
            <a:ext cx="7110094" cy="1172600"/>
          </a:xfrm>
          <a:prstGeom prst="rect">
            <a:avLst/>
          </a:prstGeom>
        </p:spPr>
      </p:pic>
      <p:pic>
        <p:nvPicPr>
          <p:cNvPr id="6" name="Picture 5"/>
          <p:cNvPicPr>
            <a:picLocks noChangeAspect="1"/>
          </p:cNvPicPr>
          <p:nvPr/>
        </p:nvPicPr>
        <p:blipFill>
          <a:blip r:embed="rId5"/>
          <a:stretch>
            <a:fillRect/>
          </a:stretch>
        </p:blipFill>
        <p:spPr>
          <a:xfrm>
            <a:off x="1350774" y="2496629"/>
            <a:ext cx="7014657" cy="2068733"/>
          </a:xfrm>
          <a:prstGeom prst="rect">
            <a:avLst/>
          </a:prstGeom>
        </p:spPr>
      </p:pic>
    </p:spTree>
    <p:extLst>
      <p:ext uri="{BB962C8B-B14F-4D97-AF65-F5344CB8AC3E}">
        <p14:creationId xmlns:p14="http://schemas.microsoft.com/office/powerpoint/2010/main" val="3872334379"/>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149178" y="258713"/>
            <a:ext cx="7315200" cy="369332"/>
          </a:xfrm>
          <a:prstGeom prst="rect">
            <a:avLst/>
          </a:prstGeom>
          <a:noFill/>
        </p:spPr>
        <p:txBody>
          <a:bodyPr wrap="square" rtlCol="0">
            <a:spAutoFit/>
          </a:bodyPr>
          <a:lstStyle/>
          <a:p>
            <a:pPr fontAlgn="ctr"/>
            <a:r>
              <a:rPr lang="mn-Mong-MN" dirty="0"/>
              <a:t> </a:t>
            </a:r>
            <a:r>
              <a:rPr lang="en-US" b="1" dirty="0">
                <a:solidFill>
                  <a:schemeClr val="dk1"/>
                </a:solidFill>
                <a:latin typeface="Arial" pitchFamily="34" charset="0"/>
                <a:cs typeface="Arial" pitchFamily="34" charset="0"/>
              </a:rPr>
              <a:t>Л</a:t>
            </a:r>
            <a:r>
              <a:rPr lang="mn-MN" b="1" dirty="0">
                <a:solidFill>
                  <a:schemeClr val="dk1"/>
                </a:solidFill>
                <a:latin typeface="Arial" pitchFamily="34" charset="0"/>
                <a:cs typeface="Arial" pitchFamily="34" charset="0"/>
              </a:rPr>
              <a:t>огик уялдаа болон анхаарах зүйлүүд:</a:t>
            </a:r>
            <a:endParaRPr lang="ru-RU" b="1" dirty="0">
              <a:solidFill>
                <a:srgbClr val="000000"/>
              </a:solidFill>
              <a:latin typeface="Arial" panose="020B0604020202020204" pitchFamily="34" charset="0"/>
            </a:endParaRPr>
          </a:p>
        </p:txBody>
      </p:sp>
      <p:sp>
        <p:nvSpPr>
          <p:cNvPr id="3" name="TextBox 2"/>
          <p:cNvSpPr txBox="1"/>
          <p:nvPr/>
        </p:nvSpPr>
        <p:spPr>
          <a:xfrm>
            <a:off x="1145059" y="628045"/>
            <a:ext cx="7994822" cy="646331"/>
          </a:xfrm>
          <a:prstGeom prst="rect">
            <a:avLst/>
          </a:prstGeom>
          <a:noFill/>
        </p:spPr>
        <p:txBody>
          <a:bodyPr wrap="square" rtlCol="0">
            <a:spAutoFit/>
          </a:bodyPr>
          <a:lstStyle/>
          <a:p>
            <a:pPr algn="just"/>
            <a:r>
              <a:rPr lang="en-US" sz="1200" dirty="0">
                <a:solidFill>
                  <a:schemeClr val="tx2"/>
                </a:solidFill>
                <a:latin typeface="Arial" pitchFamily="34" charset="0"/>
                <a:cs typeface="Arial" pitchFamily="34" charset="0"/>
              </a:rPr>
              <a:t>            </a:t>
            </a:r>
            <a:r>
              <a:rPr lang="mn-MN" sz="1200" dirty="0">
                <a:solidFill>
                  <a:schemeClr val="tx2"/>
                </a:solidFill>
                <a:latin typeface="Arial" pitchFamily="34" charset="0"/>
                <a:cs typeface="Arial" pitchFamily="34" charset="0"/>
              </a:rPr>
              <a:t>   </a:t>
            </a:r>
            <a:r>
              <a:rPr lang="en-US" sz="1200" dirty="0">
                <a:solidFill>
                  <a:schemeClr val="tx2"/>
                </a:solidFill>
                <a:latin typeface="Arial" pitchFamily="34" charset="0"/>
                <a:cs typeface="Arial" pitchFamily="34" charset="0"/>
              </a:rPr>
              <a:t> </a:t>
            </a:r>
            <a:r>
              <a:rPr lang="mn-MN" sz="1200" dirty="0">
                <a:solidFill>
                  <a:schemeClr val="tx2"/>
                </a:solidFill>
                <a:latin typeface="Arial" pitchFamily="34" charset="0"/>
                <a:cs typeface="Arial" pitchFamily="34" charset="0"/>
              </a:rPr>
              <a:t>5-р бүлгийн 501.1 </a:t>
            </a:r>
            <a:r>
              <a:rPr lang="mn-Mong-MN" sz="1200" dirty="0">
                <a:solidFill>
                  <a:schemeClr val="tx2"/>
                </a:solidFill>
                <a:latin typeface="Arial" pitchFamily="34" charset="0"/>
                <a:cs typeface="Arial" pitchFamily="34" charset="0"/>
              </a:rPr>
              <a:t>=701</a:t>
            </a:r>
            <a:r>
              <a:rPr lang="en-US" sz="1200" dirty="0">
                <a:solidFill>
                  <a:schemeClr val="tx2"/>
                </a:solidFill>
                <a:latin typeface="Arial" pitchFamily="34" charset="0"/>
                <a:cs typeface="Arial" pitchFamily="34" charset="0"/>
              </a:rPr>
              <a:t>.1 ,   501.2 =701.2</a:t>
            </a:r>
            <a:endParaRPr lang="mn-MN" sz="1200" dirty="0">
              <a:solidFill>
                <a:schemeClr val="tx2"/>
              </a:solidFill>
              <a:latin typeface="Arial" pitchFamily="34" charset="0"/>
              <a:cs typeface="Arial" pitchFamily="34" charset="0"/>
            </a:endParaRPr>
          </a:p>
          <a:p>
            <a:pPr algn="just"/>
            <a:endParaRPr lang="mn-MN" sz="1200" b="1" dirty="0">
              <a:solidFill>
                <a:schemeClr val="tx2"/>
              </a:solidFill>
              <a:latin typeface="Arial" pitchFamily="34" charset="0"/>
              <a:cs typeface="Arial" pitchFamily="34" charset="0"/>
            </a:endParaRPr>
          </a:p>
          <a:p>
            <a:pPr algn="just"/>
            <a:endParaRPr lang="en-US" sz="1200" dirty="0">
              <a:solidFill>
                <a:srgbClr val="FF0000"/>
              </a:solidFill>
              <a:latin typeface="Arial" pitchFamily="34" charset="0"/>
              <a:cs typeface="Arial" pitchFamily="34" charset="0"/>
            </a:endParaRPr>
          </a:p>
        </p:txBody>
      </p:sp>
      <p:sp>
        <p:nvSpPr>
          <p:cNvPr id="17" name="Left Brace 16"/>
          <p:cNvSpPr/>
          <p:nvPr/>
        </p:nvSpPr>
        <p:spPr>
          <a:xfrm flipH="1">
            <a:off x="8462565" y="1845986"/>
            <a:ext cx="173625" cy="437698"/>
          </a:xfrm>
          <a:prstGeom prst="leftBrace">
            <a:avLst>
              <a:gd name="adj1" fmla="val 8333"/>
              <a:gd name="adj2" fmla="val 52994"/>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Left Brace 17"/>
          <p:cNvSpPr/>
          <p:nvPr/>
        </p:nvSpPr>
        <p:spPr>
          <a:xfrm rot="16200000" flipH="1">
            <a:off x="5476753" y="3663238"/>
            <a:ext cx="193611" cy="880049"/>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0" name="Curved Connector 19"/>
          <p:cNvCxnSpPr/>
          <p:nvPr/>
        </p:nvCxnSpPr>
        <p:spPr>
          <a:xfrm rot="10800000" flipV="1">
            <a:off x="5606875" y="2057148"/>
            <a:ext cx="2855691" cy="1985704"/>
          </a:xfrm>
          <a:prstGeom prst="curvedConnector3">
            <a:avLst>
              <a:gd name="adj1" fmla="val 50000"/>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45" y="687434"/>
            <a:ext cx="546151" cy="403858"/>
          </a:xfrm>
          <a:prstGeom prst="rect">
            <a:avLst/>
          </a:prstGeom>
        </p:spPr>
      </p:pic>
      <p:pic>
        <p:nvPicPr>
          <p:cNvPr id="5" name="Picture 4"/>
          <p:cNvPicPr>
            <a:picLocks noChangeAspect="1"/>
          </p:cNvPicPr>
          <p:nvPr/>
        </p:nvPicPr>
        <p:blipFill>
          <a:blip r:embed="rId4"/>
          <a:stretch>
            <a:fillRect/>
          </a:stretch>
        </p:blipFill>
        <p:spPr>
          <a:xfrm>
            <a:off x="1421135" y="3849039"/>
            <a:ext cx="7014657" cy="2068733"/>
          </a:xfrm>
          <a:prstGeom prst="rect">
            <a:avLst/>
          </a:prstGeom>
        </p:spPr>
      </p:pic>
      <p:pic>
        <p:nvPicPr>
          <p:cNvPr id="7" name="Picture 6"/>
          <p:cNvPicPr>
            <a:picLocks noChangeAspect="1"/>
          </p:cNvPicPr>
          <p:nvPr/>
        </p:nvPicPr>
        <p:blipFill>
          <a:blip r:embed="rId5"/>
          <a:stretch>
            <a:fillRect/>
          </a:stretch>
        </p:blipFill>
        <p:spPr>
          <a:xfrm>
            <a:off x="1296071" y="1150681"/>
            <a:ext cx="7110094" cy="2322472"/>
          </a:xfrm>
          <a:prstGeom prst="rect">
            <a:avLst/>
          </a:prstGeom>
        </p:spPr>
      </p:pic>
      <p:sp>
        <p:nvSpPr>
          <p:cNvPr id="19" name="Left Brace 18"/>
          <p:cNvSpPr/>
          <p:nvPr/>
        </p:nvSpPr>
        <p:spPr>
          <a:xfrm rot="16200000" flipH="1">
            <a:off x="6757534" y="3825211"/>
            <a:ext cx="193611" cy="880049"/>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Left Brace 20"/>
          <p:cNvSpPr/>
          <p:nvPr/>
        </p:nvSpPr>
        <p:spPr>
          <a:xfrm flipH="1">
            <a:off x="8451952" y="2898889"/>
            <a:ext cx="194412" cy="315843"/>
          </a:xfrm>
          <a:prstGeom prst="leftBrace">
            <a:avLst>
              <a:gd name="adj1" fmla="val 8333"/>
              <a:gd name="adj2" fmla="val 52994"/>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3" name="Curved Connector 22"/>
          <p:cNvCxnSpPr>
            <a:stCxn id="21" idx="1"/>
          </p:cNvCxnSpPr>
          <p:nvPr/>
        </p:nvCxnSpPr>
        <p:spPr>
          <a:xfrm flipH="1">
            <a:off x="7010400" y="3066267"/>
            <a:ext cx="1635964" cy="1125211"/>
          </a:xfrm>
          <a:prstGeom prst="curvedConnector3">
            <a:avLst>
              <a:gd name="adj1" fmla="val -13973"/>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Left Brace 23"/>
          <p:cNvSpPr/>
          <p:nvPr/>
        </p:nvSpPr>
        <p:spPr>
          <a:xfrm rot="16200000">
            <a:off x="6078600" y="4949573"/>
            <a:ext cx="374368" cy="2251231"/>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TextBox 26"/>
          <p:cNvSpPr txBox="1"/>
          <p:nvPr/>
        </p:nvSpPr>
        <p:spPr>
          <a:xfrm>
            <a:off x="3685734" y="6103158"/>
            <a:ext cx="1447800" cy="381000"/>
          </a:xfrm>
          <a:prstGeom prst="rect">
            <a:avLst/>
          </a:prstGeom>
          <a:noFill/>
        </p:spPr>
        <p:txBody>
          <a:bodyPr wrap="square" rtlCol="0">
            <a:spAutoFit/>
          </a:bodyPr>
          <a:lstStyle/>
          <a:p>
            <a:r>
              <a:rPr lang="mn-MN" b="1" dirty="0">
                <a:solidFill>
                  <a:srgbClr val="FF0000"/>
                </a:solidFill>
              </a:rPr>
              <a:t>ХӨРӨНГӨ</a:t>
            </a:r>
            <a:endParaRPr lang="en-US" b="1" dirty="0">
              <a:solidFill>
                <a:srgbClr val="FF0000"/>
              </a:solidFill>
            </a:endParaRPr>
          </a:p>
        </p:txBody>
      </p:sp>
      <p:cxnSp>
        <p:nvCxnSpPr>
          <p:cNvPr id="29" name="Curved Connector 28"/>
          <p:cNvCxnSpPr>
            <a:endCxn id="24" idx="1"/>
          </p:cNvCxnSpPr>
          <p:nvPr/>
        </p:nvCxnSpPr>
        <p:spPr>
          <a:xfrm flipV="1">
            <a:off x="4806778" y="6262373"/>
            <a:ext cx="1459007" cy="31285"/>
          </a:xfrm>
          <a:prstGeom prst="curvedConnector4">
            <a:avLst>
              <a:gd name="adj1" fmla="val 43585"/>
              <a:gd name="adj2" fmla="val -63070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7028163"/>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Rectangle 1"/>
          <p:cNvSpPr/>
          <p:nvPr/>
        </p:nvSpPr>
        <p:spPr>
          <a:xfrm>
            <a:off x="1143000" y="685800"/>
            <a:ext cx="7924800" cy="3416320"/>
          </a:xfrm>
          <a:prstGeom prst="rect">
            <a:avLst/>
          </a:prstGeom>
        </p:spPr>
        <p:txBody>
          <a:bodyPr wrap="square">
            <a:spAutoFit/>
          </a:bodyPr>
          <a:lstStyle/>
          <a:p>
            <a:pPr algn="ctr"/>
            <a:r>
              <a:rPr lang="mn-MN" sz="3600" b="1" dirty="0">
                <a:solidFill>
                  <a:schemeClr val="tx2"/>
                </a:solidFill>
                <a:latin typeface="Tahoma" charset="0"/>
                <a:ea typeface="Tahoma" charset="0"/>
                <a:cs typeface="Tahoma" charset="0"/>
              </a:rPr>
              <a:t>Маягтын нэр :  </a:t>
            </a:r>
            <a:r>
              <a:rPr lang="mn-MN" sz="3600" b="1" dirty="0">
                <a:solidFill>
                  <a:srgbClr val="FF0000"/>
                </a:solidFill>
                <a:latin typeface="Tahoma" charset="0"/>
                <a:ea typeface="Tahoma" charset="0"/>
                <a:cs typeface="Tahoma" charset="0"/>
              </a:rPr>
              <a:t>ААНБ-1</a:t>
            </a:r>
            <a:r>
              <a:rPr lang="mn-MN" sz="3600" b="1" dirty="0">
                <a:solidFill>
                  <a:schemeClr val="tx2"/>
                </a:solidFill>
                <a:latin typeface="Tahoma" charset="0"/>
                <a:ea typeface="Tahoma" charset="0"/>
                <a:cs typeface="Tahoma" charset="0"/>
              </a:rPr>
              <a:t> </a:t>
            </a:r>
          </a:p>
          <a:p>
            <a:pPr algn="ctr"/>
            <a:endParaRPr lang="mn-MN" sz="3600" b="1" dirty="0">
              <a:solidFill>
                <a:schemeClr val="tx2"/>
              </a:solidFill>
              <a:latin typeface="Tahoma" charset="0"/>
              <a:ea typeface="Tahoma" charset="0"/>
              <a:cs typeface="Tahoma" charset="0"/>
            </a:endParaRPr>
          </a:p>
          <a:p>
            <a:pPr algn="ctr"/>
            <a:r>
              <a:rPr lang="mn-MN" sz="3600" b="1" dirty="0">
                <a:solidFill>
                  <a:schemeClr val="tx2"/>
                </a:solidFill>
                <a:latin typeface="Tahoma" charset="0"/>
                <a:ea typeface="Tahoma" charset="0"/>
                <a:cs typeface="Tahoma" charset="0"/>
              </a:rPr>
              <a:t>Статистикт ирүүлэх хугацаа: </a:t>
            </a:r>
          </a:p>
          <a:p>
            <a:pPr algn="ctr"/>
            <a:r>
              <a:rPr lang="mn-MN" sz="3600" b="1" dirty="0">
                <a:solidFill>
                  <a:schemeClr val="tx2"/>
                </a:solidFill>
                <a:latin typeface="Tahoma" charset="0"/>
                <a:ea typeface="Tahoma" charset="0"/>
                <a:cs typeface="Tahoma" charset="0"/>
              </a:rPr>
              <a:t> </a:t>
            </a:r>
            <a:r>
              <a:rPr lang="mn-MN" sz="3600" b="1" dirty="0">
                <a:solidFill>
                  <a:srgbClr val="FF0000"/>
                </a:solidFill>
                <a:latin typeface="Tahoma" charset="0"/>
                <a:ea typeface="Tahoma" charset="0"/>
                <a:cs typeface="Tahoma" charset="0"/>
              </a:rPr>
              <a:t>3 сарын 1  </a:t>
            </a:r>
          </a:p>
          <a:p>
            <a:pPr algn="ctr"/>
            <a:endParaRPr lang="mn-MN" sz="3600" b="1" dirty="0">
              <a:solidFill>
                <a:schemeClr val="tx2"/>
              </a:solidFill>
              <a:latin typeface="Tahoma" charset="0"/>
              <a:ea typeface="Tahoma" charset="0"/>
              <a:cs typeface="Tahoma" charset="0"/>
            </a:endParaRPr>
          </a:p>
          <a:p>
            <a:pPr algn="ctr"/>
            <a:r>
              <a:rPr lang="mn-MN" sz="3600" b="1" dirty="0">
                <a:solidFill>
                  <a:schemeClr val="tx2"/>
                </a:solidFill>
                <a:latin typeface="Tahoma" charset="0"/>
                <a:ea typeface="Tahoma" charset="0"/>
                <a:cs typeface="Tahoma" charset="0"/>
              </a:rPr>
              <a:t>Агуулга: 10 хэсэгтэй</a:t>
            </a:r>
            <a:endParaRPr lang="en-US" sz="3600" b="1" dirty="0">
              <a:solidFill>
                <a:schemeClr val="tx2"/>
              </a:solidFill>
              <a:latin typeface="Tahoma" charset="0"/>
              <a:ea typeface="Tahoma" charset="0"/>
              <a:cs typeface="Tahoma" charset="0"/>
            </a:endParaRPr>
          </a:p>
        </p:txBody>
      </p:sp>
    </p:spTree>
    <p:extLst>
      <p:ext uri="{BB962C8B-B14F-4D97-AF65-F5344CB8AC3E}">
        <p14:creationId xmlns:p14="http://schemas.microsoft.com/office/powerpoint/2010/main" val="3376401819"/>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149178" y="258713"/>
            <a:ext cx="7315200" cy="369332"/>
          </a:xfrm>
          <a:prstGeom prst="rect">
            <a:avLst/>
          </a:prstGeom>
          <a:noFill/>
        </p:spPr>
        <p:txBody>
          <a:bodyPr wrap="square" rtlCol="0">
            <a:spAutoFit/>
          </a:bodyPr>
          <a:lstStyle/>
          <a:p>
            <a:pPr fontAlgn="ctr"/>
            <a:r>
              <a:rPr lang="mn-Mong-MN" dirty="0"/>
              <a:t> </a:t>
            </a:r>
            <a:r>
              <a:rPr lang="en-US" b="1" dirty="0">
                <a:solidFill>
                  <a:schemeClr val="dk1"/>
                </a:solidFill>
                <a:latin typeface="Arial" pitchFamily="34" charset="0"/>
                <a:cs typeface="Arial" pitchFamily="34" charset="0"/>
              </a:rPr>
              <a:t>Л</a:t>
            </a:r>
            <a:r>
              <a:rPr lang="mn-MN" b="1" dirty="0">
                <a:solidFill>
                  <a:schemeClr val="dk1"/>
                </a:solidFill>
                <a:latin typeface="Arial" pitchFamily="34" charset="0"/>
                <a:cs typeface="Arial" pitchFamily="34" charset="0"/>
              </a:rPr>
              <a:t>огик уялдаа болон анхаарах зүйлүүд:</a:t>
            </a:r>
            <a:endParaRPr lang="ru-RU" b="1" dirty="0">
              <a:solidFill>
                <a:srgbClr val="000000"/>
              </a:solidFill>
              <a:latin typeface="Arial" panose="020B0604020202020204" pitchFamily="34" charset="0"/>
            </a:endParaRPr>
          </a:p>
        </p:txBody>
      </p:sp>
      <p:sp>
        <p:nvSpPr>
          <p:cNvPr id="3" name="TextBox 2"/>
          <p:cNvSpPr txBox="1"/>
          <p:nvPr/>
        </p:nvSpPr>
        <p:spPr>
          <a:xfrm>
            <a:off x="1149178" y="628045"/>
            <a:ext cx="7994822" cy="6309420"/>
          </a:xfrm>
          <a:prstGeom prst="rect">
            <a:avLst/>
          </a:prstGeom>
          <a:noFill/>
        </p:spPr>
        <p:txBody>
          <a:bodyPr wrap="square" rtlCol="0">
            <a:spAutoFit/>
          </a:bodyPr>
          <a:lstStyle/>
          <a:p>
            <a:pPr algn="just"/>
            <a:r>
              <a:rPr lang="en-US" sz="1200" dirty="0">
                <a:solidFill>
                  <a:schemeClr val="tx2"/>
                </a:solidFill>
                <a:latin typeface="Arial" pitchFamily="34" charset="0"/>
                <a:cs typeface="Arial" pitchFamily="34" charset="0"/>
              </a:rPr>
              <a:t>            </a:t>
            </a:r>
            <a:r>
              <a:rPr lang="mn-MN" sz="1200" dirty="0">
                <a:solidFill>
                  <a:schemeClr val="tx2"/>
                </a:solidFill>
                <a:latin typeface="Arial" pitchFamily="34" charset="0"/>
                <a:cs typeface="Arial" pitchFamily="34" charset="0"/>
              </a:rPr>
              <a:t>   </a:t>
            </a:r>
            <a:r>
              <a:rPr lang="en-US" sz="1200" dirty="0">
                <a:solidFill>
                  <a:schemeClr val="tx2"/>
                </a:solidFill>
                <a:latin typeface="Arial" pitchFamily="34" charset="0"/>
                <a:cs typeface="Arial" pitchFamily="34" charset="0"/>
              </a:rPr>
              <a:t> </a:t>
            </a:r>
            <a:r>
              <a:rPr lang="mn-MN" sz="1400" dirty="0">
                <a:solidFill>
                  <a:schemeClr val="tx2"/>
                </a:solidFill>
                <a:latin typeface="Arial" pitchFamily="34" charset="0"/>
                <a:cs typeface="Arial" pitchFamily="34" charset="0"/>
              </a:rPr>
              <a:t>205-р мөрөнд орлого шивэгдсэн л бол 402-р мөрөнд барааны өртөг заавал </a:t>
            </a:r>
          </a:p>
          <a:p>
            <a:pPr algn="just"/>
            <a:r>
              <a:rPr lang="mn-MN" sz="1400" dirty="0">
                <a:solidFill>
                  <a:schemeClr val="tx2"/>
                </a:solidFill>
                <a:latin typeface="Arial" pitchFamily="34" charset="0"/>
                <a:cs typeface="Arial" pitchFamily="34" charset="0"/>
              </a:rPr>
              <a:t>                нөхөгдөнө. </a:t>
            </a:r>
          </a:p>
          <a:p>
            <a:pPr algn="just"/>
            <a:endParaRPr lang="mn-MN" sz="1400" dirty="0">
              <a:solidFill>
                <a:schemeClr val="tx2"/>
              </a:solidFill>
              <a:latin typeface="Arial" pitchFamily="34" charset="0"/>
              <a:cs typeface="Arial" pitchFamily="34" charset="0"/>
            </a:endParaRPr>
          </a:p>
          <a:p>
            <a:pPr marL="285750" indent="-285750" algn="just">
              <a:buClr>
                <a:srgbClr val="00B050"/>
              </a:buClr>
              <a:buFont typeface="Wingdings" panose="05000000000000000000" pitchFamily="2" charset="2"/>
              <a:buChar char="ü"/>
            </a:pPr>
            <a:r>
              <a:rPr lang="mn-MN" sz="1400" dirty="0">
                <a:solidFill>
                  <a:schemeClr val="tx2"/>
                </a:solidFill>
                <a:latin typeface="Arial" pitchFamily="34" charset="0"/>
                <a:cs typeface="Arial" pitchFamily="34" charset="0"/>
              </a:rPr>
              <a:t>203-р мөрөнд орлого шивэгдсэн бол 401-р мөр буюу 701.5-д зардал шивэгдсэн байна.</a:t>
            </a:r>
          </a:p>
          <a:p>
            <a:pPr algn="just"/>
            <a:r>
              <a:rPr lang="mn-MN" sz="1400" i="1" dirty="0">
                <a:solidFill>
                  <a:schemeClr val="tx2"/>
                </a:solidFill>
                <a:latin typeface="Arial" pitchFamily="34" charset="0"/>
                <a:cs typeface="Arial" pitchFamily="34" charset="0"/>
              </a:rPr>
              <a:t>Цахилгаан дулаан, шатах тослох материалын зардлуудад анхаарах / </a:t>
            </a:r>
            <a:r>
              <a:rPr lang="mn-MN" sz="1400" i="1" dirty="0">
                <a:solidFill>
                  <a:srgbClr val="FF0000"/>
                </a:solidFill>
                <a:latin typeface="Arial" pitchFamily="34" charset="0"/>
                <a:cs typeface="Arial" pitchFamily="34" charset="0"/>
              </a:rPr>
              <a:t>ихэвчлэн гардаг зардал</a:t>
            </a:r>
            <a:r>
              <a:rPr lang="mn-MN" sz="1400" i="1" dirty="0">
                <a:solidFill>
                  <a:schemeClr val="tx2"/>
                </a:solidFill>
                <a:latin typeface="Arial" pitchFamily="34" charset="0"/>
                <a:cs typeface="Arial" pitchFamily="34" charset="0"/>
              </a:rPr>
              <a:t>/</a:t>
            </a:r>
          </a:p>
          <a:p>
            <a:pPr algn="just"/>
            <a:endParaRPr lang="mn-MN" sz="1400" dirty="0">
              <a:solidFill>
                <a:schemeClr val="tx2"/>
              </a:solidFill>
              <a:latin typeface="Arial" pitchFamily="34" charset="0"/>
              <a:cs typeface="Arial" pitchFamily="34" charset="0"/>
            </a:endParaRPr>
          </a:p>
          <a:p>
            <a:pPr marL="285750" indent="-285750" algn="just">
              <a:buFont typeface="Wingdings" panose="05000000000000000000" pitchFamily="2" charset="2"/>
              <a:buChar char="ü"/>
            </a:pPr>
            <a:r>
              <a:rPr lang="mn-MN" sz="1400" dirty="0">
                <a:solidFill>
                  <a:schemeClr val="tx2"/>
                </a:solidFill>
                <a:latin typeface="Arial" pitchFamily="34" charset="0"/>
                <a:cs typeface="Arial" pitchFamily="34" charset="0"/>
              </a:rPr>
              <a:t>Мөн 203-р мөрөнд орлого шивэгдсэн бол </a:t>
            </a:r>
            <a:r>
              <a:rPr lang="en-US" sz="1400" dirty="0">
                <a:solidFill>
                  <a:schemeClr val="tx2"/>
                </a:solidFill>
                <a:latin typeface="Arial" pitchFamily="34" charset="0"/>
                <a:cs typeface="Arial" pitchFamily="34" charset="0"/>
              </a:rPr>
              <a:t>X </a:t>
            </a:r>
            <a:r>
              <a:rPr lang="mn-MN" sz="1400" dirty="0">
                <a:solidFill>
                  <a:schemeClr val="tx2"/>
                </a:solidFill>
                <a:latin typeface="Arial" pitchFamily="34" charset="0"/>
                <a:cs typeface="Arial" pitchFamily="34" charset="0"/>
              </a:rPr>
              <a:t>хүснэгтэд бүтээгдэхүүн үйлдвэрлэл, борлуулалт нөхөгдсөн байна.</a:t>
            </a:r>
          </a:p>
          <a:p>
            <a:pPr algn="just"/>
            <a:endParaRPr lang="mn-MN" sz="1400" dirty="0">
              <a:solidFill>
                <a:schemeClr val="tx2"/>
              </a:solidFill>
              <a:latin typeface="Arial" pitchFamily="34" charset="0"/>
              <a:cs typeface="Arial" pitchFamily="34" charset="0"/>
            </a:endParaRPr>
          </a:p>
          <a:p>
            <a:pPr marL="285750" indent="-285750" algn="just">
              <a:buClr>
                <a:srgbClr val="00B050"/>
              </a:buClr>
              <a:buFont typeface="Wingdings" panose="05000000000000000000" pitchFamily="2" charset="2"/>
              <a:buChar char="ü"/>
            </a:pPr>
            <a:r>
              <a:rPr lang="mn-MN" sz="1400" dirty="0">
                <a:solidFill>
                  <a:schemeClr val="tx2"/>
                </a:solidFill>
                <a:latin typeface="Arial" pitchFamily="34" charset="0"/>
                <a:cs typeface="Arial" pitchFamily="34" charset="0"/>
              </a:rPr>
              <a:t>Үйлчилгээний зардалд аль болох задлах</a:t>
            </a:r>
          </a:p>
          <a:p>
            <a:pPr marL="285750" indent="-285750" algn="just">
              <a:buClr>
                <a:srgbClr val="00B050"/>
              </a:buClr>
              <a:buFont typeface="Wingdings" panose="05000000000000000000" pitchFamily="2" charset="2"/>
              <a:buChar char="ü"/>
            </a:pPr>
            <a:endParaRPr lang="mn-MN" sz="1400" dirty="0">
              <a:solidFill>
                <a:schemeClr val="tx2"/>
              </a:solidFill>
              <a:latin typeface="Arial" pitchFamily="34" charset="0"/>
              <a:cs typeface="Arial" pitchFamily="34" charset="0"/>
            </a:endParaRPr>
          </a:p>
          <a:p>
            <a:pPr marL="285750" indent="-285750" algn="just">
              <a:buClr>
                <a:srgbClr val="00B050"/>
              </a:buClr>
              <a:buFont typeface="Wingdings" panose="05000000000000000000" pitchFamily="2" charset="2"/>
              <a:buChar char="ü"/>
            </a:pPr>
            <a:r>
              <a:rPr lang="mn-MN" sz="1400" dirty="0">
                <a:solidFill>
                  <a:schemeClr val="tx2"/>
                </a:solidFill>
                <a:latin typeface="Arial" pitchFamily="34" charset="0"/>
                <a:cs typeface="Arial" pitchFamily="34" charset="0"/>
              </a:rPr>
              <a:t>Худалдаа эрхэлдэг газруудад Дахин борлуулахаар авсан барааны үлдэгдэл 505.1, 505.2 р үлдэгдэл шивэгдэнэ</a:t>
            </a:r>
          </a:p>
          <a:p>
            <a:pPr marL="285750" indent="-285750" algn="just">
              <a:buClr>
                <a:srgbClr val="00B050"/>
              </a:buClr>
              <a:buFont typeface="Wingdings" panose="05000000000000000000" pitchFamily="2" charset="2"/>
              <a:buChar char="ü"/>
            </a:pPr>
            <a:r>
              <a:rPr lang="mn-MN" sz="1400" dirty="0">
                <a:solidFill>
                  <a:schemeClr val="tx2"/>
                </a:solidFill>
                <a:latin typeface="Arial" pitchFamily="34" charset="0"/>
                <a:cs typeface="Arial" pitchFamily="34" charset="0"/>
              </a:rPr>
              <a:t>Үйлдвэрлэл, барилгын салбарын нэгжүүдэд 501.1, 501.2 –т үлдэгдэл шивэгдсэн байх</a:t>
            </a:r>
          </a:p>
          <a:p>
            <a:pPr algn="just"/>
            <a:endParaRPr lang="mn-MN" sz="1400" dirty="0">
              <a:solidFill>
                <a:schemeClr val="tx2"/>
              </a:solidFill>
              <a:latin typeface="Arial" pitchFamily="34" charset="0"/>
              <a:cs typeface="Arial" pitchFamily="34" charset="0"/>
            </a:endParaRPr>
          </a:p>
          <a:p>
            <a:pPr marL="285750" indent="-285750" algn="just">
              <a:buFont typeface="Wingdings" panose="05000000000000000000" pitchFamily="2" charset="2"/>
              <a:buChar char="ü"/>
            </a:pPr>
            <a:r>
              <a:rPr lang="mn-MN" sz="1400" dirty="0">
                <a:solidFill>
                  <a:schemeClr val="tx2"/>
                </a:solidFill>
                <a:latin typeface="Arial" pitchFamily="34" charset="0"/>
                <a:cs typeface="Arial" pitchFamily="34" charset="0"/>
              </a:rPr>
              <a:t>Үндсэн хөрөнгөтэй хэрнээ </a:t>
            </a:r>
            <a:r>
              <a:rPr lang="mn-MN" sz="1400" b="1" dirty="0">
                <a:solidFill>
                  <a:schemeClr val="tx2"/>
                </a:solidFill>
                <a:latin typeface="Arial" pitchFamily="34" charset="0"/>
                <a:cs typeface="Arial" pitchFamily="34" charset="0"/>
              </a:rPr>
              <a:t>Элэгдэл</a:t>
            </a:r>
            <a:r>
              <a:rPr lang="mn-MN" sz="1400" dirty="0">
                <a:solidFill>
                  <a:schemeClr val="tx2"/>
                </a:solidFill>
                <a:latin typeface="Arial" pitchFamily="34" charset="0"/>
                <a:cs typeface="Arial" pitchFamily="34" charset="0"/>
              </a:rPr>
              <a:t> тооцсоныг тодруулах</a:t>
            </a:r>
          </a:p>
          <a:p>
            <a:pPr algn="just"/>
            <a:endParaRPr lang="mn-MN" sz="1400" dirty="0">
              <a:solidFill>
                <a:schemeClr val="tx2"/>
              </a:solidFill>
              <a:latin typeface="Arial" pitchFamily="34" charset="0"/>
              <a:cs typeface="Arial" pitchFamily="34" charset="0"/>
            </a:endParaRPr>
          </a:p>
          <a:p>
            <a:pPr marL="285750" indent="-285750" algn="just">
              <a:buClr>
                <a:srgbClr val="00B050"/>
              </a:buClr>
              <a:buFont typeface="Wingdings" panose="05000000000000000000" pitchFamily="2" charset="2"/>
              <a:buChar char="ü"/>
            </a:pPr>
            <a:r>
              <a:rPr lang="mn-MN" sz="1400" dirty="0">
                <a:solidFill>
                  <a:schemeClr val="tx2"/>
                </a:solidFill>
                <a:latin typeface="Arial" pitchFamily="34" charset="0"/>
                <a:cs typeface="Arial" pitchFamily="34" charset="0"/>
              </a:rPr>
              <a:t>Ажилчдын тоо, ажилласан цаг  заавал нөхөгдсөн байна.</a:t>
            </a:r>
          </a:p>
          <a:p>
            <a:pPr algn="just"/>
            <a:endParaRPr lang="mn-MN" sz="1400" dirty="0">
              <a:solidFill>
                <a:schemeClr val="tx2"/>
              </a:solidFill>
              <a:latin typeface="Arial" pitchFamily="34" charset="0"/>
              <a:cs typeface="Arial" pitchFamily="34" charset="0"/>
            </a:endParaRPr>
          </a:p>
          <a:p>
            <a:pPr marL="285750" indent="-285750" algn="just">
              <a:buClr>
                <a:srgbClr val="00B050"/>
              </a:buClr>
              <a:buFont typeface="Wingdings" panose="05000000000000000000" pitchFamily="2" charset="2"/>
              <a:buChar char="ü"/>
            </a:pPr>
            <a:r>
              <a:rPr lang="mn-MN" sz="1400" dirty="0">
                <a:solidFill>
                  <a:schemeClr val="tx2"/>
                </a:solidFill>
                <a:latin typeface="Arial" pitchFamily="34" charset="0"/>
                <a:cs typeface="Arial" pitchFamily="34" charset="0"/>
              </a:rPr>
              <a:t>Санхүү, татварын тайлангийн үзүүлэлтүүдтэй тулгах</a:t>
            </a:r>
          </a:p>
          <a:p>
            <a:pPr marL="285750" indent="-285750" algn="just">
              <a:buClr>
                <a:srgbClr val="00B050"/>
              </a:buClr>
              <a:buFont typeface="Wingdings" panose="05000000000000000000" pitchFamily="2" charset="2"/>
              <a:buChar char="ü"/>
            </a:pPr>
            <a:r>
              <a:rPr lang="mn-MN" sz="1400" dirty="0">
                <a:solidFill>
                  <a:schemeClr val="tx2"/>
                </a:solidFill>
                <a:latin typeface="Arial" pitchFamily="34" charset="0"/>
                <a:cs typeface="Arial" pitchFamily="34" charset="0"/>
              </a:rPr>
              <a:t>Ашиг буюу 417-р мөр  </a:t>
            </a:r>
            <a:r>
              <a:rPr lang="mn-Mong-MN" sz="1400" dirty="0">
                <a:solidFill>
                  <a:schemeClr val="tx2"/>
                </a:solidFill>
                <a:latin typeface="Arial" pitchFamily="34" charset="0"/>
                <a:cs typeface="Arial" pitchFamily="34" charset="0"/>
              </a:rPr>
              <a:t>=</a:t>
            </a:r>
            <a:r>
              <a:rPr lang="mn-MN" sz="1400" dirty="0">
                <a:solidFill>
                  <a:schemeClr val="tx2"/>
                </a:solidFill>
                <a:latin typeface="Arial" pitchFamily="34" charset="0"/>
                <a:cs typeface="Arial" pitchFamily="34" charset="0"/>
              </a:rPr>
              <a:t> орлого – зарлага</a:t>
            </a:r>
            <a:endParaRPr lang="mn-Mong-MN" sz="1400" dirty="0">
              <a:solidFill>
                <a:schemeClr val="tx2"/>
              </a:solidFill>
              <a:latin typeface="Arial" pitchFamily="34" charset="0"/>
              <a:cs typeface="Arial" pitchFamily="34" charset="0"/>
            </a:endParaRPr>
          </a:p>
          <a:p>
            <a:pPr marL="285750" indent="-285750" algn="just">
              <a:buClr>
                <a:srgbClr val="00B050"/>
              </a:buClr>
              <a:buFont typeface="Wingdings" panose="05000000000000000000" pitchFamily="2" charset="2"/>
              <a:buChar char="ü"/>
            </a:pPr>
            <a:r>
              <a:rPr lang="mn-MN" sz="1400" dirty="0">
                <a:solidFill>
                  <a:schemeClr val="tx2"/>
                </a:solidFill>
                <a:latin typeface="Arial" pitchFamily="34" charset="0"/>
                <a:cs typeface="Arial" pitchFamily="34" charset="0"/>
              </a:rPr>
              <a:t>Дүнгээс сугарч харагдаж байгааг анхаарах</a:t>
            </a:r>
          </a:p>
          <a:p>
            <a:pPr marL="285750" indent="-285750" algn="just">
              <a:buClr>
                <a:srgbClr val="00B050"/>
              </a:buClr>
              <a:buFont typeface="Wingdings" panose="05000000000000000000" pitchFamily="2" charset="2"/>
              <a:buChar char="ü"/>
            </a:pPr>
            <a:r>
              <a:rPr lang="mn-MN" sz="1400" dirty="0">
                <a:solidFill>
                  <a:schemeClr val="tx2"/>
                </a:solidFill>
                <a:latin typeface="Arial" pitchFamily="34" charset="0"/>
                <a:cs typeface="Arial" pitchFamily="34" charset="0"/>
              </a:rPr>
              <a:t>Маягтан дээрх </a:t>
            </a:r>
            <a:r>
              <a:rPr lang="mn-MN" sz="1400" b="1" dirty="0">
                <a:solidFill>
                  <a:schemeClr val="tx2"/>
                </a:solidFill>
                <a:latin typeface="Arial" pitchFamily="34" charset="0"/>
                <a:cs typeface="Arial" pitchFamily="34" charset="0"/>
              </a:rPr>
              <a:t>тайлбаруудыг /балансын/ , Хэмжих нэгж  </a:t>
            </a:r>
            <a:r>
              <a:rPr lang="mn-MN" sz="1400" dirty="0">
                <a:solidFill>
                  <a:schemeClr val="tx2"/>
                </a:solidFill>
                <a:latin typeface="Arial" pitchFamily="34" charset="0"/>
                <a:cs typeface="Arial" pitchFamily="34" charset="0"/>
              </a:rPr>
              <a:t>маш сайн </a:t>
            </a:r>
            <a:r>
              <a:rPr lang="mn-MN" sz="1100" dirty="0">
                <a:solidFill>
                  <a:schemeClr val="tx2"/>
                </a:solidFill>
                <a:latin typeface="Arial" pitchFamily="34" charset="0"/>
                <a:cs typeface="Arial" pitchFamily="34" charset="0"/>
              </a:rPr>
              <a:t>анхаарах</a:t>
            </a:r>
          </a:p>
          <a:p>
            <a:pPr marL="285750" indent="-285750" algn="just">
              <a:buClr>
                <a:srgbClr val="00B050"/>
              </a:buClr>
              <a:buFont typeface="Wingdings" panose="05000000000000000000" pitchFamily="2" charset="2"/>
              <a:buChar char="ü"/>
            </a:pPr>
            <a:r>
              <a:rPr lang="mn-MN" sz="1600" dirty="0">
                <a:solidFill>
                  <a:schemeClr val="tx2"/>
                </a:solidFill>
                <a:latin typeface="Arial" pitchFamily="34" charset="0"/>
                <a:cs typeface="Arial" pitchFamily="34" charset="0"/>
              </a:rPr>
              <a:t>Халдвар хамгааллын дэглэмээ бариарай</a:t>
            </a:r>
          </a:p>
          <a:p>
            <a:pPr algn="just"/>
            <a:endParaRPr lang="mn-MN" sz="1400" dirty="0">
              <a:solidFill>
                <a:schemeClr val="tx2"/>
              </a:solidFill>
              <a:latin typeface="Arial" pitchFamily="34" charset="0"/>
              <a:cs typeface="Arial" pitchFamily="34" charset="0"/>
            </a:endParaRPr>
          </a:p>
          <a:p>
            <a:pPr algn="just"/>
            <a:endParaRPr lang="mn-MN" sz="1400" dirty="0">
              <a:solidFill>
                <a:schemeClr val="tx2"/>
              </a:solidFill>
              <a:latin typeface="Arial" pitchFamily="34" charset="0"/>
              <a:cs typeface="Arial" pitchFamily="34" charset="0"/>
            </a:endParaRPr>
          </a:p>
          <a:p>
            <a:pPr algn="just"/>
            <a:endParaRPr lang="mn-MN" sz="1400" dirty="0">
              <a:solidFill>
                <a:schemeClr val="tx2"/>
              </a:solidFill>
              <a:latin typeface="Arial" pitchFamily="34" charset="0"/>
              <a:cs typeface="Arial" pitchFamily="34" charset="0"/>
            </a:endParaRPr>
          </a:p>
          <a:p>
            <a:pPr algn="just"/>
            <a:endParaRPr lang="en-US" sz="1200" dirty="0">
              <a:solidFill>
                <a:srgbClr val="FF0000"/>
              </a:solidFill>
              <a:latin typeface="Arial" pitchFamily="34" charset="0"/>
              <a:cs typeface="Arial" pitchFamily="34" charset="0"/>
            </a:endParaRP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45" y="687434"/>
            <a:ext cx="546151" cy="403858"/>
          </a:xfrm>
          <a:prstGeom prst="rect">
            <a:avLst/>
          </a:prstGeom>
        </p:spPr>
      </p:pic>
    </p:spTree>
    <p:extLst>
      <p:ext uri="{BB962C8B-B14F-4D97-AF65-F5344CB8AC3E}">
        <p14:creationId xmlns:p14="http://schemas.microsoft.com/office/powerpoint/2010/main" val="3836841925"/>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295400" y="649069"/>
            <a:ext cx="1143000" cy="646331"/>
          </a:xfrm>
          <a:prstGeom prst="rect">
            <a:avLst/>
          </a:prstGeom>
          <a:solidFill>
            <a:schemeClr val="bg1"/>
          </a:solidFill>
        </p:spPr>
        <p:txBody>
          <a:bodyPr wrap="square" rtlCol="0">
            <a:spAutoFit/>
          </a:bodyPr>
          <a:lstStyle/>
          <a:p>
            <a:endParaRPr lang="en-US" sz="3600" dirty="0">
              <a:solidFill>
                <a:schemeClr val="tx2"/>
              </a:solidFill>
              <a:latin typeface="Times New Roman" panose="02020603050405020304" pitchFamily="18" charset="0"/>
              <a:cs typeface="Times New Roman" panose="02020603050405020304" pitchFamily="18" charset="0"/>
            </a:endParaRPr>
          </a:p>
        </p:txBody>
      </p:sp>
      <p:sp>
        <p:nvSpPr>
          <p:cNvPr id="4" name="Rectangle 3"/>
          <p:cNvSpPr/>
          <p:nvPr/>
        </p:nvSpPr>
        <p:spPr>
          <a:xfrm>
            <a:off x="1295400" y="2396698"/>
            <a:ext cx="6705600" cy="1754326"/>
          </a:xfrm>
          <a:prstGeom prst="rect">
            <a:avLst/>
          </a:prstGeom>
          <a:noFill/>
        </p:spPr>
        <p:txBody>
          <a:bodyPr wrap="square" lIns="91440" tIns="45720" rIns="91440" bIns="45720">
            <a:spAutoFit/>
          </a:bodyPr>
          <a:lstStyle/>
          <a:p>
            <a:pPr algn="ctr"/>
            <a:r>
              <a:rPr lang="mn-MN"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Анхаарал тавьсанд баярлалаа</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9971009"/>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46141390"/>
              </p:ext>
            </p:extLst>
          </p:nvPr>
        </p:nvGraphicFramePr>
        <p:xfrm>
          <a:off x="1447800" y="838200"/>
          <a:ext cx="6705600" cy="4812834"/>
        </p:xfrm>
        <a:graphic>
          <a:graphicData uri="http://schemas.openxmlformats.org/drawingml/2006/table">
            <a:tbl>
              <a:tblPr/>
              <a:tblGrid>
                <a:gridCol w="3352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tblGrid>
              <a:tr h="469212">
                <a:tc>
                  <a:txBody>
                    <a:bodyPr/>
                    <a:lstStyle/>
                    <a:p>
                      <a:pPr fontAlgn="t"/>
                      <a:endParaRPr lang="ru-RU" sz="2000" i="1" dirty="0">
                        <a:solidFill>
                          <a:srgbClr val="0073B7"/>
                        </a:solidFill>
                        <a:effectLst/>
                        <a:latin typeface="Times New Roman" panose="02020603050405020304" pitchFamily="18" charset="0"/>
                        <a:cs typeface="Times New Roman" panose="02020603050405020304" pitchFamily="18" charset="0"/>
                      </a:endParaRPr>
                    </a:p>
                  </a:txBody>
                  <a:tcPr marL="38211" marR="38211" marT="38211" marB="38211">
                    <a:lnL>
                      <a:noFill/>
                    </a:lnL>
                    <a:lnR>
                      <a:noFill/>
                    </a:lnR>
                    <a:lnT w="9525" cap="flat" cmpd="sng" algn="ctr">
                      <a:solidFill>
                        <a:srgbClr val="F4F4F4"/>
                      </a:solidFill>
                      <a:prstDash val="solid"/>
                      <a:round/>
                      <a:headEnd type="none" w="med" len="med"/>
                      <a:tailEnd type="none" w="med" len="med"/>
                    </a:lnT>
                    <a:lnB w="9525" cap="flat" cmpd="sng" algn="ctr">
                      <a:solidFill>
                        <a:srgbClr val="F4F4F4"/>
                      </a:solidFill>
                      <a:prstDash val="solid"/>
                      <a:round/>
                      <a:headEnd type="none" w="med" len="med"/>
                      <a:tailEnd type="none" w="med" len="med"/>
                    </a:lnB>
                    <a:solidFill>
                      <a:srgbClr val="FFFFFF"/>
                    </a:solidFill>
                  </a:tcPr>
                </a:tc>
                <a:tc>
                  <a:txBody>
                    <a:bodyPr/>
                    <a:lstStyle/>
                    <a:p>
                      <a:pPr fontAlgn="t"/>
                      <a:endParaRPr lang="en-US" sz="2000" i="1" dirty="0">
                        <a:solidFill>
                          <a:srgbClr val="0073B7"/>
                        </a:solidFill>
                        <a:effectLst/>
                        <a:latin typeface="Times New Roman" panose="02020603050405020304" pitchFamily="18" charset="0"/>
                        <a:cs typeface="Times New Roman" panose="02020603050405020304" pitchFamily="18" charset="0"/>
                      </a:endParaRPr>
                    </a:p>
                  </a:txBody>
                  <a:tcPr marL="38211" marR="38211" marT="38211" marB="38211">
                    <a:lnL>
                      <a:noFill/>
                    </a:lnL>
                    <a:lnR>
                      <a:noFill/>
                    </a:lnR>
                    <a:lnT w="9525" cap="flat" cmpd="sng" algn="ctr">
                      <a:solidFill>
                        <a:srgbClr val="F4F4F4"/>
                      </a:solidFill>
                      <a:prstDash val="solid"/>
                      <a:round/>
                      <a:headEnd type="none" w="med" len="med"/>
                      <a:tailEnd type="none" w="med" len="med"/>
                    </a:lnT>
                    <a:lnB w="9525" cap="flat" cmpd="sng" algn="ctr">
                      <a:solidFill>
                        <a:srgbClr val="F4F4F4"/>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1947902">
                <a:tc>
                  <a:txBody>
                    <a:bodyPr/>
                    <a:lstStyle/>
                    <a:p>
                      <a:pPr algn="l" fontAlgn="ctr"/>
                      <a:r>
                        <a:rPr lang="mn-MN" sz="2000" b="1" i="0" u="none" dirty="0">
                          <a:effectLst/>
                          <a:latin typeface="Times New Roman" panose="02020603050405020304" pitchFamily="18" charset="0"/>
                          <a:cs typeface="Times New Roman" panose="02020603050405020304" pitchFamily="18" charset="0"/>
                        </a:rPr>
                        <a:t> Тооцон гаргадаг</a:t>
                      </a:r>
                    </a:p>
                    <a:p>
                      <a:pPr algn="l" fontAlgn="ctr"/>
                      <a:r>
                        <a:rPr lang="mn-MN" sz="2000" b="1" i="0" u="none" dirty="0">
                          <a:effectLst/>
                          <a:latin typeface="Times New Roman" panose="02020603050405020304" pitchFamily="18" charset="0"/>
                          <a:cs typeface="Times New Roman" panose="02020603050405020304" pitchFamily="18" charset="0"/>
                        </a:rPr>
                        <a:t> үзүүлэлтүүд</a:t>
                      </a:r>
                    </a:p>
                  </a:txBody>
                  <a:tcPr marL="38211" marR="38211" marT="38211" marB="38211" anchor="ctr">
                    <a:lnL>
                      <a:noFill/>
                    </a:lnL>
                    <a:lnR>
                      <a:noFill/>
                    </a:lnR>
                    <a:lnT w="9525" cap="flat" cmpd="sng" algn="ctr">
                      <a:solidFill>
                        <a:srgbClr val="F4F4F4"/>
                      </a:solidFill>
                      <a:prstDash val="solid"/>
                      <a:round/>
                      <a:headEnd type="none" w="med" len="med"/>
                      <a:tailEnd type="none" w="med" len="med"/>
                    </a:lnT>
                    <a:lnB>
                      <a:noFill/>
                    </a:lnB>
                    <a:solidFill>
                      <a:srgbClr val="FFFFFF"/>
                    </a:solidFill>
                  </a:tcPr>
                </a:tc>
                <a:tc>
                  <a:txBody>
                    <a:bodyPr/>
                    <a:lstStyle/>
                    <a:p>
                      <a:pPr marL="342900" indent="-342900" fontAlgn="t">
                        <a:buFont typeface="Arial" panose="020B0604020202020204" pitchFamily="34" charset="0"/>
                        <a:buChar char="•"/>
                      </a:pPr>
                      <a:r>
                        <a:rPr lang="mn-MN" sz="2000" i="0" u="none" strike="noStrike" dirty="0">
                          <a:solidFill>
                            <a:srgbClr val="3C8DBC"/>
                          </a:solidFill>
                          <a:effectLst/>
                          <a:latin typeface="Times New Roman" panose="02020603050405020304" pitchFamily="18" charset="0"/>
                          <a:cs typeface="Times New Roman" panose="02020603050405020304" pitchFamily="18" charset="0"/>
                          <a:hlinkClick r:id="rId3"/>
                        </a:rPr>
                        <a:t>Бүс нутгийн дотоодын нийт бүтээгдэхүүн </a:t>
                      </a:r>
                      <a:endParaRPr lang="mn-MN" sz="2000" i="0" u="none" strike="noStrike" dirty="0">
                        <a:solidFill>
                          <a:srgbClr val="3C8DBC"/>
                        </a:solidFill>
                        <a:effectLst/>
                        <a:latin typeface="Times New Roman" panose="02020603050405020304" pitchFamily="18" charset="0"/>
                        <a:cs typeface="Times New Roman" panose="02020603050405020304" pitchFamily="18" charset="0"/>
                      </a:endParaRPr>
                    </a:p>
                    <a:p>
                      <a:pPr marL="342900" indent="-342900" fontAlgn="t">
                        <a:buFont typeface="Arial" panose="020B0604020202020204" pitchFamily="34" charset="0"/>
                        <a:buChar char="•"/>
                      </a:pPr>
                      <a:r>
                        <a:rPr lang="mn-MN" sz="2000" i="0" u="none" strike="noStrike" dirty="0">
                          <a:solidFill>
                            <a:srgbClr val="3C8DBC"/>
                          </a:solidFill>
                          <a:effectLst/>
                          <a:latin typeface="Times New Roman" panose="02020603050405020304" pitchFamily="18" charset="0"/>
                          <a:cs typeface="Times New Roman" panose="02020603050405020304" pitchFamily="18" charset="0"/>
                          <a:hlinkClick r:id="rId4"/>
                        </a:rPr>
                        <a:t> Дотоодын нийт бүтээгдэхүүний салбарын бүтэц </a:t>
                      </a:r>
                      <a:endParaRPr lang="mn-MN" sz="2000" i="0" u="none" strike="noStrike" dirty="0">
                        <a:solidFill>
                          <a:srgbClr val="3C8DBC"/>
                        </a:solidFill>
                        <a:effectLst/>
                        <a:latin typeface="Times New Roman" panose="02020603050405020304" pitchFamily="18" charset="0"/>
                        <a:cs typeface="Times New Roman" panose="02020603050405020304" pitchFamily="18" charset="0"/>
                      </a:endParaRPr>
                    </a:p>
                    <a:p>
                      <a:pPr marL="342900" indent="-342900" fontAlgn="t">
                        <a:buFont typeface="Arial" panose="020B0604020202020204" pitchFamily="34" charset="0"/>
                        <a:buChar char="•"/>
                      </a:pPr>
                      <a:r>
                        <a:rPr lang="mn-MN" sz="2000" i="0" u="none" strike="noStrike" dirty="0">
                          <a:solidFill>
                            <a:srgbClr val="3C8DBC"/>
                          </a:solidFill>
                          <a:effectLst/>
                          <a:latin typeface="Times New Roman" panose="02020603050405020304" pitchFamily="18" charset="0"/>
                          <a:cs typeface="Times New Roman" panose="02020603050405020304" pitchFamily="18" charset="0"/>
                          <a:hlinkClick r:id="rId5"/>
                        </a:rPr>
                        <a:t> Нэг хүнд ногдох дотоодын нийт бүтээгдэхүүн </a:t>
                      </a:r>
                      <a:endParaRPr lang="en-US" sz="2000" i="0" u="none" strike="noStrike" dirty="0">
                        <a:solidFill>
                          <a:srgbClr val="3C8DBC"/>
                        </a:solidFill>
                        <a:effectLst/>
                        <a:latin typeface="Times New Roman" panose="02020603050405020304" pitchFamily="18" charset="0"/>
                        <a:cs typeface="Times New Roman" panose="02020603050405020304" pitchFamily="18" charset="0"/>
                      </a:endParaRPr>
                    </a:p>
                    <a:p>
                      <a:pPr marL="342900" indent="-342900" fontAlgn="t">
                        <a:buFont typeface="Arial" panose="020B0604020202020204" pitchFamily="34" charset="0"/>
                        <a:buChar char="•"/>
                      </a:pPr>
                      <a:r>
                        <a:rPr lang="mn-MN" sz="2000" i="0" u="none" strike="noStrike" dirty="0">
                          <a:solidFill>
                            <a:srgbClr val="3C8DBC"/>
                          </a:solidFill>
                          <a:effectLst/>
                          <a:latin typeface="Times New Roman" panose="02020603050405020304" pitchFamily="18" charset="0"/>
                          <a:cs typeface="Times New Roman" panose="02020603050405020304" pitchFamily="18" charset="0"/>
                          <a:hlinkClick r:id="rId6"/>
                        </a:rPr>
                        <a:t>Үндэсний нийт орлого </a:t>
                      </a:r>
                      <a:endParaRPr lang="en-US" sz="2000" i="0" u="none" strike="noStrike" dirty="0">
                        <a:solidFill>
                          <a:srgbClr val="0073B7"/>
                        </a:solidFill>
                        <a:effectLst/>
                        <a:latin typeface="Times New Roman" panose="02020603050405020304" pitchFamily="18" charset="0"/>
                        <a:cs typeface="Times New Roman" panose="02020603050405020304" pitchFamily="18" charset="0"/>
                      </a:endParaRPr>
                    </a:p>
                    <a:p>
                      <a:pPr marL="342900" indent="-342900" fontAlgn="t">
                        <a:buFont typeface="Arial" panose="020B0604020202020204" pitchFamily="34" charset="0"/>
                        <a:buChar char="•"/>
                      </a:pPr>
                      <a:r>
                        <a:rPr lang="mn-MN" sz="2000" i="0" u="none" strike="noStrike" dirty="0">
                          <a:solidFill>
                            <a:srgbClr val="3C8DBC"/>
                          </a:solidFill>
                          <a:effectLst/>
                          <a:latin typeface="Times New Roman" panose="02020603050405020304" pitchFamily="18" charset="0"/>
                          <a:cs typeface="Times New Roman" panose="02020603050405020304" pitchFamily="18" charset="0"/>
                          <a:hlinkClick r:id="rId7"/>
                        </a:rPr>
                        <a:t>Нэг хүнд ногдох үндэсний нийт орлого </a:t>
                      </a:r>
                      <a:endParaRPr lang="mn-MN" sz="2000" i="0" u="none" strike="noStrike" dirty="0">
                        <a:solidFill>
                          <a:srgbClr val="3C8DBC"/>
                        </a:solidFill>
                        <a:effectLst/>
                        <a:latin typeface="Times New Roman" panose="02020603050405020304" pitchFamily="18" charset="0"/>
                        <a:cs typeface="Times New Roman" panose="02020603050405020304" pitchFamily="18" charset="0"/>
                      </a:endParaRPr>
                    </a:p>
                    <a:p>
                      <a:pPr marL="342900" indent="-342900" fontAlgn="t">
                        <a:buFont typeface="Arial" panose="020B0604020202020204" pitchFamily="34" charset="0"/>
                        <a:buChar char="•"/>
                      </a:pPr>
                      <a:r>
                        <a:rPr lang="mn-MN" sz="2000" i="0" u="none" strike="noStrike" dirty="0">
                          <a:solidFill>
                            <a:srgbClr val="3C8DBC"/>
                          </a:solidFill>
                          <a:effectLst/>
                          <a:latin typeface="Times New Roman" panose="02020603050405020304" pitchFamily="18" charset="0"/>
                          <a:cs typeface="Times New Roman" panose="02020603050405020304" pitchFamily="18" charset="0"/>
                          <a:hlinkClick r:id="rId8"/>
                        </a:rPr>
                        <a:t> Үндсэн хөрөнгийн нийт хуримтлал </a:t>
                      </a:r>
                      <a:endParaRPr lang="mn-MN" sz="2000" i="0" u="none" strike="noStrike" dirty="0">
                        <a:solidFill>
                          <a:srgbClr val="3C8DBC"/>
                        </a:solidFill>
                        <a:effectLst/>
                        <a:latin typeface="Times New Roman" panose="02020603050405020304" pitchFamily="18" charset="0"/>
                        <a:cs typeface="Times New Roman" panose="02020603050405020304" pitchFamily="18" charset="0"/>
                      </a:endParaRPr>
                    </a:p>
                    <a:p>
                      <a:pPr marL="0" indent="0" fontAlgn="t">
                        <a:buFont typeface="Arial" panose="020B0604020202020204" pitchFamily="34" charset="0"/>
                        <a:buNone/>
                      </a:pPr>
                      <a:endParaRPr lang="mn-MN" sz="2000" i="0" u="none" dirty="0">
                        <a:solidFill>
                          <a:srgbClr val="0073B7"/>
                        </a:solidFill>
                        <a:effectLst/>
                        <a:latin typeface="Times New Roman" panose="02020603050405020304" pitchFamily="18" charset="0"/>
                        <a:cs typeface="Times New Roman" panose="02020603050405020304" pitchFamily="18" charset="0"/>
                      </a:endParaRPr>
                    </a:p>
                  </a:txBody>
                  <a:tcPr marL="38211" marR="38211" marT="38211" marB="38211">
                    <a:lnL>
                      <a:noFill/>
                    </a:lnL>
                    <a:lnR>
                      <a:noFill/>
                    </a:lnR>
                    <a:lnT w="9525" cap="flat" cmpd="sng" algn="ctr">
                      <a:solidFill>
                        <a:srgbClr val="F4F4F4"/>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76982340"/>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205917" y="762000"/>
            <a:ext cx="2743200" cy="646331"/>
          </a:xfrm>
          <a:prstGeom prst="rect">
            <a:avLst/>
          </a:prstGeom>
          <a:noFill/>
        </p:spPr>
        <p:txBody>
          <a:bodyPr wrap="square" rtlCol="0">
            <a:spAutoFit/>
          </a:bodyPr>
          <a:lstStyle/>
          <a:p>
            <a:r>
              <a:rPr lang="mn-Mong-MN" dirty="0">
                <a:latin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 </a:t>
            </a:r>
            <a:r>
              <a:rPr lang="mn-MN" dirty="0">
                <a:latin typeface="Times New Roman" panose="02020603050405020304" pitchFamily="18" charset="0"/>
                <a:cs typeface="Times New Roman" panose="02020603050405020304" pitchFamily="18" charset="0"/>
              </a:rPr>
              <a:t>хэсэг  -      Хаягийн хэсэг</a:t>
            </a:r>
            <a:endParaRPr lang="en-US"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219200" y="1555552"/>
            <a:ext cx="3581400" cy="4616648"/>
          </a:xfrm>
          <a:prstGeom prst="rect">
            <a:avLst/>
          </a:prstGeom>
          <a:noFill/>
        </p:spPr>
        <p:txBody>
          <a:bodyPr wrap="square" rtlCol="0">
            <a:spAutoFit/>
          </a:bodyPr>
          <a:lstStyle/>
          <a:p>
            <a:pPr algn="just"/>
            <a:r>
              <a:rPr lang="mn-MN" sz="1400" b="1" i="1" dirty="0">
                <a:solidFill>
                  <a:schemeClr val="tx2"/>
                </a:solidFill>
                <a:latin typeface="Times New Roman" panose="02020603050405020304" pitchFamily="18" charset="0"/>
                <a:cs typeface="Times New Roman" panose="02020603050405020304" pitchFamily="18" charset="0"/>
              </a:rPr>
              <a:t>1.Аж ахуйн нэгж, байгууллагын хаяг</a:t>
            </a:r>
            <a:r>
              <a:rPr lang="mn-MN" sz="1400" i="1" dirty="0">
                <a:solidFill>
                  <a:schemeClr val="tx2"/>
                </a:solidFill>
                <a:latin typeface="Times New Roman" panose="02020603050405020304" pitchFamily="18" charset="0"/>
                <a:cs typeface="Times New Roman" panose="02020603050405020304" pitchFamily="18" charset="0"/>
              </a:rPr>
              <a:t>.</a:t>
            </a:r>
            <a:r>
              <a:rPr lang="mn-MN" sz="1400" dirty="0">
                <a:solidFill>
                  <a:schemeClr val="tx2"/>
                </a:solidFill>
                <a:latin typeface="Times New Roman" panose="02020603050405020304" pitchFamily="18" charset="0"/>
                <a:cs typeface="Times New Roman" panose="02020603050405020304" pitchFamily="18" charset="0"/>
              </a:rPr>
              <a:t> </a:t>
            </a:r>
            <a:r>
              <a:rPr lang="mn-MN" sz="1400" dirty="0">
                <a:solidFill>
                  <a:schemeClr val="dk1"/>
                </a:solidFill>
                <a:latin typeface="Times New Roman" panose="02020603050405020304" pitchFamily="18" charset="0"/>
                <a:cs typeface="Times New Roman" panose="02020603050405020304" pitchFamily="18" charset="0"/>
              </a:rPr>
              <a:t>Тухайн аж ахуйн нэгж, байгууллагын нэр, регистрийн дугаарыг улсын  бүртгэлийн гэрчилгээнд тусгагдсанаар товчлохгүйгээр нөхнө. </a:t>
            </a:r>
            <a:endParaRPr lang="en-US" sz="1400" dirty="0">
              <a:solidFill>
                <a:schemeClr val="dk1"/>
              </a:solidFill>
              <a:latin typeface="Times New Roman" panose="02020603050405020304" pitchFamily="18" charset="0"/>
              <a:cs typeface="Times New Roman" panose="02020603050405020304" pitchFamily="18" charset="0"/>
            </a:endParaRPr>
          </a:p>
          <a:p>
            <a:pPr algn="just"/>
            <a:endParaRPr lang="mn-MN" sz="1400" b="1" i="1" dirty="0">
              <a:solidFill>
                <a:schemeClr val="dk1"/>
              </a:solidFill>
              <a:latin typeface="Times New Roman" panose="02020603050405020304" pitchFamily="18" charset="0"/>
              <a:cs typeface="Times New Roman" panose="02020603050405020304" pitchFamily="18" charset="0"/>
            </a:endParaRPr>
          </a:p>
          <a:p>
            <a:pPr algn="just"/>
            <a:r>
              <a:rPr lang="mn-MN" sz="1400" b="1" i="1" dirty="0">
                <a:solidFill>
                  <a:schemeClr val="tx2"/>
                </a:solidFill>
                <a:latin typeface="Times New Roman" panose="02020603050405020304" pitchFamily="18" charset="0"/>
                <a:cs typeface="Times New Roman" panose="02020603050405020304" pitchFamily="18" charset="0"/>
              </a:rPr>
              <a:t>2.Холбоо барих хүний талаарх мэдээлэл.</a:t>
            </a:r>
            <a:r>
              <a:rPr lang="mn-MN" sz="1400" dirty="0">
                <a:solidFill>
                  <a:schemeClr val="tx2"/>
                </a:solidFill>
                <a:latin typeface="Times New Roman" panose="02020603050405020304" pitchFamily="18" charset="0"/>
                <a:cs typeface="Times New Roman" panose="02020603050405020304" pitchFamily="18" charset="0"/>
              </a:rPr>
              <a:t> </a:t>
            </a:r>
          </a:p>
          <a:p>
            <a:pPr algn="just"/>
            <a:endParaRPr lang="mn-MN" sz="1400" dirty="0">
              <a:solidFill>
                <a:schemeClr val="dk1"/>
              </a:solidFill>
              <a:latin typeface="Times New Roman" panose="02020603050405020304" pitchFamily="18" charset="0"/>
              <a:cs typeface="Times New Roman" panose="02020603050405020304" pitchFamily="18" charset="0"/>
            </a:endParaRPr>
          </a:p>
          <a:p>
            <a:pPr algn="just"/>
            <a:r>
              <a:rPr lang="mn-MN" sz="1400" b="1" i="1" dirty="0">
                <a:solidFill>
                  <a:schemeClr val="tx2"/>
                </a:solidFill>
                <a:latin typeface="Times New Roman" panose="02020603050405020304" pitchFamily="18" charset="0"/>
                <a:cs typeface="Times New Roman" panose="02020603050405020304" pitchFamily="18" charset="0"/>
              </a:rPr>
              <a:t>3,4 </a:t>
            </a:r>
            <a:r>
              <a:rPr lang="en-US" sz="1400" b="1" i="1" dirty="0" err="1">
                <a:solidFill>
                  <a:schemeClr val="tx2"/>
                </a:solidFill>
                <a:latin typeface="Times New Roman" panose="02020603050405020304" pitchFamily="18" charset="0"/>
                <a:cs typeface="Times New Roman" panose="02020603050405020304" pitchFamily="18" charset="0"/>
              </a:rPr>
              <a:t>Хариуцлаг</a:t>
            </a:r>
            <a:r>
              <a:rPr lang="mn-MN" sz="1400" b="1" i="1" dirty="0">
                <a:solidFill>
                  <a:schemeClr val="tx2"/>
                </a:solidFill>
                <a:latin typeface="Times New Roman" panose="02020603050405020304" pitchFamily="18" charset="0"/>
                <a:cs typeface="Times New Roman" panose="02020603050405020304" pitchFamily="18" charset="0"/>
              </a:rPr>
              <a:t>а </a:t>
            </a:r>
            <a:r>
              <a:rPr lang="en-US" sz="1400" b="1" i="1" dirty="0" err="1">
                <a:solidFill>
                  <a:schemeClr val="tx2"/>
                </a:solidFill>
                <a:latin typeface="Times New Roman" panose="02020603050405020304" pitchFamily="18" charset="0"/>
                <a:cs typeface="Times New Roman" panose="02020603050405020304" pitchFamily="18" charset="0"/>
              </a:rPr>
              <a:t>болон</a:t>
            </a:r>
            <a:r>
              <a:rPr lang="en-US" sz="1400" b="1" i="1" dirty="0">
                <a:solidFill>
                  <a:schemeClr val="tx2"/>
                </a:solidFill>
                <a:latin typeface="Times New Roman" panose="02020603050405020304" pitchFamily="18" charset="0"/>
                <a:cs typeface="Times New Roman" panose="02020603050405020304" pitchFamily="18" charset="0"/>
              </a:rPr>
              <a:t> </a:t>
            </a:r>
            <a:r>
              <a:rPr lang="en-US" sz="1400" b="1" i="1" dirty="0" err="1">
                <a:solidFill>
                  <a:schemeClr val="tx2"/>
                </a:solidFill>
                <a:latin typeface="Times New Roman" panose="02020603050405020304" pitchFamily="18" charset="0"/>
                <a:cs typeface="Times New Roman" panose="02020603050405020304" pitchFamily="18" charset="0"/>
              </a:rPr>
              <a:t>өмчийн</a:t>
            </a:r>
            <a:r>
              <a:rPr lang="en-US" sz="1400" b="1" i="1" dirty="0">
                <a:solidFill>
                  <a:schemeClr val="tx2"/>
                </a:solidFill>
                <a:latin typeface="Times New Roman" panose="02020603050405020304" pitchFamily="18" charset="0"/>
                <a:cs typeface="Times New Roman" panose="02020603050405020304" pitchFamily="18" charset="0"/>
              </a:rPr>
              <a:t> </a:t>
            </a:r>
            <a:r>
              <a:rPr lang="en-US" sz="1400" b="1" i="1" dirty="0" err="1">
                <a:solidFill>
                  <a:schemeClr val="tx2"/>
                </a:solidFill>
                <a:latin typeface="Times New Roman" panose="02020603050405020304" pitchFamily="18" charset="0"/>
                <a:cs typeface="Times New Roman" panose="02020603050405020304" pitchFamily="18" charset="0"/>
              </a:rPr>
              <a:t>хэлбэр</a:t>
            </a:r>
            <a:r>
              <a:rPr lang="mn-MN" sz="1400" b="1" i="1" dirty="0">
                <a:solidFill>
                  <a:schemeClr val="tx2"/>
                </a:solidFill>
                <a:latin typeface="Times New Roman" panose="02020603050405020304" pitchFamily="18" charset="0"/>
                <a:cs typeface="Times New Roman" panose="02020603050405020304" pitchFamily="18" charset="0"/>
              </a:rPr>
              <a:t>.</a:t>
            </a:r>
          </a:p>
          <a:p>
            <a:pPr algn="just"/>
            <a:endParaRPr lang="mn-MN" sz="1400" b="1" i="1" dirty="0">
              <a:solidFill>
                <a:schemeClr val="dk1"/>
              </a:solidFill>
              <a:latin typeface="Times New Roman" panose="02020603050405020304" pitchFamily="18" charset="0"/>
              <a:cs typeface="Times New Roman" panose="02020603050405020304" pitchFamily="18" charset="0"/>
            </a:endParaRPr>
          </a:p>
          <a:p>
            <a:pPr algn="just"/>
            <a:r>
              <a:rPr lang="mn-MN" sz="1400" b="1" dirty="0">
                <a:solidFill>
                  <a:schemeClr val="dk1"/>
                </a:solidFill>
                <a:latin typeface="Times New Roman" panose="02020603050405020304" pitchFamily="18" charset="0"/>
                <a:cs typeface="Times New Roman" panose="02020603050405020304" pitchFamily="18" charset="0"/>
              </a:rPr>
              <a:t> 5.</a:t>
            </a:r>
            <a:r>
              <a:rPr lang="mn-MN" sz="1400" b="1" i="1" dirty="0">
                <a:solidFill>
                  <a:schemeClr val="tx2"/>
                </a:solidFill>
                <a:latin typeface="Times New Roman" panose="02020603050405020304" pitchFamily="18" charset="0"/>
                <a:cs typeface="Times New Roman" panose="02020603050405020304" pitchFamily="18" charset="0"/>
              </a:rPr>
              <a:t>Үйл ажиллагааны чиглэл</a:t>
            </a:r>
            <a:r>
              <a:rPr lang="mn-MN" sz="1400" b="1" dirty="0">
                <a:solidFill>
                  <a:schemeClr val="tx2"/>
                </a:solidFill>
                <a:latin typeface="Times New Roman" panose="02020603050405020304" pitchFamily="18" charset="0"/>
                <a:cs typeface="Times New Roman" panose="02020603050405020304" pitchFamily="18" charset="0"/>
              </a:rPr>
              <a:t>.</a:t>
            </a:r>
            <a:r>
              <a:rPr lang="mn-MN" sz="1400" dirty="0">
                <a:solidFill>
                  <a:schemeClr val="tx2"/>
                </a:solidFill>
                <a:latin typeface="Times New Roman" panose="02020603050405020304" pitchFamily="18" charset="0"/>
                <a:cs typeface="Times New Roman" panose="02020603050405020304" pitchFamily="18" charset="0"/>
              </a:rPr>
              <a:t> </a:t>
            </a:r>
            <a:r>
              <a:rPr lang="mn-MN" sz="1400" dirty="0">
                <a:solidFill>
                  <a:schemeClr val="dk1"/>
                </a:solidFill>
                <a:latin typeface="Times New Roman" panose="02020603050405020304" pitchFamily="18" charset="0"/>
                <a:cs typeface="Times New Roman" panose="02020603050405020304" pitchFamily="18" charset="0"/>
              </a:rPr>
              <a:t>Тухайн аж ахуйн нэгж, байгууллагын үйл ажиллагааны чиглэлийг нөхөхдөө эдийн засгийн үйл ажиллагааны стандарт ангиллын дагуу үйл ажиллагааны чиглэлийг дэлгэрэнгүй тодорхой бичнэ. </a:t>
            </a:r>
          </a:p>
          <a:p>
            <a:pPr algn="just"/>
            <a:endParaRPr lang="mn-MN" sz="1400" dirty="0">
              <a:solidFill>
                <a:schemeClr val="dk1"/>
              </a:solidFill>
              <a:latin typeface="Times New Roman" panose="02020603050405020304" pitchFamily="18" charset="0"/>
              <a:cs typeface="Times New Roman" panose="02020603050405020304" pitchFamily="18" charset="0"/>
            </a:endParaRPr>
          </a:p>
          <a:p>
            <a:pPr algn="just"/>
            <a:r>
              <a:rPr lang="mn-MN" sz="1400" dirty="0">
                <a:solidFill>
                  <a:schemeClr val="dk1"/>
                </a:solidFill>
                <a:latin typeface="Times New Roman" panose="02020603050405020304" pitchFamily="18" charset="0"/>
                <a:cs typeface="Times New Roman" panose="02020603050405020304" pitchFamily="18" charset="0"/>
              </a:rPr>
              <a:t>Жишээ нь: шатахууны жижиглэнгийн худалдаа, хүнсний худалдаа, гэр ахуйн барааны худалдаа, хүнсний ногоо тариалалт, буудай тариалалт  г м</a:t>
            </a:r>
            <a:endParaRPr lang="en-US" sz="1400" dirty="0">
              <a:solidFill>
                <a:schemeClr val="dk1"/>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3"/>
          <a:stretch>
            <a:fillRect/>
          </a:stretch>
        </p:blipFill>
        <p:spPr>
          <a:xfrm>
            <a:off x="4876800" y="884702"/>
            <a:ext cx="3914081" cy="5726833"/>
          </a:xfrm>
          <a:prstGeom prst="rect">
            <a:avLst/>
          </a:prstGeom>
        </p:spPr>
      </p:pic>
    </p:spTree>
    <p:extLst>
      <p:ext uri="{BB962C8B-B14F-4D97-AF65-F5344CB8AC3E}">
        <p14:creationId xmlns:p14="http://schemas.microsoft.com/office/powerpoint/2010/main" val="2107341023"/>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295400" y="566431"/>
            <a:ext cx="2743200" cy="369332"/>
          </a:xfrm>
          <a:prstGeom prst="rect">
            <a:avLst/>
          </a:prstGeom>
          <a:noFill/>
        </p:spPr>
        <p:txBody>
          <a:bodyPr wrap="square" rtlCol="0">
            <a:spAutoFit/>
          </a:bodyPr>
          <a:lstStyle/>
          <a:p>
            <a:r>
              <a:rPr lang="mn-Mong-MN" dirty="0">
                <a:latin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II </a:t>
            </a:r>
            <a:r>
              <a:rPr lang="mn-MN" dirty="0">
                <a:latin typeface="Times New Roman" panose="02020603050405020304" pitchFamily="18" charset="0"/>
                <a:cs typeface="Times New Roman" panose="02020603050405020304" pitchFamily="18" charset="0"/>
              </a:rPr>
              <a:t>хэсэг  -      Нийт орлого</a:t>
            </a:r>
            <a:endParaRPr lang="en-US"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066800" y="990600"/>
            <a:ext cx="3581400" cy="5262979"/>
          </a:xfrm>
          <a:prstGeom prst="rect">
            <a:avLst/>
          </a:prstGeom>
          <a:noFill/>
        </p:spPr>
        <p:txBody>
          <a:bodyPr wrap="square" rtlCol="0">
            <a:spAutoFit/>
          </a:bodyPr>
          <a:lstStyle/>
          <a:p>
            <a:pPr algn="just"/>
            <a:r>
              <a:rPr lang="mn-MN" sz="1200" b="1" i="1" dirty="0">
                <a:solidFill>
                  <a:schemeClr val="tx2"/>
                </a:solidFill>
                <a:latin typeface="Times New Roman" panose="02020603050405020304" pitchFamily="18" charset="0"/>
                <a:cs typeface="Times New Roman" panose="02020603050405020304" pitchFamily="18" charset="0"/>
              </a:rPr>
              <a:t>Борлуулалтын орлого.</a:t>
            </a:r>
            <a:r>
              <a:rPr lang="mn-MN" sz="1200" b="1" dirty="0">
                <a:solidFill>
                  <a:schemeClr val="tx2"/>
                </a:solidFill>
                <a:latin typeface="Times New Roman" panose="02020603050405020304" pitchFamily="18" charset="0"/>
                <a:cs typeface="Times New Roman" panose="02020603050405020304" pitchFamily="18" charset="0"/>
              </a:rPr>
              <a:t> </a:t>
            </a:r>
            <a:r>
              <a:rPr lang="mn-MN" sz="1200" dirty="0">
                <a:solidFill>
                  <a:schemeClr val="dk1"/>
                </a:solidFill>
                <a:latin typeface="Times New Roman" panose="02020603050405020304" pitchFamily="18" charset="0"/>
                <a:cs typeface="Times New Roman" panose="02020603050405020304" pitchFamily="18" charset="0"/>
              </a:rPr>
              <a:t>Борлуулалт </a:t>
            </a:r>
            <a:r>
              <a:rPr lang="en-US" sz="1200" dirty="0" err="1">
                <a:solidFill>
                  <a:schemeClr val="dk1"/>
                </a:solidFill>
                <a:latin typeface="Times New Roman" panose="02020603050405020304" pitchFamily="18" charset="0"/>
                <a:cs typeface="Times New Roman" panose="02020603050405020304" pitchFamily="18" charset="0"/>
              </a:rPr>
              <a:t>гэж</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тайлант</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хугацаанд</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худалдсан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буюу</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гадагш</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гүйцэтгэсэн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ажил</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үйлчилгээний</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борлуулалтын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дүн</a:t>
            </a:r>
            <a:r>
              <a:rPr lang="mn-MN" sz="1200" dirty="0">
                <a:solidFill>
                  <a:schemeClr val="dk1"/>
                </a:solidFill>
                <a:latin typeface="Times New Roman" panose="02020603050405020304" pitchFamily="18" charset="0"/>
                <a:cs typeface="Times New Roman" panose="02020603050405020304" pitchFamily="18" charset="0"/>
              </a:rPr>
              <a:t>г хэлнэ. </a:t>
            </a:r>
            <a:r>
              <a:rPr lang="mn-MN" sz="1200" i="1" dirty="0">
                <a:solidFill>
                  <a:schemeClr val="dk1"/>
                </a:solidFill>
                <a:latin typeface="Times New Roman" panose="02020603050405020304" pitchFamily="18" charset="0"/>
                <a:cs typeface="Times New Roman" panose="02020603050405020304" pitchFamily="18" charset="0"/>
              </a:rPr>
              <a:t>Борлуулалтын үнийн дүнг онцгой татвар ороогүй үнээр нөхнө. </a:t>
            </a:r>
          </a:p>
          <a:p>
            <a:pPr algn="just"/>
            <a:endParaRPr lang="mn-MN" sz="1200" b="1" i="1" dirty="0">
              <a:solidFill>
                <a:schemeClr val="dk1"/>
              </a:solidFill>
              <a:latin typeface="Times New Roman" panose="02020603050405020304" pitchFamily="18" charset="0"/>
              <a:cs typeface="Times New Roman" panose="02020603050405020304" pitchFamily="18" charset="0"/>
            </a:endParaRPr>
          </a:p>
          <a:p>
            <a:pPr algn="just"/>
            <a:r>
              <a:rPr lang="mn-MN" sz="1200" b="1" i="1" dirty="0">
                <a:solidFill>
                  <a:schemeClr val="tx2"/>
                </a:solidFill>
                <a:latin typeface="Times New Roman" panose="02020603050405020304" pitchFamily="18" charset="0"/>
                <a:cs typeface="Times New Roman" panose="02020603050405020304" pitchFamily="18" charset="0"/>
              </a:rPr>
              <a:t>Өөрийн эцсийн хэрэглээнд зориулсан бараа бүтээгдэхүүн- </a:t>
            </a:r>
            <a:r>
              <a:rPr lang="en-US" sz="1200" dirty="0" err="1">
                <a:solidFill>
                  <a:schemeClr val="dk1"/>
                </a:solidFill>
                <a:latin typeface="Times New Roman" panose="02020603050405020304" pitchFamily="18" charset="0"/>
                <a:cs typeface="Times New Roman" panose="02020603050405020304" pitchFamily="18" charset="0"/>
              </a:rPr>
              <a:t>Өөрийн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үйлдвэрлэсэн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бүтээгдэхүүнийг</a:t>
            </a:r>
            <a:r>
              <a:rPr lang="en-US" sz="1200" dirty="0">
                <a:solidFill>
                  <a:schemeClr val="dk1"/>
                </a:solidFill>
                <a:latin typeface="Times New Roman" panose="02020603050405020304" pitchFamily="18" charset="0"/>
                <a:cs typeface="Times New Roman" panose="02020603050405020304" pitchFamily="18" charset="0"/>
              </a:rPr>
              <a:t> </a:t>
            </a:r>
            <a:r>
              <a:rPr lang="mn-MN" sz="1200" dirty="0">
                <a:solidFill>
                  <a:schemeClr val="dk1"/>
                </a:solidFill>
                <a:latin typeface="Times New Roman" panose="02020603050405020304" pitchFamily="18" charset="0"/>
                <a:cs typeface="Times New Roman" panose="02020603050405020304" pitchFamily="18" charset="0"/>
              </a:rPr>
              <a:t>өөртөө </a:t>
            </a:r>
            <a:r>
              <a:rPr lang="en-US" sz="1200" dirty="0" err="1">
                <a:solidFill>
                  <a:schemeClr val="dk1"/>
                </a:solidFill>
                <a:latin typeface="Times New Roman" panose="02020603050405020304" pitchFamily="18" charset="0"/>
                <a:cs typeface="Times New Roman" panose="02020603050405020304" pitchFamily="18" charset="0"/>
              </a:rPr>
              <a:t>хэрэглэсэн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бол</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түүнийг</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нийт</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үйлдвэрлэлийн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хэмжээнд</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оруулж</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тусгана</a:t>
            </a:r>
            <a:r>
              <a:rPr lang="en-US" sz="1200" dirty="0">
                <a:solidFill>
                  <a:schemeClr val="dk1"/>
                </a:solidFill>
                <a:latin typeface="Times New Roman" panose="02020603050405020304" pitchFamily="18" charset="0"/>
                <a:cs typeface="Times New Roman" panose="02020603050405020304" pitchFamily="18" charset="0"/>
              </a:rPr>
              <a:t>. </a:t>
            </a:r>
            <a:r>
              <a:rPr lang="mn-MN" sz="1200" dirty="0">
                <a:solidFill>
                  <a:schemeClr val="dk1"/>
                </a:solidFill>
                <a:latin typeface="Times New Roman" panose="02020603050405020304" pitchFamily="18" charset="0"/>
                <a:cs typeface="Times New Roman" panose="02020603050405020304" pitchFamily="18" charset="0"/>
              </a:rPr>
              <a:t>Өөрийн хэрэгцээнд хэрэглэсэн бүтээгдэхүүнийг зах зээлийн үнээр үнэлнэ. </a:t>
            </a:r>
          </a:p>
          <a:p>
            <a:pPr algn="just"/>
            <a:endParaRPr lang="mn-MN" sz="1200" b="1" i="1" dirty="0">
              <a:solidFill>
                <a:schemeClr val="dk1"/>
              </a:solidFill>
              <a:latin typeface="Times New Roman" panose="02020603050405020304" pitchFamily="18" charset="0"/>
              <a:cs typeface="Times New Roman" panose="02020603050405020304" pitchFamily="18" charset="0"/>
            </a:endParaRPr>
          </a:p>
          <a:p>
            <a:pPr algn="just"/>
            <a:r>
              <a:rPr lang="mn-MN" sz="1200" b="1" i="1" dirty="0">
                <a:solidFill>
                  <a:schemeClr val="tx2"/>
                </a:solidFill>
                <a:latin typeface="Times New Roman" panose="02020603050405020304" pitchFamily="18" charset="0"/>
                <a:cs typeface="Times New Roman" panose="02020603050405020304" pitchFamily="18" charset="0"/>
              </a:rPr>
              <a:t>Улсын төсвөөс авсан татаас - </a:t>
            </a:r>
            <a:r>
              <a:rPr lang="mn-MN" sz="1200" dirty="0">
                <a:solidFill>
                  <a:schemeClr val="dk1"/>
                </a:solidFill>
                <a:latin typeface="Times New Roman" panose="02020603050405020304" pitchFamily="18" charset="0"/>
                <a:cs typeface="Times New Roman" panose="02020603050405020304" pitchFamily="18" charset="0"/>
              </a:rPr>
              <a:t>З</a:t>
            </a:r>
            <a:r>
              <a:rPr lang="en-US" sz="1200" dirty="0" err="1">
                <a:solidFill>
                  <a:schemeClr val="dk1"/>
                </a:solidFill>
                <a:latin typeface="Times New Roman" panose="02020603050405020304" pitchFamily="18" charset="0"/>
                <a:cs typeface="Times New Roman" panose="02020603050405020304" pitchFamily="18" charset="0"/>
              </a:rPr>
              <a:t>асгийн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газраас</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аж</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ахуйн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нэгж</a:t>
            </a:r>
            <a:r>
              <a:rPr lang="mn-MN" sz="1200" dirty="0">
                <a:solidFill>
                  <a:schemeClr val="dk1"/>
                </a:solidFill>
                <a:latin typeface="Times New Roman" panose="02020603050405020304" pitchFamily="18" charset="0"/>
                <a:cs typeface="Times New Roman" panose="02020603050405020304" pitchFamily="18" charset="0"/>
              </a:rPr>
              <a:t>ийн </a:t>
            </a:r>
            <a:r>
              <a:rPr lang="en-US" sz="1200" dirty="0" err="1">
                <a:solidFill>
                  <a:schemeClr val="dk1"/>
                </a:solidFill>
                <a:latin typeface="Times New Roman" panose="02020603050405020304" pitchFamily="18" charset="0"/>
                <a:cs typeface="Times New Roman" panose="02020603050405020304" pitchFamily="18" charset="0"/>
              </a:rPr>
              <a:t>үйл</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ажиллагааны</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түвшин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үйлдвэрлэсэн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бүтээгдэхүүн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үйлчилгээний</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тоо</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хэмжээ</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өртөг</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борлуулалт</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импортыг</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үндэслэн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буцаан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төлөх</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нөхцөлгүйгээр</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олгодог</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урсгал</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төлбөр</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юм</a:t>
            </a:r>
            <a:r>
              <a:rPr lang="en-US" sz="1200" dirty="0">
                <a:solidFill>
                  <a:schemeClr val="dk1"/>
                </a:solidFill>
                <a:latin typeface="Times New Roman" panose="02020603050405020304" pitchFamily="18" charset="0"/>
                <a:cs typeface="Times New Roman" panose="02020603050405020304" pitchFamily="18" charset="0"/>
              </a:rPr>
              <a:t>.</a:t>
            </a:r>
            <a:r>
              <a:rPr lang="en-US" sz="1200" i="1" dirty="0">
                <a:solidFill>
                  <a:schemeClr val="dk1"/>
                </a:solidFill>
                <a:latin typeface="Times New Roman" panose="02020603050405020304" pitchFamily="18" charset="0"/>
                <a:cs typeface="Times New Roman" panose="02020603050405020304" pitchFamily="18" charset="0"/>
              </a:rPr>
              <a:t> </a:t>
            </a:r>
            <a:r>
              <a:rPr lang="mn-MN" sz="1200" dirty="0">
                <a:solidFill>
                  <a:schemeClr val="dk1"/>
                </a:solidFill>
                <a:latin typeface="Times New Roman" panose="02020603050405020304" pitchFamily="18" charset="0"/>
                <a:cs typeface="Times New Roman" panose="02020603050405020304" pitchFamily="18" charset="0"/>
              </a:rPr>
              <a:t>Жишээ нь: Эрчим хүч, нийтийн тээвэр, улаан буудай татаас</a:t>
            </a:r>
            <a:r>
              <a:rPr lang="mn-MN" sz="1200" i="1" dirty="0">
                <a:solidFill>
                  <a:schemeClr val="dk1"/>
                </a:solidFill>
                <a:latin typeface="Times New Roman" panose="02020603050405020304" pitchFamily="18" charset="0"/>
                <a:cs typeface="Times New Roman" panose="02020603050405020304" pitchFamily="18" charset="0"/>
              </a:rPr>
              <a:t>. </a:t>
            </a:r>
          </a:p>
          <a:p>
            <a:pPr algn="just"/>
            <a:endParaRPr lang="en-US" sz="1200" dirty="0">
              <a:solidFill>
                <a:schemeClr val="dk1"/>
              </a:solidFill>
              <a:latin typeface="Times New Roman" panose="02020603050405020304" pitchFamily="18" charset="0"/>
              <a:cs typeface="Times New Roman" panose="02020603050405020304" pitchFamily="18" charset="0"/>
            </a:endParaRPr>
          </a:p>
          <a:p>
            <a:pPr algn="just"/>
            <a:r>
              <a:rPr lang="mn-MN" sz="1200" b="1" i="1" dirty="0">
                <a:solidFill>
                  <a:schemeClr val="tx2"/>
                </a:solidFill>
                <a:latin typeface="Times New Roman" panose="02020603050405020304" pitchFamily="18" charset="0"/>
                <a:cs typeface="Times New Roman" panose="02020603050405020304" pitchFamily="18" charset="0"/>
              </a:rPr>
              <a:t>Үндсэн бус үйл ажиллагааны орлого </a:t>
            </a:r>
            <a:r>
              <a:rPr lang="mn-MN" sz="1200" b="1" i="1"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үндсэн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хөрөнгө</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худалдсаны</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орлого</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барилга</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байшин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машин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тоног</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төхөөрөмж</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түрээсэлснээс</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орсон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орлого</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ногдол</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ашиг</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хүү</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торгуулийн</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орлого</a:t>
            </a:r>
            <a:r>
              <a:rPr lang="mn-MN" sz="1200" dirty="0">
                <a:solidFill>
                  <a:schemeClr val="dk1"/>
                </a:solidFill>
                <a:latin typeface="Times New Roman" panose="02020603050405020304" pitchFamily="18" charset="0"/>
                <a:cs typeface="Times New Roman" panose="02020603050405020304" pitchFamily="18" charset="0"/>
              </a:rPr>
              <a:t>, даатгалын байгууллагаас авсан нөхөн төлбөр, хандив, тусламжийн орлого, гадаад валютын ханшийн зөрүүгийн олз </a:t>
            </a:r>
            <a:r>
              <a:rPr lang="en-US" sz="1200" dirty="0" err="1">
                <a:solidFill>
                  <a:schemeClr val="dk1"/>
                </a:solidFill>
                <a:latin typeface="Times New Roman" panose="02020603050405020304" pitchFamily="18" charset="0"/>
                <a:cs typeface="Times New Roman" panose="02020603050405020304" pitchFamily="18" charset="0"/>
              </a:rPr>
              <a:t>зэргийг</a:t>
            </a:r>
            <a:r>
              <a:rPr lang="en-US" sz="1200" dirty="0">
                <a:solidFill>
                  <a:schemeClr val="dk1"/>
                </a:solidFill>
                <a:latin typeface="Times New Roman" panose="02020603050405020304" pitchFamily="18" charset="0"/>
                <a:cs typeface="Times New Roman" panose="02020603050405020304" pitchFamily="18" charset="0"/>
              </a:rPr>
              <a:t> </a:t>
            </a:r>
            <a:r>
              <a:rPr lang="en-US" sz="1200" dirty="0" err="1">
                <a:solidFill>
                  <a:schemeClr val="dk1"/>
                </a:solidFill>
                <a:latin typeface="Times New Roman" panose="02020603050405020304" pitchFamily="18" charset="0"/>
                <a:cs typeface="Times New Roman" panose="02020603050405020304" pitchFamily="18" charset="0"/>
              </a:rPr>
              <a:t>оруулна</a:t>
            </a:r>
            <a:r>
              <a:rPr lang="en-US" sz="1200" dirty="0">
                <a:solidFill>
                  <a:schemeClr val="dk1"/>
                </a:solidFill>
                <a:latin typeface="Times New Roman" panose="02020603050405020304" pitchFamily="18" charset="0"/>
                <a:cs typeface="Times New Roman" panose="02020603050405020304" pitchFamily="18" charset="0"/>
              </a:rPr>
              <a:t>. </a:t>
            </a:r>
          </a:p>
        </p:txBody>
      </p:sp>
      <p:pic>
        <p:nvPicPr>
          <p:cNvPr id="7" name="Picture 6"/>
          <p:cNvPicPr>
            <a:picLocks noChangeAspect="1"/>
          </p:cNvPicPr>
          <p:nvPr/>
        </p:nvPicPr>
        <p:blipFill>
          <a:blip r:embed="rId3"/>
          <a:stretch>
            <a:fillRect/>
          </a:stretch>
        </p:blipFill>
        <p:spPr>
          <a:xfrm>
            <a:off x="4800600" y="566431"/>
            <a:ext cx="4267200" cy="6188718"/>
          </a:xfrm>
          <a:prstGeom prst="rect">
            <a:avLst/>
          </a:prstGeom>
        </p:spPr>
      </p:pic>
    </p:spTree>
    <p:extLst>
      <p:ext uri="{BB962C8B-B14F-4D97-AF65-F5344CB8AC3E}">
        <p14:creationId xmlns:p14="http://schemas.microsoft.com/office/powerpoint/2010/main" val="694502366"/>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219200" y="609600"/>
            <a:ext cx="3124200" cy="646331"/>
          </a:xfrm>
          <a:prstGeom prst="rect">
            <a:avLst/>
          </a:prstGeom>
          <a:noFill/>
        </p:spPr>
        <p:txBody>
          <a:bodyPr wrap="square" rtlCol="0">
            <a:spAutoFit/>
          </a:bodyPr>
          <a:lstStyle/>
          <a:p>
            <a:r>
              <a:rPr lang="mn-Mong-MN" dirty="0"/>
              <a:t> </a:t>
            </a:r>
            <a:r>
              <a:rPr lang="en-US" b="1" dirty="0">
                <a:solidFill>
                  <a:schemeClr val="dk1"/>
                </a:solidFill>
                <a:latin typeface="Arial" pitchFamily="34" charset="0"/>
                <a:cs typeface="Arial" pitchFamily="34" charset="0"/>
              </a:rPr>
              <a:t>III. </a:t>
            </a:r>
            <a:r>
              <a:rPr lang="mn-MN" b="1" dirty="0">
                <a:solidFill>
                  <a:schemeClr val="dk1"/>
                </a:solidFill>
                <a:latin typeface="Arial" pitchFamily="34" charset="0"/>
                <a:cs typeface="Arial" pitchFamily="34" charset="0"/>
              </a:rPr>
              <a:t>Борлуулалтын орлого,</a:t>
            </a:r>
            <a:endParaRPr lang="en-US" dirty="0"/>
          </a:p>
        </p:txBody>
      </p:sp>
      <p:sp>
        <p:nvSpPr>
          <p:cNvPr id="3" name="TextBox 2"/>
          <p:cNvSpPr txBox="1"/>
          <p:nvPr/>
        </p:nvSpPr>
        <p:spPr>
          <a:xfrm>
            <a:off x="1219200" y="1219200"/>
            <a:ext cx="3581400" cy="2985433"/>
          </a:xfrm>
          <a:prstGeom prst="rect">
            <a:avLst/>
          </a:prstGeom>
          <a:noFill/>
        </p:spPr>
        <p:txBody>
          <a:bodyPr wrap="square" rtlCol="0">
            <a:spAutoFit/>
          </a:bodyPr>
          <a:lstStyle/>
          <a:p>
            <a:pPr algn="just"/>
            <a:r>
              <a:rPr lang="en-US" sz="1600" b="1" dirty="0">
                <a:solidFill>
                  <a:schemeClr val="dk1"/>
                </a:solidFill>
                <a:latin typeface="Arial" pitchFamily="34" charset="0"/>
                <a:cs typeface="Arial" pitchFamily="34" charset="0"/>
              </a:rPr>
              <a:t> III. </a:t>
            </a:r>
            <a:r>
              <a:rPr lang="mn-MN" sz="1600" b="1" dirty="0">
                <a:solidFill>
                  <a:schemeClr val="dk1"/>
                </a:solidFill>
                <a:latin typeface="Arial" pitchFamily="34" charset="0"/>
                <a:cs typeface="Arial" pitchFamily="34" charset="0"/>
              </a:rPr>
              <a:t>Борлуулалтын орлого, </a:t>
            </a:r>
            <a:r>
              <a:rPr lang="mn-MN" sz="1600" dirty="0">
                <a:solidFill>
                  <a:schemeClr val="dk1"/>
                </a:solidFill>
                <a:latin typeface="Arial" pitchFamily="34" charset="0"/>
                <a:cs typeface="Arial" pitchFamily="34" charset="0"/>
              </a:rPr>
              <a:t>эдийн засгийн үйл ажиллагааны ангиллаар</a:t>
            </a:r>
            <a:endParaRPr lang="en-US" sz="1600" dirty="0">
              <a:solidFill>
                <a:schemeClr val="dk1"/>
              </a:solidFill>
              <a:latin typeface="Arial" pitchFamily="34" charset="0"/>
              <a:cs typeface="Arial" pitchFamily="34" charset="0"/>
            </a:endParaRPr>
          </a:p>
          <a:p>
            <a:pPr algn="just"/>
            <a:r>
              <a:rPr lang="mn-MN" sz="1400" dirty="0">
                <a:solidFill>
                  <a:schemeClr val="dk1"/>
                </a:solidFill>
                <a:latin typeface="Arial" pitchFamily="34" charset="0"/>
                <a:cs typeface="Arial" pitchFamily="34" charset="0"/>
              </a:rPr>
              <a:t>Тухайн аж ахуйн нэгж, байгууллагын борлуулалтын орлогыг үйл ажиллагаа эрхлэн явуулж буй чиглэл тус бүрээр нөхнө. </a:t>
            </a:r>
          </a:p>
          <a:p>
            <a:pPr algn="just"/>
            <a:r>
              <a:rPr lang="mn-MN" sz="1400" dirty="0">
                <a:solidFill>
                  <a:schemeClr val="dk1"/>
                </a:solidFill>
                <a:latin typeface="Arial" pitchFamily="34" charset="0"/>
                <a:cs typeface="Arial" pitchFamily="34" charset="0"/>
              </a:rPr>
              <a:t>Жишээ нь: зочид буудлын орлого, зоогийн газрын орлого, талхн нарийн боов үйлдвэрлэсний орлого, жижиглэнгийн худалдааны орлого гэх мэтээр салбар тус бүрийн нэрийг дэлгэрэнгүй бичиж орлогыг нөхнө. </a:t>
            </a:r>
            <a:endParaRPr lang="en-US" sz="1400" dirty="0">
              <a:solidFill>
                <a:schemeClr val="dk1"/>
              </a:solidFill>
              <a:latin typeface="Arial" pitchFamily="34" charset="0"/>
              <a:cs typeface="Arial" pitchFamily="34" charset="0"/>
            </a:endParaRPr>
          </a:p>
        </p:txBody>
      </p:sp>
      <p:pic>
        <p:nvPicPr>
          <p:cNvPr id="4" name="Picture 3"/>
          <p:cNvPicPr>
            <a:picLocks noChangeAspect="1"/>
          </p:cNvPicPr>
          <p:nvPr/>
        </p:nvPicPr>
        <p:blipFill>
          <a:blip r:embed="rId3"/>
          <a:stretch>
            <a:fillRect/>
          </a:stretch>
        </p:blipFill>
        <p:spPr>
          <a:xfrm>
            <a:off x="4876800" y="609600"/>
            <a:ext cx="4267200" cy="5791200"/>
          </a:xfrm>
          <a:prstGeom prst="rect">
            <a:avLst/>
          </a:prstGeom>
        </p:spPr>
      </p:pic>
      <p:pic>
        <p:nvPicPr>
          <p:cNvPr id="7" name="Picture 6"/>
          <p:cNvPicPr>
            <a:picLocks noChangeAspect="1"/>
          </p:cNvPicPr>
          <p:nvPr/>
        </p:nvPicPr>
        <p:blipFill>
          <a:blip r:embed="rId4"/>
          <a:stretch>
            <a:fillRect/>
          </a:stretch>
        </p:blipFill>
        <p:spPr>
          <a:xfrm>
            <a:off x="1219200" y="4788107"/>
            <a:ext cx="3429000" cy="1777366"/>
          </a:xfrm>
          <a:prstGeom prst="rect">
            <a:avLst/>
          </a:prstGeom>
        </p:spPr>
      </p:pic>
    </p:spTree>
    <p:extLst>
      <p:ext uri="{BB962C8B-B14F-4D97-AF65-F5344CB8AC3E}">
        <p14:creationId xmlns:p14="http://schemas.microsoft.com/office/powerpoint/2010/main" val="1904352188"/>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257300" y="552778"/>
            <a:ext cx="3124200" cy="369332"/>
          </a:xfrm>
          <a:prstGeom prst="rect">
            <a:avLst/>
          </a:prstGeom>
          <a:noFill/>
        </p:spPr>
        <p:txBody>
          <a:bodyPr wrap="square" rtlCol="0">
            <a:spAutoFit/>
          </a:bodyPr>
          <a:lstStyle/>
          <a:p>
            <a:r>
              <a:rPr lang="mn-Mong-MN" dirty="0"/>
              <a:t> </a:t>
            </a:r>
            <a:r>
              <a:rPr lang="en-US" b="1" dirty="0">
                <a:solidFill>
                  <a:schemeClr val="dk1"/>
                </a:solidFill>
                <a:latin typeface="Arial" pitchFamily="34" charset="0"/>
                <a:cs typeface="Arial" pitchFamily="34" charset="0"/>
              </a:rPr>
              <a:t>IV. </a:t>
            </a:r>
            <a:r>
              <a:rPr lang="mn-MN" b="1" dirty="0">
                <a:solidFill>
                  <a:schemeClr val="dk1"/>
                </a:solidFill>
                <a:latin typeface="Arial" pitchFamily="34" charset="0"/>
                <a:cs typeface="Arial" pitchFamily="34" charset="0"/>
              </a:rPr>
              <a:t>Нийт зардал</a:t>
            </a:r>
            <a:endParaRPr lang="en-US" dirty="0"/>
          </a:p>
        </p:txBody>
      </p:sp>
      <p:sp>
        <p:nvSpPr>
          <p:cNvPr id="3" name="TextBox 2"/>
          <p:cNvSpPr txBox="1"/>
          <p:nvPr/>
        </p:nvSpPr>
        <p:spPr>
          <a:xfrm>
            <a:off x="1028700" y="1042243"/>
            <a:ext cx="3581400" cy="5078313"/>
          </a:xfrm>
          <a:prstGeom prst="rect">
            <a:avLst/>
          </a:prstGeom>
          <a:noFill/>
        </p:spPr>
        <p:txBody>
          <a:bodyPr wrap="square" rtlCol="0">
            <a:spAutoFit/>
          </a:bodyPr>
          <a:lstStyle/>
          <a:p>
            <a:pPr algn="just"/>
            <a:r>
              <a:rPr lang="mn-MN" sz="1200" b="1" i="1" dirty="0">
                <a:solidFill>
                  <a:schemeClr val="tx2"/>
                </a:solidFill>
                <a:latin typeface="Arial" pitchFamily="34" charset="0"/>
                <a:cs typeface="Arial" pitchFamily="34" charset="0"/>
              </a:rPr>
              <a:t>Түүхий эд, материалын зардал</a:t>
            </a:r>
            <a:r>
              <a:rPr lang="mn-MN" sz="1200" b="1" dirty="0">
                <a:solidFill>
                  <a:schemeClr val="dk1"/>
                </a:solidFill>
                <a:latin typeface="Arial" pitchFamily="34" charset="0"/>
                <a:cs typeface="Arial" pitchFamily="34" charset="0"/>
              </a:rPr>
              <a:t>.</a:t>
            </a:r>
            <a:r>
              <a:rPr lang="mn-MN" sz="1200" b="1" i="1"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Түүхий эд, материалын зардал нь</a:t>
            </a:r>
            <a:r>
              <a:rPr lang="mn-MN" sz="1200" b="1"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дахин борлуулахаар биш, харин үйлдвэрлэлийн үйл ажиллагаандаа  хэрэглэх бүтээгдэхүүний зардал юм. </a:t>
            </a:r>
            <a:endParaRPr lang="en-US" sz="1200" dirty="0">
              <a:solidFill>
                <a:schemeClr val="dk1"/>
              </a:solidFill>
              <a:latin typeface="Arial" pitchFamily="34" charset="0"/>
              <a:cs typeface="Arial" pitchFamily="34" charset="0"/>
            </a:endParaRPr>
          </a:p>
          <a:p>
            <a:pPr algn="just"/>
            <a:r>
              <a:rPr lang="mn-MN" sz="1200" i="1" dirty="0">
                <a:solidFill>
                  <a:srgbClr val="FF0000"/>
                </a:solidFill>
                <a:latin typeface="Arial" pitchFamily="34" charset="0"/>
                <a:cs typeface="Arial" pitchFamily="34" charset="0"/>
              </a:rPr>
              <a:t>Түүхий эд, материалын зардлын дүн нь бүлэг </a:t>
            </a:r>
            <a:r>
              <a:rPr lang="en-US" sz="1200" i="1" dirty="0">
                <a:solidFill>
                  <a:srgbClr val="FF0000"/>
                </a:solidFill>
                <a:latin typeface="Arial" pitchFamily="34" charset="0"/>
                <a:cs typeface="Arial" pitchFamily="34" charset="0"/>
              </a:rPr>
              <a:t>VII</a:t>
            </a:r>
            <a:r>
              <a:rPr lang="mn-MN" sz="1200" i="1" dirty="0">
                <a:solidFill>
                  <a:srgbClr val="FF0000"/>
                </a:solidFill>
                <a:latin typeface="Arial" pitchFamily="34" charset="0"/>
                <a:cs typeface="Arial" pitchFamily="34" charset="0"/>
              </a:rPr>
              <a:t>-ийн мөр 701-ийн багана </a:t>
            </a:r>
            <a:r>
              <a:rPr lang="en-US" sz="1200" i="1" dirty="0">
                <a:solidFill>
                  <a:srgbClr val="FF0000"/>
                </a:solidFill>
                <a:latin typeface="Arial" pitchFamily="34" charset="0"/>
                <a:cs typeface="Arial" pitchFamily="34" charset="0"/>
              </a:rPr>
              <a:t>5 </a:t>
            </a:r>
            <a:r>
              <a:rPr lang="mn-MN" sz="1200" i="1" dirty="0">
                <a:solidFill>
                  <a:srgbClr val="FF0000"/>
                </a:solidFill>
                <a:latin typeface="Arial" pitchFamily="34" charset="0"/>
                <a:cs typeface="Arial" pitchFamily="34" charset="0"/>
              </a:rPr>
              <a:t>буюу түүхий эд, материал тус бүрийн нийлбэр дүнтэй тэнцүү байна. </a:t>
            </a:r>
          </a:p>
          <a:p>
            <a:pPr algn="just"/>
            <a:r>
              <a:rPr lang="mn-MN" sz="1200" b="1" i="1" dirty="0">
                <a:solidFill>
                  <a:schemeClr val="tx2"/>
                </a:solidFill>
                <a:latin typeface="Arial" pitchFamily="34" charset="0"/>
                <a:cs typeface="Arial" pitchFamily="34" charset="0"/>
              </a:rPr>
              <a:t>Дахин борлуулахаар худалдан авсан барааны өртөг.</a:t>
            </a:r>
            <a:r>
              <a:rPr lang="mn-MN" sz="1200"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Аж ахуйн нэгж байгууллага буюу бөөний болон жижиглэн худалдаачдын борлуулах зорилгоор худалдан авсан барааны зардлын дүн байна.</a:t>
            </a:r>
          </a:p>
          <a:p>
            <a:pPr algn="just"/>
            <a:r>
              <a:rPr lang="mn-MN" sz="1200" dirty="0">
                <a:solidFill>
                  <a:schemeClr val="dk1"/>
                </a:solidFill>
                <a:latin typeface="Arial" pitchFamily="34" charset="0"/>
                <a:cs typeface="Arial" pitchFamily="34" charset="0"/>
              </a:rPr>
              <a:t> </a:t>
            </a:r>
            <a:r>
              <a:rPr lang="mn-MN" sz="1200" b="1" i="1" dirty="0">
                <a:solidFill>
                  <a:schemeClr val="tx2"/>
                </a:solidFill>
                <a:latin typeface="Arial" pitchFamily="34" charset="0"/>
                <a:cs typeface="Arial" pitchFamily="34" charset="0"/>
              </a:rPr>
              <a:t>Үйлчилгээний зардал.</a:t>
            </a:r>
            <a:r>
              <a:rPr lang="mn-MN" sz="1200" b="1"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Энд бусдаар үйлчлүүлсэн үйлчилгээний дүнгийн нийлбэрийг нөхнө. </a:t>
            </a:r>
            <a:r>
              <a:rPr lang="mn-MN" sz="1200" i="1" dirty="0">
                <a:solidFill>
                  <a:srgbClr val="EC282D"/>
                </a:solidFill>
                <a:latin typeface="Arial" pitchFamily="34" charset="0"/>
                <a:cs typeface="Arial" pitchFamily="34" charset="0"/>
              </a:rPr>
              <a:t>Бусдаар үйлчлүүлсэн үйлчилгээний зардлын</a:t>
            </a:r>
            <a:r>
              <a:rPr lang="mn-MN" sz="1200" b="1" i="1" dirty="0">
                <a:solidFill>
                  <a:srgbClr val="EC282D"/>
                </a:solidFill>
                <a:latin typeface="Arial" pitchFamily="34" charset="0"/>
                <a:cs typeface="Arial" pitchFamily="34" charset="0"/>
              </a:rPr>
              <a:t> </a:t>
            </a:r>
            <a:r>
              <a:rPr lang="mn-MN" sz="1200" i="1" dirty="0">
                <a:solidFill>
                  <a:srgbClr val="EC282D"/>
                </a:solidFill>
                <a:latin typeface="Arial" pitchFamily="34" charset="0"/>
                <a:cs typeface="Arial" pitchFamily="34" charset="0"/>
              </a:rPr>
              <a:t>дүн нь бүлэг </a:t>
            </a:r>
            <a:r>
              <a:rPr lang="en-US" sz="1200" i="1" dirty="0">
                <a:solidFill>
                  <a:srgbClr val="EC282D"/>
                </a:solidFill>
                <a:latin typeface="Arial" pitchFamily="34" charset="0"/>
                <a:cs typeface="Arial" pitchFamily="34" charset="0"/>
              </a:rPr>
              <a:t>VI</a:t>
            </a:r>
            <a:r>
              <a:rPr lang="mn-MN" sz="1200" i="1" dirty="0">
                <a:solidFill>
                  <a:srgbClr val="EC282D"/>
                </a:solidFill>
                <a:latin typeface="Arial" pitchFamily="34" charset="0"/>
                <a:cs typeface="Arial" pitchFamily="34" charset="0"/>
              </a:rPr>
              <a:t>-ийн мөр 601-ийн багана </a:t>
            </a:r>
            <a:r>
              <a:rPr lang="en-US" sz="1200" i="1" dirty="0">
                <a:solidFill>
                  <a:srgbClr val="EC282D"/>
                </a:solidFill>
                <a:latin typeface="Arial" pitchFamily="34" charset="0"/>
                <a:cs typeface="Arial" pitchFamily="34" charset="0"/>
              </a:rPr>
              <a:t>1 </a:t>
            </a:r>
            <a:r>
              <a:rPr lang="mn-MN" sz="1200" i="1" dirty="0">
                <a:solidFill>
                  <a:srgbClr val="EC282D"/>
                </a:solidFill>
                <a:latin typeface="Arial" pitchFamily="34" charset="0"/>
                <a:cs typeface="Arial" pitchFamily="34" charset="0"/>
              </a:rPr>
              <a:t>буюу салбар тус бүрийн үйлчилгээний зардлын нийлбэртэй тэнцүү байна. </a:t>
            </a:r>
          </a:p>
          <a:p>
            <a:pPr algn="just"/>
            <a:r>
              <a:rPr lang="mn-MN" sz="1200" b="1" i="1" dirty="0">
                <a:solidFill>
                  <a:schemeClr val="tx2"/>
                </a:solidFill>
                <a:latin typeface="Arial" pitchFamily="34" charset="0"/>
                <a:cs typeface="Arial" pitchFamily="34" charset="0"/>
              </a:rPr>
              <a:t>Бусад зардал.</a:t>
            </a:r>
            <a:r>
              <a:rPr lang="mn-MN" sz="1200"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Үндсэн хөрөнгийн элэгдэл, хандив, тусламжийн зардал, ногдол ашгийн зардал, торгуулийн зардал, гадаад валютын ханшийн зөрүүгийн гарз зэрэг орно</a:t>
            </a:r>
            <a:r>
              <a:rPr lang="mn-MN" sz="1200" i="1" dirty="0">
                <a:solidFill>
                  <a:schemeClr val="dk1"/>
                </a:solidFill>
                <a:latin typeface="Arial" pitchFamily="34" charset="0"/>
                <a:cs typeface="Arial" pitchFamily="34" charset="0"/>
              </a:rPr>
              <a:t>. </a:t>
            </a:r>
          </a:p>
          <a:p>
            <a:pPr algn="just"/>
            <a:r>
              <a:rPr lang="mn-MN" sz="1200" b="1" i="1" dirty="0">
                <a:solidFill>
                  <a:schemeClr val="tx2"/>
                </a:solidFill>
                <a:latin typeface="Arial" pitchFamily="34" charset="0"/>
                <a:cs typeface="Arial" pitchFamily="34" charset="0"/>
              </a:rPr>
              <a:t>Татвар, хураамж</a:t>
            </a:r>
            <a:r>
              <a:rPr lang="mn-MN" sz="1200" dirty="0">
                <a:solidFill>
                  <a:schemeClr val="tx2"/>
                </a:solidFill>
                <a:latin typeface="Arial" pitchFamily="34" charset="0"/>
                <a:cs typeface="Arial" pitchFamily="34" charset="0"/>
              </a:rPr>
              <a:t>. </a:t>
            </a:r>
            <a:r>
              <a:rPr lang="mn-MN" sz="1200" dirty="0">
                <a:solidFill>
                  <a:schemeClr val="dk1"/>
                </a:solidFill>
                <a:latin typeface="Arial" pitchFamily="34" charset="0"/>
                <a:cs typeface="Arial" pitchFamily="34" charset="0"/>
              </a:rPr>
              <a:t>Бүх төрлийн татвар, хураамж орно. </a:t>
            </a:r>
            <a:r>
              <a:rPr lang="en-US" sz="1200" dirty="0">
                <a:solidFill>
                  <a:schemeClr val="dk1"/>
                </a:solidFill>
                <a:latin typeface="Arial" pitchFamily="34" charset="0"/>
                <a:cs typeface="Arial" pitchFamily="34" charset="0"/>
              </a:rPr>
              <a:t>(</a:t>
            </a:r>
            <a:r>
              <a:rPr lang="mn-MN" sz="1200" dirty="0">
                <a:solidFill>
                  <a:srgbClr val="FF0000"/>
                </a:solidFill>
                <a:latin typeface="Arial" pitchFamily="34" charset="0"/>
                <a:cs typeface="Arial" pitchFamily="34" charset="0"/>
              </a:rPr>
              <a:t>Үйлчилгээний хураамж орохгүй.</a:t>
            </a:r>
            <a:r>
              <a:rPr lang="en-US" sz="1200" dirty="0">
                <a:solidFill>
                  <a:srgbClr val="FF0000"/>
                </a:solidFill>
                <a:latin typeface="Arial" pitchFamily="34" charset="0"/>
                <a:cs typeface="Arial" pitchFamily="34" charset="0"/>
              </a:rPr>
              <a:t>)</a:t>
            </a:r>
          </a:p>
        </p:txBody>
      </p:sp>
      <p:pic>
        <p:nvPicPr>
          <p:cNvPr id="5" name="Picture 4"/>
          <p:cNvPicPr>
            <a:picLocks noChangeAspect="1"/>
          </p:cNvPicPr>
          <p:nvPr/>
        </p:nvPicPr>
        <p:blipFill>
          <a:blip r:embed="rId3"/>
          <a:stretch>
            <a:fillRect/>
          </a:stretch>
        </p:blipFill>
        <p:spPr>
          <a:xfrm>
            <a:off x="4876800" y="533400"/>
            <a:ext cx="4114800" cy="6096000"/>
          </a:xfrm>
          <a:prstGeom prst="rect">
            <a:avLst/>
          </a:prstGeom>
        </p:spPr>
      </p:pic>
    </p:spTree>
    <p:extLst>
      <p:ext uri="{BB962C8B-B14F-4D97-AF65-F5344CB8AC3E}">
        <p14:creationId xmlns:p14="http://schemas.microsoft.com/office/powerpoint/2010/main" val="2691764601"/>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219200" y="609600"/>
            <a:ext cx="7315200" cy="369332"/>
          </a:xfrm>
          <a:prstGeom prst="rect">
            <a:avLst/>
          </a:prstGeom>
          <a:noFill/>
        </p:spPr>
        <p:txBody>
          <a:bodyPr wrap="square" rtlCol="0">
            <a:spAutoFit/>
          </a:bodyPr>
          <a:lstStyle/>
          <a:p>
            <a:pPr fontAlgn="ctr"/>
            <a:r>
              <a:rPr lang="mn-Mong-MN" dirty="0"/>
              <a:t> </a:t>
            </a:r>
            <a:r>
              <a:rPr lang="ru-RU" b="1" dirty="0">
                <a:solidFill>
                  <a:srgbClr val="000000"/>
                </a:solidFill>
                <a:latin typeface="Arial" panose="020B0604020202020204" pitchFamily="34" charset="0"/>
              </a:rPr>
              <a:t>V. Материаллаг эргэлтийн хөрөнгийн нөөц</a:t>
            </a:r>
          </a:p>
        </p:txBody>
      </p:sp>
      <p:sp>
        <p:nvSpPr>
          <p:cNvPr id="3" name="TextBox 2"/>
          <p:cNvSpPr txBox="1"/>
          <p:nvPr/>
        </p:nvSpPr>
        <p:spPr>
          <a:xfrm>
            <a:off x="1200665" y="959346"/>
            <a:ext cx="7315200" cy="3231654"/>
          </a:xfrm>
          <a:prstGeom prst="rect">
            <a:avLst/>
          </a:prstGeom>
          <a:noFill/>
        </p:spPr>
        <p:txBody>
          <a:bodyPr wrap="square" rtlCol="0">
            <a:spAutoFit/>
          </a:bodyPr>
          <a:lstStyle/>
          <a:p>
            <a:pPr algn="just"/>
            <a:r>
              <a:rPr lang="en-US" sz="1200" b="1" dirty="0">
                <a:solidFill>
                  <a:schemeClr val="dk1"/>
                </a:solidFill>
                <a:latin typeface="Arial" pitchFamily="34" charset="0"/>
                <a:cs typeface="Arial" pitchFamily="34" charset="0"/>
              </a:rPr>
              <a:t> </a:t>
            </a:r>
            <a:r>
              <a:rPr lang="mn-MN" sz="1200" b="1" dirty="0">
                <a:solidFill>
                  <a:schemeClr val="tx2"/>
                </a:solidFill>
                <a:latin typeface="Arial" pitchFamily="34" charset="0"/>
                <a:cs typeface="Arial" pitchFamily="34" charset="0"/>
              </a:rPr>
              <a:t>Түүхий эд, материал</a:t>
            </a:r>
            <a:r>
              <a:rPr lang="mn-MN" sz="1200" dirty="0">
                <a:solidFill>
                  <a:schemeClr val="tx2"/>
                </a:solidFill>
                <a:latin typeface="Arial" pitchFamily="34" charset="0"/>
                <a:cs typeface="Arial" pitchFamily="34" charset="0"/>
              </a:rPr>
              <a:t> </a:t>
            </a:r>
            <a:r>
              <a:rPr lang="en-US" sz="1200" b="1" dirty="0">
                <a:solidFill>
                  <a:schemeClr val="tx2"/>
                </a:solidFill>
                <a:latin typeface="Arial" pitchFamily="34" charset="0"/>
                <a:cs typeface="Arial" pitchFamily="34" charset="0"/>
              </a:rPr>
              <a:t>(</a:t>
            </a:r>
            <a:r>
              <a:rPr lang="mn-MN" sz="1200" b="1" dirty="0">
                <a:solidFill>
                  <a:schemeClr val="tx2"/>
                </a:solidFill>
                <a:latin typeface="Arial" pitchFamily="34" charset="0"/>
                <a:cs typeface="Arial" pitchFamily="34" charset="0"/>
              </a:rPr>
              <a:t>мөр 501</a:t>
            </a:r>
            <a:r>
              <a:rPr lang="en-US" sz="1200" b="1"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нь</a:t>
            </a:r>
            <a:r>
              <a:rPr lang="mn-MN" sz="1200" b="1"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дахин борлуулахаар биш харин үйлдвэрлэлийн үйл ажиллагаандаа завсрын орцоор хэрэглэхээр төлөвлөж буй бүтээгдэхүүн орно.  </a:t>
            </a:r>
          </a:p>
          <a:p>
            <a:pPr algn="just"/>
            <a:r>
              <a:rPr lang="mn-MN" sz="1200" i="1" dirty="0">
                <a:solidFill>
                  <a:schemeClr val="dk1"/>
                </a:solidFill>
                <a:latin typeface="Arial" pitchFamily="34" charset="0"/>
                <a:cs typeface="Arial" pitchFamily="34" charset="0"/>
              </a:rPr>
              <a:t>                  </a:t>
            </a:r>
            <a:r>
              <a:rPr lang="mn-MN" sz="1200" i="1" dirty="0">
                <a:solidFill>
                  <a:srgbClr val="FF0000"/>
                </a:solidFill>
                <a:latin typeface="Arial" pitchFamily="34" charset="0"/>
                <a:cs typeface="Arial" pitchFamily="34" charset="0"/>
              </a:rPr>
              <a:t>Түүхий эд, материал дүн нь бүлэг </a:t>
            </a:r>
            <a:r>
              <a:rPr lang="en-US" sz="1200" i="1" dirty="0">
                <a:solidFill>
                  <a:srgbClr val="FF0000"/>
                </a:solidFill>
                <a:latin typeface="Arial" pitchFamily="34" charset="0"/>
                <a:cs typeface="Arial" pitchFamily="34" charset="0"/>
              </a:rPr>
              <a:t>VII</a:t>
            </a:r>
            <a:r>
              <a:rPr lang="mn-MN" sz="1200" i="1" dirty="0">
                <a:solidFill>
                  <a:srgbClr val="FF0000"/>
                </a:solidFill>
                <a:latin typeface="Arial" pitchFamily="34" charset="0"/>
                <a:cs typeface="Arial" pitchFamily="34" charset="0"/>
              </a:rPr>
              <a:t>, мөр 7</a:t>
            </a:r>
            <a:r>
              <a:rPr lang="en-US" sz="1200" i="1" dirty="0">
                <a:solidFill>
                  <a:srgbClr val="FF0000"/>
                </a:solidFill>
                <a:latin typeface="Arial" pitchFamily="34" charset="0"/>
                <a:cs typeface="Arial" pitchFamily="34" charset="0"/>
              </a:rPr>
              <a:t>0</a:t>
            </a:r>
            <a:r>
              <a:rPr lang="mn-MN" sz="1200" i="1" dirty="0">
                <a:solidFill>
                  <a:srgbClr val="FF0000"/>
                </a:solidFill>
                <a:latin typeface="Arial" pitchFamily="34" charset="0"/>
                <a:cs typeface="Arial" pitchFamily="34" charset="0"/>
              </a:rPr>
              <a:t>1-ийн багана 1</a:t>
            </a:r>
            <a:r>
              <a:rPr lang="en-US" sz="1200" i="1" dirty="0">
                <a:solidFill>
                  <a:srgbClr val="FF0000"/>
                </a:solidFill>
                <a:latin typeface="Arial" pitchFamily="34" charset="0"/>
                <a:cs typeface="Arial" pitchFamily="34" charset="0"/>
              </a:rPr>
              <a:t>,2 </a:t>
            </a:r>
            <a:r>
              <a:rPr lang="mn-MN" sz="1200" i="1" dirty="0">
                <a:solidFill>
                  <a:srgbClr val="FF0000"/>
                </a:solidFill>
                <a:latin typeface="Arial" pitchFamily="34" charset="0"/>
                <a:cs typeface="Arial" pitchFamily="34" charset="0"/>
              </a:rPr>
              <a:t>той тэнцүү байна. </a:t>
            </a:r>
          </a:p>
          <a:p>
            <a:pPr algn="just"/>
            <a:endParaRPr lang="en-US" sz="1200" i="1" dirty="0">
              <a:solidFill>
                <a:srgbClr val="FF0000"/>
              </a:solidFill>
              <a:latin typeface="Arial" pitchFamily="34" charset="0"/>
              <a:cs typeface="Arial" pitchFamily="34" charset="0"/>
            </a:endParaRPr>
          </a:p>
          <a:p>
            <a:pPr algn="just"/>
            <a:r>
              <a:rPr lang="mn-MN" sz="1200" b="1" dirty="0">
                <a:solidFill>
                  <a:schemeClr val="tx2"/>
                </a:solidFill>
                <a:latin typeface="Arial" pitchFamily="34" charset="0"/>
                <a:cs typeface="Arial" pitchFamily="34" charset="0"/>
              </a:rPr>
              <a:t>Хагас боловсруулсан бүтээгдэхүүн </a:t>
            </a:r>
            <a:r>
              <a:rPr lang="en-US" sz="1200" b="1" dirty="0">
                <a:solidFill>
                  <a:schemeClr val="tx2"/>
                </a:solidFill>
                <a:latin typeface="Arial" pitchFamily="34" charset="0"/>
                <a:cs typeface="Arial" pitchFamily="34" charset="0"/>
              </a:rPr>
              <a:t>(</a:t>
            </a:r>
            <a:r>
              <a:rPr lang="mn-MN" sz="1200" b="1" dirty="0">
                <a:solidFill>
                  <a:schemeClr val="tx2"/>
                </a:solidFill>
                <a:latin typeface="Arial" pitchFamily="34" charset="0"/>
                <a:cs typeface="Arial" pitchFamily="34" charset="0"/>
              </a:rPr>
              <a:t>д</a:t>
            </a:r>
            <a:r>
              <a:rPr lang="en-US" sz="1200" b="1" dirty="0" err="1">
                <a:solidFill>
                  <a:schemeClr val="tx2"/>
                </a:solidFill>
                <a:latin typeface="Arial" pitchFamily="34" charset="0"/>
                <a:cs typeface="Arial" pitchFamily="34" charset="0"/>
              </a:rPr>
              <a:t>уусаагүй</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үйлдвэрлэл</a:t>
            </a:r>
            <a:r>
              <a:rPr lang="en-US" sz="1200" b="1" dirty="0">
                <a:solidFill>
                  <a:schemeClr val="tx2"/>
                </a:solidFill>
                <a:latin typeface="Arial" pitchFamily="34" charset="0"/>
                <a:cs typeface="Arial" pitchFamily="34" charset="0"/>
              </a:rPr>
              <a:t>)</a:t>
            </a:r>
            <a:r>
              <a:rPr lang="en-US" sz="1200" dirty="0">
                <a:solidFill>
                  <a:schemeClr val="tx2"/>
                </a:solidFill>
                <a:latin typeface="Arial" pitchFamily="34" charset="0"/>
                <a:cs typeface="Arial" pitchFamily="34" charset="0"/>
              </a:rPr>
              <a:t> </a:t>
            </a:r>
            <a:r>
              <a:rPr lang="en-US" sz="1200" b="1" dirty="0">
                <a:solidFill>
                  <a:schemeClr val="tx2"/>
                </a:solidFill>
                <a:latin typeface="Arial" pitchFamily="34" charset="0"/>
                <a:cs typeface="Arial" pitchFamily="34" charset="0"/>
              </a:rPr>
              <a:t>(</a:t>
            </a:r>
            <a:r>
              <a:rPr lang="mn-MN" sz="1200" b="1" dirty="0">
                <a:solidFill>
                  <a:schemeClr val="tx2"/>
                </a:solidFill>
                <a:latin typeface="Arial" pitchFamily="34" charset="0"/>
                <a:cs typeface="Arial" pitchFamily="34" charset="0"/>
              </a:rPr>
              <a:t>мөр 502</a:t>
            </a:r>
            <a:r>
              <a:rPr lang="en-US" sz="1200" b="1" dirty="0">
                <a:solidFill>
                  <a:schemeClr val="tx2"/>
                </a:solidFill>
                <a:latin typeface="Arial" pitchFamily="34" charset="0"/>
                <a:cs typeface="Arial" pitchFamily="34" charset="0"/>
              </a:rPr>
              <a:t>)</a:t>
            </a:r>
            <a:r>
              <a:rPr lang="en-US" sz="1200" dirty="0">
                <a:solidFill>
                  <a:schemeClr val="tx2"/>
                </a:solidFill>
                <a:latin typeface="Arial" pitchFamily="34" charset="0"/>
                <a:cs typeface="Arial" pitchFamily="34" charset="0"/>
              </a:rPr>
              <a:t> </a:t>
            </a:r>
          </a:p>
          <a:p>
            <a:pPr algn="just"/>
            <a:endParaRPr lang="en-US" sz="1200" dirty="0">
              <a:solidFill>
                <a:schemeClr val="tx2"/>
              </a:solidFill>
              <a:latin typeface="Arial" pitchFamily="34" charset="0"/>
              <a:cs typeface="Arial" pitchFamily="34" charset="0"/>
            </a:endParaRPr>
          </a:p>
          <a:p>
            <a:pPr algn="just"/>
            <a:r>
              <a:rPr lang="en-US" sz="1200" b="1" dirty="0" err="1">
                <a:solidFill>
                  <a:schemeClr val="tx2"/>
                </a:solidFill>
                <a:latin typeface="Arial" pitchFamily="34" charset="0"/>
                <a:cs typeface="Arial" pitchFamily="34" charset="0"/>
              </a:rPr>
              <a:t>Бэлэн</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бүтээгдэхүүн</a:t>
            </a:r>
            <a:r>
              <a:rPr lang="mn-MN" sz="1200" b="1" dirty="0">
                <a:solidFill>
                  <a:schemeClr val="tx2"/>
                </a:solidFill>
                <a:latin typeface="Arial" pitchFamily="34" charset="0"/>
                <a:cs typeface="Arial" pitchFamily="34" charset="0"/>
              </a:rPr>
              <a:t>д </a:t>
            </a:r>
            <a:r>
              <a:rPr lang="en-US" sz="1200" b="1" dirty="0">
                <a:solidFill>
                  <a:schemeClr val="tx2"/>
                </a:solidFill>
                <a:latin typeface="Arial" pitchFamily="34" charset="0"/>
                <a:cs typeface="Arial" pitchFamily="34" charset="0"/>
              </a:rPr>
              <a:t>(</a:t>
            </a:r>
            <a:r>
              <a:rPr lang="mn-MN" sz="1200" b="1" dirty="0">
                <a:solidFill>
                  <a:schemeClr val="tx2"/>
                </a:solidFill>
                <a:latin typeface="Arial" pitchFamily="34" charset="0"/>
                <a:cs typeface="Arial" pitchFamily="34" charset="0"/>
              </a:rPr>
              <a:t>мөр 503</a:t>
            </a:r>
            <a:r>
              <a:rPr lang="en-US" sz="1200" b="1" dirty="0">
                <a:solidFill>
                  <a:schemeClr val="tx2"/>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хэдийгээр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уг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бүтээгдэхүүнийг</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цаашид</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үйлдвэрлэлийн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өөр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боловсруулалтад</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завсрын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хэрэглээгээр</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ашиглах</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байсан</a:t>
            </a:r>
            <a:r>
              <a:rPr lang="en-US" sz="1200" dirty="0">
                <a:solidFill>
                  <a:schemeClr val="dk1"/>
                </a:solidFill>
                <a:latin typeface="Arial" pitchFamily="34" charset="0"/>
                <a:cs typeface="Arial" pitchFamily="34" charset="0"/>
              </a:rPr>
              <a:t> ч </a:t>
            </a:r>
            <a:r>
              <a:rPr lang="en-US" sz="1200" dirty="0" err="1">
                <a:solidFill>
                  <a:schemeClr val="dk1"/>
                </a:solidFill>
                <a:latin typeface="Arial" pitchFamily="34" charset="0"/>
                <a:cs typeface="Arial" pitchFamily="34" charset="0"/>
              </a:rPr>
              <a:t>түүний</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үйлдвэрлэлийн</a:t>
            </a:r>
            <a:r>
              <a:rPr lang="en-US" sz="1200"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бүх шатны </a:t>
            </a:r>
            <a:r>
              <a:rPr lang="en-US" sz="1200" dirty="0" err="1">
                <a:solidFill>
                  <a:schemeClr val="dk1"/>
                </a:solidFill>
                <a:latin typeface="Arial" pitchFamily="34" charset="0"/>
                <a:cs typeface="Arial" pitchFamily="34" charset="0"/>
              </a:rPr>
              <a:t>үйл</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явц</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бүрэн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дууссан</a:t>
            </a:r>
            <a:r>
              <a:rPr lang="en-US" sz="1200" dirty="0">
                <a:solidFill>
                  <a:schemeClr val="dk1"/>
                </a:solidFill>
                <a:latin typeface="Arial" pitchFamily="34" charset="0"/>
                <a:cs typeface="Arial" pitchFamily="34" charset="0"/>
              </a:rPr>
              <a:t> </a:t>
            </a:r>
            <a:r>
              <a:rPr lang="en-US" sz="1200" dirty="0" err="1">
                <a:solidFill>
                  <a:schemeClr val="dk1"/>
                </a:solidFill>
                <a:latin typeface="Arial" pitchFamily="34" charset="0"/>
                <a:cs typeface="Arial" pitchFamily="34" charset="0"/>
              </a:rPr>
              <a:t>бүтээгдэхүүн</a:t>
            </a:r>
            <a:r>
              <a:rPr lang="mn-MN" sz="1200" dirty="0">
                <a:solidFill>
                  <a:schemeClr val="dk1"/>
                </a:solidFill>
                <a:latin typeface="Arial" pitchFamily="34" charset="0"/>
                <a:cs typeface="Arial" pitchFamily="34" charset="0"/>
              </a:rPr>
              <a:t>ийг оруулна. </a:t>
            </a:r>
            <a:endParaRPr lang="en-US" sz="1200" dirty="0">
              <a:solidFill>
                <a:schemeClr val="dk1"/>
              </a:solidFill>
              <a:latin typeface="Arial" pitchFamily="34" charset="0"/>
              <a:cs typeface="Arial" pitchFamily="34" charset="0"/>
            </a:endParaRPr>
          </a:p>
          <a:p>
            <a:pPr algn="just"/>
            <a:endParaRPr lang="en-US" sz="1200" b="1" dirty="0">
              <a:solidFill>
                <a:schemeClr val="dk1"/>
              </a:solidFill>
              <a:latin typeface="Arial" pitchFamily="34" charset="0"/>
              <a:cs typeface="Arial" pitchFamily="34" charset="0"/>
            </a:endParaRPr>
          </a:p>
          <a:p>
            <a:pPr algn="just"/>
            <a:r>
              <a:rPr lang="mn-MN" sz="1200" b="1" dirty="0">
                <a:solidFill>
                  <a:schemeClr val="tx2"/>
                </a:solidFill>
                <a:latin typeface="Arial" pitchFamily="34" charset="0"/>
                <a:cs typeface="Arial" pitchFamily="34" charset="0"/>
              </a:rPr>
              <a:t>Мал, амьтад</a:t>
            </a:r>
            <a:r>
              <a:rPr lang="en-US" sz="1200" b="1" dirty="0">
                <a:solidFill>
                  <a:schemeClr val="tx2"/>
                </a:solidFill>
                <a:latin typeface="Arial" pitchFamily="34" charset="0"/>
                <a:cs typeface="Arial" pitchFamily="34" charset="0"/>
              </a:rPr>
              <a:t> (</a:t>
            </a:r>
            <a:r>
              <a:rPr lang="mn-MN" sz="1200" b="1" dirty="0">
                <a:solidFill>
                  <a:schemeClr val="tx2"/>
                </a:solidFill>
                <a:latin typeface="Arial" pitchFamily="34" charset="0"/>
                <a:cs typeface="Arial" pitchFamily="34" charset="0"/>
              </a:rPr>
              <a:t>мөр 504</a:t>
            </a:r>
            <a:r>
              <a:rPr lang="en-US" sz="1200" b="1" dirty="0">
                <a:solidFill>
                  <a:schemeClr val="tx2"/>
                </a:solidFill>
                <a:latin typeface="Arial" pitchFamily="34" charset="0"/>
                <a:cs typeface="Arial" pitchFamily="34" charset="0"/>
              </a:rPr>
              <a:t>)</a:t>
            </a:r>
          </a:p>
          <a:p>
            <a:pPr algn="just"/>
            <a:endParaRPr lang="en-US" sz="1200" dirty="0">
              <a:solidFill>
                <a:schemeClr val="dk1"/>
              </a:solidFill>
              <a:latin typeface="Arial" pitchFamily="34" charset="0"/>
              <a:cs typeface="Arial" pitchFamily="34" charset="0"/>
            </a:endParaRPr>
          </a:p>
          <a:p>
            <a:pPr algn="just"/>
            <a:r>
              <a:rPr lang="en-US" sz="1200" b="1" dirty="0" err="1">
                <a:solidFill>
                  <a:schemeClr val="tx2"/>
                </a:solidFill>
                <a:latin typeface="Arial" pitchFamily="34" charset="0"/>
                <a:cs typeface="Arial" pitchFamily="34" charset="0"/>
              </a:rPr>
              <a:t>Дахин</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борлуулахаар</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худалдаж</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авсан</a:t>
            </a:r>
            <a:r>
              <a:rPr lang="en-US" sz="1200" b="1" dirty="0">
                <a:solidFill>
                  <a:schemeClr val="tx2"/>
                </a:solidFill>
                <a:latin typeface="Arial" pitchFamily="34" charset="0"/>
                <a:cs typeface="Arial" pitchFamily="34" charset="0"/>
              </a:rPr>
              <a:t> </a:t>
            </a:r>
            <a:r>
              <a:rPr lang="en-US" sz="1200" b="1" dirty="0" err="1">
                <a:solidFill>
                  <a:schemeClr val="tx2"/>
                </a:solidFill>
                <a:latin typeface="Arial" pitchFamily="34" charset="0"/>
                <a:cs typeface="Arial" pitchFamily="34" charset="0"/>
              </a:rPr>
              <a:t>бүтээгдэхүүн</a:t>
            </a:r>
            <a:r>
              <a:rPr lang="mn-MN" sz="1200" b="1" dirty="0">
                <a:solidFill>
                  <a:schemeClr val="tx2"/>
                </a:solidFill>
                <a:latin typeface="Arial" pitchFamily="34" charset="0"/>
                <a:cs typeface="Arial" pitchFamily="34" charset="0"/>
              </a:rPr>
              <a:t>д</a:t>
            </a:r>
            <a:r>
              <a:rPr lang="mn-MN" sz="1200" dirty="0">
                <a:solidFill>
                  <a:schemeClr val="tx2"/>
                </a:solidFill>
                <a:latin typeface="Arial" pitchFamily="34" charset="0"/>
                <a:cs typeface="Arial" pitchFamily="34" charset="0"/>
              </a:rPr>
              <a:t> </a:t>
            </a:r>
            <a:r>
              <a:rPr lang="en-US" sz="1200" b="1" dirty="0">
                <a:solidFill>
                  <a:schemeClr val="tx2"/>
                </a:solidFill>
                <a:latin typeface="Arial" pitchFamily="34" charset="0"/>
                <a:cs typeface="Arial" pitchFamily="34" charset="0"/>
              </a:rPr>
              <a:t>(</a:t>
            </a:r>
            <a:r>
              <a:rPr lang="mn-MN" sz="1200" b="1" dirty="0">
                <a:solidFill>
                  <a:schemeClr val="tx2"/>
                </a:solidFill>
                <a:latin typeface="Arial" pitchFamily="34" charset="0"/>
                <a:cs typeface="Arial" pitchFamily="34" charset="0"/>
              </a:rPr>
              <a:t>мөр 505</a:t>
            </a:r>
            <a:r>
              <a:rPr lang="en-US" sz="1200" b="1" dirty="0">
                <a:solidFill>
                  <a:schemeClr val="dk1"/>
                </a:solidFill>
                <a:latin typeface="Arial" pitchFamily="34" charset="0"/>
                <a:cs typeface="Arial" pitchFamily="34" charset="0"/>
              </a:rPr>
              <a:t>)</a:t>
            </a:r>
            <a:r>
              <a:rPr lang="en-US" sz="1200" dirty="0">
                <a:solidFill>
                  <a:schemeClr val="dk1"/>
                </a:solidFill>
                <a:latin typeface="Arial" pitchFamily="34" charset="0"/>
                <a:cs typeface="Arial" pitchFamily="34" charset="0"/>
              </a:rPr>
              <a:t> </a:t>
            </a:r>
            <a:r>
              <a:rPr lang="mn-MN" sz="1200" dirty="0">
                <a:solidFill>
                  <a:schemeClr val="dk1"/>
                </a:solidFill>
                <a:latin typeface="Arial" pitchFamily="34" charset="0"/>
                <a:cs typeface="Arial" pitchFamily="34" charset="0"/>
              </a:rPr>
              <a:t>аж ахуйн нэгж, байгууллага буюу бөөний болон жижиглэн худалдаачдын борлуулах зорилгоор худалдан авсан бараа байна.</a:t>
            </a:r>
            <a:endParaRPr lang="en-US" sz="1200" dirty="0">
              <a:solidFill>
                <a:schemeClr val="dk1"/>
              </a:solidFill>
              <a:latin typeface="Arial" pitchFamily="34" charset="0"/>
              <a:cs typeface="Arial" pitchFamily="34" charset="0"/>
            </a:endParaRPr>
          </a:p>
          <a:p>
            <a:pPr algn="just"/>
            <a:r>
              <a:rPr lang="mn-MN" sz="1200" dirty="0">
                <a:solidFill>
                  <a:schemeClr val="dk1"/>
                </a:solidFill>
                <a:latin typeface="Arial" pitchFamily="34" charset="0"/>
                <a:cs typeface="Arial" pitchFamily="34" charset="0"/>
              </a:rPr>
              <a:t>  </a:t>
            </a:r>
            <a:endParaRPr lang="en-US" sz="1200" dirty="0">
              <a:solidFill>
                <a:schemeClr val="dk1"/>
              </a:solidFill>
              <a:latin typeface="Arial" pitchFamily="34" charset="0"/>
              <a:cs typeface="Arial" pitchFamily="34" charset="0"/>
            </a:endParaRPr>
          </a:p>
          <a:p>
            <a:pPr algn="just"/>
            <a:r>
              <a:rPr lang="en-US" sz="1200" i="1" dirty="0" err="1">
                <a:solidFill>
                  <a:srgbClr val="EC282D"/>
                </a:solidFill>
                <a:latin typeface="Arial" pitchFamily="34" charset="0"/>
                <a:cs typeface="Arial" pitchFamily="34" charset="0"/>
              </a:rPr>
              <a:t>Дахин</a:t>
            </a:r>
            <a:r>
              <a:rPr lang="en-US" sz="1200" i="1" dirty="0">
                <a:solidFill>
                  <a:srgbClr val="EC282D"/>
                </a:solidFill>
                <a:latin typeface="Arial" pitchFamily="34" charset="0"/>
                <a:cs typeface="Arial" pitchFamily="34" charset="0"/>
              </a:rPr>
              <a:t> </a:t>
            </a:r>
            <a:r>
              <a:rPr lang="en-US" sz="1200" i="1" dirty="0" err="1">
                <a:solidFill>
                  <a:srgbClr val="EC282D"/>
                </a:solidFill>
                <a:latin typeface="Arial" pitchFamily="34" charset="0"/>
                <a:cs typeface="Arial" pitchFamily="34" charset="0"/>
              </a:rPr>
              <a:t>борлуулахаар</a:t>
            </a:r>
            <a:r>
              <a:rPr lang="en-US" sz="1200" i="1" dirty="0">
                <a:solidFill>
                  <a:srgbClr val="EC282D"/>
                </a:solidFill>
                <a:latin typeface="Arial" pitchFamily="34" charset="0"/>
                <a:cs typeface="Arial" pitchFamily="34" charset="0"/>
              </a:rPr>
              <a:t> </a:t>
            </a:r>
            <a:r>
              <a:rPr lang="en-US" sz="1200" i="1" dirty="0" err="1">
                <a:solidFill>
                  <a:srgbClr val="EC282D"/>
                </a:solidFill>
                <a:latin typeface="Arial" pitchFamily="34" charset="0"/>
                <a:cs typeface="Arial" pitchFamily="34" charset="0"/>
              </a:rPr>
              <a:t>худалдаж</a:t>
            </a:r>
            <a:r>
              <a:rPr lang="en-US" sz="1200" i="1" dirty="0">
                <a:solidFill>
                  <a:srgbClr val="EC282D"/>
                </a:solidFill>
                <a:latin typeface="Arial" pitchFamily="34" charset="0"/>
                <a:cs typeface="Arial" pitchFamily="34" charset="0"/>
              </a:rPr>
              <a:t> </a:t>
            </a:r>
            <a:r>
              <a:rPr lang="en-US" sz="1200" i="1" dirty="0" err="1">
                <a:solidFill>
                  <a:srgbClr val="EC282D"/>
                </a:solidFill>
                <a:latin typeface="Arial" pitchFamily="34" charset="0"/>
                <a:cs typeface="Arial" pitchFamily="34" charset="0"/>
              </a:rPr>
              <a:t>авсан</a:t>
            </a:r>
            <a:r>
              <a:rPr lang="en-US" sz="1200" i="1" dirty="0">
                <a:solidFill>
                  <a:srgbClr val="EC282D"/>
                </a:solidFill>
                <a:latin typeface="Arial" pitchFamily="34" charset="0"/>
                <a:cs typeface="Arial" pitchFamily="34" charset="0"/>
              </a:rPr>
              <a:t> </a:t>
            </a:r>
            <a:r>
              <a:rPr lang="en-US" sz="1200" i="1" dirty="0" err="1">
                <a:solidFill>
                  <a:srgbClr val="EC282D"/>
                </a:solidFill>
                <a:latin typeface="Arial" pitchFamily="34" charset="0"/>
                <a:cs typeface="Arial" pitchFamily="34" charset="0"/>
              </a:rPr>
              <a:t>бүтээгдэхүүн</a:t>
            </a:r>
            <a:r>
              <a:rPr lang="mn-MN" sz="1200" i="1" dirty="0">
                <a:solidFill>
                  <a:srgbClr val="EC282D"/>
                </a:solidFill>
                <a:latin typeface="Arial" pitchFamily="34" charset="0"/>
                <a:cs typeface="Arial" pitchFamily="34" charset="0"/>
              </a:rPr>
              <a:t>ий дүн нь бүлэг </a:t>
            </a:r>
            <a:r>
              <a:rPr lang="en-US" sz="1200" i="1" dirty="0">
                <a:solidFill>
                  <a:srgbClr val="EC282D"/>
                </a:solidFill>
                <a:latin typeface="Arial" pitchFamily="34" charset="0"/>
                <a:cs typeface="Arial" pitchFamily="34" charset="0"/>
              </a:rPr>
              <a:t>VII</a:t>
            </a:r>
            <a:r>
              <a:rPr lang="mn-MN" sz="1200" i="1" dirty="0">
                <a:solidFill>
                  <a:srgbClr val="EC282D"/>
                </a:solidFill>
                <a:latin typeface="Arial" pitchFamily="34" charset="0"/>
                <a:cs typeface="Arial" pitchFamily="34" charset="0"/>
              </a:rPr>
              <a:t>-ийн мөр </a:t>
            </a:r>
            <a:r>
              <a:rPr lang="en-US" sz="1200" i="1" dirty="0">
                <a:solidFill>
                  <a:srgbClr val="EC282D"/>
                </a:solidFill>
                <a:latin typeface="Arial" pitchFamily="34" charset="0"/>
                <a:cs typeface="Arial" pitchFamily="34" charset="0"/>
              </a:rPr>
              <a:t>701</a:t>
            </a:r>
            <a:r>
              <a:rPr lang="mn-MN" sz="1200" i="1" dirty="0">
                <a:solidFill>
                  <a:srgbClr val="EC282D"/>
                </a:solidFill>
                <a:latin typeface="Arial" pitchFamily="34" charset="0"/>
                <a:cs typeface="Arial" pitchFamily="34" charset="0"/>
              </a:rPr>
              <a:t>-ийн багана </a:t>
            </a:r>
            <a:r>
              <a:rPr lang="en-US" sz="1200" i="1" dirty="0">
                <a:solidFill>
                  <a:srgbClr val="EC282D"/>
                </a:solidFill>
                <a:latin typeface="Arial" pitchFamily="34" charset="0"/>
                <a:cs typeface="Arial" pitchFamily="34" charset="0"/>
              </a:rPr>
              <a:t>3,4 </a:t>
            </a:r>
            <a:r>
              <a:rPr lang="mn-MN" sz="1200" i="1" dirty="0">
                <a:solidFill>
                  <a:srgbClr val="EC282D"/>
                </a:solidFill>
                <a:latin typeface="Arial" pitchFamily="34" charset="0"/>
                <a:cs typeface="Arial" pitchFamily="34" charset="0"/>
              </a:rPr>
              <a:t>–тэй тэнцүү байна. </a:t>
            </a:r>
            <a:endParaRPr lang="en-US" sz="1200" dirty="0">
              <a:solidFill>
                <a:srgbClr val="EC282D"/>
              </a:solidFill>
              <a:latin typeface="Arial" pitchFamily="34" charset="0"/>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124590235"/>
              </p:ext>
            </p:extLst>
          </p:nvPr>
        </p:nvGraphicFramePr>
        <p:xfrm>
          <a:off x="1295401" y="3962400"/>
          <a:ext cx="7162799" cy="2554205"/>
        </p:xfrm>
        <a:graphic>
          <a:graphicData uri="http://schemas.openxmlformats.org/drawingml/2006/table">
            <a:tbl>
              <a:tblPr/>
              <a:tblGrid>
                <a:gridCol w="3946562">
                  <a:extLst>
                    <a:ext uri="{9D8B030D-6E8A-4147-A177-3AD203B41FA5}">
                      <a16:colId xmlns:a16="http://schemas.microsoft.com/office/drawing/2014/main" val="20000"/>
                    </a:ext>
                  </a:extLst>
                </a:gridCol>
                <a:gridCol w="632012">
                  <a:extLst>
                    <a:ext uri="{9D8B030D-6E8A-4147-A177-3AD203B41FA5}">
                      <a16:colId xmlns:a16="http://schemas.microsoft.com/office/drawing/2014/main" val="20001"/>
                    </a:ext>
                  </a:extLst>
                </a:gridCol>
                <a:gridCol w="814593">
                  <a:extLst>
                    <a:ext uri="{9D8B030D-6E8A-4147-A177-3AD203B41FA5}">
                      <a16:colId xmlns:a16="http://schemas.microsoft.com/office/drawing/2014/main" val="20002"/>
                    </a:ext>
                  </a:extLst>
                </a:gridCol>
                <a:gridCol w="884816">
                  <a:extLst>
                    <a:ext uri="{9D8B030D-6E8A-4147-A177-3AD203B41FA5}">
                      <a16:colId xmlns:a16="http://schemas.microsoft.com/office/drawing/2014/main" val="20003"/>
                    </a:ext>
                  </a:extLst>
                </a:gridCol>
                <a:gridCol w="884816">
                  <a:extLst>
                    <a:ext uri="{9D8B030D-6E8A-4147-A177-3AD203B41FA5}">
                      <a16:colId xmlns:a16="http://schemas.microsoft.com/office/drawing/2014/main" val="20004"/>
                    </a:ext>
                  </a:extLst>
                </a:gridCol>
              </a:tblGrid>
              <a:tr h="181672">
                <a:tc>
                  <a:txBody>
                    <a:bodyPr/>
                    <a:lstStyle/>
                    <a:p>
                      <a:pPr algn="l" fontAlgn="ctr"/>
                      <a:endParaRPr lang="ru-RU" sz="1200" b="1" i="0" u="none" strike="noStrike" dirty="0">
                        <a:solidFill>
                          <a:srgbClr val="000000"/>
                        </a:solidFill>
                        <a:effectLst/>
                        <a:latin typeface="Arial" panose="020B0604020202020204" pitchFamily="34" charset="0"/>
                      </a:endParaRPr>
                    </a:p>
                  </a:txBody>
                  <a:tcPr marL="9525" marR="9525" marT="9525" marB="0" anchor="ctr">
                    <a:lnL>
                      <a:noFill/>
                    </a:lnL>
                    <a:lnR>
                      <a:noFill/>
                    </a:lnR>
                    <a:lnT>
                      <a:noFill/>
                    </a:lnT>
                    <a:lnB>
                      <a:noFill/>
                    </a:lnB>
                  </a:tcP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lnL>
                      <a:noFill/>
                    </a:lnL>
                    <a:lnR>
                      <a:noFill/>
                    </a:lnR>
                    <a:lnT>
                      <a:noFill/>
                    </a:lnT>
                    <a:lnB>
                      <a:noFill/>
                    </a:lnB>
                  </a:tcP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lnL>
                      <a:noFill/>
                    </a:lnL>
                    <a:lnR>
                      <a:noFill/>
                    </a:lnR>
                    <a:lnT>
                      <a:noFill/>
                    </a:lnT>
                    <a:lnB>
                      <a:noFill/>
                    </a:lnB>
                  </a:tcP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lnL>
                      <a:noFill/>
                    </a:lnL>
                    <a:lnR>
                      <a:noFill/>
                    </a:lnR>
                    <a:lnT>
                      <a:noFill/>
                    </a:lnT>
                    <a:lnB>
                      <a:noFill/>
                    </a:lnB>
                  </a:tcPr>
                </a:tc>
                <a:tc>
                  <a:txBody>
                    <a:bodyPr/>
                    <a:lstStyle/>
                    <a:p>
                      <a:pPr algn="l" fontAlgn="b"/>
                      <a:endParaRPr lang="en-US" sz="1000" b="1"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152893">
                <a:tc>
                  <a:txBody>
                    <a:bodyPr/>
                    <a:lstStyle/>
                    <a:p>
                      <a:pPr algn="l" fontAlgn="ctr"/>
                      <a:endParaRPr lang="en-US" sz="1000" b="1" i="0" u="none" strike="noStrike">
                        <a:solidFill>
                          <a:srgbClr val="000000"/>
                        </a:solidFill>
                        <a:effectLst/>
                        <a:latin typeface="Arial" panose="020B060402020202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00" b="1" i="0" u="none" strike="noStrike">
                        <a:solidFill>
                          <a:srgbClr val="000000"/>
                        </a:solidFill>
                        <a:effectLst/>
                        <a:latin typeface="Arial" panose="020B060402020202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52893">
                <a:tc rowSpan="2">
                  <a:txBody>
                    <a:bodyPr/>
                    <a:lstStyle/>
                    <a:p>
                      <a:pPr algn="ctr" fontAlgn="ctr"/>
                      <a:r>
                        <a:rPr lang="mn-MN" sz="1000" b="1" i="0" u="none" strike="noStrike" dirty="0">
                          <a:solidFill>
                            <a:srgbClr val="000000"/>
                          </a:solidFill>
                          <a:effectLst/>
                          <a:latin typeface="Arial" panose="020B0604020202020204" pitchFamily="34" charset="0"/>
                        </a:rPr>
                        <a:t>Үзүүлэлт</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mn-MN" sz="1000" b="1" i="0" u="none" strike="noStrike">
                          <a:solidFill>
                            <a:srgbClr val="000000"/>
                          </a:solidFill>
                          <a:effectLst/>
                          <a:latin typeface="Arial" panose="020B0604020202020204" pitchFamily="34" charset="0"/>
                        </a:rPr>
                        <a:t>МД</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mn-MN" sz="1000" b="1" i="0" u="none" strike="noStrike">
                          <a:solidFill>
                            <a:srgbClr val="000000"/>
                          </a:solidFill>
                          <a:effectLst/>
                          <a:latin typeface="Arial" panose="020B0604020202020204" pitchFamily="34" charset="0"/>
                        </a:rPr>
                        <a:t>Дансны үндсэн ангилал</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mn-MN" sz="1000" b="1" i="0" u="none" strike="noStrike">
                          <a:solidFill>
                            <a:srgbClr val="000000"/>
                          </a:solidFill>
                          <a:effectLst/>
                          <a:latin typeface="Arial" panose="020B0604020202020204" pitchFamily="34" charset="0"/>
                        </a:rPr>
                        <a:t>Үнийн дүн (мян.төг)</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2"/>
                  </a:ext>
                </a:extLst>
              </a:tr>
              <a:tr h="287798">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mn-MN" sz="1000" b="1" i="0" u="none" strike="noStrike">
                          <a:solidFill>
                            <a:srgbClr val="000000"/>
                          </a:solidFill>
                          <a:effectLst/>
                          <a:latin typeface="Arial" panose="020B0604020202020204" pitchFamily="34" charset="0"/>
                        </a:rPr>
                        <a:t>Оны эхэнд</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mn-MN" sz="1000" b="1" i="0" u="none" strike="noStrike">
                          <a:solidFill>
                            <a:srgbClr val="000000"/>
                          </a:solidFill>
                          <a:effectLst/>
                          <a:latin typeface="Arial" panose="020B0604020202020204" pitchFamily="34" charset="0"/>
                        </a:rPr>
                        <a:t>Оны эцэст</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893">
                <a:tc>
                  <a:txBody>
                    <a:bodyPr/>
                    <a:lstStyle/>
                    <a:p>
                      <a:pPr algn="ctr" fontAlgn="ctr"/>
                      <a:r>
                        <a:rPr lang="mn-MN" sz="1000" b="1" i="0" u="none" strike="noStrike">
                          <a:solidFill>
                            <a:srgbClr val="000000"/>
                          </a:solidFill>
                          <a:effectLst/>
                          <a:latin typeface="Arial" panose="020B0604020202020204" pitchFamily="34" charset="0"/>
                        </a:rPr>
                        <a:t>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mn-MN" sz="1000" b="1" i="0" u="none" strike="noStrike">
                          <a:solidFill>
                            <a:srgbClr val="000000"/>
                          </a:solidFill>
                          <a:effectLst/>
                          <a:latin typeface="Arial" panose="020B0604020202020204" pitchFamily="34" charset="0"/>
                        </a:rPr>
                        <a:t>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mn-MN" sz="1000" b="1" i="0" u="none" strike="noStrike">
                          <a:solidFill>
                            <a:srgbClr val="000000"/>
                          </a:solidFill>
                          <a:effectLst/>
                          <a:latin typeface="Arial" panose="020B0604020202020204" pitchFamily="34" charset="0"/>
                        </a:rPr>
                        <a:t>В</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Arial" panose="020B060402020202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68012">
                <a:tc>
                  <a:txBody>
                    <a:bodyPr/>
                    <a:lstStyle/>
                    <a:p>
                      <a:pPr algn="l" fontAlgn="ctr"/>
                      <a:r>
                        <a:rPr lang="mn-MN" sz="1000" b="0" i="0" u="none" strike="noStrike" dirty="0">
                          <a:solidFill>
                            <a:srgbClr val="000000"/>
                          </a:solidFill>
                          <a:effectLst/>
                          <a:latin typeface="Arial" panose="020B0604020202020204" pitchFamily="34" charset="0"/>
                        </a:rPr>
                        <a:t>Түүхий эд, материал                                                                                   </a:t>
                      </a:r>
                      <a:r>
                        <a:rPr lang="mn-MN" sz="800" b="0" i="1" u="none" strike="noStrike" dirty="0">
                          <a:solidFill>
                            <a:srgbClr val="000000"/>
                          </a:solidFill>
                          <a:effectLst/>
                          <a:latin typeface="Arial" panose="020B0604020202020204" pitchFamily="34" charset="0"/>
                        </a:rPr>
                        <a:t>  (бүлэг </a:t>
                      </a:r>
                      <a:r>
                        <a:rPr lang="en-US" sz="800" b="0" i="1" u="none" strike="noStrike" dirty="0">
                          <a:solidFill>
                            <a:srgbClr val="000000"/>
                          </a:solidFill>
                          <a:effectLst/>
                          <a:latin typeface="Arial" panose="020B0604020202020204" pitchFamily="34" charset="0"/>
                        </a:rPr>
                        <a:t>VII, </a:t>
                      </a:r>
                      <a:r>
                        <a:rPr lang="mn-MN" sz="800" b="0" i="1" u="none" strike="noStrike" dirty="0">
                          <a:solidFill>
                            <a:srgbClr val="000000"/>
                          </a:solidFill>
                          <a:effectLst/>
                          <a:latin typeface="Arial" panose="020B0604020202020204" pitchFamily="34" charset="0"/>
                        </a:rPr>
                        <a:t>мөр701, багана 1, 2-ын харгалзах дүнтэй тэнцүү)    </a:t>
                      </a:r>
                      <a:endParaRPr lang="mn-MN" sz="1000" b="0" i="0" u="none" strike="noStrike" dirty="0">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501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mn-MN" sz="700" b="0" i="0" u="none" strike="noStrike">
                          <a:solidFill>
                            <a:srgbClr val="000000"/>
                          </a:solidFill>
                          <a:effectLst/>
                          <a:latin typeface="Arial" panose="020B0604020202020204" pitchFamily="34" charset="0"/>
                        </a:rPr>
                        <a:t>14-р дансны холбогдох дүн</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3910">
                <a:tc>
                  <a:txBody>
                    <a:bodyPr/>
                    <a:lstStyle/>
                    <a:p>
                      <a:pPr algn="l" fontAlgn="ctr"/>
                      <a:r>
                        <a:rPr lang="mn-MN" sz="1000" b="0" i="0" u="none" strike="noStrike" dirty="0">
                          <a:solidFill>
                            <a:srgbClr val="000000"/>
                          </a:solidFill>
                          <a:effectLst/>
                          <a:latin typeface="Arial" panose="020B0604020202020204" pitchFamily="34" charset="0"/>
                        </a:rPr>
                        <a:t>Хагас боловсруулсан бүтээгдэхүүн (дуусаагүй үйлдвэрлэл)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502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52893">
                <a:tc>
                  <a:txBody>
                    <a:bodyPr/>
                    <a:lstStyle/>
                    <a:p>
                      <a:pPr algn="l" fontAlgn="ctr"/>
                      <a:r>
                        <a:rPr lang="mn-MN" sz="1000" b="0" i="0" u="none" strike="noStrike">
                          <a:solidFill>
                            <a:srgbClr val="000000"/>
                          </a:solidFill>
                          <a:effectLst/>
                          <a:latin typeface="Arial" panose="020B0604020202020204" pitchFamily="34" charset="0"/>
                        </a:rPr>
                        <a:t>Бэлэн бүтээгдэхүүн</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503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ctr"/>
                      <a:r>
                        <a:rPr lang="mn-MN" sz="700" b="0" i="0" u="none" strike="noStrike">
                          <a:solidFill>
                            <a:srgbClr val="000000"/>
                          </a:solidFill>
                          <a:effectLst/>
                          <a:latin typeface="Arial" panose="020B0604020202020204" pitchFamily="34" charset="0"/>
                        </a:rPr>
                        <a:t>15-р дансны холбогдох дүн</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52893">
                <a:tc>
                  <a:txBody>
                    <a:bodyPr/>
                    <a:lstStyle/>
                    <a:p>
                      <a:pPr algn="l" fontAlgn="ctr"/>
                      <a:r>
                        <a:rPr lang="mn-MN" sz="1000" b="0" i="0" u="none" strike="noStrike" dirty="0">
                          <a:solidFill>
                            <a:srgbClr val="000000"/>
                          </a:solidFill>
                          <a:effectLst/>
                          <a:latin typeface="Arial" panose="020B0604020202020204" pitchFamily="34" charset="0"/>
                        </a:rPr>
                        <a:t>Мал, амьтад</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504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68012">
                <a:tc>
                  <a:txBody>
                    <a:bodyPr/>
                    <a:lstStyle/>
                    <a:p>
                      <a:pPr algn="l" fontAlgn="ctr"/>
                      <a:r>
                        <a:rPr lang="mn-MN" sz="1000" b="0" i="0" u="none" strike="noStrike">
                          <a:solidFill>
                            <a:srgbClr val="000000"/>
                          </a:solidFill>
                          <a:effectLst/>
                          <a:latin typeface="Arial" panose="020B0604020202020204" pitchFamily="34" charset="0"/>
                        </a:rPr>
                        <a:t>Дахин борлуулахаар худалдан авсан бараа                                          </a:t>
                      </a:r>
                      <a:r>
                        <a:rPr lang="mn-MN" sz="800" b="0" i="1" u="none" strike="noStrike">
                          <a:solidFill>
                            <a:srgbClr val="000000"/>
                          </a:solidFill>
                          <a:effectLst/>
                          <a:latin typeface="Arial" panose="020B0604020202020204" pitchFamily="34" charset="0"/>
                        </a:rPr>
                        <a:t>   (бүлэг </a:t>
                      </a:r>
                      <a:r>
                        <a:rPr lang="en-US" sz="800" b="0" i="1" u="none" strike="noStrike">
                          <a:solidFill>
                            <a:srgbClr val="000000"/>
                          </a:solidFill>
                          <a:effectLst/>
                          <a:latin typeface="Arial" panose="020B0604020202020204" pitchFamily="34" charset="0"/>
                        </a:rPr>
                        <a:t>VII, </a:t>
                      </a:r>
                      <a:r>
                        <a:rPr lang="mn-MN" sz="800" b="0" i="1" u="none" strike="noStrike">
                          <a:solidFill>
                            <a:srgbClr val="000000"/>
                          </a:solidFill>
                          <a:effectLst/>
                          <a:latin typeface="Arial" panose="020B0604020202020204" pitchFamily="34" charset="0"/>
                        </a:rPr>
                        <a:t>мөр 701, багана 3, 4-ийн харгалзах дүнтэй тэнцүү)</a:t>
                      </a:r>
                      <a:endParaRPr lang="mn-MN" sz="1000" b="0" i="0" u="none" strike="noStrike">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505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52893">
                <a:tc>
                  <a:txBody>
                    <a:bodyPr/>
                    <a:lstStyle/>
                    <a:p>
                      <a:pPr algn="l" fontAlgn="ctr"/>
                      <a:r>
                        <a:rPr lang="mn-MN" sz="1000" b="0" i="0" u="none" strike="noStrike">
                          <a:solidFill>
                            <a:srgbClr val="000000"/>
                          </a:solidFill>
                          <a:effectLst/>
                          <a:latin typeface="Arial" panose="020B0604020202020204" pitchFamily="34" charset="0"/>
                        </a:rPr>
                        <a:t>Сав баглаа, боодол</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506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52893">
                <a:tc>
                  <a:txBody>
                    <a:bodyPr/>
                    <a:lstStyle/>
                    <a:p>
                      <a:pPr algn="l" fontAlgn="ctr"/>
                      <a:r>
                        <a:rPr lang="mn-MN" sz="1000" b="1" i="0" u="none" strike="noStrike">
                          <a:solidFill>
                            <a:srgbClr val="000000"/>
                          </a:solidFill>
                          <a:effectLst/>
                          <a:latin typeface="Arial" panose="020B0604020202020204" pitchFamily="34" charset="0"/>
                        </a:rPr>
                        <a:t>Нийт нөөц                                                  </a:t>
                      </a:r>
                      <a:r>
                        <a:rPr lang="mn-MN" sz="1000" b="0" i="1" u="none" strike="noStrike">
                          <a:solidFill>
                            <a:srgbClr val="000000"/>
                          </a:solidFill>
                          <a:effectLst/>
                          <a:latin typeface="Arial" panose="020B0604020202020204" pitchFamily="34" charset="0"/>
                        </a:rPr>
                        <a:t>      мөр507=мөр(501</a:t>
                      </a:r>
                      <a:r>
                        <a:rPr lang="mn-MN" sz="1000" b="0" i="1" u="none" strike="noStrike">
                          <a:solidFill>
                            <a:srgbClr val="000000"/>
                          </a:solidFill>
                          <a:effectLst/>
                          <a:latin typeface="Calibri" panose="020F0502020204030204" pitchFamily="34" charset="0"/>
                        </a:rPr>
                        <a:t>÷</a:t>
                      </a:r>
                      <a:r>
                        <a:rPr lang="mn-MN" sz="1000" b="0" i="1" u="none" strike="noStrike">
                          <a:solidFill>
                            <a:srgbClr val="000000"/>
                          </a:solidFill>
                          <a:effectLst/>
                          <a:latin typeface="Arial" panose="020B0604020202020204" pitchFamily="34" charset="0"/>
                        </a:rPr>
                        <a:t>506)</a:t>
                      </a:r>
                      <a:endParaRPr lang="mn-MN" sz="1000" b="1" i="0" u="none" strike="noStrike">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Arial" panose="020B0604020202020204" pitchFamily="34" charset="0"/>
                        </a:rPr>
                        <a:t>507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mn-MN" sz="1000" b="1" i="0" u="none" strike="noStrike">
                          <a:solidFill>
                            <a:srgbClr val="000000"/>
                          </a:solidFill>
                          <a:effectLst/>
                          <a:latin typeface="Arial" panose="020B0604020202020204" pitchFamily="34" charset="0"/>
                        </a:rPr>
                        <a:t>х</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52893">
                <a:tc>
                  <a:txBody>
                    <a:bodyPr/>
                    <a:lstStyle/>
                    <a:p>
                      <a:pPr algn="l" fontAlgn="ctr"/>
                      <a:endParaRPr lang="en-US" sz="1000" b="0" i="0" u="none" strike="noStrike">
                        <a:solidFill>
                          <a:srgbClr val="000000"/>
                        </a:solidFill>
                        <a:effectLst/>
                        <a:latin typeface="Arial" panose="020B060402020202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000" b="0" i="0" u="none" strike="noStrike">
                        <a:solidFill>
                          <a:srgbClr val="000000"/>
                        </a:solidFill>
                        <a:effectLst/>
                        <a:latin typeface="Arial" panose="020B060402020202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000" b="0" i="0" u="none" strike="noStrike">
                        <a:solidFill>
                          <a:srgbClr val="000000"/>
                        </a:solidFill>
                        <a:effectLst/>
                        <a:latin typeface="Arial" panose="020B060402020202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000" b="0" i="0" u="none" strike="noStrike">
                        <a:solidFill>
                          <a:srgbClr val="000000"/>
                        </a:solidFill>
                        <a:effectLst/>
                        <a:latin typeface="Arial" panose="020B060402020202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000" b="0" i="0" u="none" strike="noStrike" dirty="0">
                        <a:solidFill>
                          <a:srgbClr val="000000"/>
                        </a:solidFill>
                        <a:effectLst/>
                        <a:latin typeface="Arial" panose="020B060402020202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620390058"/>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extBox 1"/>
          <p:cNvSpPr txBox="1"/>
          <p:nvPr/>
        </p:nvSpPr>
        <p:spPr>
          <a:xfrm>
            <a:off x="1093365" y="838200"/>
            <a:ext cx="7315200" cy="369332"/>
          </a:xfrm>
          <a:prstGeom prst="rect">
            <a:avLst/>
          </a:prstGeom>
          <a:noFill/>
        </p:spPr>
        <p:txBody>
          <a:bodyPr wrap="square" rtlCol="0">
            <a:spAutoFit/>
          </a:bodyPr>
          <a:lstStyle/>
          <a:p>
            <a:pPr fontAlgn="ctr"/>
            <a:r>
              <a:rPr lang="mn-Mong-MN" dirty="0"/>
              <a:t> </a:t>
            </a:r>
            <a:r>
              <a:rPr lang="en-US" b="1" dirty="0">
                <a:solidFill>
                  <a:schemeClr val="dk1"/>
                </a:solidFill>
                <a:latin typeface="Arial" pitchFamily="34" charset="0"/>
                <a:cs typeface="Arial" pitchFamily="34" charset="0"/>
              </a:rPr>
              <a:t>VI. </a:t>
            </a:r>
            <a:r>
              <a:rPr lang="mn-MN" b="1" dirty="0">
                <a:solidFill>
                  <a:schemeClr val="dk1"/>
                </a:solidFill>
                <a:latin typeface="Arial" pitchFamily="34" charset="0"/>
                <a:cs typeface="Arial" pitchFamily="34" charset="0"/>
              </a:rPr>
              <a:t>Үйлчилгээний зардал</a:t>
            </a:r>
            <a:endParaRPr lang="ru-RU" b="1" dirty="0">
              <a:solidFill>
                <a:srgbClr val="000000"/>
              </a:solidFill>
              <a:latin typeface="Arial" panose="020B0604020202020204" pitchFamily="34" charset="0"/>
            </a:endParaRPr>
          </a:p>
        </p:txBody>
      </p:sp>
      <p:sp>
        <p:nvSpPr>
          <p:cNvPr id="3" name="TextBox 2"/>
          <p:cNvSpPr txBox="1"/>
          <p:nvPr/>
        </p:nvSpPr>
        <p:spPr>
          <a:xfrm>
            <a:off x="1143000" y="1600200"/>
            <a:ext cx="2965622" cy="3046988"/>
          </a:xfrm>
          <a:prstGeom prst="rect">
            <a:avLst/>
          </a:prstGeom>
          <a:noFill/>
        </p:spPr>
        <p:txBody>
          <a:bodyPr wrap="square" rtlCol="0">
            <a:spAutoFit/>
          </a:bodyPr>
          <a:lstStyle/>
          <a:p>
            <a:pPr algn="just"/>
            <a:r>
              <a:rPr lang="en-US" sz="1200" b="1" dirty="0">
                <a:solidFill>
                  <a:schemeClr val="dk1"/>
                </a:solidFill>
                <a:latin typeface="Arial" pitchFamily="34" charset="0"/>
                <a:cs typeface="Arial" pitchFamily="34" charset="0"/>
              </a:rPr>
              <a:t> </a:t>
            </a:r>
            <a:r>
              <a:rPr lang="mn-MN" sz="1400" b="1" dirty="0">
                <a:solidFill>
                  <a:schemeClr val="tx2"/>
                </a:solidFill>
                <a:latin typeface="Arial" pitchFamily="34" charset="0"/>
                <a:cs typeface="Arial" pitchFamily="34" charset="0"/>
              </a:rPr>
              <a:t>Үйлчилгээний зардал -</a:t>
            </a:r>
            <a:r>
              <a:rPr lang="mn-MN" sz="1400" b="1" dirty="0">
                <a:solidFill>
                  <a:schemeClr val="dk1"/>
                </a:solidFill>
                <a:latin typeface="Arial" pitchFamily="34" charset="0"/>
                <a:cs typeface="Arial" pitchFamily="34" charset="0"/>
              </a:rPr>
              <a:t> </a:t>
            </a:r>
            <a:r>
              <a:rPr lang="mn-MN" sz="1400" dirty="0">
                <a:solidFill>
                  <a:schemeClr val="dk1"/>
                </a:solidFill>
                <a:latin typeface="Arial" pitchFamily="34" charset="0"/>
                <a:cs typeface="Arial" pitchFamily="34" charset="0"/>
              </a:rPr>
              <a:t>нэр төрлөөр</a:t>
            </a:r>
          </a:p>
          <a:p>
            <a:pPr algn="just"/>
            <a:endParaRPr lang="mn-MN" sz="1400" dirty="0">
              <a:solidFill>
                <a:schemeClr val="dk1"/>
              </a:solidFill>
              <a:latin typeface="Arial" pitchFamily="34" charset="0"/>
              <a:cs typeface="Arial" pitchFamily="34" charset="0"/>
            </a:endParaRPr>
          </a:p>
          <a:p>
            <a:pPr algn="just"/>
            <a:r>
              <a:rPr lang="mn-MN" sz="1400" i="1" dirty="0">
                <a:solidFill>
                  <a:srgbClr val="FF0000"/>
                </a:solidFill>
                <a:latin typeface="Arial" pitchFamily="34" charset="0"/>
                <a:cs typeface="Arial" pitchFamily="34" charset="0"/>
              </a:rPr>
              <a:t>Бусдаас үйлчилгээ авахдаа зарцуулсан зарлууд орно.</a:t>
            </a:r>
          </a:p>
          <a:p>
            <a:pPr algn="just"/>
            <a:endParaRPr lang="en-US" sz="1400" dirty="0">
              <a:solidFill>
                <a:schemeClr val="dk1"/>
              </a:solidFill>
              <a:latin typeface="Arial" pitchFamily="34" charset="0"/>
              <a:cs typeface="Arial" pitchFamily="34" charset="0"/>
            </a:endParaRPr>
          </a:p>
          <a:p>
            <a:pPr algn="just"/>
            <a:r>
              <a:rPr lang="mn-MN" sz="1200" dirty="0">
                <a:solidFill>
                  <a:schemeClr val="dk1"/>
                </a:solidFill>
                <a:latin typeface="Arial" pitchFamily="34" charset="0"/>
                <a:cs typeface="Arial" pitchFamily="34" charset="0"/>
              </a:rPr>
              <a:t>Маягтын мөрөнд тусгагдсан үйлчилгээний зардлыг нэр төрлийн дагуу нөхнө.</a:t>
            </a:r>
          </a:p>
          <a:p>
            <a:pPr algn="just"/>
            <a:endParaRPr lang="mn-MN" sz="1200" dirty="0">
              <a:solidFill>
                <a:schemeClr val="dk1"/>
              </a:solidFill>
              <a:latin typeface="Arial" pitchFamily="34" charset="0"/>
              <a:cs typeface="Arial" pitchFamily="34" charset="0"/>
            </a:endParaRPr>
          </a:p>
          <a:p>
            <a:pPr algn="just"/>
            <a:r>
              <a:rPr lang="mn-MN" sz="1200" dirty="0">
                <a:solidFill>
                  <a:schemeClr val="dk1"/>
                </a:solidFill>
                <a:latin typeface="Arial" pitchFamily="34" charset="0"/>
                <a:cs typeface="Arial" pitchFamily="34" charset="0"/>
              </a:rPr>
              <a:t>Тээврийн зардал- тээврийн хөлс, таксийн хөлс г. М</a:t>
            </a:r>
          </a:p>
          <a:p>
            <a:pPr algn="just"/>
            <a:endParaRPr lang="mn-MN" sz="1200" dirty="0">
              <a:solidFill>
                <a:schemeClr val="dk1"/>
              </a:solidFill>
              <a:latin typeface="Arial" pitchFamily="34" charset="0"/>
              <a:cs typeface="Arial" pitchFamily="34" charset="0"/>
            </a:endParaRPr>
          </a:p>
          <a:p>
            <a:pPr algn="just"/>
            <a:r>
              <a:rPr lang="mn-MN" sz="1200" dirty="0">
                <a:solidFill>
                  <a:schemeClr val="dk1"/>
                </a:solidFill>
                <a:latin typeface="Arial" pitchFamily="34" charset="0"/>
                <a:cs typeface="Arial" pitchFamily="34" charset="0"/>
              </a:rPr>
              <a:t>609-д гар утасны төлбөр</a:t>
            </a:r>
          </a:p>
          <a:p>
            <a:pPr algn="just"/>
            <a:endParaRPr lang="en-US" sz="1200" dirty="0">
              <a:solidFill>
                <a:schemeClr val="dk1"/>
              </a:solidFill>
              <a:latin typeface="Arial" pitchFamily="34" charset="0"/>
              <a:cs typeface="Arial" pitchFamily="34" charset="0"/>
            </a:endParaRPr>
          </a:p>
        </p:txBody>
      </p:sp>
      <p:pic>
        <p:nvPicPr>
          <p:cNvPr id="4" name="Picture 3"/>
          <p:cNvPicPr>
            <a:picLocks noChangeAspect="1"/>
          </p:cNvPicPr>
          <p:nvPr/>
        </p:nvPicPr>
        <p:blipFill>
          <a:blip r:embed="rId3"/>
          <a:stretch>
            <a:fillRect/>
          </a:stretch>
        </p:blipFill>
        <p:spPr>
          <a:xfrm>
            <a:off x="4495800" y="609600"/>
            <a:ext cx="4343400" cy="5791200"/>
          </a:xfrm>
          <a:prstGeom prst="rect">
            <a:avLst/>
          </a:prstGeom>
        </p:spPr>
      </p:pic>
    </p:spTree>
    <p:extLst>
      <p:ext uri="{BB962C8B-B14F-4D97-AF65-F5344CB8AC3E}">
        <p14:creationId xmlns:p14="http://schemas.microsoft.com/office/powerpoint/2010/main" val="671953815"/>
      </p:ext>
    </p:extLst>
  </p:cSld>
  <p:clrMapOvr>
    <a:masterClrMapping/>
  </p:clrMapOvr>
  <mc:AlternateContent xmlns:mc="http://schemas.openxmlformats.org/markup-compatibility/2006" xmlns:p14="http://schemas.microsoft.com/office/powerpoint/2010/main">
    <mc:Choice Requires="p14">
      <p:transition p14:dur="10" advClick="0" advTm="20000"/>
    </mc:Choice>
    <mc:Fallback xmlns="">
      <p:transition advClick="0" advTm="2000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6915</TotalTime>
  <Words>1899</Words>
  <Application>Microsoft Office PowerPoint</Application>
  <PresentationFormat>On-screen Show (4:3)</PresentationFormat>
  <Paragraphs>195</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МОНГОЛ УЛСЫН СТАТИСТИКИЙН СИСТЕМИЙН ТАНИЛЦУУЛГА</dc:title>
  <dc:creator>Enkhbaatar_L</dc:creator>
  <cp:lastModifiedBy>Munkhzolboo</cp:lastModifiedBy>
  <cp:revision>1059</cp:revision>
  <cp:lastPrinted>2017-09-11T09:35:27Z</cp:lastPrinted>
  <dcterms:created xsi:type="dcterms:W3CDTF">2016-10-10T07:15:58Z</dcterms:created>
  <dcterms:modified xsi:type="dcterms:W3CDTF">2021-02-17T08:45:09Z</dcterms:modified>
</cp:coreProperties>
</file>