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92" r:id="rId4"/>
    <p:sldId id="293" r:id="rId5"/>
    <p:sldId id="286" r:id="rId6"/>
    <p:sldId id="287" r:id="rId7"/>
    <p:sldId id="291" r:id="rId8"/>
    <p:sldId id="282" r:id="rId9"/>
    <p:sldId id="284" r:id="rId10"/>
    <p:sldId id="281" r:id="rId11"/>
    <p:sldId id="280" r:id="rId12"/>
    <p:sldId id="279" r:id="rId13"/>
    <p:sldId id="260" r:id="rId14"/>
    <p:sldId id="290" r:id="rId15"/>
    <p:sldId id="288" r:id="rId16"/>
    <p:sldId id="28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r's\jobs\2017\12%20sar\2017.12%20&#1089;&#1072;&#1088;%20&#1076;&#1086;&#1090;&#1086;&#1088;%20&#1084;&#1101;&#1076;&#1101;&#1101;%20&#1093;&#1257;&#1076;&#1257;&#1257;%20&#1072;&#1078;%20&#1072;&#1093;&#1091;&#108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r's\jobs\2018\12%20sar\2018.12%20&#1089;&#1072;&#1088;%20&#1076;&#1086;&#1090;&#1086;&#1088;%20&#1084;&#1101;&#1076;&#1101;&#1101;%20&#1093;&#1257;&#1076;&#1257;&#1257;%20&#1072;&#1078;%20&#1072;&#1093;&#1091;&#108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r's\jobs\2018\12%20sar\2018.12%20&#1089;&#1072;&#1088;%20&#1076;&#1086;&#1090;&#1086;&#1088;%20&#1084;&#1101;&#1076;&#1101;&#1101;%20&#1093;&#1257;&#1076;&#1257;&#1257;%20&#1072;&#1078;%20&#1072;&#1093;&#1091;&#108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r's\jobs\2017\12%20sar\2017.12%20&#1089;&#1072;&#1088;%20&#1076;&#1086;&#1090;&#1086;&#1088;%20&#1084;&#1101;&#1076;&#1101;&#1101;%20&#1093;&#1257;&#1076;&#1257;&#1257;%20&#1072;&#1078;%20&#1072;&#1093;&#1091;&#108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r's\jobs\2018\12%20sar\2018.12%20&#1089;&#1072;&#1088;%20&#1076;&#1086;&#1090;&#1086;&#1088;%20&#1084;&#1101;&#1076;&#1101;&#1101;%20&#1093;&#1257;&#1076;&#1257;&#1257;%20&#1072;&#1078;%20&#1072;&#1093;&#1091;&#1081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93576965669985E-3"/>
          <c:y val="0.11094962088072324"/>
          <c:w val="0.99114064230343302"/>
          <c:h val="0.66128062117235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'urinsh-1'!$K$10</c:f>
              <c:strCache>
                <c:ptCount val="1"/>
                <c:pt idx="0">
                  <c:v>Малтай өрх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'urinsh-1'!$L$9:$O$9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'urinsh-1'!$L$10:$O$10</c:f>
              <c:numCache>
                <c:formatCode>General</c:formatCode>
                <c:ptCount val="4"/>
                <c:pt idx="0">
                  <c:v>9270</c:v>
                </c:pt>
                <c:pt idx="1">
                  <c:v>9406</c:v>
                </c:pt>
                <c:pt idx="2">
                  <c:v>9565</c:v>
                </c:pt>
                <c:pt idx="3">
                  <c:v>9541</c:v>
                </c:pt>
              </c:numCache>
            </c:numRef>
          </c:val>
        </c:ser>
        <c:ser>
          <c:idx val="1"/>
          <c:order val="1"/>
          <c:tx>
            <c:strRef>
              <c:f>'urinsh-1'!$K$11</c:f>
              <c:strCache>
                <c:ptCount val="1"/>
                <c:pt idx="0">
                  <c:v>Малчин өрх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36090072434213E-3"/>
                  <c:y val="6.741397446040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36145900978972E-3"/>
                  <c:y val="7.2807198580972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370072684298949E-2"/>
                      <c:h val="4.53157797960212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5.9324297525153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398876803546481E-16"/>
                  <c:y val="6.471741548198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'urinsh-1'!$L$9:$O$9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'urinsh-1'!$L$11:$O$11</c:f>
              <c:numCache>
                <c:formatCode>General</c:formatCode>
                <c:ptCount val="4"/>
                <c:pt idx="0">
                  <c:v>4125</c:v>
                </c:pt>
                <c:pt idx="1">
                  <c:v>4193</c:v>
                </c:pt>
                <c:pt idx="2">
                  <c:v>4427</c:v>
                </c:pt>
                <c:pt idx="3">
                  <c:v>4679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559272"/>
        <c:axId val="148559664"/>
      </c:barChart>
      <c:lineChart>
        <c:grouping val="standard"/>
        <c:varyColors val="0"/>
        <c:ser>
          <c:idx val="2"/>
          <c:order val="2"/>
          <c:tx>
            <c:strRef>
              <c:f>'urinsh-1'!$K$12</c:f>
              <c:strCache>
                <c:ptCount val="1"/>
                <c:pt idx="0">
                  <c:v>Малчид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089700996677748E-2"/>
                  <c:y val="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1949058693244786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734219269102985E-2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9734219269102985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'urinsh-1'!$L$9:$O$9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'urinsh-1'!$L$12:$O$12</c:f>
              <c:numCache>
                <c:formatCode>General</c:formatCode>
                <c:ptCount val="4"/>
                <c:pt idx="0">
                  <c:v>7952</c:v>
                </c:pt>
                <c:pt idx="1">
                  <c:v>8051</c:v>
                </c:pt>
                <c:pt idx="2">
                  <c:v>8522</c:v>
                </c:pt>
                <c:pt idx="3">
                  <c:v>8278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559272"/>
        <c:axId val="148559664"/>
      </c:lineChart>
      <c:catAx>
        <c:axId val="14855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559664"/>
        <c:crosses val="autoZero"/>
        <c:auto val="1"/>
        <c:lblAlgn val="ctr"/>
        <c:lblOffset val="100"/>
        <c:noMultiLvlLbl val="0"/>
      </c:catAx>
      <c:valAx>
        <c:axId val="148559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55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66431230979849"/>
          <c:y val="0.89393518518518522"/>
          <c:w val="0.5600266827111727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/>
              <a:t>Нийт мал</a:t>
            </a:r>
            <a:r>
              <a:rPr lang="en-US"/>
              <a:t> /</a:t>
            </a:r>
            <a:r>
              <a:rPr lang="mn-MN"/>
              <a:t>мян.тол/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'niit mal'!$B$51</c:f>
              <c:strCache>
                <c:ptCount val="1"/>
                <c:pt idx="0">
                  <c:v>Нийт мал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994936915125301E-2"/>
                  <c:y val="-2.1863505340658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327859524695447E-2"/>
                  <c:y val="-3.375881063537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51841224294631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923136925425843E-2"/>
                  <c:y val="-4.1666607073337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311340879509089E-2"/>
                  <c:y val="4.102442935573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176654911512913E-2"/>
                  <c:y val="-4.0669729859147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387559271745131E-2"/>
                  <c:y val="-3.391327654518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167779503274963E-2"/>
                  <c:y val="2.07333297672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'niit mal'!$C$50:$K$50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'niit mal'!$C$51:$K$51</c:f>
              <c:numCache>
                <c:formatCode>0.0</c:formatCode>
                <c:ptCount val="9"/>
                <c:pt idx="0" formatCode="General">
                  <c:v>1265.5</c:v>
                </c:pt>
                <c:pt idx="1">
                  <c:v>1260.8</c:v>
                </c:pt>
                <c:pt idx="2" formatCode="General">
                  <c:v>1305.5</c:v>
                </c:pt>
                <c:pt idx="3" formatCode="General">
                  <c:v>1314.1</c:v>
                </c:pt>
                <c:pt idx="4" formatCode="General">
                  <c:v>1471.6</c:v>
                </c:pt>
                <c:pt idx="5" formatCode="General">
                  <c:v>1458.7</c:v>
                </c:pt>
                <c:pt idx="6" formatCode="General">
                  <c:v>1599.7</c:v>
                </c:pt>
                <c:pt idx="7" formatCode="General">
                  <c:v>1509.9</c:v>
                </c:pt>
                <c:pt idx="8">
                  <c:v>1540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23628112"/>
        <c:axId val="423628504"/>
      </c:lineChart>
      <c:catAx>
        <c:axId val="42362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3628504"/>
        <c:crosses val="autoZero"/>
        <c:auto val="1"/>
        <c:lblAlgn val="ctr"/>
        <c:lblOffset val="100"/>
        <c:noMultiLvlLbl val="0"/>
      </c:catAx>
      <c:valAx>
        <c:axId val="423628504"/>
        <c:scaling>
          <c:orientation val="minMax"/>
          <c:max val="1600"/>
          <c:min val="1258"/>
        </c:scaling>
        <c:delete val="1"/>
        <c:axPos val="l"/>
        <c:numFmt formatCode="General" sourceLinked="1"/>
        <c:majorTickMark val="none"/>
        <c:minorTickMark val="none"/>
        <c:tickLblPos val="nextTo"/>
        <c:crossAx val="42362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7653913150103"/>
          <c:y val="3.4722222222222224E-2"/>
          <c:w val="0.58840126032489082"/>
          <c:h val="0.8903543025396372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9.4147695875894055E-2"/>
                  <c:y val="-5.39045313761966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'niit mal'!$K$29:$K$33</c:f>
              <c:strCache>
                <c:ptCount val="5"/>
                <c:pt idx="0">
                  <c:v>Адуу</c:v>
                </c:pt>
                <c:pt idx="1">
                  <c:v>Үхэр</c:v>
                </c:pt>
                <c:pt idx="2">
                  <c:v>Тэмээ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'niit mal'!$L$29:$L$33</c:f>
              <c:numCache>
                <c:formatCode>General</c:formatCode>
                <c:ptCount val="5"/>
                <c:pt idx="0">
                  <c:v>97604</c:v>
                </c:pt>
                <c:pt idx="1">
                  <c:v>216805</c:v>
                </c:pt>
                <c:pt idx="2">
                  <c:v>483</c:v>
                </c:pt>
                <c:pt idx="3">
                  <c:v>705874</c:v>
                </c:pt>
                <c:pt idx="4">
                  <c:v>519270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 i="0" baseline="0" dirty="0" smtClean="0">
                <a:effectLst/>
              </a:rPr>
              <a:t>малын тоо сумдаар </a:t>
            </a:r>
            <a:endParaRPr lang="en-US" sz="1050" dirty="0" smtClean="0">
              <a:effectLst/>
            </a:endParaRPr>
          </a:p>
          <a:p>
            <a:pPr>
              <a:defRPr/>
            </a:pPr>
            <a:r>
              <a:rPr lang="mn-MN" sz="1400" b="1" i="0" baseline="0" dirty="0" smtClean="0">
                <a:effectLst/>
              </a:rPr>
              <a:t>2017 он /мян.тол/</a:t>
            </a:r>
            <a:endParaRPr lang="en-US" sz="1050" dirty="0" smtClean="0">
              <a:effectLst/>
            </a:endParaRPr>
          </a:p>
        </c:rich>
      </c:tx>
      <c:layout>
        <c:manualLayout>
          <c:xMode val="edge"/>
          <c:yMode val="edge"/>
          <c:x val="0.23387206219572257"/>
          <c:y val="4.69743349987646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127494350100701"/>
          <c:y val="0.12789779864210882"/>
          <c:w val="0.52716889551238388"/>
          <c:h val="0.843509996286438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1557520565701397E-16"/>
                  <c:y val="2.4898845987501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'niit mal'!$P$28:$P$44</c:f>
              <c:strCache>
                <c:ptCount val="17"/>
                <c:pt idx="0">
                  <c:v>Сүхбаатар </c:v>
                </c:pt>
                <c:pt idx="1">
                  <c:v>Шаамар </c:v>
                </c:pt>
                <c:pt idx="2">
                  <c:v>Хүдэр </c:v>
                </c:pt>
                <c:pt idx="3">
                  <c:v>Алтанбулаг</c:v>
                </c:pt>
                <c:pt idx="4">
                  <c:v>Түшиг </c:v>
                </c:pt>
                <c:pt idx="5">
                  <c:v>Ерөө</c:v>
                </c:pt>
                <c:pt idx="6">
                  <c:v>Зүүнбүрэн </c:v>
                </c:pt>
                <c:pt idx="7">
                  <c:v>Хушаат </c:v>
                </c:pt>
                <c:pt idx="8">
                  <c:v>Жавхлант </c:v>
                </c:pt>
                <c:pt idx="9">
                  <c:v>Сант </c:v>
                </c:pt>
                <c:pt idx="10">
                  <c:v>Сайхан </c:v>
                </c:pt>
                <c:pt idx="11">
                  <c:v>Мандал </c:v>
                </c:pt>
                <c:pt idx="12">
                  <c:v>Орхон </c:v>
                </c:pt>
                <c:pt idx="13">
                  <c:v>Баянгол </c:v>
                </c:pt>
                <c:pt idx="14">
                  <c:v>Цагааннуур </c:v>
                </c:pt>
                <c:pt idx="15">
                  <c:v>Баруунбүрэн</c:v>
                </c:pt>
                <c:pt idx="16">
                  <c:v>Орхонтуул </c:v>
                </c:pt>
              </c:strCache>
            </c:strRef>
          </c:cat>
          <c:val>
            <c:numRef>
              <c:f>'niit mal'!$Q$28:$Q$44</c:f>
              <c:numCache>
                <c:formatCode>General</c:formatCode>
                <c:ptCount val="17"/>
                <c:pt idx="0">
                  <c:v>21.1</c:v>
                </c:pt>
                <c:pt idx="1">
                  <c:v>21.7</c:v>
                </c:pt>
                <c:pt idx="2">
                  <c:v>28.4</c:v>
                </c:pt>
                <c:pt idx="3">
                  <c:v>52.1</c:v>
                </c:pt>
                <c:pt idx="4">
                  <c:v>58.8</c:v>
                </c:pt>
                <c:pt idx="5">
                  <c:v>63.6</c:v>
                </c:pt>
                <c:pt idx="6">
                  <c:v>69.8</c:v>
                </c:pt>
                <c:pt idx="7" formatCode="0.0">
                  <c:v>73</c:v>
                </c:pt>
                <c:pt idx="8">
                  <c:v>82.1</c:v>
                </c:pt>
                <c:pt idx="9" formatCode="0.0">
                  <c:v>83.1</c:v>
                </c:pt>
                <c:pt idx="10">
                  <c:v>93.1</c:v>
                </c:pt>
                <c:pt idx="11">
                  <c:v>101.7</c:v>
                </c:pt>
                <c:pt idx="12">
                  <c:v>104.9</c:v>
                </c:pt>
                <c:pt idx="13">
                  <c:v>138.6</c:v>
                </c:pt>
                <c:pt idx="14">
                  <c:v>162.19999999999999</c:v>
                </c:pt>
                <c:pt idx="15">
                  <c:v>170.8</c:v>
                </c:pt>
                <c:pt idx="16">
                  <c:v>184.8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6842616"/>
        <c:axId val="196843008"/>
      </c:barChart>
      <c:catAx>
        <c:axId val="196842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843008"/>
        <c:crosses val="autoZero"/>
        <c:auto val="1"/>
        <c:lblAlgn val="ctr"/>
        <c:lblOffset val="100"/>
        <c:noMultiLvlLbl val="0"/>
      </c:catAx>
      <c:valAx>
        <c:axId val="196843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84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/>
              <a:t>Малын тоо </a:t>
            </a:r>
            <a:r>
              <a:rPr lang="mn-MN" b="1" dirty="0" smtClean="0"/>
              <a:t>судмаар</a:t>
            </a:r>
          </a:p>
          <a:p>
            <a:pPr>
              <a:defRPr/>
            </a:pPr>
            <a:r>
              <a:rPr lang="mn-MN" b="1" dirty="0" smtClean="0"/>
              <a:t>2018 он </a:t>
            </a:r>
            <a:r>
              <a:rPr lang="mn-MN" b="1" dirty="0"/>
              <a:t>/толгой/</a:t>
            </a:r>
            <a:endParaRPr lang="en-US" b="1" dirty="0"/>
          </a:p>
        </c:rich>
      </c:tx>
      <c:layout>
        <c:manualLayout>
          <c:xMode val="edge"/>
          <c:yMode val="edge"/>
          <c:x val="0.25731408617340734"/>
          <c:y val="2.503912116233571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095734015186252"/>
          <c:y val="7.7133111319792363E-2"/>
          <c:w val="0.49252644083178237"/>
          <c:h val="0.899597353800640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'niit mal'!$M$7:$M$23</c:f>
              <c:strCache>
                <c:ptCount val="17"/>
                <c:pt idx="0">
                  <c:v>Сүхбаатар</c:v>
                </c:pt>
                <c:pt idx="1">
                  <c:v>Шаамар</c:v>
                </c:pt>
                <c:pt idx="2">
                  <c:v>Хүдэр</c:v>
                </c:pt>
                <c:pt idx="3">
                  <c:v>Алтанбулаг</c:v>
                </c:pt>
                <c:pt idx="4">
                  <c:v>Түшиг</c:v>
                </c:pt>
                <c:pt idx="5">
                  <c:v>Ерөө</c:v>
                </c:pt>
                <c:pt idx="6">
                  <c:v>Зүүнбүрэн</c:v>
                </c:pt>
                <c:pt idx="7">
                  <c:v>Хушаат</c:v>
                </c:pt>
                <c:pt idx="8">
                  <c:v>Сант</c:v>
                </c:pt>
                <c:pt idx="9">
                  <c:v>Жавхлант</c:v>
                </c:pt>
                <c:pt idx="10">
                  <c:v>Мандал</c:v>
                </c:pt>
                <c:pt idx="11">
                  <c:v>Сайхан</c:v>
                </c:pt>
                <c:pt idx="12">
                  <c:v>Орхон</c:v>
                </c:pt>
                <c:pt idx="13">
                  <c:v>Баянгол</c:v>
                </c:pt>
                <c:pt idx="14">
                  <c:v>Баруунбүрэн</c:v>
                </c:pt>
                <c:pt idx="15">
                  <c:v>Цагааннуур</c:v>
                </c:pt>
                <c:pt idx="16">
                  <c:v>Орхонтуул</c:v>
                </c:pt>
              </c:strCache>
            </c:strRef>
          </c:cat>
          <c:val>
            <c:numRef>
              <c:f>'niit mal'!$N$7:$N$23</c:f>
              <c:numCache>
                <c:formatCode>#\ ##0</c:formatCode>
                <c:ptCount val="17"/>
                <c:pt idx="0">
                  <c:v>23043</c:v>
                </c:pt>
                <c:pt idx="1">
                  <c:v>23514</c:v>
                </c:pt>
                <c:pt idx="2">
                  <c:v>31366</c:v>
                </c:pt>
                <c:pt idx="3">
                  <c:v>55571</c:v>
                </c:pt>
                <c:pt idx="4">
                  <c:v>60079</c:v>
                </c:pt>
                <c:pt idx="5">
                  <c:v>69322</c:v>
                </c:pt>
                <c:pt idx="6">
                  <c:v>75710</c:v>
                </c:pt>
                <c:pt idx="7">
                  <c:v>83517</c:v>
                </c:pt>
                <c:pt idx="8">
                  <c:v>83635</c:v>
                </c:pt>
                <c:pt idx="9">
                  <c:v>88185</c:v>
                </c:pt>
                <c:pt idx="10">
                  <c:v>94472</c:v>
                </c:pt>
                <c:pt idx="11">
                  <c:v>94717</c:v>
                </c:pt>
                <c:pt idx="12">
                  <c:v>98236</c:v>
                </c:pt>
                <c:pt idx="13">
                  <c:v>138797</c:v>
                </c:pt>
                <c:pt idx="14">
                  <c:v>166625</c:v>
                </c:pt>
                <c:pt idx="15">
                  <c:v>171053</c:v>
                </c:pt>
                <c:pt idx="16">
                  <c:v>182194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7385984"/>
        <c:axId val="380026840"/>
      </c:barChart>
      <c:catAx>
        <c:axId val="37738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0026840"/>
        <c:crosses val="autoZero"/>
        <c:auto val="1"/>
        <c:lblAlgn val="ctr"/>
        <c:lblOffset val="100"/>
        <c:noMultiLvlLbl val="0"/>
      </c:catAx>
      <c:valAx>
        <c:axId val="380026840"/>
        <c:scaling>
          <c:orientation val="minMax"/>
        </c:scaling>
        <c:delete val="1"/>
        <c:axPos val="b"/>
        <c:numFmt formatCode="#\ ##0" sourceLinked="1"/>
        <c:majorTickMark val="none"/>
        <c:minorTickMark val="none"/>
        <c:tickLblPos val="nextTo"/>
        <c:crossAx val="37738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mn-MN" sz="1800" b="1" i="0" dirty="0" smtClean="0">
              <a:latin typeface="Arial" pitchFamily="34" charset="0"/>
              <a:cs typeface="Arial" pitchFamily="34" charset="0"/>
            </a:rPr>
            <a:t>95.4</a:t>
          </a:r>
          <a:endParaRPr lang="en-US" sz="1600" b="1" i="0" dirty="0"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mn-MN" sz="2400" b="1" i="0" dirty="0" smtClean="0">
              <a:latin typeface="Arial" pitchFamily="34" charset="0"/>
              <a:cs typeface="Arial" pitchFamily="34" charset="0"/>
            </a:rPr>
            <a:t>97.6</a:t>
          </a:r>
          <a:endParaRPr lang="en-US" sz="1800" b="1" i="0" dirty="0"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/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/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39777" custLinFactNeighborX="-27782" custLinFactNeighborY="-7553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/>
      <dgm:spPr/>
    </dgm:pt>
    <dgm:pt modelId="{8D69137B-B21E-4EB5-B1FC-51BB3A09AAA2}" type="pres">
      <dgm:prSet presAssocID="{0DAA601A-C80C-437B-B111-FA120CE45348}" presName="textBox2a" presStyleLbl="revTx" presStyleIdx="0" presStyleCnt="2" custScaleY="71878" custLinFactNeighborX="-3641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/>
      <dgm:spPr/>
    </dgm:pt>
    <dgm:pt modelId="{DFFCC740-1227-49DF-8C35-9DC148F180FD}" type="pres">
      <dgm:prSet presAssocID="{17F2C4EB-94B4-48F4-90EF-C17DE31312FE}" presName="textBox2b" presStyleLbl="revTx" presStyleIdx="1" presStyleCnt="2" custScaleX="131236" custScaleY="49886" custLinFactNeighborX="619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9A6F33-C3E6-4322-9626-D4107C545E24}" type="presOf" srcId="{A0E90193-D3B5-4517-92F5-A7D6798999FB}" destId="{6252CB48-6C5F-46E9-943E-6E025E15A46D}" srcOrd="0" destOrd="0" presId="urn:microsoft.com/office/officeart/2005/8/layout/arrow2"/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1F259F03-43BC-4B0A-AABB-D4AFC2B48DDC}" type="presOf" srcId="{0DAA601A-C80C-437B-B111-FA120CE45348}" destId="{8D69137B-B21E-4EB5-B1FC-51BB3A09AAA2}" srcOrd="0" destOrd="0" presId="urn:microsoft.com/office/officeart/2005/8/layout/arrow2"/>
    <dgm:cxn modelId="{9B187859-F9E4-4DA0-AEA6-ABD12311EB8F}" type="presOf" srcId="{17F2C4EB-94B4-48F4-90EF-C17DE31312FE}" destId="{DFFCC740-1227-49DF-8C35-9DC148F180FD}" srcOrd="0" destOrd="0" presId="urn:microsoft.com/office/officeart/2005/8/layout/arrow2"/>
    <dgm:cxn modelId="{D172E433-E220-4ED7-9EE0-C1A290409CEC}" type="presParOf" srcId="{6252CB48-6C5F-46E9-943E-6E025E15A46D}" destId="{101DB3A2-F7E0-4FF1-975D-A36B85664807}" srcOrd="0" destOrd="0" presId="urn:microsoft.com/office/officeart/2005/8/layout/arrow2"/>
    <dgm:cxn modelId="{855DACE0-F3FA-4C31-8585-F55991F7F3F8}" type="presParOf" srcId="{6252CB48-6C5F-46E9-943E-6E025E15A46D}" destId="{867AFA6A-F179-4233-A18C-E5509213B722}" srcOrd="1" destOrd="0" presId="urn:microsoft.com/office/officeart/2005/8/layout/arrow2"/>
    <dgm:cxn modelId="{ED84065E-96E2-4DC0-A535-5D2BF45B8A7B}" type="presParOf" srcId="{867AFA6A-F179-4233-A18C-E5509213B722}" destId="{1B20BC8D-93B8-488D-B621-A0DD27154F12}" srcOrd="0" destOrd="0" presId="urn:microsoft.com/office/officeart/2005/8/layout/arrow2"/>
    <dgm:cxn modelId="{7966F385-1BCD-4F83-9C93-0FEBA584D1A1}" type="presParOf" srcId="{867AFA6A-F179-4233-A18C-E5509213B722}" destId="{8D69137B-B21E-4EB5-B1FC-51BB3A09AAA2}" srcOrd="1" destOrd="0" presId="urn:microsoft.com/office/officeart/2005/8/layout/arrow2"/>
    <dgm:cxn modelId="{8A789FAC-C369-476F-885B-F12CEC76FECC}" type="presParOf" srcId="{867AFA6A-F179-4233-A18C-E5509213B722}" destId="{290D9873-BF3B-4F15-A3E9-F49B61078350}" srcOrd="2" destOrd="0" presId="urn:microsoft.com/office/officeart/2005/8/layout/arrow2"/>
    <dgm:cxn modelId="{E4010A1B-4F5E-4001-8C7F-07965D4B34B3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en-US" sz="2400" b="1" i="0" dirty="0" smtClean="0">
              <a:latin typeface="Arial" pitchFamily="34" charset="0"/>
              <a:cs typeface="Arial" pitchFamily="34" charset="0"/>
            </a:rPr>
            <a:t>21</a:t>
          </a:r>
          <a:r>
            <a:rPr lang="mn-MN" sz="2400" b="1" i="0" dirty="0" smtClean="0">
              <a:latin typeface="Arial" pitchFamily="34" charset="0"/>
              <a:cs typeface="Arial" pitchFamily="34" charset="0"/>
            </a:rPr>
            <a:t>6</a:t>
          </a:r>
          <a:r>
            <a:rPr lang="en-US" sz="2400" b="1" i="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2400" b="1" i="0" dirty="0" smtClean="0">
              <a:latin typeface="Arial" pitchFamily="34" charset="0"/>
              <a:cs typeface="Arial" pitchFamily="34" charset="0"/>
            </a:rPr>
            <a:t>8</a:t>
          </a:r>
          <a:endParaRPr lang="en-US" sz="2000" b="1" i="0" dirty="0"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en-US" sz="2000" b="1" i="0" dirty="0" smtClean="0">
              <a:latin typeface="Arial" pitchFamily="34" charset="0"/>
              <a:cs typeface="Arial" pitchFamily="34" charset="0"/>
            </a:rPr>
            <a:t>2</a:t>
          </a:r>
          <a:r>
            <a:rPr lang="mn-MN" sz="2000" b="1" i="0" dirty="0" smtClean="0">
              <a:latin typeface="Arial" pitchFamily="34" charset="0"/>
              <a:cs typeface="Arial" pitchFamily="34" charset="0"/>
            </a:rPr>
            <a:t>18</a:t>
          </a:r>
          <a:r>
            <a:rPr lang="en-US" sz="2000" b="1" i="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2000" b="1" i="0" dirty="0" smtClean="0">
              <a:latin typeface="Arial" pitchFamily="34" charset="0"/>
              <a:cs typeface="Arial" pitchFamily="34" charset="0"/>
            </a:rPr>
            <a:t>4</a:t>
          </a:r>
          <a:endParaRPr lang="en-US" sz="2000" b="1" i="0" dirty="0"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 sz="2400"/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 sz="2400"/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Ang="10800000" custScaleX="139403" custLinFactNeighborX="-44643" custLinFactNeighborY="-7143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/>
      <dgm:spPr/>
    </dgm:pt>
    <dgm:pt modelId="{8D69137B-B21E-4EB5-B1FC-51BB3A09AAA2}" type="pres">
      <dgm:prSet presAssocID="{0DAA601A-C80C-437B-B111-FA120CE45348}" presName="textBox2a" presStyleLbl="revTx" presStyleIdx="0" presStyleCnt="2" custScaleX="154131" custScaleY="27918" custLinFactNeighborX="-5000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/>
      <dgm:spPr/>
    </dgm:pt>
    <dgm:pt modelId="{DFFCC740-1227-49DF-8C35-9DC148F180FD}" type="pres">
      <dgm:prSet presAssocID="{17F2C4EB-94B4-48F4-90EF-C17DE31312FE}" presName="textBox2b" presStyleLbl="revTx" presStyleIdx="1" presStyleCnt="2" custScaleX="181829" custLinFactNeighborX="41141" custLinFactNeighborY="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48F17-6F76-4018-8B22-E3C38B27FBF4}" type="presOf" srcId="{A0E90193-D3B5-4517-92F5-A7D6798999FB}" destId="{6252CB48-6C5F-46E9-943E-6E025E15A46D}" srcOrd="0" destOrd="0" presId="urn:microsoft.com/office/officeart/2005/8/layout/arrow2"/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940986AD-037E-4B5F-AAAF-72FC1D9A407B}" type="presOf" srcId="{0DAA601A-C80C-437B-B111-FA120CE45348}" destId="{8D69137B-B21E-4EB5-B1FC-51BB3A09AAA2}" srcOrd="0" destOrd="0" presId="urn:microsoft.com/office/officeart/2005/8/layout/arrow2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161FBB7B-72A3-4346-A1D3-561358BD21C2}" type="presOf" srcId="{17F2C4EB-94B4-48F4-90EF-C17DE31312FE}" destId="{DFFCC740-1227-49DF-8C35-9DC148F180FD}" srcOrd="0" destOrd="0" presId="urn:microsoft.com/office/officeart/2005/8/layout/arrow2"/>
    <dgm:cxn modelId="{9917B6F9-2F05-4DE9-9A22-8BC838FF101C}" type="presParOf" srcId="{6252CB48-6C5F-46E9-943E-6E025E15A46D}" destId="{101DB3A2-F7E0-4FF1-975D-A36B85664807}" srcOrd="0" destOrd="0" presId="urn:microsoft.com/office/officeart/2005/8/layout/arrow2"/>
    <dgm:cxn modelId="{78A424FC-9BB9-49E9-81E9-D07CA26D0C27}" type="presParOf" srcId="{6252CB48-6C5F-46E9-943E-6E025E15A46D}" destId="{867AFA6A-F179-4233-A18C-E5509213B722}" srcOrd="1" destOrd="0" presId="urn:microsoft.com/office/officeart/2005/8/layout/arrow2"/>
    <dgm:cxn modelId="{30F59B96-A5B8-47A3-AE09-412A9649DCE9}" type="presParOf" srcId="{867AFA6A-F179-4233-A18C-E5509213B722}" destId="{1B20BC8D-93B8-488D-B621-A0DD27154F12}" srcOrd="0" destOrd="0" presId="urn:microsoft.com/office/officeart/2005/8/layout/arrow2"/>
    <dgm:cxn modelId="{D72D4B57-BE72-4341-BA1E-9D314A3D6CCC}" type="presParOf" srcId="{867AFA6A-F179-4233-A18C-E5509213B722}" destId="{8D69137B-B21E-4EB5-B1FC-51BB3A09AAA2}" srcOrd="1" destOrd="0" presId="urn:microsoft.com/office/officeart/2005/8/layout/arrow2"/>
    <dgm:cxn modelId="{CB3D61A8-4C23-4CF4-986A-4190F0749C14}" type="presParOf" srcId="{867AFA6A-F179-4233-A18C-E5509213B722}" destId="{290D9873-BF3B-4F15-A3E9-F49B61078350}" srcOrd="2" destOrd="0" presId="urn:microsoft.com/office/officeart/2005/8/layout/arrow2"/>
    <dgm:cxn modelId="{2F353E36-A166-4943-B170-87048A34EF6B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en-US" sz="3200" b="1" i="0" dirty="0" smtClean="0">
              <a:latin typeface="Arial" pitchFamily="34" charset="0"/>
              <a:cs typeface="Arial" pitchFamily="34" charset="0"/>
            </a:rPr>
            <a:t>0</a:t>
          </a:r>
          <a:r>
            <a:rPr lang="mn-MN" sz="3200" b="1" i="0" dirty="0" smtClean="0">
              <a:latin typeface="Arial" pitchFamily="34" charset="0"/>
              <a:cs typeface="Arial" pitchFamily="34" charset="0"/>
            </a:rPr>
            <a:t>.48</a:t>
          </a:r>
          <a:endParaRPr lang="en-US" sz="3200" b="1" i="0" dirty="0"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mn-MN" sz="2400" b="1" i="0" dirty="0" smtClean="0">
              <a:latin typeface="Arial" pitchFamily="34" charset="0"/>
              <a:cs typeface="Arial" pitchFamily="34" charset="0"/>
            </a:rPr>
            <a:t>0</a:t>
          </a:r>
          <a:r>
            <a:rPr lang="en-US" sz="2400" b="1" i="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2400" b="1" i="0" dirty="0" smtClean="0">
              <a:latin typeface="Arial" pitchFamily="34" charset="0"/>
              <a:cs typeface="Arial" pitchFamily="34" charset="0"/>
            </a:rPr>
            <a:t>5</a:t>
          </a:r>
          <a:endParaRPr lang="en-US" sz="2400" b="1" i="0" dirty="0"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 sz="2800"/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 sz="2800"/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Ang="10800000" custScaleX="123358" custLinFactNeighborY="7397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/>
      <dgm:spPr/>
    </dgm:pt>
    <dgm:pt modelId="{8D69137B-B21E-4EB5-B1FC-51BB3A09AAA2}" type="pres">
      <dgm:prSet presAssocID="{0DAA601A-C80C-437B-B111-FA120CE45348}" presName="textBox2a" presStyleLbl="revTx" presStyleIdx="0" presStyleCnt="2" custScaleX="179347" custScaleY="69930" custLinFactNeighborX="-46962" custLinFactNeighborY="20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/>
      <dgm:spPr/>
    </dgm:pt>
    <dgm:pt modelId="{DFFCC740-1227-49DF-8C35-9DC148F180FD}" type="pres">
      <dgm:prSet presAssocID="{17F2C4EB-94B4-48F4-90EF-C17DE31312FE}" presName="textBox2b" presStyleLbl="revTx" presStyleIdx="1" presStyleCnt="2" custScaleX="181829" custLinFactNeighborX="41141" custLinFactNeighborY="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C48AD-60BB-43AE-A692-2A9F70EF92BC}" type="presOf" srcId="{17F2C4EB-94B4-48F4-90EF-C17DE31312FE}" destId="{DFFCC740-1227-49DF-8C35-9DC148F180FD}" srcOrd="0" destOrd="0" presId="urn:microsoft.com/office/officeart/2005/8/layout/arrow2"/>
    <dgm:cxn modelId="{072BF98A-1702-471E-A456-68E448A9FA6F}" type="presOf" srcId="{0DAA601A-C80C-437B-B111-FA120CE45348}" destId="{8D69137B-B21E-4EB5-B1FC-51BB3A09AAA2}" srcOrd="0" destOrd="0" presId="urn:microsoft.com/office/officeart/2005/8/layout/arrow2"/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43CD0A31-EBCD-4FBF-9B3D-7211AA940169}" type="presOf" srcId="{A0E90193-D3B5-4517-92F5-A7D6798999FB}" destId="{6252CB48-6C5F-46E9-943E-6E025E15A46D}" srcOrd="0" destOrd="0" presId="urn:microsoft.com/office/officeart/2005/8/layout/arrow2"/>
    <dgm:cxn modelId="{E92A5D5D-8ED6-4E44-B9A6-50C1441D5A6F}" type="presParOf" srcId="{6252CB48-6C5F-46E9-943E-6E025E15A46D}" destId="{101DB3A2-F7E0-4FF1-975D-A36B85664807}" srcOrd="0" destOrd="0" presId="urn:microsoft.com/office/officeart/2005/8/layout/arrow2"/>
    <dgm:cxn modelId="{2270D430-FB76-46F3-8CA5-0E62132184A7}" type="presParOf" srcId="{6252CB48-6C5F-46E9-943E-6E025E15A46D}" destId="{867AFA6A-F179-4233-A18C-E5509213B722}" srcOrd="1" destOrd="0" presId="urn:microsoft.com/office/officeart/2005/8/layout/arrow2"/>
    <dgm:cxn modelId="{C81CF0C5-1DE3-4E5C-AEB7-6B9018B28323}" type="presParOf" srcId="{867AFA6A-F179-4233-A18C-E5509213B722}" destId="{1B20BC8D-93B8-488D-B621-A0DD27154F12}" srcOrd="0" destOrd="0" presId="urn:microsoft.com/office/officeart/2005/8/layout/arrow2"/>
    <dgm:cxn modelId="{73F8F237-A92C-4953-9526-E67A2CFD8A38}" type="presParOf" srcId="{867AFA6A-F179-4233-A18C-E5509213B722}" destId="{8D69137B-B21E-4EB5-B1FC-51BB3A09AAA2}" srcOrd="1" destOrd="0" presId="urn:microsoft.com/office/officeart/2005/8/layout/arrow2"/>
    <dgm:cxn modelId="{F5068C8E-311D-4B78-881C-3F20AB78FD77}" type="presParOf" srcId="{867AFA6A-F179-4233-A18C-E5509213B722}" destId="{290D9873-BF3B-4F15-A3E9-F49B61078350}" srcOrd="2" destOrd="0" presId="urn:microsoft.com/office/officeart/2005/8/layout/arrow2"/>
    <dgm:cxn modelId="{75F77FF2-CCDA-4DFA-8BA6-B04A1CC26E74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mn-MN" sz="1600" b="0" i="0" dirty="0" smtClean="0">
              <a:latin typeface="Arial" pitchFamily="34" charset="0"/>
              <a:cs typeface="Arial" pitchFamily="34" charset="0"/>
            </a:rPr>
            <a:t>699</a:t>
          </a:r>
          <a:r>
            <a:rPr lang="en-US" sz="1200" b="0" i="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1600" b="0" i="0" dirty="0" smtClean="0">
              <a:latin typeface="Arial" pitchFamily="34" charset="0"/>
              <a:cs typeface="Arial" pitchFamily="34" charset="0"/>
            </a:rPr>
            <a:t>3</a:t>
          </a:r>
          <a:endParaRPr lang="en-US" sz="1600" b="0" i="0" dirty="0"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mn-MN" sz="1600" b="1" i="0" dirty="0" smtClean="0">
              <a:latin typeface="Arial" pitchFamily="34" charset="0"/>
              <a:cs typeface="Arial" pitchFamily="34" charset="0"/>
            </a:rPr>
            <a:t>705</a:t>
          </a:r>
          <a:r>
            <a:rPr lang="en-US" sz="1600" b="1" i="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1600" b="1" i="0" dirty="0" smtClean="0">
              <a:latin typeface="Arial" pitchFamily="34" charset="0"/>
              <a:cs typeface="Arial" pitchFamily="34" charset="0"/>
            </a:rPr>
            <a:t>9</a:t>
          </a:r>
          <a:endParaRPr lang="en-US" sz="1600" b="1" i="0" dirty="0"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/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/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Ang="21278041" custScaleX="139403" custLinFactNeighborX="1837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/>
      <dgm:spPr/>
    </dgm:pt>
    <dgm:pt modelId="{8D69137B-B21E-4EB5-B1FC-51BB3A09AAA2}" type="pres">
      <dgm:prSet presAssocID="{0DAA601A-C80C-437B-B111-FA120CE45348}" presName="textBox2a" presStyleLbl="revTx" presStyleIdx="0" presStyleCnt="2" custScaleX="180325" custScaleY="68692" custLinFactNeighborX="-30324" custLinFactNeighborY="19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/>
      <dgm:spPr/>
    </dgm:pt>
    <dgm:pt modelId="{DFFCC740-1227-49DF-8C35-9DC148F180FD}" type="pres">
      <dgm:prSet presAssocID="{17F2C4EB-94B4-48F4-90EF-C17DE31312FE}" presName="textBox2b" presStyleLbl="revTx" presStyleIdx="1" presStyleCnt="2" custScaleX="129860" custScaleY="64844" custLinFactNeighborX="41141" custLinFactNeighborY="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1EF5A-6423-443E-A44E-D031104F6725}" type="presOf" srcId="{A0E90193-D3B5-4517-92F5-A7D6798999FB}" destId="{6252CB48-6C5F-46E9-943E-6E025E15A46D}" srcOrd="0" destOrd="0" presId="urn:microsoft.com/office/officeart/2005/8/layout/arrow2"/>
    <dgm:cxn modelId="{779FF726-B47B-4FD8-B3F2-BAC63A7D871B}" type="presOf" srcId="{17F2C4EB-94B4-48F4-90EF-C17DE31312FE}" destId="{DFFCC740-1227-49DF-8C35-9DC148F180FD}" srcOrd="0" destOrd="0" presId="urn:microsoft.com/office/officeart/2005/8/layout/arrow2"/>
    <dgm:cxn modelId="{A8489B78-3D69-4234-9C06-304508B13048}" type="presOf" srcId="{0DAA601A-C80C-437B-B111-FA120CE45348}" destId="{8D69137B-B21E-4EB5-B1FC-51BB3A09AAA2}" srcOrd="0" destOrd="0" presId="urn:microsoft.com/office/officeart/2005/8/layout/arrow2"/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769DBB1C-103A-4889-B60E-44466B4C25BD}" type="presParOf" srcId="{6252CB48-6C5F-46E9-943E-6E025E15A46D}" destId="{101DB3A2-F7E0-4FF1-975D-A36B85664807}" srcOrd="0" destOrd="0" presId="urn:microsoft.com/office/officeart/2005/8/layout/arrow2"/>
    <dgm:cxn modelId="{380846FD-1F42-44E7-BCE1-14DB64DFBC42}" type="presParOf" srcId="{6252CB48-6C5F-46E9-943E-6E025E15A46D}" destId="{867AFA6A-F179-4233-A18C-E5509213B722}" srcOrd="1" destOrd="0" presId="urn:microsoft.com/office/officeart/2005/8/layout/arrow2"/>
    <dgm:cxn modelId="{4BF6221F-E7B9-4CF4-8889-F3F722A5EC83}" type="presParOf" srcId="{867AFA6A-F179-4233-A18C-E5509213B722}" destId="{1B20BC8D-93B8-488D-B621-A0DD27154F12}" srcOrd="0" destOrd="0" presId="urn:microsoft.com/office/officeart/2005/8/layout/arrow2"/>
    <dgm:cxn modelId="{531E8A4B-DF73-4B01-A639-D54EDA7A7CE6}" type="presParOf" srcId="{867AFA6A-F179-4233-A18C-E5509213B722}" destId="{8D69137B-B21E-4EB5-B1FC-51BB3A09AAA2}" srcOrd="1" destOrd="0" presId="urn:microsoft.com/office/officeart/2005/8/layout/arrow2"/>
    <dgm:cxn modelId="{17847E28-750B-48B1-B025-7D9B7344BFAE}" type="presParOf" srcId="{867AFA6A-F179-4233-A18C-E5509213B722}" destId="{290D9873-BF3B-4F15-A3E9-F49B61078350}" srcOrd="2" destOrd="0" presId="urn:microsoft.com/office/officeart/2005/8/layout/arrow2"/>
    <dgm:cxn modelId="{9745A63F-F6B5-4FE1-9D07-96CFE3CCA273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mn-MN" sz="1600" b="0" i="0" dirty="0" smtClean="0">
              <a:latin typeface="Arial" pitchFamily="34" charset="0"/>
              <a:cs typeface="Arial" pitchFamily="34" charset="0"/>
            </a:rPr>
            <a:t>496</a:t>
          </a:r>
          <a:r>
            <a:rPr lang="en-US" sz="1600" b="0" i="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1600" b="0" i="0" dirty="0" smtClean="0">
              <a:latin typeface="Arial" pitchFamily="34" charset="0"/>
              <a:cs typeface="Arial" pitchFamily="34" charset="0"/>
            </a:rPr>
            <a:t>3</a:t>
          </a:r>
          <a:endParaRPr lang="en-US" sz="1600" b="0" i="0" dirty="0"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mn-MN" sz="1800" b="1" i="0" dirty="0" smtClean="0">
              <a:latin typeface="Arial" pitchFamily="34" charset="0"/>
              <a:cs typeface="Arial" pitchFamily="34" charset="0"/>
            </a:rPr>
            <a:t>519</a:t>
          </a:r>
          <a:r>
            <a:rPr lang="en-US" sz="1800" b="1" i="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1800" b="1" i="0" dirty="0" smtClean="0">
              <a:latin typeface="Arial" pitchFamily="34" charset="0"/>
              <a:cs typeface="Arial" pitchFamily="34" charset="0"/>
            </a:rPr>
            <a:t>3</a:t>
          </a:r>
          <a:endParaRPr lang="en-US" sz="1800" b="1" i="0" dirty="0"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/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/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Ang="21296189" custScaleX="139403" custLinFactNeighborX="2225" custLinFactNeighborY="2569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/>
      <dgm:spPr/>
    </dgm:pt>
    <dgm:pt modelId="{8D69137B-B21E-4EB5-B1FC-51BB3A09AAA2}" type="pres">
      <dgm:prSet presAssocID="{0DAA601A-C80C-437B-B111-FA120CE45348}" presName="textBox2a" presStyleLbl="revTx" presStyleIdx="0" presStyleCnt="2" custScaleX="180325" custScaleY="78479" custLinFactNeighborX="-26283" custLinFactNeighborY="14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/>
      <dgm:spPr/>
    </dgm:pt>
    <dgm:pt modelId="{DFFCC740-1227-49DF-8C35-9DC148F180FD}" type="pres">
      <dgm:prSet presAssocID="{17F2C4EB-94B4-48F4-90EF-C17DE31312FE}" presName="textBox2b" presStyleLbl="revTx" presStyleIdx="1" presStyleCnt="2" custScaleX="129860" custScaleY="64844" custLinFactNeighborX="23040" custLinFactNeighborY="12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AD7E1258-A01C-4B14-8E73-7DBAEF1FE0BF}" type="presOf" srcId="{17F2C4EB-94B4-48F4-90EF-C17DE31312FE}" destId="{DFFCC740-1227-49DF-8C35-9DC148F180FD}" srcOrd="0" destOrd="0" presId="urn:microsoft.com/office/officeart/2005/8/layout/arrow2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1D853EA3-AC7A-4D3B-9E6F-AD6C8E65E40E}" type="presOf" srcId="{A0E90193-D3B5-4517-92F5-A7D6798999FB}" destId="{6252CB48-6C5F-46E9-943E-6E025E15A46D}" srcOrd="0" destOrd="0" presId="urn:microsoft.com/office/officeart/2005/8/layout/arrow2"/>
    <dgm:cxn modelId="{FD0B8F84-B5E3-436B-8F2A-6DFD397F56E2}" type="presOf" srcId="{0DAA601A-C80C-437B-B111-FA120CE45348}" destId="{8D69137B-B21E-4EB5-B1FC-51BB3A09AAA2}" srcOrd="0" destOrd="0" presId="urn:microsoft.com/office/officeart/2005/8/layout/arrow2"/>
    <dgm:cxn modelId="{722143C1-558B-4204-BCAA-167C943EDB16}" type="presParOf" srcId="{6252CB48-6C5F-46E9-943E-6E025E15A46D}" destId="{101DB3A2-F7E0-4FF1-975D-A36B85664807}" srcOrd="0" destOrd="0" presId="urn:microsoft.com/office/officeart/2005/8/layout/arrow2"/>
    <dgm:cxn modelId="{38A842E5-2050-4EA9-9C4D-6C3208276C18}" type="presParOf" srcId="{6252CB48-6C5F-46E9-943E-6E025E15A46D}" destId="{867AFA6A-F179-4233-A18C-E5509213B722}" srcOrd="1" destOrd="0" presId="urn:microsoft.com/office/officeart/2005/8/layout/arrow2"/>
    <dgm:cxn modelId="{7671C3B4-9F72-42B2-8AC3-4A2B9BDFEA21}" type="presParOf" srcId="{867AFA6A-F179-4233-A18C-E5509213B722}" destId="{1B20BC8D-93B8-488D-B621-A0DD27154F12}" srcOrd="0" destOrd="0" presId="urn:microsoft.com/office/officeart/2005/8/layout/arrow2"/>
    <dgm:cxn modelId="{30CF4250-A7B1-4A8F-85D7-92FBE502A3D0}" type="presParOf" srcId="{867AFA6A-F179-4233-A18C-E5509213B722}" destId="{8D69137B-B21E-4EB5-B1FC-51BB3A09AAA2}" srcOrd="1" destOrd="0" presId="urn:microsoft.com/office/officeart/2005/8/layout/arrow2"/>
    <dgm:cxn modelId="{FB63BE07-6AFA-457A-897A-69413212F814}" type="presParOf" srcId="{867AFA6A-F179-4233-A18C-E5509213B722}" destId="{290D9873-BF3B-4F15-A3E9-F49B61078350}" srcOrd="2" destOrd="0" presId="urn:microsoft.com/office/officeart/2005/8/layout/arrow2"/>
    <dgm:cxn modelId="{E8A69376-2C73-4275-B7E4-D09C4B6729A9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-275084" y="0"/>
          <a:ext cx="2602307" cy="1163598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528049" y="634160"/>
          <a:ext cx="65161" cy="6516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340323" y="736604"/>
          <a:ext cx="605070" cy="3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2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i="0" kern="1200" dirty="0" smtClean="0">
              <a:latin typeface="Arial" pitchFamily="34" charset="0"/>
              <a:cs typeface="Arial" pitchFamily="34" charset="0"/>
            </a:rPr>
            <a:t>95.4</a:t>
          </a:r>
          <a:endParaRPr lang="en-US" sz="1600" b="1" i="0" kern="1200" dirty="0">
            <a:latin typeface="Arial" pitchFamily="34" charset="0"/>
            <a:cs typeface="Arial" pitchFamily="34" charset="0"/>
          </a:endParaRPr>
        </a:p>
      </dsp:txBody>
      <dsp:txXfrm>
        <a:off x="340323" y="736604"/>
        <a:ext cx="605070" cy="357130"/>
      </dsp:txXfrm>
    </dsp:sp>
    <dsp:sp modelId="{290D9873-BF3B-4F15-A3E9-F49B61078350}">
      <dsp:nvSpPr>
        <dsp:cNvPr id="0" name=""/>
        <dsp:cNvSpPr/>
      </dsp:nvSpPr>
      <dsp:spPr>
        <a:xfrm>
          <a:off x="1128465" y="337443"/>
          <a:ext cx="111705" cy="11170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1127284" y="586310"/>
          <a:ext cx="794070" cy="384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9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b="1" i="0" kern="1200" dirty="0" smtClean="0">
              <a:latin typeface="Arial" pitchFamily="34" charset="0"/>
              <a:cs typeface="Arial" pitchFamily="34" charset="0"/>
            </a:rPr>
            <a:t>97.6</a:t>
          </a:r>
          <a:endParaRPr lang="en-US" sz="1800" b="1" i="0" kern="1200" dirty="0">
            <a:latin typeface="Arial" pitchFamily="34" charset="0"/>
            <a:cs typeface="Arial" pitchFamily="34" charset="0"/>
          </a:endParaRPr>
        </a:p>
      </dsp:txBody>
      <dsp:txXfrm>
        <a:off x="1127284" y="586310"/>
        <a:ext cx="794070" cy="384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 rot="10800000">
          <a:off x="-238992" y="0"/>
          <a:ext cx="2524630" cy="1131894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538872" y="616882"/>
          <a:ext cx="63386" cy="6338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116963" y="822768"/>
          <a:ext cx="907191" cy="134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pitchFamily="34" charset="0"/>
              <a:cs typeface="Arial" pitchFamily="34" charset="0"/>
            </a:rPr>
            <a:t>21</a:t>
          </a:r>
          <a:r>
            <a:rPr lang="mn-MN" sz="2400" b="1" i="0" kern="1200" dirty="0" smtClean="0">
              <a:latin typeface="Arial" pitchFamily="34" charset="0"/>
              <a:cs typeface="Arial" pitchFamily="34" charset="0"/>
            </a:rPr>
            <a:t>6</a:t>
          </a:r>
          <a:r>
            <a:rPr lang="en-US" sz="2400" b="1" i="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2400" b="1" i="0" kern="1200" dirty="0" smtClean="0">
              <a:latin typeface="Arial" pitchFamily="34" charset="0"/>
              <a:cs typeface="Arial" pitchFamily="34" charset="0"/>
            </a:rPr>
            <a:t>8</a:t>
          </a:r>
          <a:endParaRPr lang="en-US" sz="2000" b="1" i="0" kern="1200" dirty="0">
            <a:latin typeface="Arial" pitchFamily="34" charset="0"/>
            <a:cs typeface="Arial" pitchFamily="34" charset="0"/>
          </a:endParaRPr>
        </a:p>
      </dsp:txBody>
      <dsp:txXfrm>
        <a:off x="116963" y="822768"/>
        <a:ext cx="907191" cy="134932"/>
      </dsp:txXfrm>
    </dsp:sp>
    <dsp:sp modelId="{290D9873-BF3B-4F15-A3E9-F49B61078350}">
      <dsp:nvSpPr>
        <dsp:cNvPr id="0" name=""/>
        <dsp:cNvSpPr/>
      </dsp:nvSpPr>
      <dsp:spPr>
        <a:xfrm>
          <a:off x="1122929" y="328249"/>
          <a:ext cx="108661" cy="10866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976427" y="382580"/>
          <a:ext cx="1070218" cy="74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7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2</a:t>
          </a:r>
          <a:r>
            <a:rPr lang="mn-MN" sz="2000" b="1" i="0" kern="1200" dirty="0" smtClean="0">
              <a:latin typeface="Arial" pitchFamily="34" charset="0"/>
              <a:cs typeface="Arial" pitchFamily="34" charset="0"/>
            </a:rPr>
            <a:t>18</a:t>
          </a: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2000" b="1" i="0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2000" b="1" i="0" kern="1200" dirty="0">
            <a:latin typeface="Arial" pitchFamily="34" charset="0"/>
            <a:cs typeface="Arial" pitchFamily="34" charset="0"/>
          </a:endParaRPr>
        </a:p>
      </dsp:txBody>
      <dsp:txXfrm>
        <a:off x="976427" y="382580"/>
        <a:ext cx="1070218" cy="749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 rot="10800000">
          <a:off x="15080" y="0"/>
          <a:ext cx="2401764" cy="1216866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695143" y="663192"/>
          <a:ext cx="68144" cy="6814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181011" y="853509"/>
          <a:ext cx="1134855" cy="363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08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latin typeface="Arial" pitchFamily="34" charset="0"/>
              <a:cs typeface="Arial" pitchFamily="34" charset="0"/>
            </a:rPr>
            <a:t>0</a:t>
          </a:r>
          <a:r>
            <a:rPr lang="mn-MN" sz="3200" b="1" i="0" kern="1200" dirty="0" smtClean="0">
              <a:latin typeface="Arial" pitchFamily="34" charset="0"/>
              <a:cs typeface="Arial" pitchFamily="34" charset="0"/>
            </a:rPr>
            <a:t>.48</a:t>
          </a:r>
          <a:endParaRPr lang="en-US" sz="3200" b="1" i="0" kern="1200" dirty="0">
            <a:latin typeface="Arial" pitchFamily="34" charset="0"/>
            <a:cs typeface="Arial" pitchFamily="34" charset="0"/>
          </a:endParaRPr>
        </a:p>
      </dsp:txBody>
      <dsp:txXfrm>
        <a:off x="181011" y="853509"/>
        <a:ext cx="1134855" cy="363357"/>
      </dsp:txXfrm>
    </dsp:sp>
    <dsp:sp modelId="{290D9873-BF3B-4F15-A3E9-F49B61078350}">
      <dsp:nvSpPr>
        <dsp:cNvPr id="0" name=""/>
        <dsp:cNvSpPr/>
      </dsp:nvSpPr>
      <dsp:spPr>
        <a:xfrm>
          <a:off x="1323046" y="352891"/>
          <a:ext cx="116819" cy="1168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1281364" y="411301"/>
          <a:ext cx="1150560" cy="80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0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b="1" i="0" kern="1200" dirty="0" smtClean="0">
              <a:latin typeface="Arial" pitchFamily="34" charset="0"/>
              <a:cs typeface="Arial" pitchFamily="34" charset="0"/>
            </a:rPr>
            <a:t>0</a:t>
          </a:r>
          <a:r>
            <a:rPr lang="en-US" sz="2400" b="1" i="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2400" b="1" i="0" kern="1200" dirty="0" smtClean="0">
              <a:latin typeface="Arial" pitchFamily="34" charset="0"/>
              <a:cs typeface="Arial" pitchFamily="34" charset="0"/>
            </a:rPr>
            <a:t>5</a:t>
          </a:r>
          <a:endParaRPr lang="en-US" sz="2400" b="1" i="0" kern="1200" dirty="0">
            <a:latin typeface="Arial" pitchFamily="34" charset="0"/>
            <a:cs typeface="Arial" pitchFamily="34" charset="0"/>
          </a:endParaRPr>
        </a:p>
      </dsp:txBody>
      <dsp:txXfrm>
        <a:off x="1281364" y="411301"/>
        <a:ext cx="1150560" cy="805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 rot="21278041">
          <a:off x="-317339" y="0"/>
          <a:ext cx="2680869" cy="1201942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508664" y="655058"/>
          <a:ext cx="67308" cy="6730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101771" y="849394"/>
          <a:ext cx="1127048" cy="35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6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0" i="0" kern="1200" dirty="0" smtClean="0">
              <a:latin typeface="Arial" pitchFamily="34" charset="0"/>
              <a:cs typeface="Arial" pitchFamily="34" charset="0"/>
            </a:rPr>
            <a:t>699</a:t>
          </a:r>
          <a:r>
            <a:rPr lang="en-US" sz="1200" b="0" i="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1600" b="0" i="0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1600" b="0" i="0" kern="1200" dirty="0">
            <a:latin typeface="Arial" pitchFamily="34" charset="0"/>
            <a:cs typeface="Arial" pitchFamily="34" charset="0"/>
          </a:endParaRPr>
        </a:p>
      </dsp:txBody>
      <dsp:txXfrm>
        <a:off x="101771" y="849394"/>
        <a:ext cx="1127048" cy="352547"/>
      </dsp:txXfrm>
    </dsp:sp>
    <dsp:sp modelId="{290D9873-BF3B-4F15-A3E9-F49B61078350}">
      <dsp:nvSpPr>
        <dsp:cNvPr id="0" name=""/>
        <dsp:cNvSpPr/>
      </dsp:nvSpPr>
      <dsp:spPr>
        <a:xfrm>
          <a:off x="1128866" y="348563"/>
          <a:ext cx="115386" cy="11538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1234553" y="554810"/>
          <a:ext cx="811637" cy="51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4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i="0" kern="1200" dirty="0" smtClean="0">
              <a:latin typeface="Arial" pitchFamily="34" charset="0"/>
              <a:cs typeface="Arial" pitchFamily="34" charset="0"/>
            </a:rPr>
            <a:t>705</a:t>
          </a:r>
          <a:r>
            <a:rPr lang="en-US" sz="1600" b="1" i="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1600" b="1" i="0" kern="1200" dirty="0" smtClean="0">
              <a:latin typeface="Arial" pitchFamily="34" charset="0"/>
              <a:cs typeface="Arial" pitchFamily="34" charset="0"/>
            </a:rPr>
            <a:t>9</a:t>
          </a:r>
          <a:endParaRPr lang="en-US" sz="1600" b="1" i="0" kern="1200" dirty="0">
            <a:latin typeface="Arial" pitchFamily="34" charset="0"/>
            <a:cs typeface="Arial" pitchFamily="34" charset="0"/>
          </a:endParaRPr>
        </a:p>
      </dsp:txBody>
      <dsp:txXfrm>
        <a:off x="1234553" y="554810"/>
        <a:ext cx="811637" cy="515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 rot="21296189">
          <a:off x="-403130" y="70726"/>
          <a:ext cx="2852451" cy="1278869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475739" y="734856"/>
          <a:ext cx="71616" cy="7161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69677" y="906018"/>
          <a:ext cx="1199183" cy="428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4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0" i="0" kern="1200" dirty="0" smtClean="0">
              <a:latin typeface="Arial" pitchFamily="34" charset="0"/>
              <a:cs typeface="Arial" pitchFamily="34" charset="0"/>
            </a:rPr>
            <a:t>496</a:t>
          </a:r>
          <a:r>
            <a:rPr lang="en-US" sz="1600" b="0" i="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1600" b="0" i="0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1600" b="0" i="0" kern="1200" dirty="0">
            <a:latin typeface="Arial" pitchFamily="34" charset="0"/>
            <a:cs typeface="Arial" pitchFamily="34" charset="0"/>
          </a:endParaRPr>
        </a:p>
      </dsp:txBody>
      <dsp:txXfrm>
        <a:off x="69677" y="906018"/>
        <a:ext cx="1199183" cy="428555"/>
      </dsp:txXfrm>
    </dsp:sp>
    <dsp:sp modelId="{290D9873-BF3B-4F15-A3E9-F49B61078350}">
      <dsp:nvSpPr>
        <dsp:cNvPr id="0" name=""/>
        <dsp:cNvSpPr/>
      </dsp:nvSpPr>
      <dsp:spPr>
        <a:xfrm>
          <a:off x="1135636" y="408744"/>
          <a:ext cx="122771" cy="12277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1182606" y="727796"/>
          <a:ext cx="863584" cy="548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i="0" kern="1200" dirty="0" smtClean="0">
              <a:latin typeface="Arial" pitchFamily="34" charset="0"/>
              <a:cs typeface="Arial" pitchFamily="34" charset="0"/>
            </a:rPr>
            <a:t>519</a:t>
          </a:r>
          <a:r>
            <a:rPr lang="en-US" sz="1800" b="1" i="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mn-MN" sz="1800" b="1" i="0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1800" b="1" i="0" kern="1200" dirty="0">
            <a:latin typeface="Arial" pitchFamily="34" charset="0"/>
            <a:cs typeface="Arial" pitchFamily="34" charset="0"/>
          </a:endParaRPr>
        </a:p>
      </dsp:txBody>
      <dsp:txXfrm>
        <a:off x="1182606" y="727796"/>
        <a:ext cx="863584" cy="548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3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1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C0AE-791D-4AF1-903C-52029527A59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1.jpeg"/><Relationship Id="rId18" Type="http://schemas.openxmlformats.org/officeDocument/2006/relationships/diagramColors" Target="../diagrams/colors2.xml"/><Relationship Id="rId26" Type="http://schemas.openxmlformats.org/officeDocument/2006/relationships/image" Target="../media/image14.jpeg"/><Relationship Id="rId3" Type="http://schemas.openxmlformats.org/officeDocument/2006/relationships/image" Target="../media/image3.png"/><Relationship Id="rId21" Type="http://schemas.openxmlformats.org/officeDocument/2006/relationships/diagramLayout" Target="../diagrams/layout3.xml"/><Relationship Id="rId34" Type="http://schemas.openxmlformats.org/officeDocument/2006/relationships/diagramQuickStyle" Target="../diagrams/quickStyle5.xml"/><Relationship Id="rId7" Type="http://schemas.openxmlformats.org/officeDocument/2006/relationships/image" Target="../media/image10.jpeg"/><Relationship Id="rId12" Type="http://schemas.microsoft.com/office/2007/relationships/diagramDrawing" Target="../diagrams/drawing1.xml"/><Relationship Id="rId17" Type="http://schemas.openxmlformats.org/officeDocument/2006/relationships/diagramQuickStyle" Target="../diagrams/quickStyle2.xml"/><Relationship Id="rId25" Type="http://schemas.openxmlformats.org/officeDocument/2006/relationships/image" Target="../media/image13.jpeg"/><Relationship Id="rId33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2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24" Type="http://schemas.microsoft.com/office/2007/relationships/diagramDrawing" Target="../diagrams/drawing3.xml"/><Relationship Id="rId32" Type="http://schemas.openxmlformats.org/officeDocument/2006/relationships/diagramData" Target="../diagrams/data5.xml"/><Relationship Id="rId5" Type="http://schemas.openxmlformats.org/officeDocument/2006/relationships/image" Target="../media/image4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28" Type="http://schemas.openxmlformats.org/officeDocument/2006/relationships/diagramLayout" Target="../diagrams/layout4.xml"/><Relationship Id="rId36" Type="http://schemas.microsoft.com/office/2007/relationships/diagramDrawing" Target="../diagrams/drawing5.xml"/><Relationship Id="rId10" Type="http://schemas.openxmlformats.org/officeDocument/2006/relationships/diagramQuickStyle" Target="../diagrams/quickStyle1.xml"/><Relationship Id="rId19" Type="http://schemas.microsoft.com/office/2007/relationships/diagramDrawing" Target="../diagrams/drawing2.xml"/><Relationship Id="rId31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2.jpeg"/><Relationship Id="rId22" Type="http://schemas.openxmlformats.org/officeDocument/2006/relationships/diagramQuickStyle" Target="../diagrams/quickStyle3.xml"/><Relationship Id="rId27" Type="http://schemas.openxmlformats.org/officeDocument/2006/relationships/diagramData" Target="../diagrams/data4.xml"/><Relationship Id="rId30" Type="http://schemas.openxmlformats.org/officeDocument/2006/relationships/diagramColors" Target="../diagrams/colors4.xml"/><Relationship Id="rId35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12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3" y="883168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76954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26222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46" y="575882"/>
            <a:ext cx="1296144" cy="14681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65" y="575882"/>
            <a:ext cx="1403366" cy="14267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30" y="2870262"/>
            <a:ext cx="3888432" cy="25975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09590" y="984408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СЭЛЭНГЭ АЙМГИЙН 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mn-MN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ОНЫ МАЛ ТООЛЛОГЫН НЭГДСЭН ДҮН</a:t>
            </a:r>
            <a:endParaRPr lang="en-US" sz="3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8193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4988" y="519105"/>
            <a:ext cx="475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Адуун сүргийн тоо, сумаар /мян.толгой/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2" y="864162"/>
            <a:ext cx="10261832" cy="54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3899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4988" y="519105"/>
            <a:ext cx="456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Үхэр сүргийн тоо, сумаар /мян.толгой/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89" y="883212"/>
            <a:ext cx="9159307" cy="52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62417" y="29211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84988" y="519105"/>
            <a:ext cx="487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Тэмээн сүргийн тоо, сумаар /мян.толгой/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31" y="929742"/>
            <a:ext cx="9023148" cy="52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7363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4988" y="519105"/>
            <a:ext cx="475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Хонин сүргийн тоо, сумаар /мян.толгой/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95" y="963909"/>
            <a:ext cx="8606914" cy="49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10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32505" y="7363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4988" y="519105"/>
            <a:ext cx="477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Ямаан сүргийн тоо, сумаар /мян.толгой/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0" y="929741"/>
            <a:ext cx="10023895" cy="51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2505" y="7363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829" y="594741"/>
            <a:ext cx="590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хүртэл толгой малтай өрхийн тоо, байршлаар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82" y="976967"/>
            <a:ext cx="10165625" cy="53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2505" y="7363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Untitled-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28829" y="594741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1000- с дээш толгой малтай өрхийн тоо, байршлаар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2" y="937652"/>
            <a:ext cx="10520624" cy="53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12430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5600" y="6456784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830424" y="5748993"/>
            <a:ext cx="2590800" cy="564194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Selenge.nso.mn</a:t>
            </a:r>
          </a:p>
        </p:txBody>
      </p:sp>
      <p:sp>
        <p:nvSpPr>
          <p:cNvPr id="22" name="Cloud 21"/>
          <p:cNvSpPr/>
          <p:nvPr/>
        </p:nvSpPr>
        <p:spPr>
          <a:xfrm>
            <a:off x="6571480" y="5632079"/>
            <a:ext cx="2922418" cy="79671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Олон улсын худалдааны төв, төрийн үйлчилгээний танхим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4051480" y="5701489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Сэлэнгэ Статистик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65" y="5726840"/>
            <a:ext cx="630153" cy="630153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9493898" y="5701489"/>
            <a:ext cx="2514600" cy="685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70362449</a:t>
            </a:r>
          </a:p>
          <a:p>
            <a:pPr algn="ctr"/>
            <a:r>
              <a:rPr lang="mn-MN" sz="10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70362047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2" y="757832"/>
            <a:ext cx="6052142" cy="4597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44" y="845389"/>
            <a:ext cx="4924151" cy="45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2505" y="2371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2" descr="Untitled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8" y="76954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53" y="883168"/>
            <a:ext cx="480107" cy="41463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5335" y="451546"/>
            <a:ext cx="41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Малтай, малчин өрх, малчдын тоо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" y="782246"/>
            <a:ext cx="11145639" cy="5618554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506887"/>
              </p:ext>
            </p:extLst>
          </p:nvPr>
        </p:nvGraphicFramePr>
        <p:xfrm>
          <a:off x="1888621" y="1171043"/>
          <a:ext cx="8955992" cy="470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555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3" y="883168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76954"/>
            <a:ext cx="655265" cy="661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8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32505" y="26222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270" y="509131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Малчдын тоо, нас, хүйс </a:t>
            </a: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67603"/>
              </p:ext>
            </p:extLst>
          </p:nvPr>
        </p:nvGraphicFramePr>
        <p:xfrm>
          <a:off x="1388852" y="826180"/>
          <a:ext cx="10334446" cy="54890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1672"/>
                <a:gridCol w="1236269"/>
                <a:gridCol w="989992"/>
                <a:gridCol w="1585571"/>
                <a:gridCol w="2123787"/>
                <a:gridCol w="1207699"/>
                <a:gridCol w="1259456"/>
              </a:tblGrid>
              <a:tr h="1130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Сумын нэр</a:t>
                      </a:r>
                      <a:endParaRPr lang="mn-MN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малчдын тоо</a:t>
                      </a:r>
                      <a:endParaRPr lang="mn-MN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35-54 насны эм, 35-59 насны эр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ба түүнээс дээш насны эм, 60 ба түүнээс дээш насны эр</a:t>
                      </a:r>
                      <a:endParaRPr lang="mn-MN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малчдаас эрэгтэй</a:t>
                      </a:r>
                      <a:endParaRPr lang="mn-MN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малчдаас эмэгтэй</a:t>
                      </a:r>
                      <a:endParaRPr lang="mn-MN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Сүхбаатар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Алтанбулаг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Баруунбүрэн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Баянгол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686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Ерөө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466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Жавхлант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Зүүнбүрэн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527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Мандал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Орхон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Орхонтуул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Сайхан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Түшиг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Хүдэр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Хушаат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Цагааннуур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786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Шаамар </a:t>
                      </a:r>
                      <a:endParaRPr lang="mn-MN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/>
                </a:tc>
              </a:tr>
              <a:tr h="240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Дүн</a:t>
                      </a:r>
                      <a:endParaRPr lang="mn-MN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8 088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2 358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4 688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4 822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3 265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66" marR="13566" marT="135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02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3" y="883168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76954"/>
            <a:ext cx="655265" cy="661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8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32505" y="26222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</a:t>
            </a:r>
            <a:r>
              <a:rPr lang="mn-MN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6875" y="537651"/>
            <a:ext cx="5012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Малчин өрхийн тоо, сумаар, малын тоогоор</a:t>
            </a: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27826"/>
              </p:ext>
            </p:extLst>
          </p:nvPr>
        </p:nvGraphicFramePr>
        <p:xfrm>
          <a:off x="1406109" y="983365"/>
          <a:ext cx="10049769" cy="52736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65385"/>
                <a:gridCol w="1227755"/>
                <a:gridCol w="1227755"/>
                <a:gridCol w="1217854"/>
                <a:gridCol w="1227755"/>
                <a:gridCol w="1227755"/>
                <a:gridCol w="1227755"/>
                <a:gridCol w="1227755"/>
              </a:tblGrid>
              <a:tr h="425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endParaRPr lang="mn-MN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Малчин өрхийн тоо</a:t>
                      </a:r>
                      <a:endParaRPr lang="mn-MN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Бүгд</a:t>
                      </a:r>
                      <a:endParaRPr lang="mn-MN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Адуу</a:t>
                      </a:r>
                      <a:endParaRPr lang="mn-MN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Үхэр</a:t>
                      </a:r>
                      <a:endParaRPr lang="mn-MN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Тэмээ</a:t>
                      </a:r>
                      <a:endParaRPr lang="mn-MN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Хонь</a:t>
                      </a:r>
                      <a:endParaRPr lang="mn-MN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Ямаа</a:t>
                      </a:r>
                      <a:endParaRPr lang="mn-MN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Сүхбаатар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155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15 487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1 327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3 447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4 753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5 960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Алтанбулаг сум 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47 892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2 493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6 980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22 420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15 997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Баруунбүрэн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459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152 057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8 263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13 313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78 912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51 543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Баянгол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421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119 459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6 383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10 888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64 259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37 929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Ерөө сум 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279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55 243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3 577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7 817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23 201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20 648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Жавхлант сум 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276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76 370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4 102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8 438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36 437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27 393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Зүүнбүрэн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327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70 167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3 490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9 494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31 322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25 861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Мандал сум 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598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67 333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7 543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12 972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23 056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23 699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Орхон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241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79 196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3 930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8 123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35 286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31 857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Орхонтуул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405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160 845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10 398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11 187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368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81 469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57 423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Сайхан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242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78 065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3 732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7 307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39 650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27 376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249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76 631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3 563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8 876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38 974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25 208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Түшиг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43 313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2 268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4 831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22 288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13 926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Хүдэр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20 559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1 974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4 270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8 008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6 307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Хушаат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249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76 254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2 808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9 436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36 536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27 474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Цагааннуур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421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137 522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4 341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12 888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70 851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49 442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Шаамар сум</a:t>
                      </a:r>
                      <a:endParaRPr lang="mn-MN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106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1 237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3 238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5 788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5 237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/>
                </a:tc>
              </a:tr>
              <a:tr h="26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Дүн</a:t>
                      </a:r>
                      <a:endParaRPr lang="mn-MN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4 850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1 291 893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71 429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143 505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469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623 210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453 280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" marR="14488" marT="144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76954"/>
            <a:ext cx="655265" cy="661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53" y="883168"/>
            <a:ext cx="480107" cy="414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2505" y="34347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270" y="509131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НИЙТ МАЛЫН ТОО</a:t>
            </a: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4242" y="4878294"/>
            <a:ext cx="1038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онд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нийт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40036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урьд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оноос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мянган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толгой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буюу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хувиар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өссө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Аймгийн хэмжээнд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14.1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толгой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ногдож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726452"/>
              </p:ext>
            </p:extLst>
          </p:nvPr>
        </p:nvGraphicFramePr>
        <p:xfrm>
          <a:off x="1154242" y="1246701"/>
          <a:ext cx="10543177" cy="349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341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8" y="76954"/>
            <a:ext cx="655265" cy="661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53" y="883168"/>
            <a:ext cx="480107" cy="4146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2505" y="25406"/>
            <a:ext cx="316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02400" y="270633"/>
            <a:ext cx="3759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mn-MN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МАЛЫН</a:t>
            </a:r>
            <a:r>
              <a:rPr lang="mn-M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ТОО</a:t>
            </a:r>
            <a:r>
              <a:rPr lang="mn-MN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n-MN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/ТӨРЛӨӨР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мян.тол</a:t>
            </a:r>
            <a:r>
              <a:rPr lang="mn-MN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https://encrypted-tbn2.gstatic.com/images?q=tbn:ANd9GcSBnF4o2p1xHNpuys8eVxcYb-Ukv--AyMXxp5wgTQjSi-huLm1o">
            <a:extLst>
              <a:ext uri="{FF2B5EF4-FFF2-40B4-BE49-F238E27FC236}">
                <a16:creationId xmlns:a16="http://schemas.microsoft.com/office/drawing/2014/main" xmlns="" id="{627BB56E-81DB-4731-AA0D-4E974C87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5598"/>
          <a:stretch>
            <a:fillRect/>
          </a:stretch>
        </p:blipFill>
        <p:spPr bwMode="auto">
          <a:xfrm>
            <a:off x="1616388" y="1654260"/>
            <a:ext cx="1561527" cy="1216130"/>
          </a:xfrm>
          <a:prstGeom prst="rect">
            <a:avLst/>
          </a:prstGeom>
          <a:noFill/>
        </p:spPr>
      </p:pic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xmlns="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1807"/>
              </p:ext>
            </p:extLst>
          </p:nvPr>
        </p:nvGraphicFramePr>
        <p:xfrm>
          <a:off x="3422433" y="1706792"/>
          <a:ext cx="2052138" cy="116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279327" y="1954548"/>
            <a:ext cx="68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1046" y="1645422"/>
            <a:ext cx="825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" descr="https://encrypted-tbn1.gstatic.com/images?q=tbn:ANd9GcSpR_INJN_11CPqMTI0m3xaQzansiqWQwAcyJVbom5kUwbxjEuv">
            <a:extLst>
              <a:ext uri="{FF2B5EF4-FFF2-40B4-BE49-F238E27FC236}">
                <a16:creationId xmlns:a16="http://schemas.microsoft.com/office/drawing/2014/main" xmlns="" id="{79AACB60-23DC-4807-95A0-AB432629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6388" y="3192601"/>
            <a:ext cx="1561527" cy="1184527"/>
          </a:xfrm>
          <a:prstGeom prst="rect">
            <a:avLst/>
          </a:prstGeom>
          <a:noFill/>
        </p:spPr>
      </p:pic>
      <p:pic>
        <p:nvPicPr>
          <p:cNvPr id="36" name="Picture 2" descr="https://encrypted-tbn3.gstatic.com/images?q=tbn:ANd9GcT4PMqbHqbubERrROL9APYy1teut4OkUUswW-jHYkvh4-9RQQh9">
            <a:extLst>
              <a:ext uri="{FF2B5EF4-FFF2-40B4-BE49-F238E27FC236}">
                <a16:creationId xmlns:a16="http://schemas.microsoft.com/office/drawing/2014/main" xmlns="" id="{A4ACFE93-D006-4AF1-A6F1-AAE0C87C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6388" y="4787086"/>
            <a:ext cx="1561527" cy="1212497"/>
          </a:xfrm>
          <a:prstGeom prst="rect">
            <a:avLst/>
          </a:prstGeom>
          <a:noFill/>
        </p:spPr>
      </p:pic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xmlns="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630003"/>
              </p:ext>
            </p:extLst>
          </p:nvPr>
        </p:nvGraphicFramePr>
        <p:xfrm>
          <a:off x="3427925" y="3184880"/>
          <a:ext cx="2046646" cy="113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354278" y="3477087"/>
            <a:ext cx="76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3900" y="3192297"/>
            <a:ext cx="742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xmlns="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393706"/>
              </p:ext>
            </p:extLst>
          </p:nvPr>
        </p:nvGraphicFramePr>
        <p:xfrm>
          <a:off x="3279326" y="4782716"/>
          <a:ext cx="2431925" cy="121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460336" y="5029544"/>
            <a:ext cx="76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3900" y="4690990"/>
            <a:ext cx="742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8" descr="http://www.medee.mn/pic/3224.jpg">
            <a:extLst>
              <a:ext uri="{FF2B5EF4-FFF2-40B4-BE49-F238E27FC236}">
                <a16:creationId xmlns:a16="http://schemas.microsoft.com/office/drawing/2014/main" xmlns="" id="{5CCB802E-AAB4-439A-92D0-67FA6F93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105338" y="1990355"/>
            <a:ext cx="1827167" cy="1224968"/>
          </a:xfrm>
          <a:prstGeom prst="rect">
            <a:avLst/>
          </a:prstGeom>
          <a:noFill/>
        </p:spPr>
      </p:pic>
      <p:pic>
        <p:nvPicPr>
          <p:cNvPr id="44" name="irc_mi" descr="http://www.bolod.mn/Upload/news/%D1%8F%D0%BC%D0%B0%D0%B0.jpeg">
            <a:extLst>
              <a:ext uri="{FF2B5EF4-FFF2-40B4-BE49-F238E27FC236}">
                <a16:creationId xmlns:a16="http://schemas.microsoft.com/office/drawing/2014/main" xmlns="" id="{C239325C-D4D8-40EB-A7A5-214EF4E30753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101666" y="4096788"/>
            <a:ext cx="1830839" cy="117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xmlns="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810909"/>
              </p:ext>
            </p:extLst>
          </p:nvPr>
        </p:nvGraphicFramePr>
        <p:xfrm>
          <a:off x="9243934" y="1990355"/>
          <a:ext cx="2046191" cy="120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xmlns="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007502"/>
              </p:ext>
            </p:extLst>
          </p:nvPr>
        </p:nvGraphicFramePr>
        <p:xfrm>
          <a:off x="9364913" y="3914808"/>
          <a:ext cx="2046191" cy="135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9234047" y="2195615"/>
            <a:ext cx="76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34047" y="4235485"/>
            <a:ext cx="76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02357" y="1973400"/>
            <a:ext cx="77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06609" y="3934569"/>
            <a:ext cx="74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8" y="76954"/>
            <a:ext cx="655265" cy="661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53" y="883168"/>
            <a:ext cx="480107" cy="4146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2505" y="25406"/>
            <a:ext cx="316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05438" y="6523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 СҮРГИЙН  БҮТЭЦ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058" y="4403300"/>
            <a:ext cx="1654059" cy="14590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0436" y="4700566"/>
            <a:ext cx="1718824" cy="1064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2138" y="4580743"/>
            <a:ext cx="1474509" cy="1303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7978" y="4701582"/>
            <a:ext cx="1124261" cy="10706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3571" y="4878942"/>
            <a:ext cx="1124262" cy="8922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2109" y="1177144"/>
            <a:ext cx="2942397" cy="3214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2079" y="1177144"/>
            <a:ext cx="3117954" cy="32140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695" y="4425324"/>
            <a:ext cx="1654059" cy="1459099"/>
          </a:xfrm>
          <a:prstGeom prst="rect">
            <a:avLst/>
          </a:prstGeom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613889"/>
              </p:ext>
            </p:extLst>
          </p:nvPr>
        </p:nvGraphicFramePr>
        <p:xfrm>
          <a:off x="7119391" y="1303519"/>
          <a:ext cx="4991094" cy="329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7696" y="2596896"/>
            <a:ext cx="114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71491" y="38994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D:\infografic file\infografic\phoca_thumb_l_827700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1" y="2937351"/>
            <a:ext cx="1828800" cy="143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infografic file\infografic\index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42" y="4386860"/>
            <a:ext cx="1828800" cy="11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infografic file\infografic\10050500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69" y="3752599"/>
            <a:ext cx="1838036" cy="126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infografic file\infografic\inde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05" y="2937351"/>
            <a:ext cx="1828800" cy="1483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infografic file\infografic\01_732e149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05" y="4442462"/>
            <a:ext cx="1828800" cy="107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97127"/>
              </p:ext>
            </p:extLst>
          </p:nvPr>
        </p:nvGraphicFramePr>
        <p:xfrm>
          <a:off x="3733525" y="774112"/>
          <a:ext cx="4902324" cy="1886240"/>
        </p:xfrm>
        <a:graphic>
          <a:graphicData uri="http://schemas.openxmlformats.org/drawingml/2006/table">
            <a:tbl>
              <a:tblPr/>
              <a:tblGrid>
                <a:gridCol w="700332"/>
                <a:gridCol w="700332"/>
                <a:gridCol w="617939"/>
                <a:gridCol w="782725"/>
                <a:gridCol w="700332"/>
                <a:gridCol w="700332"/>
                <a:gridCol w="700332"/>
              </a:tblGrid>
              <a:tr h="1926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mn-MN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7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Нийт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Сэлэнгэ аймаг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Эзлэх хувь,%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Нийт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Сэлэнгэ аймаг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Эзлэх 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хувь</a:t>
                      </a:r>
                      <a:r>
                        <a:rPr lang="mn-M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,%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261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Нийт 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6218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66459.2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1540.0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261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Адуу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939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3940.0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261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Үхэр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4380.8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26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Тэмээ 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459.7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261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Хонь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30109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699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30554.4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705.9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261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Ямаа 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27346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27124.3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519.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828814"/>
              </p:ext>
            </p:extLst>
          </p:nvPr>
        </p:nvGraphicFramePr>
        <p:xfrm>
          <a:off x="828070" y="735696"/>
          <a:ext cx="2905455" cy="540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9" name="Picture 4" descr="D:\infografic file\infografic\phoca_thumb_l_827700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1" y="2959220"/>
            <a:ext cx="1828800" cy="143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infografic file\infografic\index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42" y="4408729"/>
            <a:ext cx="1828800" cy="11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:\infografic file\infografic\10050500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69" y="3774468"/>
            <a:ext cx="1838036" cy="126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infografic file\infografic\inde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05" y="2959220"/>
            <a:ext cx="1828800" cy="1483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764146"/>
              </p:ext>
            </p:extLst>
          </p:nvPr>
        </p:nvGraphicFramePr>
        <p:xfrm>
          <a:off x="8948668" y="735696"/>
          <a:ext cx="3345394" cy="538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4815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3042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8" y="864163"/>
            <a:ext cx="480107" cy="414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" y="101205"/>
            <a:ext cx="655265" cy="66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2" y="432081"/>
            <a:ext cx="11090496" cy="45719"/>
          </a:xfrm>
          <a:prstGeom prst="rect">
            <a:avLst/>
          </a:prstGeom>
        </p:spPr>
      </p:pic>
      <p:pic>
        <p:nvPicPr>
          <p:cNvPr id="12" name="Picture 12" descr="Untitled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53" y="-73490"/>
            <a:ext cx="541952" cy="50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2505" y="7937"/>
            <a:ext cx="341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Сэлэнгэ аймаг Статистикийн хэлтэс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31811" y="3498466"/>
            <a:ext cx="875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2017 оны байдлаар 4112 өрх толгойлсон хүн байгаагаас 3 хүртлэх хүүхэдтэй </a:t>
            </a:r>
          </a:p>
          <a:p>
            <a:pPr algn="just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2786,  ихэр хүүхэдтэй 253 өрх, 2 ихэр хүүхэд 502 байна.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2" descr="тахир дутуу хүн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4988" y="519105"/>
            <a:ext cx="446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малын тоо, сумаар /мян.толгой/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" y="888437"/>
            <a:ext cx="10213675" cy="5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1067</Words>
  <Application>Microsoft Office PowerPoint</Application>
  <PresentationFormat>Widescreen</PresentationFormat>
  <Paragraphs>418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Galbadrakh</dc:creator>
  <cp:lastModifiedBy>Batbaatar</cp:lastModifiedBy>
  <cp:revision>214</cp:revision>
  <dcterms:created xsi:type="dcterms:W3CDTF">2017-06-22T02:35:03Z</dcterms:created>
  <dcterms:modified xsi:type="dcterms:W3CDTF">2019-03-15T03:28:01Z</dcterms:modified>
</cp:coreProperties>
</file>