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77" r:id="rId10"/>
    <p:sldId id="267" r:id="rId11"/>
    <p:sldId id="268" r:id="rId12"/>
    <p:sldId id="270"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2" autoAdjust="0"/>
    <p:restoredTop sz="94660"/>
  </p:normalViewPr>
  <p:slideViewPr>
    <p:cSldViewPr snapToGrid="0">
      <p:cViewPr varScale="1">
        <p:scale>
          <a:sx n="86" d="100"/>
          <a:sy n="86" d="100"/>
        </p:scale>
        <p:origin x="6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D%20disk\Cdiskiiiii\zahirgaa%20sta%20medee\Sar%20uliraliin%20taniltsuulaga\2018\11%20sar\2018-11%20sar-ts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D:\MunhSolongo\Dotor%20medee\2018.11%20sar\2018-11%20sar%20Solong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D:\driver's\jobs\2018\11%20sar\11-&#1088;%20&#1089;&#1072;&#1088;&#1099;&#1085;%20&#1084;&#1101;&#1076;&#1101;&#1101;%20&#1057;&#1069;&#1051;&#1069;&#1053;&#1043;&#1069;%20&#1040;&#1049;&#1052;&#1040;&#1043;.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D:\driver's\jobs\2018\11%20sar\2018-11.xls"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hulan.NSO\Desktop\AY\2018%20&#1086;&#1085;%2011&#1089;&#1072;&#1088;%20&#1041;&#1103;&#1084;&#1073;&#1072;&#1072;%20(version%201).xlsb"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62379702537179E-2"/>
          <c:y val="0.1504479940007499"/>
          <c:w val="0.91659818964937079"/>
          <c:h val="0.64767784026996644"/>
        </c:manualLayout>
      </c:layout>
      <c:barChart>
        <c:barDir val="col"/>
        <c:grouping val="clustered"/>
        <c:varyColors val="0"/>
        <c:ser>
          <c:idx val="0"/>
          <c:order val="0"/>
          <c:tx>
            <c:strRef>
              <c:f>'emneleg-nas baralt'!$A$30</c:f>
              <c:strCache>
                <c:ptCount val="1"/>
                <c:pt idx="0">
                  <c:v>òºðñºí ýõ</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'emneleg-nas baralt'!$B$29:$E$29</c:f>
              <c:numCache>
                <c:formatCode>General</c:formatCode>
                <c:ptCount val="4"/>
                <c:pt idx="0">
                  <c:v>2015</c:v>
                </c:pt>
                <c:pt idx="1">
                  <c:v>2016</c:v>
                </c:pt>
                <c:pt idx="2">
                  <c:v>2017</c:v>
                </c:pt>
                <c:pt idx="3">
                  <c:v>2018</c:v>
                </c:pt>
              </c:numCache>
            </c:numRef>
          </c:cat>
          <c:val>
            <c:numRef>
              <c:f>'emneleg-nas baralt'!$B$30:$E$30</c:f>
              <c:numCache>
                <c:formatCode>General</c:formatCode>
                <c:ptCount val="4"/>
                <c:pt idx="0">
                  <c:v>1774</c:v>
                </c:pt>
                <c:pt idx="1">
                  <c:v>1703</c:v>
                </c:pt>
                <c:pt idx="2">
                  <c:v>1567</c:v>
                </c:pt>
                <c:pt idx="3">
                  <c:v>1556</c:v>
                </c:pt>
              </c:numCache>
            </c:numRef>
          </c:val>
        </c:ser>
        <c:ser>
          <c:idx val="1"/>
          <c:order val="1"/>
          <c:tx>
            <c:strRef>
              <c:f>'emneleg-nas baralt'!$A$31</c:f>
              <c:strCache>
                <c:ptCount val="1"/>
                <c:pt idx="0">
                  <c:v>àìüä òºðñºí õ¿¿õýä</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'emneleg-nas baralt'!$B$29:$E$29</c:f>
              <c:numCache>
                <c:formatCode>General</c:formatCode>
                <c:ptCount val="4"/>
                <c:pt idx="0">
                  <c:v>2015</c:v>
                </c:pt>
                <c:pt idx="1">
                  <c:v>2016</c:v>
                </c:pt>
                <c:pt idx="2">
                  <c:v>2017</c:v>
                </c:pt>
                <c:pt idx="3">
                  <c:v>2018</c:v>
                </c:pt>
              </c:numCache>
            </c:numRef>
          </c:cat>
          <c:val>
            <c:numRef>
              <c:f>'emneleg-nas baralt'!$B$31:$E$31</c:f>
              <c:numCache>
                <c:formatCode>General</c:formatCode>
                <c:ptCount val="4"/>
                <c:pt idx="0">
                  <c:v>1785</c:v>
                </c:pt>
                <c:pt idx="1">
                  <c:v>1714</c:v>
                </c:pt>
                <c:pt idx="2">
                  <c:v>1576</c:v>
                </c:pt>
                <c:pt idx="3">
                  <c:v>1557</c:v>
                </c:pt>
              </c:numCache>
            </c:numRef>
          </c:val>
        </c:ser>
        <c:dLbls>
          <c:dLblPos val="outEnd"/>
          <c:showLegendKey val="0"/>
          <c:showVal val="1"/>
          <c:showCatName val="0"/>
          <c:showSerName val="0"/>
          <c:showPercent val="0"/>
          <c:showBubbleSize val="0"/>
        </c:dLbls>
        <c:gapWidth val="150"/>
        <c:axId val="3145600"/>
        <c:axId val="146609528"/>
      </c:barChart>
      <c:catAx>
        <c:axId val="3145600"/>
        <c:scaling>
          <c:orientation val="minMax"/>
        </c:scaling>
        <c:delete val="0"/>
        <c:axPos val="b"/>
        <c:numFmt formatCode="General" sourceLinked="1"/>
        <c:majorTickMark val="out"/>
        <c:minorTickMark val="none"/>
        <c:tickLblPos val="nextTo"/>
        <c:crossAx val="146609528"/>
        <c:crosses val="autoZero"/>
        <c:auto val="1"/>
        <c:lblAlgn val="ctr"/>
        <c:lblOffset val="100"/>
        <c:noMultiLvlLbl val="0"/>
      </c:catAx>
      <c:valAx>
        <c:axId val="146609528"/>
        <c:scaling>
          <c:orientation val="minMax"/>
        </c:scaling>
        <c:delete val="1"/>
        <c:axPos val="l"/>
        <c:numFmt formatCode="General" sourceLinked="1"/>
        <c:majorTickMark val="out"/>
        <c:minorTickMark val="none"/>
        <c:tickLblPos val="nextTo"/>
        <c:crossAx val="3145600"/>
        <c:crosses val="autoZero"/>
        <c:crossBetween val="between"/>
      </c:valAx>
    </c:plotArea>
    <c:legend>
      <c:legendPos val="r"/>
      <c:layout>
        <c:manualLayout>
          <c:xMode val="edge"/>
          <c:yMode val="edge"/>
          <c:x val="0.27065869426443961"/>
          <c:y val="0.88654305744780992"/>
          <c:w val="0.45282863032133053"/>
          <c:h val="0.10730189964316547"/>
        </c:manualLayout>
      </c:layout>
      <c:overlay val="0"/>
      <c:txPr>
        <a:bodyPr/>
        <a:lstStyle/>
        <a:p>
          <a:pPr>
            <a:defRPr sz="200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'[2018 он 11 сар Бямбаа.xlsx]Xud.halamj-1-byambaa'!$H$7:$H$11</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'[2018 он 11 сар Бямбаа.xlsx]Xud.halamj-1-byambaa'!$I$7:$I$11</c:f>
              <c:numCache>
                <c:formatCode>General</c:formatCode>
                <c:ptCount val="5"/>
                <c:pt idx="0">
                  <c:v>218</c:v>
                </c:pt>
                <c:pt idx="1">
                  <c:v>44</c:v>
                </c:pt>
                <c:pt idx="2">
                  <c:v>348</c:v>
                </c:pt>
                <c:pt idx="3">
                  <c:v>111</c:v>
                </c:pt>
                <c:pt idx="4">
                  <c:v>10</c:v>
                </c:pt>
              </c:numCache>
            </c:numRef>
          </c:val>
        </c:ser>
        <c:dLbls>
          <c:showLegendKey val="0"/>
          <c:showVal val="1"/>
          <c:showCatName val="0"/>
          <c:showSerName val="0"/>
          <c:showPercent val="0"/>
          <c:showBubbleSize val="0"/>
        </c:dLbls>
        <c:gapWidth val="150"/>
        <c:overlap val="-25"/>
        <c:axId val="211957256"/>
        <c:axId val="211956864"/>
      </c:barChart>
      <c:catAx>
        <c:axId val="211957256"/>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956864"/>
        <c:crosses val="autoZero"/>
        <c:auto val="1"/>
        <c:lblAlgn val="ctr"/>
        <c:lblOffset val="100"/>
        <c:noMultiLvlLbl val="0"/>
      </c:catAx>
      <c:valAx>
        <c:axId val="211956864"/>
        <c:scaling>
          <c:orientation val="minMax"/>
        </c:scaling>
        <c:delete val="1"/>
        <c:axPos val="b"/>
        <c:numFmt formatCode="General" sourceLinked="1"/>
        <c:majorTickMark val="none"/>
        <c:minorTickMark val="none"/>
        <c:tickLblPos val="nextTo"/>
        <c:crossAx val="211957256"/>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2680760606614"/>
          <c:y val="0.11995383633178909"/>
          <c:w val="0.36862686888329244"/>
          <c:h val="0.68282792867437148"/>
        </c:manualLayout>
      </c:layout>
      <c:pieChart>
        <c:varyColors val="1"/>
        <c:ser>
          <c:idx val="0"/>
          <c:order val="0"/>
          <c:explosion val="9"/>
          <c:dPt>
            <c:idx val="0"/>
            <c:bubble3D val="0"/>
            <c:spPr>
              <a:pattFill prst="wdUpDiag">
                <a:fgClr>
                  <a:schemeClr val="accent1"/>
                </a:fgClr>
                <a:bgClr>
                  <a:schemeClr val="bg1"/>
                </a:bgClr>
              </a:pattFill>
              <a:ln>
                <a:noFill/>
              </a:ln>
              <a:effectLst>
                <a:outerShdw blurRad="63500" sx="102000" sy="102000" algn="ctr" rotWithShape="0">
                  <a:prstClr val="black">
                    <a:alpha val="20000"/>
                  </a:prstClr>
                </a:outerShdw>
              </a:effectLst>
            </c:spPr>
          </c:dPt>
          <c:dPt>
            <c:idx val="1"/>
            <c:bubble3D val="0"/>
            <c:spPr>
              <a:pattFill prst="dkDnDiag">
                <a:fgClr>
                  <a:schemeClr val="accent1"/>
                </a:fgClr>
                <a:bgClr>
                  <a:schemeClr val="bg1"/>
                </a:bgClr>
              </a:pattFill>
              <a:ln>
                <a:noFill/>
              </a:ln>
              <a:effectLst>
                <a:outerShdw blurRad="63500" sx="102000" sy="102000" algn="ctr" rotWithShape="0">
                  <a:prstClr val="black">
                    <a:alpha val="20000"/>
                  </a:prstClr>
                </a:outerShdw>
              </a:effectLst>
            </c:spPr>
          </c:dPt>
          <c:dPt>
            <c:idx val="2"/>
            <c:bubble3D val="0"/>
            <c:spPr>
              <a:pattFill prst="solidDmnd">
                <a:fgClr>
                  <a:schemeClr val="accent1"/>
                </a:fgClr>
                <a:bgClr>
                  <a:schemeClr val="bg1"/>
                </a:bgClr>
              </a:pattFill>
              <a:ln>
                <a:noFill/>
              </a:ln>
              <a:effectLst>
                <a:outerShdw blurRad="63500" sx="102000" sy="102000" algn="ctr" rotWithShape="0">
                  <a:prstClr val="black">
                    <a:alpha val="20000"/>
                  </a:prstClr>
                </a:outerShdw>
              </a:effectLst>
            </c:spPr>
          </c:dPt>
          <c:dPt>
            <c:idx val="3"/>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dPt>
          <c:dPt>
            <c:idx val="4"/>
            <c:bubble3D val="0"/>
            <c:spPr>
              <a:pattFill prst="pct90">
                <a:fgClr>
                  <a:schemeClr val="accent1"/>
                </a:fgClr>
                <a:bgClr>
                  <a:schemeClr val="bg1"/>
                </a:bgClr>
              </a:pattFill>
              <a:ln>
                <a:noFill/>
              </a:ln>
              <a:effectLst>
                <a:outerShdw blurRad="63500" sx="102000" sy="102000" algn="ctr" rotWithShape="0">
                  <a:prstClr val="black">
                    <a:alpha val="20000"/>
                  </a:prstClr>
                </a:outerShdw>
              </a:effectLst>
            </c:spPr>
          </c:dPt>
          <c:dLbls>
            <c:dLbl>
              <c:idx val="0"/>
              <c:layout>
                <c:manualLayout>
                  <c:x val="1.512400777837993E-2"/>
                  <c:y val="-9.8424458719083827E-2"/>
                </c:manualLayout>
              </c:layout>
              <c:tx>
                <c:rich>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F0E0EFB9-B0CF-438A-9F0C-146E4368CC26}" type="CATEGORYNAME">
                      <a:rPr lang="ru-RU" sz="90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[CATEGORY NAME]</a:t>
                    </a:fld>
                    <a:r>
                      <a:rPr lang="ru-RU" sz="900" baseline="0">
                        <a:solidFill>
                          <a:sysClr val="windowText" lastClr="000000"/>
                        </a:solidFill>
                        <a:latin typeface="Arial" panose="020B0604020202020204" pitchFamily="34" charset="0"/>
                        <a:cs typeface="Arial" panose="020B0604020202020204" pitchFamily="34" charset="0"/>
                      </a:rPr>
                      <a:t>, </a:t>
                    </a:r>
                    <a:fld id="{6761DA68-494D-4FF7-A6E1-3AE6FB0B2822}" type="VALUE">
                      <a:rPr lang="ru-RU" sz="900" baseline="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[VALUE]</a:t>
                    </a:fld>
                    <a:r>
                      <a:rPr lang="ru-RU" sz="900"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072797886013609"/>
                      <c:h val="0.35662554034116872"/>
                    </c:manualLayout>
                  </c15:layout>
                  <c15:dlblFieldTable/>
                  <c15:showDataLabelsRange val="0"/>
                </c:ext>
              </c:extLst>
            </c:dLbl>
            <c:dLbl>
              <c:idx val="1"/>
              <c:layout>
                <c:manualLayout>
                  <c:x val="-1.9675675029487805E-2"/>
                  <c:y val="-1.3544709536102926E-4"/>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CBBD4A0B-F4FC-4FF7-82EA-53801317E024}" type="CATEGORYNAME">
                      <a:rPr lang="mn-MN" sz="900">
                        <a:solidFill>
                          <a:sysClr val="windowText" lastClr="000000"/>
                        </a:solidFill>
                        <a:latin typeface="Arial" panose="020B0604020202020204" pitchFamily="34" charset="0"/>
                        <a:cs typeface="Arial" panose="020B0604020202020204" pitchFamily="34" charset="0"/>
                      </a:rPr>
                      <a:pPr algn="ctr">
                        <a:defRPr>
                          <a:solidFill>
                            <a:sysClr val="windowText" lastClr="000000"/>
                          </a:solidFill>
                          <a:latin typeface="Arial" panose="020B0604020202020204" pitchFamily="34" charset="0"/>
                          <a:cs typeface="Arial" panose="020B0604020202020204" pitchFamily="34" charset="0"/>
                        </a:defRPr>
                      </a:pPr>
                      <a:t>[CATEGORY NAME]</a:t>
                    </a:fld>
                    <a:r>
                      <a:rPr lang="mn-MN" baseline="0">
                        <a:solidFill>
                          <a:sysClr val="windowText" lastClr="000000"/>
                        </a:solidFill>
                        <a:latin typeface="Arial" panose="020B0604020202020204" pitchFamily="34" charset="0"/>
                        <a:cs typeface="Arial" panose="020B0604020202020204" pitchFamily="34" charset="0"/>
                      </a:rPr>
                      <a:t>, </a:t>
                    </a:r>
                    <a:fld id="{C4A55EFD-D91C-4253-AC0D-0D3FE42876DD}" type="VALUE">
                      <a:rPr lang="mn-MN" baseline="0">
                        <a:solidFill>
                          <a:sysClr val="windowText" lastClr="000000"/>
                        </a:solidFill>
                        <a:latin typeface="Arial" panose="020B0604020202020204" pitchFamily="34" charset="0"/>
                        <a:cs typeface="Arial" panose="020B0604020202020204" pitchFamily="34" charset="0"/>
                      </a:rPr>
                      <a:pPr algn="ctr">
                        <a:defRPr>
                          <a:solidFill>
                            <a:sysClr val="windowText" lastClr="000000"/>
                          </a:solidFill>
                          <a:latin typeface="Arial" panose="020B0604020202020204" pitchFamily="34" charset="0"/>
                          <a:cs typeface="Arial" panose="020B0604020202020204" pitchFamily="34" charset="0"/>
                        </a:defRPr>
                      </a:pPr>
                      <a:t>[VALUE]</a:t>
                    </a:fld>
                    <a:r>
                      <a:rPr lang="mn-MN"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41740792772468244"/>
                      <c:h val="0.17576762211507446"/>
                    </c:manualLayout>
                  </c15:layout>
                  <c15:dlblFieldTable/>
                  <c15:showDataLabelsRange val="0"/>
                </c:ext>
              </c:extLst>
            </c:dLbl>
            <c:dLbl>
              <c:idx val="2"/>
              <c:layout>
                <c:manualLayout>
                  <c:x val="-4.1312681309573147E-4"/>
                  <c:y val="-3.508338115809112E-3"/>
                </c:manualLayout>
              </c:layout>
              <c:tx>
                <c:rich>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C711417-5DB2-4D04-91F9-7D6E8C00E4E4}" type="CATEGORYNAME">
                      <a:rPr lang="ru-RU" sz="90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[CATEGORY NAME]</a:t>
                    </a:fld>
                    <a:r>
                      <a:rPr lang="ru-RU" sz="900" baseline="0">
                        <a:solidFill>
                          <a:sysClr val="windowText" lastClr="000000"/>
                        </a:solidFill>
                        <a:latin typeface="Arial" panose="020B0604020202020204" pitchFamily="34" charset="0"/>
                        <a:cs typeface="Arial" panose="020B0604020202020204" pitchFamily="34" charset="0"/>
                      </a:rPr>
                      <a:t>, </a:t>
                    </a:r>
                    <a:fld id="{3B83E855-5D7F-449C-9620-E61E1B6C9425}" type="VALUE">
                      <a:rPr lang="ru-RU" sz="900" baseline="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[VALUE]</a:t>
                    </a:fld>
                    <a:r>
                      <a:rPr lang="ru-RU" sz="900"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01319375816889"/>
                      <c:h val="0.15849044765818615"/>
                    </c:manualLayout>
                  </c15:layout>
                  <c15:dlblFieldTable/>
                  <c15:showDataLabelsRange val="0"/>
                </c:ext>
              </c:extLst>
            </c:dLbl>
            <c:dLbl>
              <c:idx val="3"/>
              <c:layout>
                <c:manualLayout>
                  <c:x val="-3.0143808599064278E-3"/>
                  <c:y val="-0.14932939684484836"/>
                </c:manualLayout>
              </c:layout>
              <c:tx>
                <c:rich>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4FF2579-2A13-4AE9-939A-BC1AB051FC6F}" type="CATEGORYNAME">
                      <a:rPr lang="ru-RU" sz="90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[CATEGORY NAME]</a:t>
                    </a:fld>
                    <a:r>
                      <a:rPr lang="ru-RU" sz="900" baseline="0">
                        <a:solidFill>
                          <a:sysClr val="windowText" lastClr="000000"/>
                        </a:solidFill>
                        <a:latin typeface="Arial" panose="020B0604020202020204" pitchFamily="34" charset="0"/>
                        <a:cs typeface="Arial" panose="020B0604020202020204" pitchFamily="34" charset="0"/>
                      </a:rPr>
                      <a:t>, </a:t>
                    </a:r>
                    <a:fld id="{2921C3C2-BAAF-43D0-9EA6-011EF2F448CC}" type="VALUE">
                      <a:rPr lang="ru-RU" sz="900" baseline="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[VALUE]</a:t>
                    </a:fld>
                    <a:r>
                      <a:rPr lang="ru-RU" sz="900"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no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844679659455804"/>
                      <c:h val="0.23189262036221769"/>
                    </c:manualLayout>
                  </c15:layout>
                  <c15:dlblFieldTable/>
                  <c15:showDataLabelsRange val="0"/>
                </c:ext>
              </c:extLst>
            </c:dLbl>
            <c:dLbl>
              <c:idx val="4"/>
              <c:layout>
                <c:manualLayout>
                  <c:x val="5.9213315693837865E-2"/>
                  <c:y val="-1.121627431912E-2"/>
                </c:manualLayout>
              </c:layout>
              <c:tx>
                <c:rich>
                  <a:bodyPr rot="0" spcFirstLastPara="1" vertOverflow="ellipsis" vert="horz" wrap="square" lIns="38100" tIns="19050" rIns="38100" bIns="19050" anchor="ctr" anchorCtr="0">
                    <a:sp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09933456-202F-4F44-93D8-2D8AFD7500AA}" type="CATEGORYNAME">
                      <a:rPr lang="mn-MN" sz="90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[CATEGORY NAME]</a:t>
                    </a:fld>
                    <a:r>
                      <a:rPr lang="mn-MN" sz="900" baseline="0">
                        <a:solidFill>
                          <a:sysClr val="windowText" lastClr="000000"/>
                        </a:solidFill>
                        <a:latin typeface="Arial" panose="020B0604020202020204" pitchFamily="34" charset="0"/>
                        <a:cs typeface="Arial" panose="020B0604020202020204" pitchFamily="34" charset="0"/>
                      </a:rPr>
                      <a:t>, </a:t>
                    </a:r>
                    <a:fld id="{6A8DE1ED-E071-4E1D-8457-871201FE54E8}" type="VALUE">
                      <a:rPr lang="mn-MN" sz="900" baseline="0">
                        <a:solidFill>
                          <a:sysClr val="windowText" lastClr="000000"/>
                        </a:solidFill>
                        <a:latin typeface="Arial" panose="020B0604020202020204" pitchFamily="34" charset="0"/>
                        <a:cs typeface="Arial" panose="020B0604020202020204" pitchFamily="34" charset="0"/>
                      </a:rPr>
                      <a:pPr algn="ctr">
                        <a:defRPr sz="900">
                          <a:solidFill>
                            <a:sysClr val="windowText" lastClr="000000"/>
                          </a:solidFill>
                          <a:latin typeface="Arial" panose="020B0604020202020204" pitchFamily="34" charset="0"/>
                          <a:cs typeface="Arial" panose="020B0604020202020204" pitchFamily="34" charset="0"/>
                        </a:defRPr>
                      </a:pPr>
                      <a:t>[VALUE]</a:t>
                    </a:fld>
                    <a:r>
                      <a:rPr lang="mn-MN" sz="900"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0">
                  <a:spAutoFit/>
                </a:bodyPr>
                <a:lstStyle/>
                <a:p>
                  <a:pPr algn="ctr">
                    <a:defRPr sz="9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'tsagdaa-2'!$P$6:$P$10</c:f>
              <c:strCache>
                <c:ptCount val="5"/>
                <c:pt idx="0">
                  <c:v>хүний амь бие эрүүл мэндийн эсрэг г/х</c:v>
                </c:pt>
                <c:pt idx="1">
                  <c:v>тээврийн хэрэгслийн хөдөлгөөний аюулгүй байдлын эсрэг г/х</c:v>
                </c:pt>
                <c:pt idx="2">
                  <c:v>Байгаль хамгаалах журмын эсрэг г/х</c:v>
                </c:pt>
                <c:pt idx="3">
                  <c:v>өмчлөх эрхийн эсрэг г/х</c:v>
                </c:pt>
                <c:pt idx="4">
                  <c:v>бусад</c:v>
                </c:pt>
              </c:strCache>
            </c:strRef>
          </c:cat>
          <c:val>
            <c:numRef>
              <c:f>'tsagdaa-2'!$Q$6:$Q$10</c:f>
              <c:numCache>
                <c:formatCode>0.0</c:formatCode>
                <c:ptCount val="5"/>
                <c:pt idx="0">
                  <c:v>39.200000000000003</c:v>
                </c:pt>
                <c:pt idx="1">
                  <c:v>8.6999999999999993</c:v>
                </c:pt>
                <c:pt idx="2">
                  <c:v>10.8</c:v>
                </c:pt>
                <c:pt idx="3">
                  <c:v>33.299999999999997</c:v>
                </c:pt>
                <c:pt idx="4">
                  <c:v>8.01</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50"/>
            </a:pPr>
            <a:r>
              <a:rPr lang="mn-MN" sz="1050"/>
              <a:t>Хилээр орсон гарсан иргэд</a:t>
            </a:r>
            <a:endParaRPr lang="en-US" sz="1050"/>
          </a:p>
        </c:rich>
      </c:tx>
      <c:layout/>
      <c:overlay val="0"/>
      <c:spPr>
        <a:noFill/>
        <a:ln>
          <a:noFill/>
        </a:ln>
        <a:effectLst/>
      </c:spPr>
    </c:title>
    <c:autoTitleDeleted val="0"/>
    <c:plotArea>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cat>
            <c:strRef>
              <c:f>gaali!$C$26:$G$26</c:f>
              <c:strCache>
                <c:ptCount val="5"/>
                <c:pt idx="0">
                  <c:v>2014-XI</c:v>
                </c:pt>
                <c:pt idx="1">
                  <c:v>2015-XI</c:v>
                </c:pt>
                <c:pt idx="2">
                  <c:v>2016-XI</c:v>
                </c:pt>
                <c:pt idx="3">
                  <c:v>2017-XI</c:v>
                </c:pt>
                <c:pt idx="4">
                  <c:v>2018-X</c:v>
                </c:pt>
              </c:strCache>
            </c:strRef>
          </c:cat>
          <c:val>
            <c:numRef>
              <c:f>gaali!$C$27:$G$27</c:f>
              <c:numCache>
                <c:formatCode>General</c:formatCode>
                <c:ptCount val="5"/>
                <c:pt idx="0">
                  <c:v>305984</c:v>
                </c:pt>
                <c:pt idx="1">
                  <c:v>783331</c:v>
                </c:pt>
                <c:pt idx="2">
                  <c:v>1121072</c:v>
                </c:pt>
                <c:pt idx="3">
                  <c:v>543311</c:v>
                </c:pt>
                <c:pt idx="4" formatCode="0">
                  <c:v>545339</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cat>
            <c:strRef>
              <c:f>gaali!$C$26:$G$26</c:f>
              <c:strCache>
                <c:ptCount val="5"/>
                <c:pt idx="0">
                  <c:v>2014-XI</c:v>
                </c:pt>
                <c:pt idx="1">
                  <c:v>2015-XI</c:v>
                </c:pt>
                <c:pt idx="2">
                  <c:v>2016-XI</c:v>
                </c:pt>
                <c:pt idx="3">
                  <c:v>2017-XI</c:v>
                </c:pt>
                <c:pt idx="4">
                  <c:v>2018-X</c:v>
                </c:pt>
              </c:strCache>
            </c:strRef>
          </c:cat>
          <c:val>
            <c:numRef>
              <c:f>gaali!$C$28:$G$28</c:f>
              <c:numCache>
                <c:formatCode>General</c:formatCode>
                <c:ptCount val="5"/>
                <c:pt idx="0">
                  <c:v>101667</c:v>
                </c:pt>
                <c:pt idx="1">
                  <c:v>113885</c:v>
                </c:pt>
                <c:pt idx="2">
                  <c:v>145362</c:v>
                </c:pt>
                <c:pt idx="3">
                  <c:v>113517</c:v>
                </c:pt>
                <c:pt idx="4" formatCode="0">
                  <c:v>142186</c:v>
                </c:pt>
              </c:numCache>
            </c:numRef>
          </c:val>
          <c:extLst xmlns:c16r2="http://schemas.microsoft.com/office/drawing/2015/06/chart">
            <c:ext xmlns:c16="http://schemas.microsoft.com/office/drawing/2014/chart" uri="{C3380CC4-5D6E-409C-BE32-E72D297353CC}">
              <c16:uniqueId val="{00000001-B9E7-46AE-B309-1BDE24D08B12}"/>
            </c:ext>
          </c:extLst>
        </c:ser>
        <c:dLbls>
          <c:showLegendKey val="0"/>
          <c:showVal val="0"/>
          <c:showCatName val="0"/>
          <c:showSerName val="0"/>
          <c:showPercent val="0"/>
          <c:showBubbleSize val="0"/>
        </c:dLbls>
        <c:gapWidth val="291"/>
        <c:overlap val="-23"/>
        <c:axId val="213759328"/>
        <c:axId val="213759720"/>
      </c:barChart>
      <c:catAx>
        <c:axId val="21375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759720"/>
        <c:crosses val="autoZero"/>
        <c:auto val="1"/>
        <c:lblAlgn val="ctr"/>
        <c:lblOffset val="100"/>
        <c:noMultiLvlLbl val="0"/>
      </c:catAx>
      <c:valAx>
        <c:axId val="213759720"/>
        <c:scaling>
          <c:orientation val="minMax"/>
        </c:scaling>
        <c:delete val="1"/>
        <c:axPos val="l"/>
        <c:numFmt formatCode="General" sourceLinked="1"/>
        <c:majorTickMark val="none"/>
        <c:minorTickMark val="none"/>
        <c:tickLblPos val="nextTo"/>
        <c:crossAx val="213759328"/>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mn-MN"/>
              <a:t>Орон нутгийн төсвийн орлого, зарлагын гүйцэтгэл /сая.төг/</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091967505646582"/>
          <c:y val="0.11292271909096968"/>
          <c:w val="0.88006289229694146"/>
          <c:h val="0.76759549929259785"/>
        </c:manualLayout>
      </c:layout>
      <c:barChart>
        <c:barDir val="bar"/>
        <c:grouping val="clustered"/>
        <c:varyColors val="0"/>
        <c:ser>
          <c:idx val="0"/>
          <c:order val="0"/>
          <c:tx>
            <c:strRef>
              <c:f>Нэгдсэн!$G$24</c:f>
              <c:strCache>
                <c:ptCount val="1"/>
                <c:pt idx="0">
                  <c:v>Төсвийн орлогын гүйцэтгэл</c:v>
                </c:pt>
              </c:strCache>
            </c:strRef>
          </c:tx>
          <c:spPr>
            <a:pattFill prst="dkVert">
              <a:fgClr>
                <a:srgbClr val="0070C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Нэгдсэн!$H$23:$K$23</c:f>
              <c:strCache>
                <c:ptCount val="4"/>
                <c:pt idx="0">
                  <c:v>2015-XI</c:v>
                </c:pt>
                <c:pt idx="1">
                  <c:v>2016-XI</c:v>
                </c:pt>
                <c:pt idx="2">
                  <c:v>2017-XI</c:v>
                </c:pt>
                <c:pt idx="3">
                  <c:v>2018-XI</c:v>
                </c:pt>
              </c:strCache>
            </c:strRef>
          </c:cat>
          <c:val>
            <c:numRef>
              <c:f>Нэгдсэн!$H$24:$K$24</c:f>
              <c:numCache>
                <c:formatCode>General</c:formatCode>
                <c:ptCount val="4"/>
                <c:pt idx="0">
                  <c:v>13034.9</c:v>
                </c:pt>
                <c:pt idx="1">
                  <c:v>15423.9</c:v>
                </c:pt>
                <c:pt idx="2">
                  <c:v>20510.599999999999</c:v>
                </c:pt>
                <c:pt idx="3" formatCode="0.0">
                  <c:v>16042</c:v>
                </c:pt>
              </c:numCache>
            </c:numRef>
          </c:val>
        </c:ser>
        <c:ser>
          <c:idx val="1"/>
          <c:order val="1"/>
          <c:tx>
            <c:strRef>
              <c:f>Нэгдсэн!$G$25</c:f>
              <c:strCache>
                <c:ptCount val="1"/>
                <c:pt idx="0">
                  <c:v>Төсвийн зарлагын гүйцэтгэл</c:v>
                </c:pt>
              </c:strCache>
            </c:strRef>
          </c:tx>
          <c:spPr>
            <a:pattFill prst="dkHorz">
              <a:fgClr>
                <a:srgbClr val="FF0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Нэгдсэн!$H$23:$K$23</c:f>
              <c:strCache>
                <c:ptCount val="4"/>
                <c:pt idx="0">
                  <c:v>2015-XI</c:v>
                </c:pt>
                <c:pt idx="1">
                  <c:v>2016-XI</c:v>
                </c:pt>
                <c:pt idx="2">
                  <c:v>2017-XI</c:v>
                </c:pt>
                <c:pt idx="3">
                  <c:v>2018-XI</c:v>
                </c:pt>
              </c:strCache>
            </c:strRef>
          </c:cat>
          <c:val>
            <c:numRef>
              <c:f>Нэгдсэн!$H$25:$K$25</c:f>
              <c:numCache>
                <c:formatCode>General</c:formatCode>
                <c:ptCount val="4"/>
                <c:pt idx="0">
                  <c:v>18031.099999999999</c:v>
                </c:pt>
                <c:pt idx="1">
                  <c:v>22024.1</c:v>
                </c:pt>
                <c:pt idx="2">
                  <c:v>65549.600000000006</c:v>
                </c:pt>
                <c:pt idx="3">
                  <c:v>66847.7</c:v>
                </c:pt>
              </c:numCache>
            </c:numRef>
          </c:val>
        </c:ser>
        <c:dLbls>
          <c:showLegendKey val="0"/>
          <c:showVal val="1"/>
          <c:showCatName val="0"/>
          <c:showSerName val="0"/>
          <c:showPercent val="0"/>
          <c:showBubbleSize val="0"/>
        </c:dLbls>
        <c:gapWidth val="150"/>
        <c:overlap val="-25"/>
        <c:axId val="148275936"/>
        <c:axId val="148341328"/>
      </c:barChart>
      <c:catAx>
        <c:axId val="14827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341328"/>
        <c:crosses val="autoZero"/>
        <c:auto val="1"/>
        <c:lblAlgn val="ctr"/>
        <c:lblOffset val="100"/>
        <c:noMultiLvlLbl val="0"/>
      </c:catAx>
      <c:valAx>
        <c:axId val="148341328"/>
        <c:scaling>
          <c:orientation val="minMax"/>
        </c:scaling>
        <c:delete val="1"/>
        <c:axPos val="b"/>
        <c:numFmt formatCode="General" sourceLinked="1"/>
        <c:majorTickMark val="none"/>
        <c:minorTickMark val="none"/>
        <c:tickLblPos val="nextTo"/>
        <c:crossAx val="148275936"/>
        <c:crosses val="autoZero"/>
        <c:crossBetween val="between"/>
      </c:valAx>
      <c:spPr>
        <a:noFill/>
        <a:ln>
          <a:noFill/>
        </a:ln>
        <a:effectLst/>
      </c:spPr>
    </c:plotArea>
    <c:legend>
      <c:legendPos val="t"/>
      <c:layout>
        <c:manualLayout>
          <c:xMode val="edge"/>
          <c:yMode val="edge"/>
          <c:x val="0.14533943954311576"/>
          <c:y val="0.84351851851851856"/>
          <c:w val="0.71988619489124894"/>
          <c:h val="0.143284849810440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400"/>
              <a:t>Хураан авсан төмс, хүнсний ногоо /мян.тн/</a:t>
            </a:r>
            <a:endParaRPr lang="en-US" sz="14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875114784205693E-2"/>
          <c:y val="0.14374781277340332"/>
          <c:w val="0.95959595959595956"/>
          <c:h val="0.62949292796733747"/>
        </c:manualLayout>
      </c:layout>
      <c:barChart>
        <c:barDir val="col"/>
        <c:grouping val="clustered"/>
        <c:varyColors val="0"/>
        <c:ser>
          <c:idx val="0"/>
          <c:order val="0"/>
          <c:tx>
            <c:strRef>
              <c:f>'5.1'!$G$31</c:f>
              <c:strCache>
                <c:ptCount val="1"/>
                <c:pt idx="0">
                  <c:v>Төмс</c:v>
                </c:pt>
              </c:strCache>
            </c:strRef>
          </c:tx>
          <c:spPr>
            <a:pattFill prst="dkVert">
              <a:fgClr>
                <a:schemeClr val="accent6"/>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'5.1'!$H$30:$P$30</c:f>
              <c:strCache>
                <c:ptCount val="9"/>
                <c:pt idx="0">
                  <c:v>2010 - XI</c:v>
                </c:pt>
                <c:pt idx="1">
                  <c:v>2011 - XI</c:v>
                </c:pt>
                <c:pt idx="2">
                  <c:v>2012 - XI</c:v>
                </c:pt>
                <c:pt idx="3">
                  <c:v>2013 - XI</c:v>
                </c:pt>
                <c:pt idx="4">
                  <c:v>2014 - XI</c:v>
                </c:pt>
                <c:pt idx="5">
                  <c:v>2015 - XI</c:v>
                </c:pt>
                <c:pt idx="6">
                  <c:v>2016 - XI</c:v>
                </c:pt>
                <c:pt idx="7">
                  <c:v>2017 - XI</c:v>
                </c:pt>
                <c:pt idx="8">
                  <c:v>2018 - XI</c:v>
                </c:pt>
              </c:strCache>
            </c:strRef>
          </c:cat>
          <c:val>
            <c:numRef>
              <c:f>'5.1'!$H$31:$P$31</c:f>
              <c:numCache>
                <c:formatCode>General</c:formatCode>
                <c:ptCount val="9"/>
                <c:pt idx="0">
                  <c:v>42.7</c:v>
                </c:pt>
                <c:pt idx="1">
                  <c:v>53.8</c:v>
                </c:pt>
                <c:pt idx="2">
                  <c:v>62.1</c:v>
                </c:pt>
                <c:pt idx="3" formatCode="0.0">
                  <c:v>56</c:v>
                </c:pt>
                <c:pt idx="4">
                  <c:v>45.4</c:v>
                </c:pt>
                <c:pt idx="5">
                  <c:v>37.9</c:v>
                </c:pt>
                <c:pt idx="6">
                  <c:v>42.5</c:v>
                </c:pt>
                <c:pt idx="7">
                  <c:v>28.5</c:v>
                </c:pt>
                <c:pt idx="8" formatCode="0.0">
                  <c:v>34</c:v>
                </c:pt>
              </c:numCache>
            </c:numRef>
          </c:val>
        </c:ser>
        <c:ser>
          <c:idx val="1"/>
          <c:order val="1"/>
          <c:tx>
            <c:strRef>
              <c:f>'5.1'!$G$32</c:f>
              <c:strCache>
                <c:ptCount val="1"/>
                <c:pt idx="0">
                  <c:v>Хүнсний ногоо</c:v>
                </c:pt>
              </c:strCache>
            </c:strRef>
          </c:tx>
          <c:spPr>
            <a:pattFill prst="wdUpDiag">
              <a:fgClr>
                <a:srgbClr val="00B050"/>
              </a:fgClr>
              <a:bgClr>
                <a:schemeClr val="bg1"/>
              </a:bgClr>
            </a:pattFill>
            <a:ln>
              <a:noFill/>
            </a:ln>
            <a:effectLst/>
          </c:spPr>
          <c:invertIfNegative val="0"/>
          <c:dLbls>
            <c:dLbl>
              <c:idx val="8"/>
              <c:layout>
                <c:manualLayout>
                  <c:x val="7.3461891643709825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'5.1'!$H$30:$P$30</c:f>
              <c:strCache>
                <c:ptCount val="9"/>
                <c:pt idx="0">
                  <c:v>2010 - XI</c:v>
                </c:pt>
                <c:pt idx="1">
                  <c:v>2011 - XI</c:v>
                </c:pt>
                <c:pt idx="2">
                  <c:v>2012 - XI</c:v>
                </c:pt>
                <c:pt idx="3">
                  <c:v>2013 - XI</c:v>
                </c:pt>
                <c:pt idx="4">
                  <c:v>2014 - XI</c:v>
                </c:pt>
                <c:pt idx="5">
                  <c:v>2015 - XI</c:v>
                </c:pt>
                <c:pt idx="6">
                  <c:v>2016 - XI</c:v>
                </c:pt>
                <c:pt idx="7">
                  <c:v>2017 - XI</c:v>
                </c:pt>
                <c:pt idx="8">
                  <c:v>2018 - XI</c:v>
                </c:pt>
              </c:strCache>
            </c:strRef>
          </c:cat>
          <c:val>
            <c:numRef>
              <c:f>'5.1'!$H$32:$P$32</c:f>
              <c:numCache>
                <c:formatCode>General</c:formatCode>
                <c:ptCount val="9"/>
                <c:pt idx="0">
                  <c:v>30.2</c:v>
                </c:pt>
                <c:pt idx="1">
                  <c:v>34.799999999999997</c:v>
                </c:pt>
                <c:pt idx="2">
                  <c:v>33.9</c:v>
                </c:pt>
                <c:pt idx="3">
                  <c:v>34.6</c:v>
                </c:pt>
                <c:pt idx="4">
                  <c:v>32.6</c:v>
                </c:pt>
                <c:pt idx="5">
                  <c:v>26.6</c:v>
                </c:pt>
                <c:pt idx="6">
                  <c:v>32.700000000000003</c:v>
                </c:pt>
                <c:pt idx="7">
                  <c:v>30.8</c:v>
                </c:pt>
                <c:pt idx="8">
                  <c:v>34.6</c:v>
                </c:pt>
              </c:numCache>
            </c:numRef>
          </c:val>
        </c:ser>
        <c:dLbls>
          <c:showLegendKey val="0"/>
          <c:showVal val="1"/>
          <c:showCatName val="0"/>
          <c:showSerName val="0"/>
          <c:showPercent val="0"/>
          <c:showBubbleSize val="0"/>
        </c:dLbls>
        <c:gapWidth val="150"/>
        <c:overlap val="-25"/>
        <c:axId val="148671976"/>
        <c:axId val="148550696"/>
      </c:barChart>
      <c:catAx>
        <c:axId val="14867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8550696"/>
        <c:crosses val="autoZero"/>
        <c:auto val="1"/>
        <c:lblAlgn val="ctr"/>
        <c:lblOffset val="100"/>
        <c:noMultiLvlLbl val="0"/>
      </c:catAx>
      <c:valAx>
        <c:axId val="148550696"/>
        <c:scaling>
          <c:orientation val="minMax"/>
        </c:scaling>
        <c:delete val="1"/>
        <c:axPos val="l"/>
        <c:numFmt formatCode="General" sourceLinked="1"/>
        <c:majorTickMark val="none"/>
        <c:minorTickMark val="none"/>
        <c:tickLblPos val="nextTo"/>
        <c:crossAx val="148671976"/>
        <c:crosses val="autoZero"/>
        <c:crossBetween val="between"/>
      </c:valAx>
      <c:spPr>
        <a:noFill/>
        <a:ln>
          <a:noFill/>
        </a:ln>
        <a:effectLst/>
      </c:spPr>
    </c:plotArea>
    <c:legend>
      <c:legendPos val="t"/>
      <c:layout>
        <c:manualLayout>
          <c:xMode val="edge"/>
          <c:yMode val="edge"/>
          <c:x val="0.33465550277289718"/>
          <c:y val="0.875462962962963"/>
          <c:w val="0.38762196047808073"/>
          <c:h val="0.1016181831437737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200" b="1" i="0" baseline="0">
                <a:effectLst/>
                <a:latin typeface="Arial" panose="020B0604020202020204" pitchFamily="34" charset="0"/>
                <a:cs typeface="Arial" panose="020B0604020202020204" pitchFamily="34" charset="0"/>
              </a:rPr>
              <a:t>Аж үйлдвэрийн бүтээгдэхүүн үйлдвэрлэлт, борлуулалт </a:t>
            </a:r>
            <a:r>
              <a:rPr lang="en-US" sz="1200" b="1" i="0" baseline="0">
                <a:effectLst/>
                <a:latin typeface="Arial" panose="020B0604020202020204" pitchFamily="34" charset="0"/>
                <a:cs typeface="Arial" panose="020B0604020202020204" pitchFamily="34" charset="0"/>
              </a:rPr>
              <a:t>(</a:t>
            </a:r>
            <a:r>
              <a:rPr lang="mn-MN" sz="1200" b="1" i="0" baseline="0">
                <a:effectLst/>
                <a:latin typeface="Arial" panose="020B0604020202020204" pitchFamily="34" charset="0"/>
                <a:cs typeface="Arial" panose="020B0604020202020204" pitchFamily="34" charset="0"/>
              </a:rPr>
              <a:t>тэр.бум төг</a:t>
            </a:r>
            <a:r>
              <a:rPr lang="en-US" sz="1200" b="1" i="0" baseline="0">
                <a:effectLst/>
                <a:latin typeface="Arial" panose="020B0604020202020204" pitchFamily="34" charset="0"/>
                <a:cs typeface="Arial" panose="020B0604020202020204" pitchFamily="34" charset="0"/>
              </a:rPr>
              <a:t>)</a:t>
            </a:r>
            <a:endParaRPr lang="en-US" sz="1200">
              <a:effectLst/>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7765226343173535"/>
          <c:w val="0.99001148208835077"/>
          <c:h val="0.59515634750603175"/>
        </c:manualLayout>
      </c:layout>
      <c:lineChart>
        <c:grouping val="standard"/>
        <c:varyColors val="0"/>
        <c:ser>
          <c:idx val="0"/>
          <c:order val="0"/>
          <c:tx>
            <c:strRef>
              <c:f>'aj uildver'!$A$87</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28752616554779E-2"/>
                  <c:y val="5.79050014581510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468344209810507E-2"/>
                  <c:y val="5.32753718285215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647114468492644E-2"/>
                  <c:y val="5.3275371828521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538131579655367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6465476320430509E-2"/>
                  <c:y val="3.01272236803732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74472171258822E-2"/>
                  <c:y val="-6.07638709472270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705613112073963E-3"/>
                  <c:y val="1.62383347914843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'aj uildver'!$B$86:$I$86</c:f>
              <c:strCache>
                <c:ptCount val="8"/>
                <c:pt idx="0">
                  <c:v>2011 –XI</c:v>
                </c:pt>
                <c:pt idx="1">
                  <c:v>2012 –XI</c:v>
                </c:pt>
                <c:pt idx="2">
                  <c:v>2013 –X I</c:v>
                </c:pt>
                <c:pt idx="3">
                  <c:v>2014 –XI</c:v>
                </c:pt>
                <c:pt idx="4">
                  <c:v>2015 –XI </c:v>
                </c:pt>
                <c:pt idx="5">
                  <c:v>2016 –XI </c:v>
                </c:pt>
                <c:pt idx="6">
                  <c:v>2017 –XI</c:v>
                </c:pt>
                <c:pt idx="7">
                  <c:v>2018 - X</c:v>
                </c:pt>
              </c:strCache>
            </c:strRef>
          </c:cat>
          <c:val>
            <c:numRef>
              <c:f>'aj uildver'!$B$87:$I$87</c:f>
              <c:numCache>
                <c:formatCode>0.0</c:formatCode>
                <c:ptCount val="8"/>
                <c:pt idx="0">
                  <c:v>386.43540000000002</c:v>
                </c:pt>
                <c:pt idx="1">
                  <c:v>460.63499999999999</c:v>
                </c:pt>
                <c:pt idx="2">
                  <c:v>414.22020000000003</c:v>
                </c:pt>
                <c:pt idx="3">
                  <c:v>399.8227</c:v>
                </c:pt>
                <c:pt idx="4">
                  <c:v>304.74029999999999</c:v>
                </c:pt>
                <c:pt idx="5">
                  <c:v>277.8381</c:v>
                </c:pt>
                <c:pt idx="6">
                  <c:v>361.52386560000002</c:v>
                </c:pt>
                <c:pt idx="7" formatCode="General">
                  <c:v>355.6</c:v>
                </c:pt>
              </c:numCache>
            </c:numRef>
          </c:val>
          <c:smooth val="0"/>
        </c:ser>
        <c:ser>
          <c:idx val="1"/>
          <c:order val="1"/>
          <c:tx>
            <c:strRef>
              <c:f>'aj uildver'!$A$88</c:f>
              <c:strCache>
                <c:ptCount val="1"/>
                <c:pt idx="0">
                  <c:v>Үйлдвэрлэлт</c:v>
                </c:pt>
              </c:strCache>
            </c:strRef>
          </c:tx>
          <c:spPr>
            <a:ln w="28575" cap="rnd">
              <a:solidFill>
                <a:schemeClr val="accent5"/>
              </a:solidFill>
              <a:round/>
            </a:ln>
            <a:effectLst/>
          </c:spPr>
          <c:marker>
            <c:symbol val="none"/>
          </c:marker>
          <c:dLbls>
            <c:dLbl>
              <c:idx val="1"/>
              <c:layout>
                <c:manualLayout>
                  <c:x val="-5.2538131579655381E-2"/>
                  <c:y val="-4.85764800233304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4865080246167204E-2"/>
                  <c:y val="-7.6354257801108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8520479802236253E-3"/>
                  <c:y val="-3.46875911344415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'aj uildver'!$B$86:$I$86</c:f>
              <c:strCache>
                <c:ptCount val="8"/>
                <c:pt idx="0">
                  <c:v>2011 –XI</c:v>
                </c:pt>
                <c:pt idx="1">
                  <c:v>2012 –XI</c:v>
                </c:pt>
                <c:pt idx="2">
                  <c:v>2013 –X I</c:v>
                </c:pt>
                <c:pt idx="3">
                  <c:v>2014 –XI</c:v>
                </c:pt>
                <c:pt idx="4">
                  <c:v>2015 –XI </c:v>
                </c:pt>
                <c:pt idx="5">
                  <c:v>2016 –XI </c:v>
                </c:pt>
                <c:pt idx="6">
                  <c:v>2017 –XI</c:v>
                </c:pt>
                <c:pt idx="7">
                  <c:v>2018 - X</c:v>
                </c:pt>
              </c:strCache>
            </c:strRef>
          </c:cat>
          <c:val>
            <c:numRef>
              <c:f>'aj uildver'!$B$88:$I$88</c:f>
              <c:numCache>
                <c:formatCode>0.0</c:formatCode>
                <c:ptCount val="8"/>
                <c:pt idx="0">
                  <c:v>462.67579999999998</c:v>
                </c:pt>
                <c:pt idx="1">
                  <c:v>513.61289999999997</c:v>
                </c:pt>
                <c:pt idx="2">
                  <c:v>460.04859999999996</c:v>
                </c:pt>
                <c:pt idx="3">
                  <c:v>667.92349999999999</c:v>
                </c:pt>
                <c:pt idx="4">
                  <c:v>374.78</c:v>
                </c:pt>
                <c:pt idx="5">
                  <c:v>276.29609999999997</c:v>
                </c:pt>
                <c:pt idx="6">
                  <c:v>287.06386710000004</c:v>
                </c:pt>
                <c:pt idx="7" formatCode="General">
                  <c:v>364.7</c:v>
                </c:pt>
              </c:numCache>
            </c:numRef>
          </c:val>
          <c:smooth val="0"/>
        </c:ser>
        <c:dLbls>
          <c:dLblPos val="t"/>
          <c:showLegendKey val="0"/>
          <c:showVal val="1"/>
          <c:showCatName val="0"/>
          <c:showSerName val="0"/>
          <c:showPercent val="0"/>
          <c:showBubbleSize val="0"/>
        </c:dLbls>
        <c:smooth val="0"/>
        <c:axId val="208800312"/>
        <c:axId val="208800704"/>
      </c:lineChart>
      <c:catAx>
        <c:axId val="20880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800704"/>
        <c:crosses val="autoZero"/>
        <c:auto val="1"/>
        <c:lblAlgn val="ctr"/>
        <c:lblOffset val="100"/>
        <c:noMultiLvlLbl val="0"/>
      </c:catAx>
      <c:valAx>
        <c:axId val="208800704"/>
        <c:scaling>
          <c:orientation val="minMax"/>
        </c:scaling>
        <c:delete val="1"/>
        <c:axPos val="l"/>
        <c:numFmt formatCode="0.0" sourceLinked="1"/>
        <c:majorTickMark val="none"/>
        <c:minorTickMark val="none"/>
        <c:tickLblPos val="nextTo"/>
        <c:crossAx val="208800312"/>
        <c:crosses val="autoZero"/>
        <c:crossBetween val="between"/>
      </c:valAx>
      <c:spPr>
        <a:noFill/>
        <a:ln>
          <a:noFill/>
        </a:ln>
        <a:effectLst/>
      </c:spPr>
    </c:plotArea>
    <c:legend>
      <c:legendPos val="b"/>
      <c:layout>
        <c:manualLayout>
          <c:xMode val="edge"/>
          <c:yMode val="edge"/>
          <c:x val="0.31080844525985885"/>
          <c:y val="0.91948749339194791"/>
          <c:w val="0.37838294603418476"/>
          <c:h val="8.05125066080520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12/19/2018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12/19/2018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12/19/2018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12/19/2018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12/19/2018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4.emf"/><Relationship Id="rId12"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gif"/><Relationship Id="rId4" Type="http://schemas.openxmlformats.org/officeDocument/2006/relationships/image" Target="../media/image3.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492347" y="937652"/>
            <a:ext cx="8326497"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2018-</a:t>
            </a:r>
            <a:r>
              <a:rPr lang="en-US" sz="2000" dirty="0" smtClean="0">
                <a:solidFill>
                  <a:srgbClr val="0070C0"/>
                </a:solidFill>
                <a:latin typeface="Arial" pitchFamily="34" charset="0"/>
                <a:cs typeface="Arial" pitchFamily="34" charset="0"/>
              </a:rPr>
              <a:t> XI</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874512" y="1376219"/>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1" name="object 10"/>
          <p:cNvSpPr txBox="1"/>
          <p:nvPr/>
        </p:nvSpPr>
        <p:spPr>
          <a:xfrm>
            <a:off x="2176121" y="3199787"/>
            <a:ext cx="2151380" cy="2020425"/>
          </a:xfrm>
          <a:prstGeom prst="rect">
            <a:avLst/>
          </a:prstGeom>
        </p:spPr>
        <p:txBody>
          <a:bodyPr vert="horz" wrap="square" lIns="0" tIns="0" rIns="0" bIns="0" rtlCol="0">
            <a:spAutoFit/>
          </a:bodyPr>
          <a:lstStyle/>
          <a:p>
            <a:pPr marL="416559" marR="315595" indent="-92075">
              <a:lnSpc>
                <a:spcPct val="100800"/>
              </a:lnSpc>
            </a:pPr>
            <a:r>
              <a:rPr lang="en-US" sz="2500" spc="15" dirty="0" smtClean="0">
                <a:solidFill>
                  <a:srgbClr val="0033CC"/>
                </a:solidFill>
                <a:latin typeface="Tahoma"/>
                <a:cs typeface="Tahoma"/>
              </a:rPr>
              <a:t>41</a:t>
            </a:r>
            <a:r>
              <a:rPr sz="2500" spc="15" dirty="0" smtClean="0">
                <a:solidFill>
                  <a:srgbClr val="0033CC"/>
                </a:solidFill>
                <a:latin typeface="Tahoma"/>
                <a:cs typeface="Tahoma"/>
              </a:rPr>
              <a:t>.</a:t>
            </a:r>
            <a:r>
              <a:rPr lang="en-US" sz="2500" spc="15" dirty="0">
                <a:solidFill>
                  <a:srgbClr val="0033CC"/>
                </a:solidFill>
                <a:latin typeface="Tahoma"/>
                <a:cs typeface="Tahoma"/>
              </a:rPr>
              <a:t>4</a:t>
            </a:r>
            <a:r>
              <a:rPr sz="2500" spc="-180" dirty="0" smtClean="0">
                <a:solidFill>
                  <a:srgbClr val="0033CC"/>
                </a:solidFill>
                <a:latin typeface="Tahoma"/>
                <a:cs typeface="Tahoma"/>
              </a:rPr>
              <a:t> </a:t>
            </a:r>
            <a:r>
              <a:rPr sz="2100" spc="5" dirty="0" err="1">
                <a:solidFill>
                  <a:srgbClr val="0033CC"/>
                </a:solidFill>
                <a:latin typeface="Tahoma"/>
                <a:cs typeface="Tahoma"/>
              </a:rPr>
              <a:t>төгрөг</a:t>
            </a:r>
            <a:r>
              <a:rPr sz="2100" spc="5" dirty="0">
                <a:solidFill>
                  <a:srgbClr val="0033CC"/>
                </a:solidFill>
                <a:latin typeface="Tahoma"/>
                <a:cs typeface="Tahoma"/>
              </a:rPr>
              <a:t> </a:t>
            </a:r>
            <a:r>
              <a:rPr sz="2100" spc="5" dirty="0" smtClean="0">
                <a:solidFill>
                  <a:srgbClr val="0033CC"/>
                </a:solidFill>
                <a:latin typeface="Tahoma"/>
                <a:cs typeface="Tahoma"/>
              </a:rPr>
              <a:t> </a:t>
            </a:r>
            <a:r>
              <a:rPr sz="2100" spc="5" dirty="0">
                <a:solidFill>
                  <a:srgbClr val="0033CC"/>
                </a:solidFill>
                <a:latin typeface="Tahoma"/>
                <a:cs typeface="Tahoma"/>
              </a:rPr>
              <a:t>өмнөх </a:t>
            </a:r>
            <a:r>
              <a:rPr sz="2100" spc="10" dirty="0">
                <a:solidFill>
                  <a:srgbClr val="0033CC"/>
                </a:solidFill>
                <a:latin typeface="Tahoma"/>
                <a:cs typeface="Tahoma"/>
              </a:rPr>
              <a:t>оны  </a:t>
            </a:r>
            <a:r>
              <a:rPr sz="2100" spc="10" dirty="0" err="1">
                <a:solidFill>
                  <a:srgbClr val="0033CC"/>
                </a:solidFill>
                <a:latin typeface="Tahoma"/>
                <a:cs typeface="Tahoma"/>
              </a:rPr>
              <a:t>мөн</a:t>
            </a:r>
            <a:r>
              <a:rPr sz="2100" spc="-85" dirty="0">
                <a:solidFill>
                  <a:srgbClr val="0033CC"/>
                </a:solidFill>
                <a:latin typeface="Tahoma"/>
                <a:cs typeface="Tahoma"/>
              </a:rPr>
              <a:t> </a:t>
            </a:r>
            <a:r>
              <a:rPr sz="2100" dirty="0" err="1" smtClean="0">
                <a:solidFill>
                  <a:srgbClr val="0033CC"/>
                </a:solidFill>
                <a:latin typeface="Tahoma"/>
                <a:cs typeface="Tahoma"/>
              </a:rPr>
              <a:t>үетэй</a:t>
            </a:r>
            <a:r>
              <a:rPr sz="2100" dirty="0" smtClean="0">
                <a:solidFill>
                  <a:srgbClr val="0033CC"/>
                </a:solidFill>
                <a:latin typeface="Tahoma"/>
                <a:cs typeface="Tahoma"/>
              </a:rPr>
              <a:t> </a:t>
            </a:r>
            <a:r>
              <a:rPr sz="2100" dirty="0" err="1" smtClean="0">
                <a:solidFill>
                  <a:srgbClr val="0033CC"/>
                </a:solidFill>
                <a:latin typeface="Tahoma"/>
                <a:cs typeface="Tahoma"/>
              </a:rPr>
              <a:t>адил</a:t>
            </a:r>
            <a:r>
              <a:rPr sz="2100" dirty="0" smtClean="0">
                <a:solidFill>
                  <a:srgbClr val="0033CC"/>
                </a:solidFill>
                <a:latin typeface="Tahoma"/>
                <a:cs typeface="Tahoma"/>
              </a:rPr>
              <a:t> </a:t>
            </a:r>
            <a:r>
              <a:rPr sz="2100" dirty="0" err="1" smtClean="0">
                <a:solidFill>
                  <a:srgbClr val="0033CC"/>
                </a:solidFill>
                <a:latin typeface="Tahoma"/>
                <a:cs typeface="Tahoma"/>
              </a:rPr>
              <a:t>түвшинд</a:t>
            </a:r>
            <a:r>
              <a:rPr sz="2100" dirty="0" smtClean="0">
                <a:solidFill>
                  <a:srgbClr val="0033CC"/>
                </a:solidFill>
                <a:latin typeface="Tahoma"/>
                <a:cs typeface="Tahoma"/>
              </a:rPr>
              <a:t> </a:t>
            </a:r>
            <a:r>
              <a:rPr sz="2100" dirty="0" err="1" smtClean="0">
                <a:solidFill>
                  <a:srgbClr val="0033CC"/>
                </a:solidFill>
                <a:latin typeface="Tahoma"/>
                <a:cs typeface="Tahoma"/>
              </a:rPr>
              <a:t>байна</a:t>
            </a:r>
            <a:endParaRPr sz="2100" dirty="0">
              <a:latin typeface="Tahoma"/>
              <a:cs typeface="Tahoma"/>
            </a:endParaRPr>
          </a:p>
        </p:txBody>
      </p:sp>
      <p:sp>
        <p:nvSpPr>
          <p:cNvPr id="25" name="object 8"/>
          <p:cNvSpPr txBox="1"/>
          <p:nvPr/>
        </p:nvSpPr>
        <p:spPr>
          <a:xfrm>
            <a:off x="5402077" y="3098531"/>
            <a:ext cx="2152650" cy="2140971"/>
          </a:xfrm>
          <a:prstGeom prst="rect">
            <a:avLst/>
          </a:prstGeom>
        </p:spPr>
        <p:txBody>
          <a:bodyPr vert="horz" wrap="square" lIns="0" tIns="0" rIns="0" bIns="0" rtlCol="0">
            <a:spAutoFit/>
          </a:bodyPr>
          <a:lstStyle/>
          <a:p>
            <a:pPr marL="374015" marR="93980" indent="-356870">
              <a:lnSpc>
                <a:spcPct val="100800"/>
              </a:lnSpc>
            </a:pPr>
            <a:r>
              <a:rPr sz="2500" spc="20" dirty="0" smtClean="0">
                <a:solidFill>
                  <a:srgbClr val="0033CC"/>
                </a:solidFill>
                <a:latin typeface="Tahoma"/>
                <a:cs typeface="Tahoma"/>
              </a:rPr>
              <a:t>2</a:t>
            </a:r>
            <a:r>
              <a:rPr lang="mn-MN" sz="2500" spc="20" dirty="0" smtClean="0">
                <a:solidFill>
                  <a:srgbClr val="0033CC"/>
                </a:solidFill>
                <a:latin typeface="Tahoma"/>
                <a:cs typeface="Tahoma"/>
              </a:rPr>
              <a:t>638</a:t>
            </a:r>
            <a:r>
              <a:rPr sz="2500" spc="-19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мөн</a:t>
            </a:r>
            <a:r>
              <a:rPr sz="2100" spc="-85" dirty="0">
                <a:solidFill>
                  <a:srgbClr val="0033CC"/>
                </a:solidFill>
                <a:latin typeface="Tahoma"/>
                <a:cs typeface="Tahoma"/>
              </a:rPr>
              <a:t> </a:t>
            </a:r>
            <a:r>
              <a:rPr sz="2100" spc="5" dirty="0">
                <a:solidFill>
                  <a:srgbClr val="0033CC"/>
                </a:solidFill>
                <a:latin typeface="Tahoma"/>
                <a:cs typeface="Tahoma"/>
              </a:rPr>
              <a:t>үеэс</a:t>
            </a:r>
            <a:endParaRPr sz="2100" dirty="0">
              <a:latin typeface="Tahoma"/>
              <a:cs typeface="Tahoma"/>
            </a:endParaRPr>
          </a:p>
          <a:p>
            <a:pPr marL="721995" marR="282575" indent="-516255">
              <a:lnSpc>
                <a:spcPct val="101099"/>
              </a:lnSpc>
              <a:spcBef>
                <a:spcPts val="10"/>
              </a:spcBef>
            </a:pPr>
            <a:r>
              <a:rPr lang="mn-MN" sz="2500" spc="-20" dirty="0" smtClean="0">
                <a:solidFill>
                  <a:srgbClr val="0033CC"/>
                </a:solidFill>
                <a:latin typeface="Tahoma"/>
                <a:cs typeface="Tahoma"/>
              </a:rPr>
              <a:t>200.0</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a:solidFill>
                  <a:srgbClr val="0033CC"/>
                </a:solidFill>
                <a:latin typeface="Tahoma"/>
                <a:cs typeface="Tahoma"/>
              </a:rPr>
              <a:t>буюу</a:t>
            </a:r>
            <a:endParaRPr sz="2100" dirty="0">
              <a:latin typeface="Tahoma"/>
              <a:cs typeface="Tahoma"/>
            </a:endParaRPr>
          </a:p>
          <a:p>
            <a:pPr marL="12700">
              <a:lnSpc>
                <a:spcPct val="100000"/>
              </a:lnSpc>
              <a:spcBef>
                <a:spcPts val="10"/>
              </a:spcBef>
            </a:pPr>
            <a:r>
              <a:rPr lang="mn-MN" sz="2500" spc="20" dirty="0">
                <a:solidFill>
                  <a:srgbClr val="0033CC"/>
                </a:solidFill>
                <a:latin typeface="Tahoma"/>
                <a:cs typeface="Tahoma"/>
              </a:rPr>
              <a:t>8</a:t>
            </a:r>
            <a:r>
              <a:rPr sz="2500" spc="20" dirty="0" smtClean="0">
                <a:solidFill>
                  <a:srgbClr val="0033CC"/>
                </a:solidFill>
                <a:latin typeface="Tahoma"/>
                <a:cs typeface="Tahoma"/>
              </a:rPr>
              <a:t>.</a:t>
            </a:r>
            <a:r>
              <a:rPr lang="mn-MN" sz="2500" spc="20" dirty="0">
                <a:solidFill>
                  <a:srgbClr val="0033CC"/>
                </a:solidFill>
                <a:latin typeface="Tahoma"/>
                <a:cs typeface="Tahoma"/>
              </a:rPr>
              <a:t>2</a:t>
            </a:r>
            <a:r>
              <a:rPr sz="2500" spc="20" dirty="0" smtClean="0">
                <a:solidFill>
                  <a:srgbClr val="0033CC"/>
                </a:solidFill>
                <a:latin typeface="Tahoma"/>
                <a:cs typeface="Tahoma"/>
              </a:rPr>
              <a:t>%</a:t>
            </a:r>
            <a:r>
              <a:rPr sz="2500" spc="-160" dirty="0" smtClean="0">
                <a:solidFill>
                  <a:srgbClr val="0033CC"/>
                </a:solidFill>
                <a:latin typeface="Tahoma"/>
                <a:cs typeface="Tahoma"/>
              </a:rPr>
              <a:t> </a:t>
            </a:r>
            <a:r>
              <a:rPr lang="mn-MN" sz="2100" spc="5" dirty="0" smtClean="0">
                <a:solidFill>
                  <a:srgbClr val="0033CC"/>
                </a:solidFill>
                <a:latin typeface="Tahoma"/>
                <a:cs typeface="Tahoma"/>
              </a:rPr>
              <a:t>өс</a:t>
            </a:r>
            <a:r>
              <a:rPr sz="2100" spc="5" dirty="0" err="1" smtClean="0">
                <a:solidFill>
                  <a:srgbClr val="0033CC"/>
                </a:solidFill>
                <a:latin typeface="Tahoma"/>
                <a:cs typeface="Tahoma"/>
              </a:rPr>
              <a:t>чээ</a:t>
            </a:r>
            <a:endParaRPr sz="2100" dirty="0">
              <a:latin typeface="Tahoma"/>
              <a:cs typeface="Tahoma"/>
            </a:endParaRPr>
          </a:p>
        </p:txBody>
      </p:sp>
      <p:sp>
        <p:nvSpPr>
          <p:cNvPr id="26" name="object 9"/>
          <p:cNvSpPr txBox="1"/>
          <p:nvPr/>
        </p:nvSpPr>
        <p:spPr>
          <a:xfrm>
            <a:off x="8401914" y="3082152"/>
            <a:ext cx="2148205" cy="2128520"/>
          </a:xfrm>
          <a:prstGeom prst="rect">
            <a:avLst/>
          </a:prstGeom>
        </p:spPr>
        <p:txBody>
          <a:bodyPr vert="horz" wrap="square" lIns="0" tIns="0" rIns="0" bIns="0" rtlCol="0">
            <a:spAutoFit/>
          </a:bodyPr>
          <a:lstStyle/>
          <a:p>
            <a:pPr marL="414655" marR="129539" indent="-277495" algn="ctr">
              <a:lnSpc>
                <a:spcPct val="100800"/>
              </a:lnSpc>
            </a:pPr>
            <a:r>
              <a:rPr lang="en-US" sz="2500" spc="20" dirty="0" smtClean="0">
                <a:solidFill>
                  <a:srgbClr val="0033CC"/>
                </a:solidFill>
                <a:latin typeface="Tahoma"/>
                <a:cs typeface="Tahoma"/>
              </a:rPr>
              <a:t>3</a:t>
            </a:r>
            <a:r>
              <a:rPr lang="mn-MN" sz="2500" spc="20" dirty="0" smtClean="0">
                <a:solidFill>
                  <a:srgbClr val="0033CC"/>
                </a:solidFill>
                <a:latin typeface="Tahoma"/>
                <a:cs typeface="Tahoma"/>
              </a:rPr>
              <a:t>81</a:t>
            </a:r>
            <a:r>
              <a:rPr lang="en-US" sz="2500" spc="20" dirty="0" smtClean="0">
                <a:solidFill>
                  <a:srgbClr val="0033CC"/>
                </a:solidFill>
                <a:latin typeface="Tahoma"/>
                <a:cs typeface="Tahoma"/>
              </a:rPr>
              <a:t>.</a:t>
            </a:r>
            <a:r>
              <a:rPr lang="mn-MN" sz="2500" spc="20" dirty="0" smtClean="0">
                <a:solidFill>
                  <a:srgbClr val="0033CC"/>
                </a:solidFill>
                <a:latin typeface="Tahoma"/>
                <a:cs typeface="Tahoma"/>
              </a:rPr>
              <a:t>4</a:t>
            </a:r>
            <a:r>
              <a:rPr sz="2500" spc="-65" dirty="0" smtClean="0">
                <a:solidFill>
                  <a:srgbClr val="0033CC"/>
                </a:solidFill>
                <a:latin typeface="Tahoma"/>
                <a:cs typeface="Tahoma"/>
              </a:rPr>
              <a:t> </a:t>
            </a:r>
            <a:r>
              <a:rPr sz="2100" spc="5" dirty="0">
                <a:solidFill>
                  <a:srgbClr val="0033CC"/>
                </a:solidFill>
                <a:latin typeface="Tahoma"/>
                <a:cs typeface="Tahoma"/>
              </a:rPr>
              <a:t>төгрөг  өмнөх </a:t>
            </a:r>
            <a:r>
              <a:rPr sz="2100" spc="10" dirty="0">
                <a:solidFill>
                  <a:srgbClr val="0033CC"/>
                </a:solidFill>
                <a:latin typeface="Tahoma"/>
                <a:cs typeface="Tahoma"/>
              </a:rPr>
              <a:t>оны  </a:t>
            </a:r>
            <a:r>
              <a:rPr sz="2100" spc="10" dirty="0" err="1">
                <a:solidFill>
                  <a:srgbClr val="0033CC"/>
                </a:solidFill>
                <a:latin typeface="Tahoma"/>
                <a:cs typeface="Tahoma"/>
              </a:rPr>
              <a:t>мөн</a:t>
            </a:r>
            <a:r>
              <a:rPr sz="2100" spc="-85" dirty="0">
                <a:solidFill>
                  <a:srgbClr val="0033CC"/>
                </a:solidFill>
                <a:latin typeface="Tahoma"/>
                <a:cs typeface="Tahoma"/>
              </a:rPr>
              <a:t> </a:t>
            </a:r>
            <a:r>
              <a:rPr sz="2100" spc="5" dirty="0" err="1" smtClean="0">
                <a:solidFill>
                  <a:srgbClr val="0033CC"/>
                </a:solidFill>
                <a:latin typeface="Tahoma"/>
                <a:cs typeface="Tahoma"/>
              </a:rPr>
              <a:t>үеэс</a:t>
            </a:r>
            <a:endParaRPr sz="2100" dirty="0" smtClean="0">
              <a:latin typeface="Tahoma"/>
              <a:cs typeface="Tahoma"/>
            </a:endParaRPr>
          </a:p>
          <a:p>
            <a:pPr marL="762635" marR="314325" indent="-439420" algn="ctr">
              <a:lnSpc>
                <a:spcPct val="101099"/>
              </a:lnSpc>
              <a:spcBef>
                <a:spcPts val="10"/>
              </a:spcBef>
            </a:pPr>
            <a:r>
              <a:rPr lang="mn-MN" sz="2500" spc="15" dirty="0" smtClean="0">
                <a:solidFill>
                  <a:srgbClr val="0033CC"/>
                </a:solidFill>
                <a:latin typeface="Tahoma"/>
                <a:cs typeface="Tahoma"/>
              </a:rPr>
              <a:t>12</a:t>
            </a:r>
            <a:r>
              <a:rPr sz="2500" spc="15" dirty="0" smtClean="0">
                <a:solidFill>
                  <a:srgbClr val="0033CC"/>
                </a:solidFill>
                <a:latin typeface="Tahoma"/>
                <a:cs typeface="Tahoma"/>
              </a:rPr>
              <a:t>.</a:t>
            </a:r>
            <a:r>
              <a:rPr lang="mn-MN" sz="2500" spc="15" dirty="0">
                <a:solidFill>
                  <a:srgbClr val="0033CC"/>
                </a:solidFill>
                <a:latin typeface="Tahoma"/>
                <a:cs typeface="Tahoma"/>
              </a:rPr>
              <a:t>0</a:t>
            </a:r>
            <a:r>
              <a:rPr sz="2500" spc="-180" dirty="0" smtClean="0">
                <a:solidFill>
                  <a:srgbClr val="0033CC"/>
                </a:solidFill>
                <a:latin typeface="Tahoma"/>
                <a:cs typeface="Tahoma"/>
              </a:rPr>
              <a:t> </a:t>
            </a:r>
            <a:r>
              <a:rPr sz="2100" spc="5" dirty="0" err="1" smtClean="0">
                <a:solidFill>
                  <a:srgbClr val="0033CC"/>
                </a:solidFill>
                <a:latin typeface="Tahoma"/>
                <a:cs typeface="Tahoma"/>
              </a:rPr>
              <a:t>төгрөг</a:t>
            </a:r>
            <a:r>
              <a:rPr sz="2100" spc="5" dirty="0" smtClean="0">
                <a:solidFill>
                  <a:srgbClr val="0033CC"/>
                </a:solidFill>
                <a:latin typeface="Tahoma"/>
                <a:cs typeface="Tahoma"/>
              </a:rPr>
              <a:t>  </a:t>
            </a:r>
            <a:r>
              <a:rPr sz="2100" spc="10" dirty="0" err="1" smtClean="0">
                <a:solidFill>
                  <a:srgbClr val="0033CC"/>
                </a:solidFill>
                <a:latin typeface="Tahoma"/>
                <a:cs typeface="Tahoma"/>
              </a:rPr>
              <a:t>буюу</a:t>
            </a:r>
            <a:endParaRPr sz="2100" dirty="0" smtClean="0">
              <a:latin typeface="Tahoma"/>
              <a:cs typeface="Tahoma"/>
            </a:endParaRPr>
          </a:p>
          <a:p>
            <a:pPr marL="12700" algn="ctr">
              <a:lnSpc>
                <a:spcPct val="100000"/>
              </a:lnSpc>
              <a:spcBef>
                <a:spcPts val="10"/>
              </a:spcBef>
            </a:pPr>
            <a:r>
              <a:rPr lang="mn-MN" sz="2500" spc="15" dirty="0">
                <a:solidFill>
                  <a:srgbClr val="0033CC"/>
                </a:solidFill>
                <a:latin typeface="Tahoma"/>
                <a:cs typeface="Tahoma"/>
              </a:rPr>
              <a:t>3</a:t>
            </a:r>
            <a:r>
              <a:rPr lang="en-US" sz="2500" spc="15" dirty="0" smtClean="0">
                <a:solidFill>
                  <a:srgbClr val="0033CC"/>
                </a:solidFill>
                <a:latin typeface="Tahoma"/>
                <a:cs typeface="Tahoma"/>
              </a:rPr>
              <a:t>.</a:t>
            </a:r>
            <a:r>
              <a:rPr lang="mn-MN" sz="2500" spc="15" dirty="0" smtClean="0">
                <a:solidFill>
                  <a:srgbClr val="0033CC"/>
                </a:solidFill>
                <a:latin typeface="Tahoma"/>
                <a:cs typeface="Tahoma"/>
              </a:rPr>
              <a:t>5</a:t>
            </a:r>
            <a:r>
              <a:rPr sz="2500" spc="15" dirty="0" smtClean="0">
                <a:solidFill>
                  <a:srgbClr val="0033CC"/>
                </a:solidFill>
                <a:latin typeface="Tahoma"/>
                <a:cs typeface="Tahoma"/>
              </a:rPr>
              <a:t>%</a:t>
            </a:r>
            <a:r>
              <a:rPr sz="2500" spc="-170" dirty="0" smtClean="0">
                <a:solidFill>
                  <a:srgbClr val="0033CC"/>
                </a:solidFill>
                <a:latin typeface="Tahoma"/>
                <a:cs typeface="Tahoma"/>
              </a:rPr>
              <a:t> </a:t>
            </a:r>
            <a:r>
              <a:rPr lang="mn-MN" sz="2100" spc="5" dirty="0" smtClean="0">
                <a:solidFill>
                  <a:srgbClr val="0033CC"/>
                </a:solidFill>
                <a:latin typeface="Tahoma"/>
                <a:cs typeface="Tahoma"/>
              </a:rPr>
              <a:t>өс</a:t>
            </a:r>
            <a:r>
              <a:rPr sz="2100" spc="5" dirty="0" err="1" smtClean="0">
                <a:solidFill>
                  <a:srgbClr val="0033CC"/>
                </a:solidFill>
                <a:latin typeface="Tahoma"/>
                <a:cs typeface="Tahoma"/>
              </a:rPr>
              <a:t>чээ</a:t>
            </a:r>
            <a:endParaRPr sz="2100" dirty="0">
              <a:latin typeface="Tahoma"/>
              <a:cs typeface="Tahoma"/>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ҮЗҮҮЛЭЛТ–Төсөв</a:t>
            </a:r>
            <a:endParaRPr lang="mn-MN" sz="2400" b="1" dirty="0">
              <a:solidFill>
                <a:srgbClr val="002060"/>
              </a:solidFill>
              <a:latin typeface="Arial" panose="020B0604020202020204" pitchFamily="34" charset="0"/>
              <a:ea typeface="Arial Unicode MS" pitchFamily="34" charset="-128"/>
              <a:cs typeface="Arial" panose="020B0604020202020204" pitchFamily="34" charset="0"/>
            </a:endParaRP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1375" y="638757"/>
            <a:ext cx="839563" cy="484524"/>
          </a:xfrm>
          <a:prstGeom prst="rect">
            <a:avLst/>
          </a:prstGeom>
          <a:noFill/>
          <a:ln w="9525">
            <a:noFill/>
            <a:miter lim="800000"/>
            <a:headEnd/>
            <a:tailEnd/>
          </a:ln>
        </p:spPr>
      </p:pic>
      <p:sp>
        <p:nvSpPr>
          <p:cNvPr id="7" name="Rounded Rectangle 6"/>
          <p:cNvSpPr/>
          <p:nvPr/>
        </p:nvSpPr>
        <p:spPr>
          <a:xfrm>
            <a:off x="961792" y="1156405"/>
            <a:ext cx="11090496" cy="1617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3497" y="1283257"/>
            <a:ext cx="11002916" cy="1384995"/>
          </a:xfrm>
          <a:prstGeom prst="rect">
            <a:avLst/>
          </a:prstGeom>
          <a:noFill/>
        </p:spPr>
        <p:txBody>
          <a:bodyPr wrap="square" rtlCol="0">
            <a:spAutoFit/>
          </a:bodyPr>
          <a:lstStyle/>
          <a:p>
            <a:pPr algn="just"/>
            <a:r>
              <a:rPr lang="mn-MN" sz="1400" dirty="0">
                <a:latin typeface="Arial" panose="020B0604020202020204" pitchFamily="34" charset="0"/>
                <a:cs typeface="Arial" panose="020B0604020202020204" pitchFamily="34" charset="0"/>
              </a:rPr>
              <a:t>2018 оны 11 дүгээр сарын төсвийн гүйцэтгэлийн мэдээгээр орон нутгийн төсвийн орлого 16 042</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0 сая төгрөг буюу 95.0 хувийн гүйцэтгэлтэй гарсан байна. Үүнээс аймгийн төсвийн орлого </a:t>
            </a:r>
            <a:r>
              <a:rPr lang="en-US" sz="1400" dirty="0">
                <a:latin typeface="Arial" panose="020B0604020202020204" pitchFamily="34" charset="0"/>
                <a:cs typeface="Arial" panose="020B0604020202020204" pitchFamily="34" charset="0"/>
              </a:rPr>
              <a:t>11 </a:t>
            </a:r>
            <a:r>
              <a:rPr lang="mn-MN" sz="1400" dirty="0">
                <a:latin typeface="Arial" panose="020B0604020202020204" pitchFamily="34" charset="0"/>
                <a:cs typeface="Arial" panose="020B0604020202020204" pitchFamily="34" charset="0"/>
              </a:rPr>
              <a:t>723.6 сая төгрөг буюу 89.5 хувийн гүйцэтгэлтэй</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 сумдын төсвийн орлого </a:t>
            </a:r>
            <a:r>
              <a:rPr lang="en-US" sz="1400" dirty="0">
                <a:latin typeface="Arial" panose="020B0604020202020204" pitchFamily="34" charset="0"/>
                <a:cs typeface="Arial" panose="020B0604020202020204" pitchFamily="34" charset="0"/>
              </a:rPr>
              <a:t>4 </a:t>
            </a:r>
            <a:r>
              <a:rPr lang="mn-MN" sz="1400" dirty="0">
                <a:latin typeface="Arial" panose="020B0604020202020204" pitchFamily="34" charset="0"/>
                <a:cs typeface="Arial" panose="020B0604020202020204" pitchFamily="34" charset="0"/>
              </a:rPr>
              <a:t>318.4 сая төгрөг буюу 114.0 хувийн гүйцэтгэлтэй байна. </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2018 оны 11 дүгээр сарын төсвийн гүйцэтгэлийн мэдээгээр орон нутгийн төсвийн зарлага 66 847.7 сая төгрөг буюу 90.0 хувийн гүйцэтгэлтэй гарсан байна. Үүнээс орон нутгийн төсвийн  байгууллагуудын зарлага 25 922.3 сая төгрөг буюу </a:t>
            </a:r>
            <a:r>
              <a:rPr lang="en-US" sz="1400" dirty="0">
                <a:latin typeface="Arial" panose="020B0604020202020204" pitchFamily="34" charset="0"/>
                <a:cs typeface="Arial" panose="020B0604020202020204" pitchFamily="34" charset="0"/>
              </a:rPr>
              <a:t>81.</a:t>
            </a:r>
            <a:r>
              <a:rPr lang="mn-MN" sz="1400" dirty="0">
                <a:latin typeface="Arial" panose="020B0604020202020204" pitchFamily="34" charset="0"/>
                <a:cs typeface="Arial" panose="020B0604020202020204" pitchFamily="34" charset="0"/>
              </a:rPr>
              <a:t>8 хувь</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Тусгай зориулалтын шилжүүлгийн байгууллагуудын төсвийн зарлага 40 92</a:t>
            </a:r>
            <a:r>
              <a:rPr lang="en-US" sz="1400" dirty="0">
                <a:latin typeface="Arial" panose="020B0604020202020204" pitchFamily="34" charset="0"/>
                <a:cs typeface="Arial" panose="020B0604020202020204" pitchFamily="34" charset="0"/>
              </a:rPr>
              <a:t>5.4</a:t>
            </a:r>
            <a:r>
              <a:rPr lang="mn-MN" sz="1400" dirty="0">
                <a:latin typeface="Arial" panose="020B0604020202020204" pitchFamily="34" charset="0"/>
                <a:cs typeface="Arial" panose="020B0604020202020204" pitchFamily="34" charset="0"/>
              </a:rPr>
              <a:t> сая төгрөг буюу 96.0 хувийн гүйцэтгэлтэй байна. </a:t>
            </a:r>
            <a:endParaRPr lang="en-US" sz="1400" dirty="0">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655700366"/>
              </p:ext>
            </p:extLst>
          </p:nvPr>
        </p:nvGraphicFramePr>
        <p:xfrm>
          <a:off x="1906859" y="2937351"/>
          <a:ext cx="10026994" cy="33750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0749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2071250" y="1412426"/>
            <a:ext cx="9227814" cy="13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59963" y="1600759"/>
            <a:ext cx="8650388" cy="954107"/>
          </a:xfrm>
          <a:prstGeom prst="rect">
            <a:avLst/>
          </a:prstGeom>
          <a:noFill/>
        </p:spPr>
        <p:txBody>
          <a:bodyPr wrap="square" rtlCol="0">
            <a:spAutoFit/>
          </a:bodyPr>
          <a:lstStyle/>
          <a:p>
            <a:pPr algn="just"/>
            <a:r>
              <a:rPr lang="mn-MN" sz="1400" dirty="0">
                <a:latin typeface="Arial" panose="020B0604020202020204" pitchFamily="34" charset="0"/>
                <a:cs typeface="Arial" panose="020B0604020202020204" pitchFamily="34" charset="0"/>
              </a:rPr>
              <a:t>2018 оны ургац хураалтын мэдээгээр үр тариа 19</a:t>
            </a:r>
            <a:r>
              <a:rPr lang="en-US" sz="1400" dirty="0">
                <a:latin typeface="Arial" panose="020B0604020202020204" pitchFamily="34" charset="0"/>
                <a:cs typeface="Arial" panose="020B0604020202020204" pitchFamily="34" charset="0"/>
              </a:rPr>
              <a:t>0</a:t>
            </a:r>
            <a:r>
              <a:rPr lang="mn-MN" sz="1400" dirty="0">
                <a:latin typeface="Arial" panose="020B0604020202020204" pitchFamily="34" charset="0"/>
                <a:cs typeface="Arial" panose="020B0604020202020204" pitchFamily="34" charset="0"/>
              </a:rPr>
              <a:t>.6 мян.тн, төмс 34.0 мян.тн, хүнсний ногоо 34.6 мян.тн хураан авчээ. Үүнийг 2017 оны мөн үетэй харьцуулахад үр тариа 38.7 мян.тн буюу 25.5 хувь, төмс 5.5 мян.тн буюу 19.4 хувь, хүнсний ногоо 3.</a:t>
            </a:r>
            <a:r>
              <a:rPr lang="en-US" sz="1400" dirty="0">
                <a:latin typeface="Arial" panose="020B0604020202020204" pitchFamily="34" charset="0"/>
                <a:cs typeface="Arial" panose="020B0604020202020204" pitchFamily="34" charset="0"/>
              </a:rPr>
              <a:t>8</a:t>
            </a:r>
            <a:r>
              <a:rPr lang="mn-MN" sz="1400" dirty="0">
                <a:latin typeface="Arial" panose="020B0604020202020204" pitchFamily="34" charset="0"/>
                <a:cs typeface="Arial" panose="020B0604020202020204" pitchFamily="34" charset="0"/>
              </a:rPr>
              <a:t> мян.тн буюу 12.5 хувиар тус бүр их ургац хураан авсан байна. </a:t>
            </a:r>
            <a:endParaRPr lang="en-US"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0" y="565266"/>
            <a:ext cx="872037" cy="568075"/>
          </a:xfrm>
          <a:prstGeom prst="rect">
            <a:avLst/>
          </a:prstGeom>
        </p:spPr>
      </p:pic>
      <p:graphicFrame>
        <p:nvGraphicFramePr>
          <p:cNvPr id="18" name="Chart 17"/>
          <p:cNvGraphicFramePr/>
          <p:nvPr>
            <p:extLst>
              <p:ext uri="{D42A27DB-BD31-4B8C-83A1-F6EECF244321}">
                <p14:modId xmlns:p14="http://schemas.microsoft.com/office/powerpoint/2010/main" val="3486818613"/>
              </p:ext>
            </p:extLst>
          </p:nvPr>
        </p:nvGraphicFramePr>
        <p:xfrm>
          <a:off x="1271239" y="3139218"/>
          <a:ext cx="10493298" cy="29845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2338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235063"/>
            <a:ext cx="10789316" cy="1169551"/>
          </a:xfrm>
          <a:prstGeom prst="rect">
            <a:avLst/>
          </a:prstGeom>
          <a:noFill/>
        </p:spPr>
        <p:txBody>
          <a:bodyPr wrap="square" rtlCol="0">
            <a:spAutoFit/>
          </a:bodyPr>
          <a:lstStyle/>
          <a:p>
            <a:pPr algn="just"/>
            <a:r>
              <a:rPr lang="mn-MN" sz="1400" dirty="0">
                <a:latin typeface="Arial" panose="020B0604020202020204" pitchFamily="34" charset="0"/>
                <a:cs typeface="Arial" panose="020B0604020202020204" pitchFamily="34" charset="0"/>
              </a:rPr>
              <a:t>2018 оны эхний 11 сарын байдлаар аж үйлдвэрийн салбарт 364.7 тэр.бум төгрөгийн бүтээгдэхүүн үйлдвэрлэж, 355.6 тэр.бум төгрөгийн борлуулалт хийгдсэн нь урьд оны мөн үеэс үйлдвэрлэлт 27.0 хувиар буюу 77 614.1 сая.төгрөгөөр өссөн бол борлуулалт 1.6 хувиар буюу 5 904.9 сая.төгрөгөөр буурсан байна. </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                Аж үйлдвэрийн нийт бүтээгдэхүүний 60.9 хувь нь уул уурхайн салбарт, 24.6 хувь нь хүнсний салбарт, 11.5 хувь нь барилгын материалын салбарт, 3.0 хувь нь бусад салбарт бүтээгджээ.</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451053208"/>
              </p:ext>
            </p:extLst>
          </p:nvPr>
        </p:nvGraphicFramePr>
        <p:xfrm>
          <a:off x="1204332" y="2739777"/>
          <a:ext cx="10653576" cy="332648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595701" y="2998252"/>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smtClean="0">
                <a:solidFill>
                  <a:srgbClr val="0070C0"/>
                </a:solidFill>
                <a:latin typeface="Arial" pitchFamily="34" charset="0"/>
                <a:cs typeface="Arial" pitchFamily="34" charset="0"/>
              </a:rPr>
              <a:t>Сэлэнгэ</a:t>
            </a:r>
            <a:r>
              <a:rPr lang="en-US" sz="1400" dirty="0" smtClean="0">
                <a:solidFill>
                  <a:srgbClr val="0070C0"/>
                </a:solidFill>
                <a:latin typeface="Arial" pitchFamily="34" charset="0"/>
                <a:cs typeface="Arial" pitchFamily="34" charset="0"/>
              </a:rPr>
              <a:t> </a:t>
            </a:r>
            <a:r>
              <a:rPr lang="mn-MN" sz="1400" dirty="0" smtClean="0">
                <a:solidFill>
                  <a:srgbClr val="0070C0"/>
                </a:solidFill>
                <a:latin typeface="Arial" pitchFamily="34" charset="0"/>
                <a:cs typeface="Arial" pitchFamily="34" charset="0"/>
              </a:rPr>
              <a:t>аймгийн Статистик хэлтэс</a:t>
            </a:r>
            <a:endParaRPr lang="en-US" sz="140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037114" y="1158884"/>
            <a:ext cx="10473611" cy="5281448"/>
          </a:xfrm>
          <a:prstGeom prst="rect">
            <a:avLst/>
          </a:prstGeom>
        </p:spPr>
      </p:pic>
      <p:pic>
        <p:nvPicPr>
          <p:cNvPr id="26" name="Picture 25"/>
          <p:cNvPicPr>
            <a:picLocks noChangeAspect="1"/>
          </p:cNvPicPr>
          <p:nvPr/>
        </p:nvPicPr>
        <p:blipFill>
          <a:blip r:embed="rId9"/>
          <a:stretch>
            <a:fillRect/>
          </a:stretch>
        </p:blipFill>
        <p:spPr>
          <a:xfrm>
            <a:off x="1117380" y="2311804"/>
            <a:ext cx="1023841" cy="690353"/>
          </a:xfrm>
          <a:prstGeom prst="rect">
            <a:avLst/>
          </a:prstGeom>
        </p:spPr>
      </p:pic>
      <p:pic>
        <p:nvPicPr>
          <p:cNvPr id="29" name="Picture 28"/>
          <p:cNvPicPr>
            <a:picLocks noChangeAspect="1"/>
          </p:cNvPicPr>
          <p:nvPr/>
        </p:nvPicPr>
        <p:blipFill>
          <a:blip r:embed="rId10"/>
          <a:stretch>
            <a:fillRect/>
          </a:stretch>
        </p:blipFill>
        <p:spPr>
          <a:xfrm>
            <a:off x="1208513" y="4566097"/>
            <a:ext cx="850900" cy="662473"/>
          </a:xfrm>
          <a:prstGeom prst="rect">
            <a:avLst/>
          </a:prstGeom>
        </p:spPr>
      </p:pic>
      <p:sp>
        <p:nvSpPr>
          <p:cNvPr id="31" name="Rectangle 30"/>
          <p:cNvSpPr/>
          <p:nvPr/>
        </p:nvSpPr>
        <p:spPr>
          <a:xfrm>
            <a:off x="2849017" y="2533603"/>
            <a:ext cx="8224794" cy="523220"/>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Эхний</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10</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сарын </a:t>
            </a:r>
            <a:r>
              <a:rPr lang="mn-MN" sz="1400" dirty="0">
                <a:solidFill>
                  <a:schemeClr val="bg1"/>
                </a:solidFill>
                <a:latin typeface="Arial" panose="020B0604020202020204" pitchFamily="34" charset="0"/>
                <a:cs typeface="Arial" panose="020B0604020202020204" pitchFamily="34" charset="0"/>
              </a:rPr>
              <a:t>байдлаар аймгийн хэмжээгээр нийт </a:t>
            </a:r>
            <a:r>
              <a:rPr lang="en-US" sz="1400" dirty="0" smtClean="0">
                <a:solidFill>
                  <a:schemeClr val="bg1"/>
                </a:solidFill>
                <a:latin typeface="Arial" panose="020B0604020202020204" pitchFamily="34" charset="0"/>
                <a:cs typeface="Arial" panose="020B0604020202020204" pitchFamily="34" charset="0"/>
              </a:rPr>
              <a:t>1</a:t>
            </a:r>
            <a:r>
              <a:rPr lang="mn-MN" sz="1400" dirty="0" smtClean="0">
                <a:solidFill>
                  <a:schemeClr val="bg1"/>
                </a:solidFill>
                <a:latin typeface="Arial" panose="020B0604020202020204" pitchFamily="34" charset="0"/>
                <a:cs typeface="Arial" panose="020B0604020202020204" pitchFamily="34" charset="0"/>
              </a:rPr>
              <a:t> 556 </a:t>
            </a:r>
            <a:r>
              <a:rPr lang="mn-MN" sz="1400" dirty="0">
                <a:solidFill>
                  <a:schemeClr val="bg1"/>
                </a:solidFill>
                <a:latin typeface="Arial" panose="020B0604020202020204" pitchFamily="34" charset="0"/>
                <a:cs typeface="Arial" panose="020B0604020202020204" pitchFamily="34" charset="0"/>
              </a:rPr>
              <a:t>эх төрж, </a:t>
            </a:r>
            <a:r>
              <a:rPr lang="en-US" sz="1400" dirty="0" smtClean="0">
                <a:solidFill>
                  <a:schemeClr val="bg1"/>
                </a:solidFill>
                <a:latin typeface="Arial" panose="020B0604020202020204" pitchFamily="34" charset="0"/>
                <a:cs typeface="Arial" panose="020B0604020202020204" pitchFamily="34" charset="0"/>
              </a:rPr>
              <a:t>1</a:t>
            </a:r>
            <a:r>
              <a:rPr lang="mn-MN" sz="1400" dirty="0" smtClean="0">
                <a:solidFill>
                  <a:schemeClr val="bg1"/>
                </a:solidFill>
                <a:latin typeface="Arial" panose="020B0604020202020204" pitchFamily="34" charset="0"/>
                <a:cs typeface="Arial" panose="020B0604020202020204" pitchFamily="34" charset="0"/>
              </a:rPr>
              <a:t> 557 </a:t>
            </a:r>
            <a:r>
              <a:rPr lang="mn-MN" sz="1400" dirty="0">
                <a:solidFill>
                  <a:schemeClr val="bg1"/>
                </a:solidFill>
                <a:latin typeface="Arial" panose="020B0604020202020204" pitchFamily="34" charset="0"/>
                <a:cs typeface="Arial" panose="020B0604020202020204" pitchFamily="34" charset="0"/>
              </a:rPr>
              <a:t>хүүхэд мэндэлсэн нь өнгөрсөн оны мөн үеийнхээс төрөлт 0</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7 </a:t>
            </a:r>
            <a:r>
              <a:rPr lang="mn-MN" sz="1400" dirty="0">
                <a:solidFill>
                  <a:schemeClr val="bg1"/>
                </a:solidFill>
                <a:latin typeface="Arial" panose="020B0604020202020204" pitchFamily="34" charset="0"/>
                <a:cs typeface="Arial" panose="020B0604020202020204" pitchFamily="34" charset="0"/>
              </a:rPr>
              <a:t>хувиар </a:t>
            </a:r>
            <a:r>
              <a:rPr lang="mn-MN" sz="1400" dirty="0" smtClean="0">
                <a:solidFill>
                  <a:schemeClr val="bg1"/>
                </a:solidFill>
                <a:latin typeface="Arial" panose="020B0604020202020204" pitchFamily="34" charset="0"/>
                <a:cs typeface="Arial" panose="020B0604020202020204" pitchFamily="34" charset="0"/>
              </a:rPr>
              <a:t>буурчээ</a:t>
            </a:r>
            <a:r>
              <a:rPr lang="mn-MN" sz="1400" dirty="0">
                <a:solidFill>
                  <a:schemeClr val="bg1"/>
                </a:solidFill>
                <a:latin typeface="Arial" panose="020B0604020202020204" pitchFamily="34" charset="0"/>
                <a:cs typeface="Arial" panose="020B0604020202020204" pitchFamily="34" charset="0"/>
              </a:rPr>
              <a:t>.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639852" y="1440059"/>
            <a:ext cx="8494790" cy="954107"/>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2018 оны эхний </a:t>
            </a:r>
            <a:r>
              <a:rPr lang="en-US" sz="1400" dirty="0" smtClean="0">
                <a:solidFill>
                  <a:schemeClr val="bg1"/>
                </a:solidFill>
                <a:latin typeface="Arial" panose="020B0604020202020204" pitchFamily="34" charset="0"/>
                <a:cs typeface="Arial" panose="020B0604020202020204" pitchFamily="34" charset="0"/>
              </a:rPr>
              <a:t>11 </a:t>
            </a:r>
            <a:r>
              <a:rPr lang="mn-MN" sz="1400" dirty="0">
                <a:solidFill>
                  <a:schemeClr val="bg1"/>
                </a:solidFill>
                <a:latin typeface="Arial" panose="020B0604020202020204" pitchFamily="34" charset="0"/>
                <a:cs typeface="Arial" panose="020B0604020202020204" pitchFamily="34" charset="0"/>
              </a:rPr>
              <a:t>сарын байдлаар манай аймагт бусад аймаг хотоос бүгд </a:t>
            </a:r>
            <a:r>
              <a:rPr lang="mn-MN" sz="1400" dirty="0" smtClean="0">
                <a:solidFill>
                  <a:schemeClr val="bg1"/>
                </a:solidFill>
                <a:latin typeface="Arial" panose="020B0604020202020204" pitchFamily="34" charset="0"/>
                <a:cs typeface="Arial" panose="020B0604020202020204" pitchFamily="34" charset="0"/>
              </a:rPr>
              <a:t>2 544 </a:t>
            </a:r>
            <a:r>
              <a:rPr lang="mn-MN" sz="1400" dirty="0">
                <a:solidFill>
                  <a:schemeClr val="bg1"/>
                </a:solidFill>
                <a:latin typeface="Arial" panose="020B0604020202020204" pitchFamily="34" charset="0"/>
                <a:cs typeface="Arial" panose="020B0604020202020204" pitchFamily="34" charset="0"/>
              </a:rPr>
              <a:t>хүн шилжин ирж,  </a:t>
            </a:r>
            <a:r>
              <a:rPr lang="en-US" sz="1400" dirty="0" smtClean="0">
                <a:solidFill>
                  <a:schemeClr val="bg1"/>
                </a:solidFill>
                <a:latin typeface="Arial" panose="020B0604020202020204" pitchFamily="34" charset="0"/>
                <a:cs typeface="Arial" panose="020B0604020202020204" pitchFamily="34" charset="0"/>
              </a:rPr>
              <a:t>2</a:t>
            </a:r>
            <a:r>
              <a:rPr lang="mn-MN"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4</a:t>
            </a:r>
            <a:r>
              <a:rPr lang="mn-MN" sz="1400" dirty="0" smtClean="0">
                <a:solidFill>
                  <a:schemeClr val="bg1"/>
                </a:solidFill>
                <a:latin typeface="Arial" panose="020B0604020202020204" pitchFamily="34" charset="0"/>
                <a:cs typeface="Arial" panose="020B0604020202020204" pitchFamily="34" charset="0"/>
              </a:rPr>
              <a:t>85</a:t>
            </a:r>
            <a:r>
              <a:rPr lang="en-US"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хүн шилжин явсан  байна. Нийт шилжин ирэгсдийн </a:t>
            </a:r>
            <a:r>
              <a:rPr lang="mn-MN" sz="1400" dirty="0" smtClean="0">
                <a:solidFill>
                  <a:schemeClr val="bg1"/>
                </a:solidFill>
                <a:latin typeface="Arial" panose="020B0604020202020204" pitchFamily="34" charset="0"/>
                <a:cs typeface="Arial" panose="020B0604020202020204" pitchFamily="34" charset="0"/>
              </a:rPr>
              <a:t>4</a:t>
            </a:r>
            <a:r>
              <a:rPr lang="mn-MN" sz="1400" dirty="0">
                <a:solidFill>
                  <a:schemeClr val="bg1"/>
                </a:solidFill>
                <a:latin typeface="Arial" panose="020B0604020202020204" pitchFamily="34" charset="0"/>
                <a:cs typeface="Arial" panose="020B0604020202020204" pitchFamily="34" charset="0"/>
              </a:rPr>
              <a:t>8</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0</a:t>
            </a:r>
            <a:r>
              <a:rPr lang="en-US"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хувь нь эрэгтэйчүүд, </a:t>
            </a:r>
            <a:r>
              <a:rPr lang="en-US" sz="1400" dirty="0" smtClean="0">
                <a:solidFill>
                  <a:schemeClr val="bg1"/>
                </a:solidFill>
                <a:latin typeface="Arial" panose="020B0604020202020204" pitchFamily="34" charset="0"/>
                <a:cs typeface="Arial" panose="020B0604020202020204" pitchFamily="34" charset="0"/>
              </a:rPr>
              <a:t>52.</a:t>
            </a:r>
            <a:r>
              <a:rPr lang="mn-MN" sz="1400" dirty="0" smtClean="0">
                <a:solidFill>
                  <a:schemeClr val="bg1"/>
                </a:solidFill>
                <a:latin typeface="Arial" panose="020B0604020202020204" pitchFamily="34" charset="0"/>
                <a:cs typeface="Arial" panose="020B0604020202020204" pitchFamily="34" charset="0"/>
              </a:rPr>
              <a:t>0 хувь эмэгтэйчүүд </a:t>
            </a:r>
            <a:r>
              <a:rPr lang="mn-MN" sz="1400" dirty="0">
                <a:solidFill>
                  <a:schemeClr val="bg1"/>
                </a:solidFill>
                <a:latin typeface="Arial" panose="020B0604020202020204" pitchFamily="34" charset="0"/>
                <a:cs typeface="Arial" panose="020B0604020202020204" pitchFamily="34" charset="0"/>
              </a:rPr>
              <a:t>байгаа бол нийт шилжин явагсдын 47.</a:t>
            </a:r>
            <a:r>
              <a:rPr lang="en-US" sz="1400" dirty="0">
                <a:solidFill>
                  <a:schemeClr val="bg1"/>
                </a:solidFill>
                <a:latin typeface="Arial" panose="020B0604020202020204" pitchFamily="34" charset="0"/>
                <a:cs typeface="Arial" panose="020B0604020202020204" pitchFamily="34" charset="0"/>
              </a:rPr>
              <a:t>2</a:t>
            </a:r>
            <a:r>
              <a:rPr lang="mn-MN" sz="1400" dirty="0">
                <a:solidFill>
                  <a:schemeClr val="bg1"/>
                </a:solidFill>
                <a:latin typeface="Arial" panose="020B0604020202020204" pitchFamily="34" charset="0"/>
                <a:cs typeface="Arial" panose="020B0604020202020204" pitchFamily="34" charset="0"/>
              </a:rPr>
              <a:t> хувь нь </a:t>
            </a:r>
            <a:r>
              <a:rPr lang="en-US" sz="1400" dirty="0" err="1">
                <a:solidFill>
                  <a:schemeClr val="bg1"/>
                </a:solidFill>
                <a:latin typeface="Arial" panose="020B0604020202020204" pitchFamily="34" charset="0"/>
                <a:cs typeface="Arial" panose="020B0604020202020204" pitchFamily="34" charset="0"/>
              </a:rPr>
              <a:t>эрэгтэйчүүд</a:t>
            </a:r>
            <a:r>
              <a:rPr lang="en-US" sz="1400" dirty="0">
                <a:solidFill>
                  <a:schemeClr val="bg1"/>
                </a:solidFill>
                <a:latin typeface="Arial" panose="020B0604020202020204" pitchFamily="34" charset="0"/>
                <a:cs typeface="Arial" panose="020B0604020202020204" pitchFamily="34" charset="0"/>
              </a:rPr>
              <a:t>, 52.8 </a:t>
            </a:r>
            <a:r>
              <a:rPr lang="en-US" sz="1400" dirty="0" err="1">
                <a:solidFill>
                  <a:schemeClr val="bg1"/>
                </a:solidFill>
                <a:latin typeface="Arial" panose="020B0604020202020204" pitchFamily="34" charset="0"/>
                <a:cs typeface="Arial" panose="020B0604020202020204" pitchFamily="34" charset="0"/>
              </a:rPr>
              <a:t>хувь</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нь</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эмэгтэйчүүд</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байна</a:t>
            </a:r>
            <a:r>
              <a:rPr lang="mn-MN"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681415" y="3458243"/>
            <a:ext cx="8790921" cy="646331"/>
          </a:xfrm>
          <a:prstGeom prst="rect">
            <a:avLst/>
          </a:prstGeom>
          <a:noFill/>
        </p:spPr>
        <p:txBody>
          <a:bodyPr wrap="square" rtlCol="0">
            <a:spAutoFit/>
          </a:bodyPr>
          <a:lstStyle/>
          <a:p>
            <a:pPr algn="just"/>
            <a:r>
              <a:rPr lang="mn-MN" sz="1200" dirty="0">
                <a:solidFill>
                  <a:schemeClr val="bg1"/>
                </a:solidFill>
                <a:latin typeface="Arial" panose="020B0604020202020204" pitchFamily="34" charset="0"/>
                <a:cs typeface="Arial" panose="020B0604020202020204" pitchFamily="34" charset="0"/>
              </a:rPr>
              <a:t>Нас барсан хүний тоо </a:t>
            </a:r>
            <a:r>
              <a:rPr lang="en-US" sz="1200" dirty="0" smtClean="0">
                <a:solidFill>
                  <a:schemeClr val="bg1"/>
                </a:solidFill>
                <a:latin typeface="Arial" panose="020B0604020202020204" pitchFamily="34" charset="0"/>
                <a:cs typeface="Arial" panose="020B0604020202020204" pitchFamily="34" charset="0"/>
              </a:rPr>
              <a:t>4</a:t>
            </a:r>
            <a:r>
              <a:rPr lang="mn-MN" sz="1200" dirty="0" smtClean="0">
                <a:solidFill>
                  <a:schemeClr val="bg1"/>
                </a:solidFill>
                <a:latin typeface="Arial" panose="020B0604020202020204" pitchFamily="34" charset="0"/>
                <a:cs typeface="Arial" panose="020B0604020202020204" pitchFamily="34" charset="0"/>
              </a:rPr>
              <a:t>8</a:t>
            </a:r>
            <a:r>
              <a:rPr lang="en-US" sz="1200" dirty="0" smtClean="0">
                <a:solidFill>
                  <a:schemeClr val="bg1"/>
                </a:solidFill>
                <a:latin typeface="Arial" panose="020B0604020202020204" pitchFamily="34" charset="0"/>
                <a:cs typeface="Arial" panose="020B0604020202020204" pitchFamily="34" charset="0"/>
              </a:rPr>
              <a:t>0 </a:t>
            </a:r>
            <a:r>
              <a:rPr lang="mn-MN" sz="1200" dirty="0">
                <a:solidFill>
                  <a:schemeClr val="bg1"/>
                </a:solidFill>
                <a:latin typeface="Arial" panose="020B0604020202020204" pitchFamily="34" charset="0"/>
                <a:cs typeface="Arial" panose="020B0604020202020204" pitchFamily="34" charset="0"/>
              </a:rPr>
              <a:t>байгаа нь өнгөрсөн оны мөн үеэс 7</a:t>
            </a:r>
            <a:r>
              <a:rPr lang="en-US" sz="1200" dirty="0" smtClean="0">
                <a:solidFill>
                  <a:schemeClr val="bg1"/>
                </a:solidFill>
                <a:latin typeface="Arial" panose="020B0604020202020204" pitchFamily="34" charset="0"/>
                <a:cs typeface="Arial" panose="020B0604020202020204" pitchFamily="34" charset="0"/>
              </a:rPr>
              <a:t>.</a:t>
            </a:r>
            <a:r>
              <a:rPr lang="mn-MN" sz="1200" dirty="0" smtClean="0">
                <a:solidFill>
                  <a:schemeClr val="bg1"/>
                </a:solidFill>
                <a:latin typeface="Arial" panose="020B0604020202020204" pitchFamily="34" charset="0"/>
                <a:cs typeface="Arial" panose="020B0604020202020204" pitchFamily="34" charset="0"/>
              </a:rPr>
              <a:t>4 </a:t>
            </a:r>
            <a:r>
              <a:rPr lang="mn-MN" sz="1200" dirty="0">
                <a:solidFill>
                  <a:schemeClr val="bg1"/>
                </a:solidFill>
                <a:latin typeface="Arial" panose="020B0604020202020204" pitchFamily="34" charset="0"/>
                <a:cs typeface="Arial" panose="020B0604020202020204" pitchFamily="34" charset="0"/>
              </a:rPr>
              <a:t>хувиар өссөн байна.  0-1 хүртэлх хүүхдийн эндэгдэл </a:t>
            </a:r>
            <a:r>
              <a:rPr lang="en-US" sz="1200" dirty="0" smtClean="0">
                <a:solidFill>
                  <a:schemeClr val="bg1"/>
                </a:solidFill>
                <a:latin typeface="Arial" panose="020B0604020202020204" pitchFamily="34" charset="0"/>
                <a:cs typeface="Arial" panose="020B0604020202020204" pitchFamily="34" charset="0"/>
              </a:rPr>
              <a:t>1</a:t>
            </a:r>
            <a:r>
              <a:rPr lang="mn-MN" sz="1200" dirty="0" smtClean="0">
                <a:solidFill>
                  <a:schemeClr val="bg1"/>
                </a:solidFill>
                <a:latin typeface="Arial" panose="020B0604020202020204" pitchFamily="34" charset="0"/>
                <a:cs typeface="Arial" panose="020B0604020202020204" pitchFamily="34" charset="0"/>
              </a:rPr>
              <a:t>6, </a:t>
            </a:r>
            <a:r>
              <a:rPr lang="mn-MN" sz="1200" dirty="0">
                <a:solidFill>
                  <a:schemeClr val="bg1"/>
                </a:solidFill>
                <a:latin typeface="Arial" panose="020B0604020202020204" pitchFamily="34" charset="0"/>
                <a:cs typeface="Arial" panose="020B0604020202020204" pitchFamily="34" charset="0"/>
              </a:rPr>
              <a:t>1-5 хүртэлх насны хүүхдийн эндэгдэл </a:t>
            </a:r>
            <a:r>
              <a:rPr lang="en-US" sz="1200" dirty="0">
                <a:solidFill>
                  <a:schemeClr val="bg1"/>
                </a:solidFill>
                <a:latin typeface="Arial" panose="020B0604020202020204" pitchFamily="34" charset="0"/>
                <a:cs typeface="Arial" panose="020B0604020202020204" pitchFamily="34" charset="0"/>
              </a:rPr>
              <a:t>3 </a:t>
            </a:r>
            <a:r>
              <a:rPr lang="mn-MN" sz="1200" dirty="0">
                <a:solidFill>
                  <a:schemeClr val="bg1"/>
                </a:solidFill>
                <a:latin typeface="Arial" panose="020B0604020202020204" pitchFamily="34" charset="0"/>
                <a:cs typeface="Arial" panose="020B0604020202020204" pitchFamily="34" charset="0"/>
              </a:rPr>
              <a:t>тохиолдол тус тус бүртгэгдсэн байна. Нийт нас баралтын шалтгааны 1</a:t>
            </a:r>
            <a:r>
              <a:rPr lang="en-US" sz="1200" dirty="0">
                <a:solidFill>
                  <a:schemeClr val="bg1"/>
                </a:solidFill>
                <a:latin typeface="Arial" panose="020B0604020202020204" pitchFamily="34" charset="0"/>
                <a:cs typeface="Arial" panose="020B0604020202020204" pitchFamily="34" charset="0"/>
              </a:rPr>
              <a:t>1</a:t>
            </a:r>
            <a:r>
              <a:rPr lang="mn-MN" sz="1200" dirty="0" smtClean="0">
                <a:solidFill>
                  <a:schemeClr val="bg1"/>
                </a:solidFill>
                <a:latin typeface="Arial" panose="020B0604020202020204" pitchFamily="34" charset="0"/>
                <a:cs typeface="Arial" panose="020B0604020202020204" pitchFamily="34" charset="0"/>
              </a:rPr>
              <a:t>.</a:t>
            </a:r>
            <a:r>
              <a:rPr lang="mn-MN" sz="1200" dirty="0">
                <a:solidFill>
                  <a:schemeClr val="bg1"/>
                </a:solidFill>
                <a:latin typeface="Arial" panose="020B0604020202020204" pitchFamily="34" charset="0"/>
                <a:cs typeface="Arial" panose="020B0604020202020204" pitchFamily="34" charset="0"/>
              </a:rPr>
              <a:t>4</a:t>
            </a:r>
            <a:r>
              <a:rPr lang="en-US"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хувь нь осол гэмтлийн, </a:t>
            </a:r>
            <a:r>
              <a:rPr lang="en-US" sz="1200" dirty="0" smtClean="0">
                <a:solidFill>
                  <a:schemeClr val="bg1"/>
                </a:solidFill>
                <a:latin typeface="Arial" panose="020B0604020202020204" pitchFamily="34" charset="0"/>
                <a:cs typeface="Arial" panose="020B0604020202020204" pitchFamily="34" charset="0"/>
              </a:rPr>
              <a:t>29.</a:t>
            </a:r>
            <a:r>
              <a:rPr lang="mn-MN" sz="1200" dirty="0" smtClean="0">
                <a:solidFill>
                  <a:schemeClr val="bg1"/>
                </a:solidFill>
                <a:latin typeface="Arial" panose="020B0604020202020204" pitchFamily="34" charset="0"/>
                <a:cs typeface="Arial" panose="020B0604020202020204" pitchFamily="34" charset="0"/>
              </a:rPr>
              <a:t>2 </a:t>
            </a:r>
            <a:r>
              <a:rPr lang="mn-MN" sz="1200" dirty="0">
                <a:solidFill>
                  <a:schemeClr val="bg1"/>
                </a:solidFill>
                <a:latin typeface="Arial" panose="020B0604020202020204" pitchFamily="34" charset="0"/>
                <a:cs typeface="Arial" panose="020B0604020202020204" pitchFamily="34" charset="0"/>
              </a:rPr>
              <a:t>хувь нь хорт хавдрын өвчний шалтгаантай байна. </a:t>
            </a: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2774" y="3441057"/>
            <a:ext cx="969889" cy="701772"/>
          </a:xfrm>
          <a:prstGeom prst="rect">
            <a:avLst/>
          </a:prstGeom>
        </p:spPr>
      </p:pic>
      <p:sp>
        <p:nvSpPr>
          <p:cNvPr id="9" name="TextBox 8"/>
          <p:cNvSpPr txBox="1"/>
          <p:nvPr/>
        </p:nvSpPr>
        <p:spPr>
          <a:xfrm>
            <a:off x="2849016" y="4404047"/>
            <a:ext cx="8455721" cy="738664"/>
          </a:xfrm>
          <a:prstGeom prst="rect">
            <a:avLst/>
          </a:prstGeom>
          <a:noFill/>
        </p:spPr>
        <p:txBody>
          <a:bodyPr wrap="square" rtlCol="0">
            <a:spAutoFit/>
          </a:bodyPr>
          <a:lstStyle/>
          <a:p>
            <a:pPr algn="just"/>
            <a:r>
              <a:rPr lang="mn-MN" sz="1400" dirty="0">
                <a:solidFill>
                  <a:schemeClr val="bg1"/>
                </a:solidFill>
                <a:latin typeface="Arial" panose="020B0604020202020204" pitchFamily="34" charset="0"/>
                <a:cs typeface="Arial" panose="020B0604020202020204" pitchFamily="34" charset="0"/>
              </a:rPr>
              <a:t>Халдварт өвчнөөр  </a:t>
            </a:r>
            <a:r>
              <a:rPr lang="mn-MN" sz="1400" dirty="0" smtClean="0">
                <a:solidFill>
                  <a:schemeClr val="bg1"/>
                </a:solidFill>
                <a:latin typeface="Arial" panose="020B0604020202020204" pitchFamily="34" charset="0"/>
                <a:cs typeface="Arial" panose="020B0604020202020204" pitchFamily="34" charset="0"/>
              </a:rPr>
              <a:t>744 </a:t>
            </a:r>
            <a:r>
              <a:rPr lang="mn-MN" sz="1400" dirty="0">
                <a:solidFill>
                  <a:schemeClr val="bg1"/>
                </a:solidFill>
                <a:latin typeface="Arial" panose="020B0604020202020204" pitchFamily="34" charset="0"/>
                <a:cs typeface="Arial" panose="020B0604020202020204" pitchFamily="34" charset="0"/>
              </a:rPr>
              <a:t>хүн өвчилж бүртгэгдсэн нь урьд оны мөн үеэс </a:t>
            </a:r>
            <a:r>
              <a:rPr lang="en-US" sz="1400" dirty="0" smtClean="0">
                <a:solidFill>
                  <a:schemeClr val="bg1"/>
                </a:solidFill>
                <a:latin typeface="Arial" panose="020B0604020202020204" pitchFamily="34" charset="0"/>
                <a:cs typeface="Arial" panose="020B0604020202020204" pitchFamily="34" charset="0"/>
              </a:rPr>
              <a:t>26.</a:t>
            </a:r>
            <a:r>
              <a:rPr lang="mn-MN" sz="1400" dirty="0" smtClean="0">
                <a:solidFill>
                  <a:schemeClr val="bg1"/>
                </a:solidFill>
                <a:latin typeface="Arial" panose="020B0604020202020204" pitchFamily="34" charset="0"/>
                <a:cs typeface="Arial" panose="020B0604020202020204" pitchFamily="34" charset="0"/>
              </a:rPr>
              <a:t>3 </a:t>
            </a:r>
            <a:r>
              <a:rPr lang="mn-MN" sz="1400" dirty="0">
                <a:solidFill>
                  <a:schemeClr val="bg1"/>
                </a:solidFill>
                <a:latin typeface="Arial" panose="020B0604020202020204" pitchFamily="34" charset="0"/>
                <a:cs typeface="Arial" panose="020B0604020202020204" pitchFamily="34" charset="0"/>
              </a:rPr>
              <a:t>хувиар өссөн байна. Нийт халдварт өвчний </a:t>
            </a:r>
            <a:r>
              <a:rPr lang="mn-MN" sz="1400" dirty="0" smtClean="0">
                <a:solidFill>
                  <a:schemeClr val="bg1"/>
                </a:solidFill>
                <a:latin typeface="Arial" panose="020B0604020202020204" pitchFamily="34" charset="0"/>
                <a:cs typeface="Arial" panose="020B0604020202020204" pitchFamily="34" charset="0"/>
              </a:rPr>
              <a:t>67.</a:t>
            </a:r>
            <a:r>
              <a:rPr lang="mn-MN" sz="1400" dirty="0">
                <a:solidFill>
                  <a:schemeClr val="bg1"/>
                </a:solidFill>
                <a:latin typeface="Arial" panose="020B0604020202020204" pitchFamily="34" charset="0"/>
                <a:cs typeface="Arial" panose="020B0604020202020204" pitchFamily="34" charset="0"/>
              </a:rPr>
              <a:t>6</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хувийг бэлгийн замын халдварт өвчин, </a:t>
            </a:r>
            <a:r>
              <a:rPr lang="mn-MN" sz="1400" dirty="0" smtClean="0">
                <a:solidFill>
                  <a:schemeClr val="bg1"/>
                </a:solidFill>
                <a:latin typeface="Arial" panose="020B0604020202020204" pitchFamily="34" charset="0"/>
                <a:cs typeface="Arial" panose="020B0604020202020204" pitchFamily="34" charset="0"/>
              </a:rPr>
              <a:t>19.</a:t>
            </a:r>
            <a:r>
              <a:rPr lang="mn-MN" sz="1400" dirty="0">
                <a:solidFill>
                  <a:schemeClr val="bg1"/>
                </a:solidFill>
                <a:latin typeface="Arial" panose="020B0604020202020204" pitchFamily="34" charset="0"/>
                <a:cs typeface="Arial" panose="020B0604020202020204" pitchFamily="34" charset="0"/>
              </a:rPr>
              <a:t>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хувийг сүрьеэ, </a:t>
            </a:r>
            <a:r>
              <a:rPr lang="en-US" sz="1400" dirty="0" smtClean="0">
                <a:solidFill>
                  <a:schemeClr val="bg1"/>
                </a:solidFill>
                <a:latin typeface="Arial" panose="020B0604020202020204" pitchFamily="34" charset="0"/>
                <a:cs typeface="Arial" panose="020B0604020202020204" pitchFamily="34" charset="0"/>
              </a:rPr>
              <a:t>1</a:t>
            </a:r>
            <a:r>
              <a:rPr lang="mn-MN" sz="1400" dirty="0" smtClean="0">
                <a:solidFill>
                  <a:schemeClr val="bg1"/>
                </a:solidFill>
                <a:latin typeface="Arial" panose="020B0604020202020204" pitchFamily="34" charset="0"/>
                <a:cs typeface="Arial" panose="020B0604020202020204" pitchFamily="34" charset="0"/>
              </a:rPr>
              <a:t>3.</a:t>
            </a:r>
            <a:r>
              <a:rPr lang="mn-MN" sz="1400" dirty="0">
                <a:solidFill>
                  <a:schemeClr val="bg1"/>
                </a:solidFill>
                <a:latin typeface="Arial" panose="020B0604020202020204" pitchFamily="34" charset="0"/>
                <a:cs typeface="Arial" panose="020B0604020202020204" pitchFamily="34" charset="0"/>
              </a:rPr>
              <a:t>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хувийг  бусад халдварт өвчин эзэлж байна. </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pPr algn="just"/>
            <a:r>
              <a:rPr lang="mn-MN" sz="1400" dirty="0">
                <a:solidFill>
                  <a:schemeClr val="bg1"/>
                </a:solidFill>
                <a:latin typeface="Arial" panose="020B0604020202020204" pitchFamily="34" charset="0"/>
                <a:cs typeface="Arial" panose="020B0604020202020204" pitchFamily="34" charset="0"/>
              </a:rPr>
              <a:t>2018 оны эхний </a:t>
            </a:r>
            <a:r>
              <a:rPr lang="en-US" sz="1400" dirty="0" smtClean="0">
                <a:solidFill>
                  <a:schemeClr val="bg1"/>
                </a:solidFill>
                <a:latin typeface="Arial" panose="020B0604020202020204" pitchFamily="34" charset="0"/>
                <a:cs typeface="Arial" panose="020B0604020202020204" pitchFamily="34" charset="0"/>
              </a:rPr>
              <a:t>1</a:t>
            </a:r>
            <a:r>
              <a:rPr lang="mn-MN" sz="1400" dirty="0" smtClean="0">
                <a:solidFill>
                  <a:schemeClr val="bg1"/>
                </a:solidFill>
                <a:latin typeface="Arial" panose="020B0604020202020204" pitchFamily="34" charset="0"/>
                <a:cs typeface="Arial" panose="020B0604020202020204" pitchFamily="34" charset="0"/>
              </a:rPr>
              <a:t>1 </a:t>
            </a:r>
            <a:r>
              <a:rPr lang="mn-MN" sz="1400" dirty="0">
                <a:solidFill>
                  <a:schemeClr val="bg1"/>
                </a:solidFill>
                <a:latin typeface="Arial" panose="020B0604020202020204" pitchFamily="34" charset="0"/>
                <a:cs typeface="Arial" panose="020B0604020202020204" pitchFamily="34" charset="0"/>
              </a:rPr>
              <a:t>сард нийт </a:t>
            </a:r>
            <a:r>
              <a:rPr lang="en-US" sz="1400" dirty="0" smtClean="0">
                <a:solidFill>
                  <a:schemeClr val="bg1"/>
                </a:solidFill>
                <a:latin typeface="Arial" panose="020B0604020202020204" pitchFamily="34" charset="0"/>
                <a:cs typeface="Arial" panose="020B0604020202020204" pitchFamily="34" charset="0"/>
              </a:rPr>
              <a:t>3</a:t>
            </a:r>
            <a:r>
              <a:rPr lang="mn-MN" sz="1400" dirty="0" smtClean="0">
                <a:solidFill>
                  <a:schemeClr val="bg1"/>
                </a:solidFill>
                <a:latin typeface="Arial" panose="020B0604020202020204" pitchFamily="34" charset="0"/>
                <a:cs typeface="Arial" panose="020B0604020202020204" pitchFamily="34" charset="0"/>
              </a:rPr>
              <a:t>61 663 </a:t>
            </a:r>
            <a:r>
              <a:rPr lang="mn-MN" sz="1400" dirty="0">
                <a:solidFill>
                  <a:schemeClr val="bg1"/>
                </a:solidFill>
                <a:latin typeface="Arial" panose="020B0604020202020204" pitchFamily="34" charset="0"/>
                <a:cs typeface="Arial" panose="020B0604020202020204" pitchFamily="34" charset="0"/>
              </a:rPr>
              <a:t>үзлэг хийсний </a:t>
            </a:r>
            <a:r>
              <a:rPr lang="en-US" sz="1400" dirty="0">
                <a:solidFill>
                  <a:schemeClr val="bg1"/>
                </a:solidFill>
                <a:latin typeface="Arial" panose="020B0604020202020204" pitchFamily="34" charset="0"/>
                <a:cs typeface="Arial" panose="020B0604020202020204" pitchFamily="34" charset="0"/>
              </a:rPr>
              <a:t>32</a:t>
            </a:r>
            <a:r>
              <a:rPr lang="mn-MN" sz="1400" dirty="0" smtClean="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хувийг урьдчилан сэргийлэх үзлэг, </a:t>
            </a:r>
            <a:r>
              <a:rPr lang="mn-MN" sz="1400" dirty="0" smtClean="0">
                <a:solidFill>
                  <a:schemeClr val="bg1"/>
                </a:solidFill>
                <a:latin typeface="Arial" panose="020B0604020202020204" pitchFamily="34" charset="0"/>
                <a:cs typeface="Arial" panose="020B0604020202020204" pitchFamily="34" charset="0"/>
              </a:rPr>
              <a:t>6.</a:t>
            </a:r>
            <a:r>
              <a:rPr lang="mn-MN" sz="1400" dirty="0">
                <a:solidFill>
                  <a:schemeClr val="bg1"/>
                </a:solidFill>
                <a:latin typeface="Arial" panose="020B0604020202020204" pitchFamily="34" charset="0"/>
                <a:cs typeface="Arial" panose="020B0604020202020204" pitchFamily="34" charset="0"/>
              </a:rPr>
              <a:t>6</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хувь нь гэрийн идэвхитэй үзлэг, </a:t>
            </a:r>
            <a:r>
              <a:rPr lang="en-US" sz="1400" dirty="0">
                <a:solidFill>
                  <a:schemeClr val="bg1"/>
                </a:solidFill>
                <a:latin typeface="Arial" panose="020B0604020202020204" pitchFamily="34" charset="0"/>
                <a:cs typeface="Arial" panose="020B0604020202020204" pitchFamily="34" charset="0"/>
              </a:rPr>
              <a:t>31</a:t>
            </a:r>
            <a:r>
              <a:rPr lang="mn-MN" sz="1400" dirty="0" smtClean="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5</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хувь нь диспансерийн хяналтын үзлэг эзэлж, нийт </a:t>
            </a:r>
            <a:r>
              <a:rPr lang="mn-MN" sz="1400" dirty="0" smtClean="0">
                <a:solidFill>
                  <a:schemeClr val="bg1"/>
                </a:solidFill>
                <a:latin typeface="Arial" panose="020B0604020202020204" pitchFamily="34" charset="0"/>
                <a:cs typeface="Arial" panose="020B0604020202020204" pitchFamily="34" charset="0"/>
              </a:rPr>
              <a:t>30 636 </a:t>
            </a:r>
            <a:r>
              <a:rPr lang="mn-MN" sz="1400" dirty="0">
                <a:solidFill>
                  <a:schemeClr val="bg1"/>
                </a:solidFill>
                <a:latin typeface="Arial" panose="020B0604020202020204" pitchFamily="34" charset="0"/>
                <a:cs typeface="Arial" panose="020B0604020202020204" pitchFamily="34" charset="0"/>
              </a:rPr>
              <a:t>дуудлаганд үйлчилсний </a:t>
            </a:r>
            <a:r>
              <a:rPr lang="mn-MN" sz="1400" dirty="0" smtClean="0">
                <a:solidFill>
                  <a:schemeClr val="bg1"/>
                </a:solidFill>
                <a:latin typeface="Arial" panose="020B0604020202020204" pitchFamily="34" charset="0"/>
                <a:cs typeface="Arial" panose="020B0604020202020204" pitchFamily="34" charset="0"/>
              </a:rPr>
              <a:t>12.</a:t>
            </a:r>
            <a:r>
              <a:rPr lang="mn-MN" sz="1400" dirty="0">
                <a:solidFill>
                  <a:schemeClr val="bg1"/>
                </a:solidFill>
                <a:latin typeface="Arial" panose="020B0604020202020204" pitchFamily="34" charset="0"/>
                <a:cs typeface="Arial" panose="020B0604020202020204" pitchFamily="34" charset="0"/>
              </a:rPr>
              <a:t>7</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хувийг алсын дуудлагаар үйлчилж яаралтай тусламж үзүүлжээ.            </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2774" y="5645255"/>
            <a:ext cx="991393" cy="6995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09453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aphicFrame>
        <p:nvGraphicFramePr>
          <p:cNvPr id="18" name="Chart 17"/>
          <p:cNvGraphicFramePr/>
          <p:nvPr>
            <p:extLst>
              <p:ext uri="{D42A27DB-BD31-4B8C-83A1-F6EECF244321}">
                <p14:modId xmlns:p14="http://schemas.microsoft.com/office/powerpoint/2010/main" val="641098939"/>
              </p:ext>
            </p:extLst>
          </p:nvPr>
        </p:nvGraphicFramePr>
        <p:xfrm>
          <a:off x="1857023" y="1417333"/>
          <a:ext cx="9782915" cy="43240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161103" y="3157436"/>
            <a:ext cx="4240485" cy="1537314"/>
            <a:chOff x="1601494" y="2865330"/>
            <a:chExt cx="4240485" cy="1537314"/>
          </a:xfrm>
        </p:grpSpPr>
        <p:grpSp>
          <p:nvGrpSpPr>
            <p:cNvPr id="25" name="Group 24"/>
            <p:cNvGrpSpPr/>
            <p:nvPr/>
          </p:nvGrpSpPr>
          <p:grpSpPr>
            <a:xfrm>
              <a:off x="1601494" y="3182956"/>
              <a:ext cx="4240485" cy="1219688"/>
              <a:chOff x="1601494" y="3182956"/>
              <a:chExt cx="4240485" cy="1219688"/>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601494" y="3489206"/>
                <a:ext cx="303876" cy="895351"/>
              </a:xfrm>
              <a:prstGeom prst="rect">
                <a:avLst/>
              </a:prstGeom>
            </p:spPr>
          </p:pic>
          <p:grpSp>
            <p:nvGrpSpPr>
              <p:cNvPr id="28" name="Group 27"/>
              <p:cNvGrpSpPr/>
              <p:nvPr/>
            </p:nvGrpSpPr>
            <p:grpSpPr>
              <a:xfrm>
                <a:off x="1867454" y="3182956"/>
                <a:ext cx="3974525" cy="1219688"/>
                <a:chOff x="1867454" y="3182956"/>
                <a:chExt cx="3974525" cy="1219688"/>
              </a:xfrm>
            </p:grpSpPr>
            <p:pic>
              <p:nvPicPr>
                <p:cNvPr id="29" name="Picture 28"/>
                <p:cNvPicPr>
                  <a:picLocks noChangeAspect="1"/>
                </p:cNvPicPr>
                <p:nvPr/>
              </p:nvPicPr>
              <p:blipFill>
                <a:blip r:embed="rId9"/>
                <a:stretch>
                  <a:fillRect/>
                </a:stretch>
              </p:blipFill>
              <p:spPr>
                <a:xfrm>
                  <a:off x="3829531" y="3504572"/>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en-US" sz="2400" dirty="0" smtClean="0">
                      <a:solidFill>
                        <a:srgbClr val="002060"/>
                      </a:solidFill>
                      <a:latin typeface="Arial" charset="0"/>
                      <a:ea typeface="Calibri" charset="0"/>
                    </a:rPr>
                    <a:t>1</a:t>
                  </a:r>
                  <a:r>
                    <a:rPr lang="mn-MN" sz="2400" dirty="0" smtClean="0">
                      <a:solidFill>
                        <a:srgbClr val="002060"/>
                      </a:solidFill>
                      <a:latin typeface="Arial" charset="0"/>
                      <a:ea typeface="Calibri" charset="0"/>
                    </a:rPr>
                    <a:t>1.9</a:t>
                  </a:r>
                  <a:r>
                    <a:rPr lang="en-US" sz="2400" dirty="0" smtClean="0">
                      <a:solidFill>
                        <a:srgbClr val="002060"/>
                      </a:solidFill>
                      <a:latin typeface="Arial" charset="0"/>
                      <a:ea typeface="Calibri" charset="0"/>
                    </a:rPr>
                    <a:t>%</a:t>
                  </a:r>
                  <a:endParaRPr lang="en-US" sz="2400" dirty="0">
                    <a:solidFill>
                      <a:srgbClr val="00206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4021180" y="3182956"/>
                  <a:ext cx="1820799" cy="1200329"/>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r>
                    <a:rPr lang="en-US" dirty="0" smtClean="0">
                      <a:solidFill>
                        <a:srgbClr val="00B0F0"/>
                      </a:solidFill>
                      <a:latin typeface="Arial" panose="020B0604020202020204" pitchFamily="34" charset="0"/>
                      <a:cs typeface="Arial" panose="020B0604020202020204" pitchFamily="34" charset="0"/>
                    </a:rPr>
                    <a:t> </a:t>
                  </a:r>
                  <a:r>
                    <a:rPr lang="mn-MN" dirty="0" smtClean="0">
                      <a:solidFill>
                        <a:srgbClr val="00B0F0"/>
                      </a:solidFill>
                      <a:latin typeface="Arial" panose="020B0604020202020204" pitchFamily="34" charset="0"/>
                      <a:cs typeface="Arial" panose="020B0604020202020204" pitchFamily="34" charset="0"/>
                    </a:rPr>
                    <a:t>сарын</a:t>
                  </a:r>
                  <a:endParaRPr lang="en-US" dirty="0" smtClean="0">
                    <a:solidFill>
                      <a:srgbClr val="00B0F0"/>
                    </a:solidFill>
                    <a:latin typeface="Arial" panose="020B0604020202020204" pitchFamily="34" charset="0"/>
                    <a:cs typeface="Arial" panose="020B0604020202020204" pitchFamily="34" charset="0"/>
                  </a:endParaRPr>
                </a:p>
                <a:p>
                  <a:pPr algn="ctr"/>
                  <a:r>
                    <a:rPr lang="mn-MN" dirty="0" smtClean="0">
                      <a:solidFill>
                        <a:srgbClr val="00B0F0"/>
                      </a:solidFill>
                      <a:latin typeface="Arial" panose="020B0604020202020204" pitchFamily="34" charset="0"/>
                      <a:cs typeface="Arial" panose="020B0604020202020204" pitchFamily="34" charset="0"/>
                    </a:rPr>
                    <a:t>Мөн үетэй адил түвшинд байна</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3349044" y="1298567"/>
            <a:ext cx="308129" cy="1230221"/>
          </a:xfrm>
          <a:prstGeom prst="rect">
            <a:avLst/>
          </a:prstGeom>
        </p:spPr>
      </p:pic>
      <p:sp>
        <p:nvSpPr>
          <p:cNvPr id="2" name="TextBox 1"/>
          <p:cNvSpPr txBox="1"/>
          <p:nvPr/>
        </p:nvSpPr>
        <p:spPr>
          <a:xfrm>
            <a:off x="1005582" y="2591565"/>
            <a:ext cx="1135124" cy="461665"/>
          </a:xfrm>
          <a:prstGeom prst="rect">
            <a:avLst/>
          </a:prstGeom>
          <a:noFill/>
        </p:spPr>
        <p:txBody>
          <a:bodyPr wrap="square" rtlCol="0">
            <a:spAutoFit/>
          </a:bodyPr>
          <a:lstStyle/>
          <a:p>
            <a:pPr algn="ctr"/>
            <a:r>
              <a:rPr lang="en-US" sz="2400" b="1" dirty="0" smtClean="0">
                <a:solidFill>
                  <a:srgbClr val="00B0F0"/>
                </a:solidFill>
                <a:latin typeface="Arial" panose="020B0604020202020204" pitchFamily="34" charset="0"/>
                <a:cs typeface="Arial" panose="020B0604020202020204" pitchFamily="34" charset="0"/>
              </a:rPr>
              <a:t>2</a:t>
            </a:r>
            <a:r>
              <a:rPr lang="mn-MN" sz="2400" b="1" dirty="0" smtClean="0">
                <a:solidFill>
                  <a:srgbClr val="00B0F0"/>
                </a:solidFill>
                <a:latin typeface="Arial" panose="020B0604020202020204" pitchFamily="34" charset="0"/>
                <a:cs typeface="Arial" panose="020B0604020202020204" pitchFamily="34" charset="0"/>
              </a:rPr>
              <a:t>95</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1749490" y="1298566"/>
            <a:ext cx="231844" cy="1206669"/>
          </a:xfrm>
          <a:prstGeom prst="rect">
            <a:avLst/>
          </a:prstGeom>
        </p:spPr>
      </p:pic>
      <p:pic>
        <p:nvPicPr>
          <p:cNvPr id="46" name="Picture 45"/>
          <p:cNvPicPr>
            <a:picLocks noChangeAspect="1"/>
          </p:cNvPicPr>
          <p:nvPr/>
        </p:nvPicPr>
        <p:blipFill>
          <a:blip r:embed="rId9"/>
          <a:stretch>
            <a:fillRect/>
          </a:stretch>
        </p:blipFill>
        <p:spPr>
          <a:xfrm>
            <a:off x="1167328" y="1292537"/>
            <a:ext cx="231844" cy="1206669"/>
          </a:xfrm>
          <a:prstGeom prst="rect">
            <a:avLst/>
          </a:prstGeom>
        </p:spPr>
      </p:pic>
      <p:pic>
        <p:nvPicPr>
          <p:cNvPr id="47" name="Picture 46"/>
          <p:cNvPicPr>
            <a:picLocks noChangeAspect="1"/>
          </p:cNvPicPr>
          <p:nvPr/>
        </p:nvPicPr>
        <p:blipFill>
          <a:blip r:embed="rId9"/>
          <a:stretch>
            <a:fillRect/>
          </a:stretch>
        </p:blipFill>
        <p:spPr>
          <a:xfrm>
            <a:off x="1458409" y="1298566"/>
            <a:ext cx="231844" cy="1206669"/>
          </a:xfrm>
          <a:prstGeom prst="rect">
            <a:avLst/>
          </a:prstGeom>
        </p:spPr>
      </p:pic>
      <p:pic>
        <p:nvPicPr>
          <p:cNvPr id="49" name="Picture 48"/>
          <p:cNvPicPr>
            <a:picLocks noChangeAspect="1"/>
          </p:cNvPicPr>
          <p:nvPr/>
        </p:nvPicPr>
        <p:blipFill>
          <a:blip r:embed="rId10"/>
          <a:stretch>
            <a:fillRect/>
          </a:stretch>
        </p:blipFill>
        <p:spPr>
          <a:xfrm flipH="1">
            <a:off x="3670309" y="1280760"/>
            <a:ext cx="308129" cy="1230221"/>
          </a:xfrm>
          <a:prstGeom prst="rect">
            <a:avLst/>
          </a:prstGeom>
        </p:spPr>
      </p:pic>
      <p:pic>
        <p:nvPicPr>
          <p:cNvPr id="50" name="Picture 49"/>
          <p:cNvPicPr>
            <a:picLocks noChangeAspect="1"/>
          </p:cNvPicPr>
          <p:nvPr/>
        </p:nvPicPr>
        <p:blipFill>
          <a:blip r:embed="rId10"/>
          <a:stretch>
            <a:fillRect/>
          </a:stretch>
        </p:blipFill>
        <p:spPr>
          <a:xfrm flipH="1">
            <a:off x="3012013" y="1292537"/>
            <a:ext cx="308129" cy="1230221"/>
          </a:xfrm>
          <a:prstGeom prst="rect">
            <a:avLst/>
          </a:prstGeom>
        </p:spPr>
      </p:pic>
      <p:sp>
        <p:nvSpPr>
          <p:cNvPr id="51" name="TextBox 50"/>
          <p:cNvSpPr txBox="1"/>
          <p:nvPr/>
        </p:nvSpPr>
        <p:spPr>
          <a:xfrm>
            <a:off x="2907802" y="2585621"/>
            <a:ext cx="1135124" cy="461665"/>
          </a:xfrm>
          <a:prstGeom prst="rect">
            <a:avLst/>
          </a:prstGeom>
          <a:noFill/>
        </p:spPr>
        <p:txBody>
          <a:bodyPr wrap="square" rtlCol="0">
            <a:spAutoFit/>
          </a:bodyPr>
          <a:lstStyle/>
          <a:p>
            <a:pPr algn="ctr"/>
            <a:r>
              <a:rPr lang="mn-MN" sz="2400" b="1" dirty="0" smtClean="0">
                <a:solidFill>
                  <a:srgbClr val="7030A0"/>
                </a:solidFill>
                <a:latin typeface="Arial" panose="020B0604020202020204" pitchFamily="34" charset="0"/>
                <a:cs typeface="Arial" panose="020B0604020202020204" pitchFamily="34" charset="0"/>
              </a:rPr>
              <a:t>436</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marL="12700" marR="5080" algn="just">
              <a:lnSpc>
                <a:spcPct val="100000"/>
              </a:lnSpc>
            </a:pPr>
            <a:r>
              <a:rPr lang="mn-MN" sz="1400" spc="-10" dirty="0">
                <a:solidFill>
                  <a:schemeClr val="bg1"/>
                </a:solidFill>
                <a:latin typeface="Arial" panose="020B0604020202020204" pitchFamily="34" charset="0"/>
                <a:cs typeface="Arial" panose="020B0604020202020204" pitchFamily="34" charset="0"/>
              </a:rPr>
              <a:t>Хөдөлмөр </a:t>
            </a:r>
            <a:r>
              <a:rPr lang="mn-MN" sz="1400" spc="-15" dirty="0">
                <a:solidFill>
                  <a:schemeClr val="bg1"/>
                </a:solidFill>
                <a:latin typeface="Arial" panose="020B0604020202020204" pitchFamily="34" charset="0"/>
                <a:cs typeface="Arial" panose="020B0604020202020204" pitchFamily="34" charset="0"/>
              </a:rPr>
              <a:t>эрхлэлтийн </a:t>
            </a:r>
            <a:r>
              <a:rPr lang="mn-MN" sz="1400" spc="-10" dirty="0">
                <a:solidFill>
                  <a:schemeClr val="bg1"/>
                </a:solidFill>
                <a:latin typeface="Arial" panose="020B0604020202020204" pitchFamily="34" charset="0"/>
                <a:cs typeface="Arial" panose="020B0604020202020204" pitchFamily="34" charset="0"/>
              </a:rPr>
              <a:t>байгууллагад ажил хайж  бүртгүүлсэн иргэд  </a:t>
            </a:r>
            <a:r>
              <a:rPr lang="mn-MN" sz="1400" spc="-15" dirty="0">
                <a:solidFill>
                  <a:schemeClr val="bg1"/>
                </a:solidFill>
                <a:latin typeface="Arial" panose="020B0604020202020204" pitchFamily="34" charset="0"/>
                <a:cs typeface="Arial" panose="020B0604020202020204" pitchFamily="34" charset="0"/>
              </a:rPr>
              <a:t>2018  </a:t>
            </a:r>
            <a:r>
              <a:rPr lang="mn-MN" sz="1400" spc="-10" dirty="0">
                <a:solidFill>
                  <a:schemeClr val="bg1"/>
                </a:solidFill>
                <a:latin typeface="Arial" panose="020B0604020202020204" pitchFamily="34" charset="0"/>
                <a:cs typeface="Arial" panose="020B0604020202020204" pitchFamily="34" charset="0"/>
              </a:rPr>
              <a:t>оны </a:t>
            </a:r>
            <a:r>
              <a:rPr lang="mn-MN" sz="1400" spc="-10" dirty="0" smtClean="0">
                <a:solidFill>
                  <a:schemeClr val="bg1"/>
                </a:solidFill>
                <a:latin typeface="Arial" panose="020B0604020202020204" pitchFamily="34" charset="0"/>
                <a:cs typeface="Arial" panose="020B0604020202020204" pitchFamily="34" charset="0"/>
              </a:rPr>
              <a:t>11</a:t>
            </a:r>
            <a:r>
              <a:rPr lang="en-US" sz="1400" spc="-10" dirty="0" smtClean="0">
                <a:solidFill>
                  <a:schemeClr val="bg1"/>
                </a:solidFill>
                <a:latin typeface="Arial" panose="020B0604020202020204" pitchFamily="34" charset="0"/>
                <a:cs typeface="Arial" panose="020B0604020202020204" pitchFamily="34" charset="0"/>
              </a:rPr>
              <a:t> </a:t>
            </a:r>
            <a:r>
              <a:rPr lang="mn-MN" sz="1400" spc="-10" dirty="0" smtClean="0">
                <a:solidFill>
                  <a:schemeClr val="bg1"/>
                </a:solidFill>
                <a:latin typeface="Arial" panose="020B0604020202020204" pitchFamily="34" charset="0"/>
                <a:cs typeface="Arial" panose="020B0604020202020204" pitchFamily="34" charset="0"/>
              </a:rPr>
              <a:t>дугаар </a:t>
            </a:r>
            <a:r>
              <a:rPr lang="mn-MN" sz="1400" spc="-10" dirty="0">
                <a:solidFill>
                  <a:schemeClr val="bg1"/>
                </a:solidFill>
                <a:latin typeface="Arial" panose="020B0604020202020204" pitchFamily="34" charset="0"/>
                <a:cs typeface="Arial" panose="020B0604020202020204" pitchFamily="34" charset="0"/>
              </a:rPr>
              <a:t>сарын </a:t>
            </a:r>
            <a:r>
              <a:rPr lang="mn-MN" sz="1400" spc="385" dirty="0">
                <a:solidFill>
                  <a:schemeClr val="bg1"/>
                </a:solidFill>
                <a:latin typeface="Arial" panose="020B0604020202020204" pitchFamily="34" charset="0"/>
                <a:cs typeface="Arial" panose="020B0604020202020204" pitchFamily="34" charset="0"/>
              </a:rPr>
              <a:t> </a:t>
            </a:r>
            <a:r>
              <a:rPr lang="mn-MN" sz="1400" spc="-5" dirty="0">
                <a:solidFill>
                  <a:schemeClr val="bg1"/>
                </a:solidFill>
                <a:latin typeface="Arial" panose="020B0604020202020204" pitchFamily="34" charset="0"/>
                <a:cs typeface="Arial" panose="020B0604020202020204" pitchFamily="34" charset="0"/>
              </a:rPr>
              <a:t>эхэнд </a:t>
            </a:r>
            <a:r>
              <a:rPr lang="mn-MN" sz="1400" spc="-10" dirty="0" smtClean="0">
                <a:solidFill>
                  <a:schemeClr val="bg1"/>
                </a:solidFill>
                <a:latin typeface="Arial" panose="020B0604020202020204" pitchFamily="34" charset="0"/>
                <a:cs typeface="Arial" panose="020B0604020202020204" pitchFamily="34" charset="0"/>
              </a:rPr>
              <a:t>731 </a:t>
            </a:r>
            <a:r>
              <a:rPr lang="mn-MN" sz="1400" spc="-10" dirty="0">
                <a:solidFill>
                  <a:schemeClr val="bg1"/>
                </a:solidFill>
                <a:latin typeface="Arial" panose="020B0604020202020204" pitchFamily="34" charset="0"/>
                <a:cs typeface="Arial" panose="020B0604020202020204" pitchFamily="34" charset="0"/>
              </a:rPr>
              <a:t>байсан бөгөөд </a:t>
            </a:r>
            <a:r>
              <a:rPr lang="mn-MN" sz="1400" spc="-5" dirty="0">
                <a:solidFill>
                  <a:schemeClr val="bg1"/>
                </a:solidFill>
                <a:latin typeface="Arial" panose="020B0604020202020204" pitchFamily="34" charset="0"/>
                <a:cs typeface="Arial" panose="020B0604020202020204" pitchFamily="34" charset="0"/>
              </a:rPr>
              <a:t>ажилд зуучлагдаг орсон </a:t>
            </a:r>
            <a:r>
              <a:rPr lang="mn-MN" sz="1400" spc="-5" dirty="0" smtClean="0">
                <a:solidFill>
                  <a:schemeClr val="bg1"/>
                </a:solidFill>
                <a:latin typeface="Arial" panose="020B0604020202020204" pitchFamily="34" charset="0"/>
                <a:cs typeface="Arial" panose="020B0604020202020204" pitchFamily="34" charset="0"/>
              </a:rPr>
              <a:t>163</a:t>
            </a:r>
            <a:r>
              <a:rPr lang="mn-MN" sz="1400" spc="-10" dirty="0" smtClean="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идэвхигүйн улмаас хасагдсан </a:t>
            </a:r>
            <a:r>
              <a:rPr lang="mn-MN" sz="1400" spc="-10" dirty="0" smtClean="0">
                <a:solidFill>
                  <a:schemeClr val="bg1"/>
                </a:solidFill>
                <a:latin typeface="Arial" panose="020B0604020202020204" pitchFamily="34" charset="0"/>
                <a:cs typeface="Arial" panose="020B0604020202020204" pitchFamily="34" charset="0"/>
              </a:rPr>
              <a:t>267, </a:t>
            </a:r>
            <a:r>
              <a:rPr lang="mn-MN" sz="1400" spc="-10" dirty="0">
                <a:solidFill>
                  <a:schemeClr val="bg1"/>
                </a:solidFill>
                <a:latin typeface="Arial" panose="020B0604020202020204" pitchFamily="34" charset="0"/>
                <a:cs typeface="Arial" panose="020B0604020202020204" pitchFamily="34" charset="0"/>
              </a:rPr>
              <a:t>шинээр нэмэгдсэн </a:t>
            </a:r>
            <a:r>
              <a:rPr lang="mn-MN" sz="1400" spc="-10" dirty="0" smtClean="0">
                <a:solidFill>
                  <a:schemeClr val="bg1"/>
                </a:solidFill>
                <a:latin typeface="Arial" panose="020B0604020202020204" pitchFamily="34" charset="0"/>
                <a:cs typeface="Arial" panose="020B0604020202020204" pitchFamily="34" charset="0"/>
              </a:rPr>
              <a:t>430, </a:t>
            </a:r>
            <a:r>
              <a:rPr lang="mn-MN" sz="1400" spc="-10" dirty="0">
                <a:solidFill>
                  <a:schemeClr val="bg1"/>
                </a:solidFill>
                <a:latin typeface="Arial" panose="020B0604020202020204" pitchFamily="34" charset="0"/>
                <a:cs typeface="Arial" panose="020B0604020202020204" pitchFamily="34" charset="0"/>
              </a:rPr>
              <a:t>сарын сүүлд бүртгэлтэй ажилгүй </a:t>
            </a:r>
            <a:r>
              <a:rPr lang="en-US" sz="1400" spc="-10" dirty="0" smtClean="0">
                <a:solidFill>
                  <a:schemeClr val="bg1"/>
                </a:solidFill>
                <a:latin typeface="Arial" panose="020B0604020202020204" pitchFamily="34" charset="0"/>
                <a:cs typeface="Arial" panose="020B0604020202020204" pitchFamily="34" charset="0"/>
              </a:rPr>
              <a:t>7</a:t>
            </a:r>
            <a:r>
              <a:rPr lang="mn-MN" sz="1400" spc="-10" dirty="0" smtClean="0">
                <a:solidFill>
                  <a:schemeClr val="bg1"/>
                </a:solidFill>
                <a:latin typeface="Arial" panose="020B0604020202020204" pitchFamily="34" charset="0"/>
                <a:cs typeface="Arial" panose="020B0604020202020204" pitchFamily="34" charset="0"/>
              </a:rPr>
              <a:t>31 </a:t>
            </a:r>
            <a:r>
              <a:rPr lang="mn-MN" sz="1400" spc="-10" dirty="0">
                <a:solidFill>
                  <a:schemeClr val="bg1"/>
                </a:solidFill>
                <a:latin typeface="Arial" panose="020B0604020202020204" pitchFamily="34" charset="0"/>
                <a:cs typeface="Arial" panose="020B0604020202020204" pitchFamily="34" charset="0"/>
              </a:rPr>
              <a:t>иргэд </a:t>
            </a:r>
            <a:r>
              <a:rPr lang="mn-MN" sz="1400" spc="-40" dirty="0">
                <a:solidFill>
                  <a:schemeClr val="bg1"/>
                </a:solidFill>
                <a:latin typeface="Arial" panose="020B0604020202020204" pitchFamily="34" charset="0"/>
                <a:cs typeface="Arial" panose="020B0604020202020204" pitchFamily="34" charset="0"/>
              </a:rPr>
              <a:t> </a:t>
            </a:r>
            <a:r>
              <a:rPr lang="mn-MN" sz="1400" spc="-10" dirty="0">
                <a:solidFill>
                  <a:schemeClr val="bg1"/>
                </a:solidFill>
                <a:latin typeface="Arial" panose="020B0604020202020204" pitchFamily="34" charset="0"/>
                <a:cs typeface="Arial" panose="020B0604020202020204" pitchFamily="34" charset="0"/>
              </a:rPr>
              <a:t>байна.</a:t>
            </a:r>
            <a:endParaRPr lang="mn-MN" sz="1400" dirty="0">
              <a:solidFill>
                <a:schemeClr val="bg1"/>
              </a:solidFill>
              <a:latin typeface="Arial" panose="020B0604020202020204" pitchFamily="34" charset="0"/>
              <a:cs typeface="Arial" panose="020B0604020202020204" pitchFamily="34" charset="0"/>
            </a:endParaRPr>
          </a:p>
        </p:txBody>
      </p:sp>
      <p:sp>
        <p:nvSpPr>
          <p:cNvPr id="3" name="Round Diagonal Corner Rectangle 2"/>
          <p:cNvSpPr/>
          <p:nvPr/>
        </p:nvSpPr>
        <p:spPr>
          <a:xfrm>
            <a:off x="5902373" y="4713483"/>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ts val="1764"/>
              </a:lnSpc>
            </a:pPr>
            <a:r>
              <a:rPr lang="mn-MN" sz="1400" spc="-10" dirty="0">
                <a:latin typeface="Arial" panose="020B0604020202020204" pitchFamily="34" charset="0"/>
                <a:cs typeface="Arial" panose="020B0604020202020204" pitchFamily="34" charset="0"/>
              </a:rPr>
              <a:t>Нийт  бүртгэлтэй  ажилгүй  иргэд  өмнөх  оны </a:t>
            </a:r>
            <a:r>
              <a:rPr lang="mn-MN" sz="1400" spc="204" dirty="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мөн үеэс </a:t>
            </a:r>
            <a:r>
              <a:rPr lang="mn-MN" sz="1400" spc="-10" dirty="0" smtClean="0">
                <a:latin typeface="Arial" panose="020B0604020202020204" pitchFamily="34" charset="0"/>
                <a:cs typeface="Arial" panose="020B0604020202020204" pitchFamily="34" charset="0"/>
              </a:rPr>
              <a:t>99 </a:t>
            </a:r>
            <a:r>
              <a:rPr lang="mn-MN" sz="1400" spc="-15" dirty="0" smtClean="0">
                <a:latin typeface="Arial" panose="020B0604020202020204" pitchFamily="34" charset="0"/>
                <a:cs typeface="Arial" panose="020B0604020202020204" pitchFamily="34" charset="0"/>
              </a:rPr>
              <a:t>(</a:t>
            </a:r>
            <a:r>
              <a:rPr lang="en-US" sz="1400" spc="-15" dirty="0" smtClean="0">
                <a:latin typeface="Arial" panose="020B0604020202020204" pitchFamily="34" charset="0"/>
                <a:cs typeface="Arial" panose="020B0604020202020204" pitchFamily="34" charset="0"/>
              </a:rPr>
              <a:t>1</a:t>
            </a:r>
            <a:r>
              <a:rPr lang="mn-MN" sz="1400" spc="-15" dirty="0" smtClean="0">
                <a:latin typeface="Arial" panose="020B0604020202020204" pitchFamily="34" charset="0"/>
                <a:cs typeface="Arial" panose="020B0604020202020204" pitchFamily="34" charset="0"/>
              </a:rPr>
              <a:t>1.</a:t>
            </a:r>
            <a:r>
              <a:rPr lang="mn-MN" sz="1400" spc="-15" dirty="0">
                <a:latin typeface="Arial" panose="020B0604020202020204" pitchFamily="34" charset="0"/>
                <a:cs typeface="Arial" panose="020B0604020202020204" pitchFamily="34" charset="0"/>
              </a:rPr>
              <a:t>9</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хүнээр буурсан, Нийт бүртгэлтэй ажилгүйчүүдийн </a:t>
            </a:r>
            <a:r>
              <a:rPr lang="mn-MN" sz="1400" spc="-15" dirty="0" smtClean="0">
                <a:latin typeface="Arial" panose="020B0604020202020204" pitchFamily="34" charset="0"/>
                <a:cs typeface="Arial" panose="020B0604020202020204" pitchFamily="34" charset="0"/>
              </a:rPr>
              <a:t> 436 </a:t>
            </a:r>
            <a:r>
              <a:rPr lang="mn-MN" sz="1400" spc="-15" dirty="0">
                <a:latin typeface="Arial" panose="020B0604020202020204" pitchFamily="34" charset="0"/>
                <a:cs typeface="Arial" panose="020B0604020202020204" pitchFamily="34" charset="0"/>
              </a:rPr>
              <a:t>(</a:t>
            </a:r>
            <a:r>
              <a:rPr lang="mn-MN" sz="1400" spc="-15" dirty="0" smtClean="0">
                <a:latin typeface="Arial" panose="020B0604020202020204" pitchFamily="34" charset="0"/>
                <a:cs typeface="Arial" panose="020B0604020202020204" pitchFamily="34" charset="0"/>
              </a:rPr>
              <a:t>59.</a:t>
            </a:r>
            <a:r>
              <a:rPr lang="mn-MN" sz="1400" spc="-15" dirty="0">
                <a:latin typeface="Arial" panose="020B0604020202020204" pitchFamily="34" charset="0"/>
                <a:cs typeface="Arial" panose="020B0604020202020204" pitchFamily="34" charset="0"/>
              </a:rPr>
              <a:t>6</a:t>
            </a:r>
            <a:r>
              <a:rPr lang="mn-MN" sz="1400" spc="-15"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 </a:t>
            </a:r>
            <a:r>
              <a:rPr lang="mn-MN" sz="1400" spc="-5" dirty="0">
                <a:latin typeface="Arial" panose="020B0604020202020204" pitchFamily="34" charset="0"/>
                <a:cs typeface="Arial" panose="020B0604020202020204" pitchFamily="34" charset="0"/>
              </a:rPr>
              <a:t>нь </a:t>
            </a:r>
            <a:r>
              <a:rPr lang="mn-MN" sz="1400" spc="-10" dirty="0">
                <a:latin typeface="Arial" panose="020B0604020202020204" pitchFamily="34" charset="0"/>
                <a:cs typeface="Arial" panose="020B0604020202020204" pitchFamily="34" charset="0"/>
              </a:rPr>
              <a:t>эмэгтэйчүүд  байна.</a:t>
            </a:r>
            <a:endParaRPr lang="mn-MN" sz="2800" dirty="0">
              <a:latin typeface="Arial" panose="020B0604020202020204" pitchFamily="34" charset="0"/>
              <a:cs typeface="Arial" panose="020B0604020202020204" pitchFamily="34" charset="0"/>
            </a:endParaRPr>
          </a:p>
        </p:txBody>
      </p:sp>
      <p:sp>
        <p:nvSpPr>
          <p:cNvPr id="9" name="Up Arrow 8"/>
          <p:cNvSpPr/>
          <p:nvPr/>
        </p:nvSpPr>
        <p:spPr>
          <a:xfrm rot="10800000">
            <a:off x="2738117" y="3703572"/>
            <a:ext cx="302479" cy="87735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7002045" y="1403799"/>
            <a:ext cx="3979779" cy="587853"/>
          </a:xfrm>
          <a:prstGeom prst="rect">
            <a:avLst/>
          </a:prstGeom>
          <a:noFill/>
        </p:spPr>
        <p:txBody>
          <a:bodyPr wrap="square" rtlCol="0">
            <a:spAutoFit/>
          </a:bodyPr>
          <a:lstStyle/>
          <a:p>
            <a:pPr algn="ctr">
              <a:lnSpc>
                <a:spcPct val="115000"/>
              </a:lnSpc>
              <a:tabLst>
                <a:tab pos="1171575" algn="l"/>
              </a:tabLst>
            </a:pP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mn-MN"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БҮРТГЭЛТЭЙ </a:t>
            </a:r>
            <a:r>
              <a:rPr lang="mn-MN" sz="1400" b="1" dirty="0">
                <a:solidFill>
                  <a:srgbClr val="002060"/>
                </a:solidFill>
                <a:latin typeface="Arial" panose="020B0604020202020204" pitchFamily="34" charset="0"/>
                <a:ea typeface="Calibri" panose="020F0502020204030204" pitchFamily="34" charset="0"/>
                <a:cs typeface="Arial" panose="020B0604020202020204" pitchFamily="34" charset="0"/>
              </a:rPr>
              <a:t>АЖИЛГҮЙЧҮҮД БОЛОВСРОЛЫН ТҮВШИНГЭЭР</a:t>
            </a:r>
            <a:endParaRPr lang="en-US" sz="1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37" name="Picture 36"/>
          <p:cNvPicPr>
            <a:picLocks noChangeAspect="1"/>
          </p:cNvPicPr>
          <p:nvPr/>
        </p:nvPicPr>
        <p:blipFill>
          <a:blip r:embed="rId10"/>
          <a:stretch>
            <a:fillRect/>
          </a:stretch>
        </p:blipFill>
        <p:spPr>
          <a:xfrm flipH="1">
            <a:off x="3988965" y="1287686"/>
            <a:ext cx="308129" cy="1230221"/>
          </a:xfrm>
          <a:prstGeom prst="rect">
            <a:avLst/>
          </a:prstGeom>
        </p:spPr>
      </p:pic>
      <p:graphicFrame>
        <p:nvGraphicFramePr>
          <p:cNvPr id="38" name="Chart 37"/>
          <p:cNvGraphicFramePr/>
          <p:nvPr>
            <p:extLst>
              <p:ext uri="{D42A27DB-BD31-4B8C-83A1-F6EECF244321}">
                <p14:modId xmlns:p14="http://schemas.microsoft.com/office/powerpoint/2010/main" val="4121103902"/>
              </p:ext>
            </p:extLst>
          </p:nvPr>
        </p:nvGraphicFramePr>
        <p:xfrm>
          <a:off x="5880481" y="2219367"/>
          <a:ext cx="6200775" cy="23336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anose="020B0604020202020204"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895430"/>
          </a:xfrm>
          <a:prstGeom prst="rect">
            <a:avLst/>
          </a:prstGeom>
        </p:spPr>
      </p:pic>
      <p:pic>
        <p:nvPicPr>
          <p:cNvPr id="20" name="Picture 19"/>
          <p:cNvPicPr>
            <a:picLocks noChangeAspect="1"/>
          </p:cNvPicPr>
          <p:nvPr/>
        </p:nvPicPr>
        <p:blipFill>
          <a:blip r:embed="rId9"/>
          <a:stretch>
            <a:fillRect/>
          </a:stretch>
        </p:blipFill>
        <p:spPr>
          <a:xfrm>
            <a:off x="1185666" y="3139043"/>
            <a:ext cx="10454272" cy="1977849"/>
          </a:xfrm>
          <a:prstGeom prst="rect">
            <a:avLst/>
          </a:prstGeom>
        </p:spPr>
      </p:pic>
      <p:sp>
        <p:nvSpPr>
          <p:cNvPr id="24" name="Rectangle 23"/>
          <p:cNvSpPr/>
          <p:nvPr/>
        </p:nvSpPr>
        <p:spPr>
          <a:xfrm>
            <a:off x="2859314" y="1434813"/>
            <a:ext cx="8577943" cy="1402820"/>
          </a:xfrm>
          <a:prstGeom prst="rect">
            <a:avLst/>
          </a:prstGeom>
        </p:spPr>
        <p:txBody>
          <a:bodyPr wrap="square">
            <a:spAutoFit/>
          </a:bodyPr>
          <a:lstStyle/>
          <a:p>
            <a:pPr marL="12700" marR="5080" algn="just">
              <a:lnSpc>
                <a:spcPct val="97200"/>
              </a:lnSpc>
            </a:pPr>
            <a:r>
              <a:rPr lang="mn-MN" sz="1400" spc="-10" dirty="0" smtClean="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газрын мэдээллээр </a:t>
            </a:r>
            <a:r>
              <a:rPr lang="mn-MN" sz="1400" spc="-15" dirty="0">
                <a:latin typeface="Arial" panose="020B0604020202020204" pitchFamily="34" charset="0"/>
                <a:cs typeface="Arial" panose="020B0604020202020204" pitchFamily="34" charset="0"/>
              </a:rPr>
              <a:t>нийгмийн  </a:t>
            </a:r>
            <a:r>
              <a:rPr lang="mn-MN" sz="1400" spc="-10" dirty="0">
                <a:latin typeface="Arial" panose="020B0604020202020204" pitchFamily="34" charset="0"/>
                <a:cs typeface="Arial" panose="020B0604020202020204" pitchFamily="34" charset="0"/>
              </a:rPr>
              <a:t>даатгалын сангийн орлого </a:t>
            </a:r>
            <a:r>
              <a:rPr lang="mn-MN" sz="1400" spc="-15" dirty="0">
                <a:latin typeface="Arial" panose="020B0604020202020204" pitchFamily="34" charset="0"/>
                <a:cs typeface="Arial" panose="020B0604020202020204" pitchFamily="34" charset="0"/>
              </a:rPr>
              <a:t>2018 </a:t>
            </a:r>
            <a:r>
              <a:rPr lang="mn-MN" sz="1400" spc="-10" dirty="0">
                <a:latin typeface="Arial" panose="020B0604020202020204" pitchFamily="34" charset="0"/>
                <a:cs typeface="Arial" panose="020B0604020202020204" pitchFamily="34" charset="0"/>
              </a:rPr>
              <a:t>оны эхний </a:t>
            </a:r>
            <a:r>
              <a:rPr lang="en-US" sz="1400" spc="-10" dirty="0" smtClean="0">
                <a:latin typeface="Arial" panose="020B0604020202020204" pitchFamily="34" charset="0"/>
                <a:cs typeface="Arial" panose="020B0604020202020204" pitchFamily="34" charset="0"/>
              </a:rPr>
              <a:t>1</a:t>
            </a:r>
            <a:r>
              <a:rPr lang="mn-MN" sz="1400" spc="-10" dirty="0" smtClean="0">
                <a:latin typeface="Arial" panose="020B0604020202020204" pitchFamily="34" charset="0"/>
                <a:cs typeface="Arial" panose="020B0604020202020204" pitchFamily="34" charset="0"/>
              </a:rPr>
              <a:t>1</a:t>
            </a:r>
            <a:r>
              <a:rPr lang="mn-MN" sz="1400"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сард </a:t>
            </a:r>
            <a:r>
              <a:rPr lang="mn-MN" sz="1400" spc="-10" dirty="0" smtClean="0">
                <a:latin typeface="Arial" panose="020B0604020202020204" pitchFamily="34" charset="0"/>
                <a:cs typeface="Arial" panose="020B0604020202020204" pitchFamily="34" charset="0"/>
              </a:rPr>
              <a:t>31 331</a:t>
            </a:r>
            <a:r>
              <a:rPr lang="en-US" sz="1400" spc="-10"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18 </a:t>
            </a:r>
            <a:r>
              <a:rPr lang="mn-MN" sz="1400" spc="-10" dirty="0">
                <a:latin typeface="Arial" panose="020B0604020202020204" pitchFamily="34" charset="0"/>
                <a:cs typeface="Arial" panose="020B0604020202020204" pitchFamily="34" charset="0"/>
              </a:rPr>
              <a:t>сая төгрөг  болж, өмнөх оны </a:t>
            </a:r>
            <a:r>
              <a:rPr lang="mn-MN" sz="1400" spc="-5" dirty="0">
                <a:latin typeface="Arial" panose="020B0604020202020204" pitchFamily="34" charset="0"/>
                <a:cs typeface="Arial" panose="020B0604020202020204" pitchFamily="34" charset="0"/>
              </a:rPr>
              <a:t>мөн үеэс </a:t>
            </a:r>
            <a:r>
              <a:rPr lang="en-US" sz="1400" spc="-10" dirty="0" smtClean="0">
                <a:latin typeface="Arial" panose="020B0604020202020204" pitchFamily="34" charset="0"/>
                <a:cs typeface="Arial" panose="020B0604020202020204" pitchFamily="34" charset="0"/>
              </a:rPr>
              <a:t>5</a:t>
            </a:r>
            <a:r>
              <a:rPr lang="mn-MN" sz="1400" spc="-10" dirty="0" smtClean="0">
                <a:latin typeface="Arial" panose="020B0604020202020204" pitchFamily="34" charset="0"/>
                <a:cs typeface="Arial" panose="020B0604020202020204" pitchFamily="34" charset="0"/>
              </a:rPr>
              <a:t> 219</a:t>
            </a:r>
            <a:r>
              <a:rPr lang="en-US" sz="1400" spc="-10" dirty="0" smtClean="0">
                <a:latin typeface="Arial" panose="020B0604020202020204" pitchFamily="34" charset="0"/>
                <a:cs typeface="Arial" panose="020B0604020202020204" pitchFamily="34" charset="0"/>
              </a:rPr>
              <a:t>.</a:t>
            </a:r>
            <a:r>
              <a:rPr lang="mn-MN" sz="1400" spc="-10" dirty="0" smtClean="0">
                <a:latin typeface="Arial" panose="020B0604020202020204" pitchFamily="34" charset="0"/>
                <a:cs typeface="Arial" panose="020B0604020202020204" pitchFamily="34" charset="0"/>
              </a:rPr>
              <a:t>6</a:t>
            </a:r>
            <a:r>
              <a:rPr lang="en-US" sz="1400" spc="-10" dirty="0" smtClean="0">
                <a:latin typeface="Arial" panose="020B0604020202020204" pitchFamily="34" charset="0"/>
                <a:cs typeface="Arial" panose="020B0604020202020204" pitchFamily="34" charset="0"/>
              </a:rPr>
              <a:t> </a:t>
            </a:r>
            <a:r>
              <a:rPr lang="mn-MN" sz="1400" spc="-15" dirty="0" smtClean="0">
                <a:latin typeface="Arial" panose="020B0604020202020204" pitchFamily="34" charset="0"/>
                <a:cs typeface="Arial" panose="020B0604020202020204" pitchFamily="34" charset="0"/>
              </a:rPr>
              <a:t>(19.</a:t>
            </a:r>
            <a:r>
              <a:rPr lang="mn-MN" sz="1400" spc="-15" dirty="0">
                <a:latin typeface="Arial" panose="020B0604020202020204" pitchFamily="34" charset="0"/>
                <a:cs typeface="Arial" panose="020B0604020202020204" pitchFamily="34" charset="0"/>
              </a:rPr>
              <a:t>9</a:t>
            </a:r>
            <a:r>
              <a:rPr lang="mn-MN" sz="1400" spc="-15" dirty="0" smtClean="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сая </a:t>
            </a:r>
            <a:r>
              <a:rPr lang="mn-MN" sz="1400" spc="-15" dirty="0">
                <a:latin typeface="Arial" panose="020B0604020202020204" pitchFamily="34" charset="0"/>
                <a:cs typeface="Arial" panose="020B0604020202020204" pitchFamily="34" charset="0"/>
              </a:rPr>
              <a:t>төгрөгөөр өссөн</a:t>
            </a:r>
            <a:r>
              <a:rPr lang="mn-MN" sz="1400" dirty="0">
                <a:latin typeface="Arial" panose="020B0604020202020204" pitchFamily="34" charset="0"/>
                <a:cs typeface="Arial" panose="020B0604020202020204" pitchFamily="34" charset="0"/>
              </a:rPr>
              <a:t> </a:t>
            </a:r>
            <a:r>
              <a:rPr lang="mn-MN" sz="1400" spc="-10"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mn-MN" sz="1400" dirty="0">
              <a:solidFill>
                <a:srgbClr val="002060"/>
              </a:solidFill>
              <a:latin typeface="Arial" panose="020B0604020202020204" pitchFamily="34" charset="0"/>
              <a:cs typeface="Arial" panose="020B0604020202020204" pitchFamily="34" charset="0"/>
            </a:endParaRPr>
          </a:p>
          <a:p>
            <a:pPr marL="12700" algn="just">
              <a:lnSpc>
                <a:spcPts val="1764"/>
              </a:lnSpc>
            </a:pPr>
            <a:r>
              <a:rPr lang="mn-MN" sz="1400" dirty="0">
                <a:latin typeface="Arial" panose="020B0604020202020204" pitchFamily="34" charset="0"/>
                <a:ea typeface="Calibri" charset="0"/>
                <a:cs typeface="Arial" panose="020B0604020202020204" pitchFamily="34" charset="0"/>
              </a:rPr>
              <a:t>Харин </a:t>
            </a:r>
            <a:r>
              <a:rPr lang="mn-MN" sz="1400" spc="-15" dirty="0" smtClean="0">
                <a:latin typeface="Arial" panose="020B0604020202020204" pitchFamily="34" charset="0"/>
                <a:cs typeface="Arial" panose="020B0604020202020204" pitchFamily="34" charset="0"/>
              </a:rPr>
              <a:t>нийгмийн   </a:t>
            </a:r>
            <a:r>
              <a:rPr lang="mn-MN" sz="1400" spc="-15" dirty="0">
                <a:latin typeface="Arial" panose="020B0604020202020204" pitchFamily="34" charset="0"/>
                <a:cs typeface="Arial" panose="020B0604020202020204" pitchFamily="34" charset="0"/>
              </a:rPr>
              <a:t>даатгалын   </a:t>
            </a:r>
            <a:r>
              <a:rPr lang="mn-MN" sz="1400" spc="-10" dirty="0">
                <a:latin typeface="Arial" panose="020B0604020202020204" pitchFamily="34" charset="0"/>
                <a:cs typeface="Arial" panose="020B0604020202020204" pitchFamily="34" charset="0"/>
              </a:rPr>
              <a:t>шимтгэлийн авлага</a:t>
            </a:r>
            <a:r>
              <a:rPr lang="mn-MN" sz="1400" spc="-15" dirty="0">
                <a:latin typeface="Arial" panose="020B0604020202020204" pitchFamily="34" charset="0"/>
                <a:cs typeface="Arial" panose="020B0604020202020204" pitchFamily="34" charset="0"/>
              </a:rPr>
              <a:t>  </a:t>
            </a:r>
            <a:r>
              <a:rPr lang="en-US" sz="1400" spc="-15" dirty="0" smtClean="0">
                <a:latin typeface="Arial" panose="020B0604020202020204" pitchFamily="34" charset="0"/>
                <a:cs typeface="Arial" panose="020B0604020202020204" pitchFamily="34" charset="0"/>
              </a:rPr>
              <a:t>7</a:t>
            </a:r>
            <a:r>
              <a:rPr lang="mn-MN" sz="1400" spc="-15" dirty="0" smtClean="0">
                <a:latin typeface="Arial" panose="020B0604020202020204" pitchFamily="34" charset="0"/>
                <a:cs typeface="Arial" panose="020B0604020202020204" pitchFamily="34" charset="0"/>
              </a:rPr>
              <a:t> 998</a:t>
            </a:r>
            <a:r>
              <a:rPr lang="en-US" sz="1400" spc="-15" dirty="0" smtClean="0">
                <a:latin typeface="Arial" panose="020B0604020202020204" pitchFamily="34" charset="0"/>
                <a:cs typeface="Arial" panose="020B0604020202020204" pitchFamily="34" charset="0"/>
              </a:rPr>
              <a:t>.3</a:t>
            </a:r>
            <a:r>
              <a:rPr lang="mn-MN" sz="1400" spc="-10" dirty="0" smtClean="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сая </a:t>
            </a:r>
            <a:r>
              <a:rPr lang="mn-MN" sz="1400" spc="385" dirty="0">
                <a:latin typeface="Arial" panose="020B0604020202020204" pitchFamily="34" charset="0"/>
                <a:cs typeface="Arial" panose="020B0604020202020204" pitchFamily="34" charset="0"/>
              </a:rPr>
              <a:t> </a:t>
            </a:r>
            <a:r>
              <a:rPr lang="mn-MN" sz="1400" spc="-15" dirty="0">
                <a:latin typeface="Arial" panose="020B0604020202020204" pitchFamily="34" charset="0"/>
                <a:cs typeface="Arial" panose="020B0604020202020204" pitchFamily="34" charset="0"/>
              </a:rPr>
              <a:t>төгрөг болж, өмнөх оны мөн үеэс </a:t>
            </a:r>
            <a:r>
              <a:rPr lang="en-US" sz="1400" spc="-15" dirty="0" smtClean="0">
                <a:latin typeface="Arial" panose="020B0604020202020204" pitchFamily="34" charset="0"/>
                <a:cs typeface="Arial" panose="020B0604020202020204" pitchFamily="34" charset="0"/>
              </a:rPr>
              <a:t> 2</a:t>
            </a:r>
            <a:r>
              <a:rPr lang="mn-MN" sz="1400" spc="-15" dirty="0" smtClean="0">
                <a:latin typeface="Arial" panose="020B0604020202020204" pitchFamily="34" charset="0"/>
                <a:cs typeface="Arial" panose="020B0604020202020204" pitchFamily="34" charset="0"/>
              </a:rPr>
              <a:t>82</a:t>
            </a:r>
            <a:r>
              <a:rPr lang="en-US" sz="1400" spc="-15" dirty="0" smtClean="0">
                <a:latin typeface="Arial" panose="020B0604020202020204" pitchFamily="34" charset="0"/>
                <a:cs typeface="Arial" panose="020B0604020202020204" pitchFamily="34" charset="0"/>
              </a:rPr>
              <a:t>.</a:t>
            </a:r>
            <a:r>
              <a:rPr lang="mn-MN" sz="1400" spc="-15" dirty="0" smtClean="0">
                <a:latin typeface="Arial" panose="020B0604020202020204" pitchFamily="34" charset="0"/>
                <a:cs typeface="Arial" panose="020B0604020202020204" pitchFamily="34" charset="0"/>
              </a:rPr>
              <a:t>0 (</a:t>
            </a:r>
            <a:r>
              <a:rPr lang="en-US" sz="1400" spc="-15" dirty="0" smtClean="0">
                <a:latin typeface="Arial" panose="020B0604020202020204" pitchFamily="34" charset="0"/>
                <a:cs typeface="Arial" panose="020B0604020202020204" pitchFamily="34" charset="0"/>
              </a:rPr>
              <a:t>3.</a:t>
            </a:r>
            <a:r>
              <a:rPr lang="mn-MN" sz="1400" spc="-15" dirty="0" smtClean="0">
                <a:latin typeface="Arial" panose="020B0604020202020204" pitchFamily="34" charset="0"/>
                <a:cs typeface="Arial" panose="020B0604020202020204" pitchFamily="34" charset="0"/>
              </a:rPr>
              <a:t>4%) </a:t>
            </a:r>
            <a:r>
              <a:rPr lang="mn-MN" sz="1400" spc="-15" dirty="0">
                <a:latin typeface="Arial" panose="020B0604020202020204" pitchFamily="34" charset="0"/>
                <a:cs typeface="Arial" panose="020B0604020202020204" pitchFamily="34" charset="0"/>
              </a:rPr>
              <a:t>сая төгрөгөөр </a:t>
            </a:r>
            <a:r>
              <a:rPr lang="mn-MN" sz="1400" spc="-15" dirty="0" smtClean="0">
                <a:latin typeface="Arial" panose="020B0604020202020204" pitchFamily="34" charset="0"/>
                <a:cs typeface="Arial" panose="020B0604020202020204" pitchFamily="34" charset="0"/>
              </a:rPr>
              <a:t>буурсан </a:t>
            </a:r>
            <a:r>
              <a:rPr lang="mn-MN" sz="1400" spc="-15" dirty="0">
                <a:latin typeface="Arial" panose="020B0604020202020204" pitchFamily="34" charset="0"/>
                <a:cs typeface="Arial" panose="020B0604020202020204" pitchFamily="34" charset="0"/>
              </a:rPr>
              <a:t>байна.</a:t>
            </a:r>
            <a:endParaRPr lang="mn-MN" sz="1400" dirty="0">
              <a:latin typeface="Arial" panose="020B0604020202020204" pitchFamily="34" charset="0"/>
              <a:cs typeface="Arial" panose="020B0604020202020204" pitchFamily="34" charset="0"/>
            </a:endParaRPr>
          </a:p>
          <a:p>
            <a:pPr algn="just"/>
            <a:endParaRPr lang="en-US" sz="1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953656" y="3435469"/>
            <a:ext cx="8483601" cy="1384995"/>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2018 </a:t>
            </a:r>
            <a:r>
              <a:rPr lang="en-US" sz="1400" dirty="0" err="1">
                <a:latin typeface="Arial" panose="020B0604020202020204" pitchFamily="34" charset="0"/>
                <a:cs typeface="Arial" panose="020B0604020202020204" pitchFamily="34" charset="0"/>
              </a:rPr>
              <a:t>оны</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эхний 11 са</a:t>
            </a:r>
            <a:r>
              <a:rPr lang="en-US" sz="1400" dirty="0">
                <a:latin typeface="Arial" panose="020B0604020202020204" pitchFamily="34" charset="0"/>
                <a:cs typeface="Arial" panose="020B0604020202020204" pitchFamily="34" charset="0"/>
              </a:rPr>
              <a:t>р</a:t>
            </a:r>
            <a:r>
              <a:rPr lang="mn-MN" sz="1400" dirty="0">
                <a:latin typeface="Arial" panose="020B0604020202020204" pitchFamily="34" charset="0"/>
                <a:cs typeface="Arial" panose="020B0604020202020204" pitchFamily="34" charset="0"/>
              </a:rPr>
              <a:t>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байдлаар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тэтгэврийн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16 </a:t>
            </a:r>
            <a:r>
              <a:rPr lang="mn-MN" sz="1400" dirty="0">
                <a:latin typeface="Arial" panose="020B0604020202020204" pitchFamily="34" charset="0"/>
                <a:cs typeface="Arial" panose="020B0604020202020204" pitchFamily="34" charset="0"/>
              </a:rPr>
              <a:t>421</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авагчдад</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60 486.6</a:t>
            </a:r>
            <a:r>
              <a:rPr lang="en-US" sz="1400" dirty="0">
                <a:latin typeface="Arial" panose="020B0604020202020204" pitchFamily="34" charset="0"/>
                <a:cs typeface="Arial" panose="020B0604020202020204" pitchFamily="34" charset="0"/>
              </a:rPr>
              <a:t> сая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грөгийг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тэтгэвэрт</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6 999</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даатгуулагчдад</a:t>
            </a:r>
            <a:r>
              <a:rPr lang="en-US" sz="1400" dirty="0">
                <a:latin typeface="Arial" panose="020B0604020202020204" pitchFamily="34" charset="0"/>
                <a:cs typeface="Arial" panose="020B0604020202020204" pitchFamily="34" charset="0"/>
              </a:rPr>
              <a:t> 2601.</a:t>
            </a:r>
            <a:r>
              <a:rPr lang="mn-MN"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сая </a:t>
            </a:r>
            <a:r>
              <a:rPr lang="en-US" sz="1400" dirty="0" err="1">
                <a:latin typeface="Arial" panose="020B0604020202020204" pitchFamily="34" charset="0"/>
                <a:cs typeface="Arial" panose="020B0604020202020204" pitchFamily="34" charset="0"/>
              </a:rPr>
              <a:t>төгр</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гийг</a:t>
            </a:r>
            <a:r>
              <a:rPr lang="en-US" sz="1400" dirty="0">
                <a:latin typeface="Arial" panose="020B0604020202020204" pitchFamily="34" charset="0"/>
                <a:cs typeface="Arial" panose="020B0604020202020204" pitchFamily="34" charset="0"/>
              </a:rPr>
              <a:t> ХЧТА, ЖА, </a:t>
            </a:r>
            <a:r>
              <a:rPr lang="en-US" sz="1400" dirty="0" err="1">
                <a:latin typeface="Arial" panose="020B0604020202020204" pitchFamily="34" charset="0"/>
                <a:cs typeface="Arial" panose="020B0604020202020204" pitchFamily="34" charset="0"/>
              </a:rPr>
              <a:t>оршуулгын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тэтгэмжид</a:t>
            </a:r>
            <a:r>
              <a:rPr lang="en-US" sz="1400" dirty="0">
                <a:latin typeface="Arial" panose="020B0604020202020204" pitchFamily="34" charset="0"/>
                <a:cs typeface="Arial" panose="020B0604020202020204" pitchFamily="34" charset="0"/>
              </a:rPr>
              <a:t>, ҮОМШ</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ний</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ҮО-</a:t>
            </a:r>
            <a:r>
              <a:rPr lang="en-US" sz="1400" dirty="0" err="1">
                <a:latin typeface="Arial" panose="020B0604020202020204" pitchFamily="34" charset="0"/>
                <a:cs typeface="Arial" panose="020B0604020202020204" pitchFamily="34" charset="0"/>
              </a:rPr>
              <a:t>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ХЧТА-</a:t>
            </a:r>
            <a:r>
              <a:rPr lang="en-US" sz="1400" dirty="0" err="1">
                <a:latin typeface="Arial" panose="020B0604020202020204" pitchFamily="34" charset="0"/>
                <a:cs typeface="Arial" panose="020B0604020202020204" pitchFamily="34" charset="0"/>
              </a:rPr>
              <a:t>ны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нөх</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н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лб</a:t>
            </a:r>
            <a:r>
              <a:rPr lang="mn-MN" sz="1400" dirty="0">
                <a:latin typeface="Arial" panose="020B0604020202020204" pitchFamily="34" charset="0"/>
                <a:cs typeface="Arial" panose="020B0604020202020204" pitchFamily="34" charset="0"/>
              </a:rPr>
              <a:t>ө</a:t>
            </a:r>
            <a:r>
              <a:rPr lang="en-US" sz="1400" dirty="0">
                <a:latin typeface="Arial" panose="020B0604020202020204" pitchFamily="34" charset="0"/>
                <a:cs typeface="Arial" panose="020B0604020202020204" pitchFamily="34" charset="0"/>
              </a:rPr>
              <a:t>р, </a:t>
            </a:r>
            <a:r>
              <a:rPr lang="mn-MN" sz="1400" dirty="0">
                <a:latin typeface="Arial" panose="020B0604020202020204" pitchFamily="34" charset="0"/>
                <a:cs typeface="Arial" panose="020B0604020202020204" pitchFamily="34" charset="0"/>
              </a:rPr>
              <a:t>сувиллын зардалд </a:t>
            </a:r>
            <a:r>
              <a:rPr lang="en-US" sz="1400" dirty="0">
                <a:latin typeface="Arial" panose="020B0604020202020204" pitchFamily="34" charset="0"/>
                <a:cs typeface="Arial" panose="020B0604020202020204" pitchFamily="34" charset="0"/>
              </a:rPr>
              <a:t>310</a:t>
            </a:r>
            <a:r>
              <a:rPr lang="mn-MN" sz="1400" dirty="0">
                <a:latin typeface="Arial" panose="020B0604020202020204" pitchFamily="34" charset="0"/>
                <a:cs typeface="Arial" panose="020B0604020202020204" pitchFamily="34" charset="0"/>
              </a:rPr>
              <a:t> хүнд </a:t>
            </a:r>
            <a:r>
              <a:rPr lang="en-US" sz="1400" dirty="0">
                <a:latin typeface="Arial" panose="020B0604020202020204" pitchFamily="34" charset="0"/>
                <a:cs typeface="Arial" panose="020B0604020202020204" pitchFamily="34" charset="0"/>
              </a:rPr>
              <a:t>1974.</a:t>
            </a:r>
            <a:r>
              <a:rPr lang="mn-MN" sz="1400" dirty="0">
                <a:latin typeface="Arial" panose="020B0604020202020204" pitchFamily="34" charset="0"/>
                <a:cs typeface="Arial" panose="020B0604020202020204" pitchFamily="34" charset="0"/>
              </a:rPr>
              <a:t>4 сая төгрөг, </a:t>
            </a:r>
            <a:r>
              <a:rPr lang="en-US" sz="1400" dirty="0" err="1">
                <a:latin typeface="Arial" panose="020B0604020202020204" pitchFamily="34" charset="0"/>
                <a:cs typeface="Arial" panose="020B0604020202020204" pitchFamily="34" charset="0"/>
              </a:rPr>
              <a:t>Ажилгүйдлийн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даатгалын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524 </a:t>
            </a:r>
            <a:r>
              <a:rPr lang="en-US" sz="1400" dirty="0" err="1">
                <a:latin typeface="Arial" panose="020B0604020202020204" pitchFamily="34" charset="0"/>
                <a:cs typeface="Arial" panose="020B0604020202020204" pitchFamily="34" charset="0"/>
              </a:rPr>
              <a:t>даатгуулагчдад</a:t>
            </a:r>
            <a:r>
              <a:rPr lang="en-US" sz="1400" dirty="0">
                <a:latin typeface="Arial" panose="020B0604020202020204" pitchFamily="34" charset="0"/>
                <a:cs typeface="Arial" panose="020B0604020202020204" pitchFamily="34" charset="0"/>
              </a:rPr>
              <a:t> 822.</a:t>
            </a:r>
            <a:r>
              <a:rPr lang="mn-MN" sz="1400" dirty="0">
                <a:latin typeface="Arial" panose="020B0604020202020204" pitchFamily="34" charset="0"/>
                <a:cs typeface="Arial" panose="020B0604020202020204" pitchFamily="34" charset="0"/>
              </a:rPr>
              <a:t>9 сая төгрөгийг </a:t>
            </a:r>
            <a:r>
              <a:rPr lang="en-US" sz="1400" dirty="0" err="1">
                <a:latin typeface="Arial" panose="020B0604020202020204" pitchFamily="34" charset="0"/>
                <a:cs typeface="Arial" panose="020B0604020202020204" pitchFamily="34" charset="0"/>
              </a:rPr>
              <a:t>ажилгүйдлийн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тэтгэмжид</a:t>
            </a:r>
            <a:r>
              <a:rPr lang="mn-MN" sz="1400" dirty="0">
                <a:latin typeface="Arial" panose="020B0604020202020204" pitchFamily="34" charset="0"/>
                <a:cs typeface="Arial" panose="020B0604020202020204" pitchFamily="34" charset="0"/>
              </a:rPr>
              <a:t> тус тус олгожээ.</a:t>
            </a:r>
            <a:endParaRPr lang="en-US" sz="14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273092"/>
            <a:ext cx="10454272" cy="1127708"/>
          </a:xfrm>
          <a:prstGeom prst="rect">
            <a:avLst/>
          </a:prstGeom>
        </p:spPr>
      </p:pic>
      <p:sp>
        <p:nvSpPr>
          <p:cNvPr id="3" name="Rectangle 2"/>
          <p:cNvSpPr/>
          <p:nvPr/>
        </p:nvSpPr>
        <p:spPr>
          <a:xfrm>
            <a:off x="3083769" y="5675492"/>
            <a:ext cx="8483600" cy="523220"/>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Нийгмийн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халамжийн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сангаас</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41 145</a:t>
            </a:r>
            <a:r>
              <a:rPr lang="mn-MN"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хүнд</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12 668.7 </a:t>
            </a:r>
            <a:r>
              <a:rPr lang="en-US" sz="1400" dirty="0">
                <a:latin typeface="Arial" panose="020B0604020202020204" pitchFamily="34" charset="0"/>
                <a:cs typeface="Arial" panose="020B0604020202020204" pitchFamily="34" charset="0"/>
              </a:rPr>
              <a:t>сая т</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гр</a:t>
            </a:r>
            <a:r>
              <a:rPr lang="mn-MN" sz="1400" dirty="0">
                <a:latin typeface="Arial" panose="020B0604020202020204" pitchFamily="34" charset="0"/>
                <a:cs typeface="Arial" panose="020B0604020202020204" pitchFamily="34" charset="0"/>
              </a:rPr>
              <a:t>ө</a:t>
            </a:r>
            <a:r>
              <a:rPr lang="en-US" sz="1400" dirty="0" err="1">
                <a:latin typeface="Arial" panose="020B0604020202020204" pitchFamily="34" charset="0"/>
                <a:cs typeface="Arial" panose="020B0604020202020204" pitchFamily="34" charset="0"/>
              </a:rPr>
              <a:t>гийн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халамжийн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тэтгэвэр</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тэтгэмжийг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олгожээ</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268361"/>
            <a:ext cx="9376697" cy="2326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386533" y="1308176"/>
            <a:ext cx="9253406" cy="2246769"/>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2018 </a:t>
            </a:r>
            <a:r>
              <a:rPr lang="mn-MN" sz="1400" dirty="0">
                <a:latin typeface="Arial" panose="020B0604020202020204" pitchFamily="34" charset="0"/>
                <a:cs typeface="Arial" panose="020B0604020202020204" pitchFamily="34" charset="0"/>
              </a:rPr>
              <a:t>оны </a:t>
            </a:r>
            <a:r>
              <a:rPr lang="en-US" sz="1400" dirty="0" err="1">
                <a:latin typeface="Arial" panose="020B0604020202020204" pitchFamily="34" charset="0"/>
                <a:cs typeface="Arial" panose="020B0604020202020204" pitchFamily="34" charset="0"/>
              </a:rPr>
              <a:t>эхний</a:t>
            </a:r>
            <a:r>
              <a:rPr lang="en-US" sz="1400" dirty="0">
                <a:latin typeface="Arial" panose="020B0604020202020204" pitchFamily="34" charset="0"/>
                <a:cs typeface="Arial" panose="020B0604020202020204" pitchFamily="34" charset="0"/>
              </a:rPr>
              <a:t> 11 </a:t>
            </a:r>
            <a:r>
              <a:rPr lang="en-US" sz="1400" dirty="0" err="1">
                <a:latin typeface="Arial" panose="020B0604020202020204" pitchFamily="34" charset="0"/>
                <a:cs typeface="Arial" panose="020B0604020202020204" pitchFamily="34" charset="0"/>
              </a:rPr>
              <a:t>сарын</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байдлаар нийт </a:t>
            </a:r>
            <a:r>
              <a:rPr lang="en-US" sz="1400" dirty="0">
                <a:latin typeface="Arial" panose="020B0604020202020204" pitchFamily="34" charset="0"/>
                <a:cs typeface="Arial" panose="020B0604020202020204" pitchFamily="34" charset="0"/>
              </a:rPr>
              <a:t>724</a:t>
            </a:r>
            <a:r>
              <a:rPr lang="mn-MN" sz="1400" dirty="0">
                <a:latin typeface="Arial" panose="020B0604020202020204" pitchFamily="34" charset="0"/>
                <a:cs typeface="Arial" panose="020B0604020202020204" pitchFamily="34" charset="0"/>
              </a:rPr>
              <a:t> гэмт хэрэг бүртгэгдсэн нь урьд оны мөн үеэс 2.4 хувиар өссөн байна. Нийт гэмт хэргийн 23.</a:t>
            </a:r>
            <a:r>
              <a:rPr lang="en-US" sz="1400" dirty="0">
                <a:latin typeface="Arial" panose="020B0604020202020204" pitchFamily="34" charset="0"/>
                <a:cs typeface="Arial" panose="020B0604020202020204" pitchFamily="34" charset="0"/>
              </a:rPr>
              <a:t>2</a:t>
            </a:r>
            <a:r>
              <a:rPr lang="mn-MN" sz="1400" dirty="0">
                <a:latin typeface="Arial" panose="020B0604020202020204" pitchFamily="34" charset="0"/>
                <a:cs typeface="Arial" panose="020B0604020202020204" pitchFamily="34" charset="0"/>
              </a:rPr>
              <a:t> хувь нь согтуугаар үйлдэгдсэн нь өнгөрсөн оны мөн үетэй харьцуулахад 20.4 хувиар буурсан байна. </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Иргэн болон байгууллагад нийт 1571.9 сая төгрөгийн хохирол учирсан нь өмнөх оны мөн үеэс 246.9 сая төгрөгөөр буурсан байна. Учирсан хохирлоос 714.6 сая төгрөгийг нөхөн төлүүлж, нөхөн төлөлт 45.5 хувьтай байна. </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Бүртгэгдсэн гэмт хэргийн 33.</a:t>
            </a:r>
            <a:r>
              <a:rPr lang="en-US" sz="1400" dirty="0">
                <a:latin typeface="Arial" panose="020B0604020202020204" pitchFamily="34" charset="0"/>
                <a:cs typeface="Arial" panose="020B0604020202020204" pitchFamily="34" charset="0"/>
              </a:rPr>
              <a:t>3</a:t>
            </a:r>
            <a:r>
              <a:rPr lang="mn-MN" sz="1400" dirty="0">
                <a:latin typeface="Arial" panose="020B0604020202020204" pitchFamily="34" charset="0"/>
                <a:cs typeface="Arial" panose="020B0604020202020204" pitchFamily="34" charset="0"/>
              </a:rPr>
              <a:t> хувийг өмчлөх эрхийн эсрэг гэмт хэрэг,  </a:t>
            </a:r>
            <a:r>
              <a:rPr lang="en-US" sz="1400" dirty="0">
                <a:latin typeface="Arial" panose="020B0604020202020204" pitchFamily="34" charset="0"/>
                <a:cs typeface="Arial" panose="020B0604020202020204" pitchFamily="34" charset="0"/>
              </a:rPr>
              <a:t>39</a:t>
            </a:r>
            <a:r>
              <a:rPr lang="mn-MN" sz="1400" dirty="0">
                <a:latin typeface="Arial" panose="020B0604020202020204" pitchFamily="34" charset="0"/>
                <a:cs typeface="Arial" panose="020B0604020202020204" pitchFamily="34" charset="0"/>
              </a:rPr>
              <a:t>.2 хувийг хүний амь бие, эрүүл мэндийн эсрэг гэмт хэрэг,  10.8 хувийг байгаль хамгаалах журмын эсрэг гэмт хэрэг, 8.</a:t>
            </a:r>
            <a:r>
              <a:rPr lang="en-US" sz="1400" dirty="0">
                <a:latin typeface="Arial" panose="020B0604020202020204" pitchFamily="34" charset="0"/>
                <a:cs typeface="Arial" panose="020B0604020202020204" pitchFamily="34" charset="0"/>
              </a:rPr>
              <a:t>7</a:t>
            </a:r>
            <a:r>
              <a:rPr lang="mn-MN" sz="1400" dirty="0">
                <a:latin typeface="Arial" panose="020B0604020202020204" pitchFamily="34" charset="0"/>
                <a:cs typeface="Arial" panose="020B0604020202020204" pitchFamily="34" charset="0"/>
              </a:rPr>
              <a:t> хувийг тээврийн хэрэгслийн хөдөлгөөний аюулгүй байдлын эсрэг гэмт хэрэг, 8.0 хувийг бусад төрлийн гэмт хэрэг  эзэлж байна. Өмчлөх эрхийн эсрэг гэмт хэргийн 1</a:t>
            </a:r>
            <a:r>
              <a:rPr lang="en-US" sz="1400" dirty="0">
                <a:latin typeface="Arial" panose="020B0604020202020204" pitchFamily="34" charset="0"/>
                <a:cs typeface="Arial" panose="020B0604020202020204" pitchFamily="34" charset="0"/>
              </a:rPr>
              <a:t>2</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0</a:t>
            </a:r>
            <a:r>
              <a:rPr lang="mn-MN" sz="1400" dirty="0">
                <a:latin typeface="Arial" panose="020B0604020202020204" pitchFamily="34" charset="0"/>
                <a:cs typeface="Arial" panose="020B0604020202020204" pitchFamily="34" charset="0"/>
              </a:rPr>
              <a:t> хувийг малын хулгай эзэлж байна.</a:t>
            </a:r>
            <a:endParaRPr lang="en-US" sz="1400" dirty="0">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94204749"/>
              </p:ext>
            </p:extLst>
          </p:nvPr>
        </p:nvGraphicFramePr>
        <p:xfrm>
          <a:off x="2263241" y="3839926"/>
          <a:ext cx="8276726" cy="241643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844139"/>
            <a:ext cx="7527713" cy="1600438"/>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Сэлэнгэ </a:t>
            </a:r>
            <a:r>
              <a:rPr lang="mn-MN" sz="1400" dirty="0">
                <a:latin typeface="Arial" panose="020B0604020202020204" pitchFamily="34" charset="0"/>
                <a:cs typeface="Arial" panose="020B0604020202020204" pitchFamily="34" charset="0"/>
              </a:rPr>
              <a:t>аймгийн Алтанбулаг болон Сүхбаатар боомтоор давхардсан тоогоор         </a:t>
            </a:r>
            <a:r>
              <a:rPr lang="en-US" sz="1400" dirty="0">
                <a:latin typeface="Arial" panose="020B0604020202020204" pitchFamily="34" charset="0"/>
                <a:cs typeface="Arial" panose="020B0604020202020204" pitchFamily="34" charset="0"/>
              </a:rPr>
              <a:t>687 525 </a:t>
            </a:r>
            <a:r>
              <a:rPr lang="mn-MN" sz="1400" dirty="0">
                <a:latin typeface="Arial" panose="020B0604020202020204" pitchFamily="34" charset="0"/>
                <a:cs typeface="Arial" panose="020B0604020202020204" pitchFamily="34" charset="0"/>
              </a:rPr>
              <a:t>зорчигч нэвтэрсэн нь өмнөх оны мөн үеэс </a:t>
            </a:r>
            <a:r>
              <a:rPr lang="en-US" sz="1400" dirty="0">
                <a:latin typeface="Arial" panose="020B0604020202020204" pitchFamily="34" charset="0"/>
                <a:cs typeface="Arial" panose="020B0604020202020204" pitchFamily="34" charset="0"/>
              </a:rPr>
              <a:t>4.7 </a:t>
            </a:r>
            <a:r>
              <a:rPr lang="mn-MN" sz="1400" dirty="0">
                <a:latin typeface="Arial" panose="020B0604020202020204" pitchFamily="34" charset="0"/>
                <a:cs typeface="Arial" panose="020B0604020202020204" pitchFamily="34" charset="0"/>
              </a:rPr>
              <a:t>хувиар өссөн  байна. Нийт зорчигчдын </a:t>
            </a:r>
            <a:r>
              <a:rPr lang="en-US" sz="1400" dirty="0">
                <a:latin typeface="Arial" panose="020B0604020202020204" pitchFamily="34" charset="0"/>
                <a:cs typeface="Arial" panose="020B0604020202020204" pitchFamily="34" charset="0"/>
              </a:rPr>
              <a:t>79.3 </a:t>
            </a:r>
            <a:r>
              <a:rPr lang="mn-MN" sz="1400" dirty="0">
                <a:latin typeface="Arial" panose="020B0604020202020204" pitchFamily="34" charset="0"/>
                <a:cs typeface="Arial" panose="020B0604020202020204" pitchFamily="34" charset="0"/>
              </a:rPr>
              <a:t>хувь нь Монгол иргэд, </a:t>
            </a:r>
            <a:r>
              <a:rPr lang="en-US" sz="1400" dirty="0">
                <a:latin typeface="Arial" panose="020B0604020202020204" pitchFamily="34" charset="0"/>
                <a:cs typeface="Arial" panose="020B0604020202020204" pitchFamily="34" charset="0"/>
              </a:rPr>
              <a:t>20.7 </a:t>
            </a:r>
            <a:r>
              <a:rPr lang="mn-MN" sz="1400" dirty="0">
                <a:latin typeface="Arial" panose="020B0604020202020204" pitchFamily="34" charset="0"/>
                <a:cs typeface="Arial" panose="020B0604020202020204" pitchFamily="34" charset="0"/>
              </a:rPr>
              <a:t>хувь нь гадаад иргэд байна. Энэ нь өмнөх оны мөн үетэй харьцуулахад хилээр нэвтэрсэн Монгол иргэдийн тоо </a:t>
            </a:r>
            <a:r>
              <a:rPr lang="en-US" sz="1400" dirty="0">
                <a:latin typeface="Arial" panose="020B0604020202020204" pitchFamily="34" charset="0"/>
                <a:cs typeface="Arial" panose="020B0604020202020204" pitchFamily="34" charset="0"/>
              </a:rPr>
              <a:t>0.4</a:t>
            </a:r>
            <a:r>
              <a:rPr lang="mn-MN" sz="1400" dirty="0">
                <a:latin typeface="Arial" panose="020B0604020202020204" pitchFamily="34" charset="0"/>
                <a:cs typeface="Arial" panose="020B0604020202020204" pitchFamily="34" charset="0"/>
              </a:rPr>
              <a:t> хувиар, гадаад иргэдийн тоо  </a:t>
            </a:r>
            <a:r>
              <a:rPr lang="en-US" sz="1400" dirty="0">
                <a:latin typeface="Arial" panose="020B0604020202020204" pitchFamily="34" charset="0"/>
                <a:cs typeface="Arial" panose="020B0604020202020204" pitchFamily="34" charset="0"/>
              </a:rPr>
              <a:t>25.3 </a:t>
            </a:r>
            <a:r>
              <a:rPr lang="mn-MN" sz="1400" dirty="0">
                <a:latin typeface="Arial" panose="020B0604020202020204" pitchFamily="34" charset="0"/>
                <a:cs typeface="Arial" panose="020B0604020202020204" pitchFamily="34" charset="0"/>
              </a:rPr>
              <a:t>хувиар өссөн үзүүлэлтэй байна.</a:t>
            </a:r>
            <a:endParaRPr lang="en-US" sz="1400" dirty="0">
              <a:latin typeface="Arial" panose="020B0604020202020204" pitchFamily="34" charset="0"/>
              <a:cs typeface="Arial" panose="020B0604020202020204" pitchFamily="34" charset="0"/>
            </a:endParaRPr>
          </a:p>
          <a:p>
            <a:pPr algn="just"/>
            <a:r>
              <a:rPr lang="mn-MN" sz="1400" dirty="0">
                <a:latin typeface="Arial" panose="020B0604020202020204" pitchFamily="34" charset="0"/>
                <a:cs typeface="Arial" panose="020B0604020202020204" pitchFamily="34" charset="0"/>
              </a:rPr>
              <a:t>Монгол-Оросын хилийг хялбарчилсан журмаар хил нэвтрэх эрхийн үнэмлэхээр </a:t>
            </a:r>
            <a:r>
              <a:rPr lang="en-US" sz="1400" dirty="0">
                <a:latin typeface="Arial" panose="020B0604020202020204" pitchFamily="34" charset="0"/>
                <a:cs typeface="Arial" panose="020B0604020202020204" pitchFamily="34" charset="0"/>
              </a:rPr>
              <a:t>36 778 </a:t>
            </a:r>
            <a:r>
              <a:rPr lang="mn-MN" sz="1400" dirty="0">
                <a:latin typeface="Arial" panose="020B0604020202020204" pitchFamily="34" charset="0"/>
                <a:cs typeface="Arial" panose="020B0604020202020204" pitchFamily="34" charset="0"/>
              </a:rPr>
              <a:t>хүн  зорчсон байна. </a:t>
            </a:r>
            <a:endParaRPr lang="en-US" sz="1400" dirty="0">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2186379216"/>
              </p:ext>
            </p:extLst>
          </p:nvPr>
        </p:nvGraphicFramePr>
        <p:xfrm>
          <a:off x="4101768" y="3122082"/>
          <a:ext cx="7741594" cy="312121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36114" y="1305845"/>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80142"/>
            <a:ext cx="8574314" cy="738664"/>
          </a:xfrm>
          <a:prstGeom prst="rect">
            <a:avLst/>
          </a:prstGeom>
        </p:spPr>
        <p:txBody>
          <a:bodyPr wrap="square">
            <a:spAutoFit/>
          </a:bodyPr>
          <a:lstStyle/>
          <a:p>
            <a:pPr algn="just"/>
            <a:r>
              <a:rPr lang="mn-MN" sz="1400" dirty="0">
                <a:latin typeface="Arial" panose="020B0604020202020204" pitchFamily="34" charset="0"/>
                <a:cs typeface="Arial" panose="020B0604020202020204" pitchFamily="34" charset="0"/>
              </a:rPr>
              <a:t>Монгол банкны мэдээгээр энэ сард кассын цэвэр орлого 59 066.1</a:t>
            </a:r>
            <a:r>
              <a:rPr lang="mn-MN" sz="1400" b="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сая төгрөг, цэвэр зарлага </a:t>
            </a:r>
            <a:r>
              <a:rPr lang="en-US" sz="1400" dirty="0">
                <a:latin typeface="Arial" panose="020B0604020202020204" pitchFamily="34" charset="0"/>
                <a:cs typeface="Arial" panose="020B0604020202020204" pitchFamily="34" charset="0"/>
              </a:rPr>
              <a:t>59 548.6</a:t>
            </a:r>
            <a:r>
              <a:rPr lang="en-US" sz="1400" b="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сая төгрөгт хүрчээ. Зээлийн өрийн үлдэгдэл </a:t>
            </a:r>
            <a:r>
              <a:rPr lang="en-US" sz="1400" dirty="0">
                <a:latin typeface="Arial" panose="020B0604020202020204" pitchFamily="34" charset="0"/>
                <a:cs typeface="Arial" panose="020B0604020202020204" pitchFamily="34" charset="0"/>
              </a:rPr>
              <a:t>308 006.0</a:t>
            </a:r>
            <a:r>
              <a:rPr lang="en-US" sz="1400" b="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сая төгрөг  байгаа ба үүний </a:t>
            </a:r>
            <a:r>
              <a:rPr lang="en-US" sz="1400" dirty="0">
                <a:latin typeface="Arial" panose="020B0604020202020204" pitchFamily="34" charset="0"/>
                <a:cs typeface="Arial" panose="020B0604020202020204" pitchFamily="34" charset="0"/>
              </a:rPr>
              <a:t>1</a:t>
            </a:r>
            <a:r>
              <a:rPr lang="mn-MN"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9</a:t>
            </a:r>
            <a:r>
              <a:rPr lang="mn-MN" sz="1400" dirty="0">
                <a:latin typeface="Arial" panose="020B0604020202020204" pitchFamily="34" charset="0"/>
                <a:cs typeface="Arial" panose="020B0604020202020204" pitchFamily="34" charset="0"/>
              </a:rPr>
              <a:t> хувийг чанаргүй зээл эзэлж байна. Иргэдийн мөнгөн хадгаламж </a:t>
            </a:r>
            <a:r>
              <a:rPr lang="en-US" sz="1400" dirty="0">
                <a:latin typeface="Arial" panose="020B0604020202020204" pitchFamily="34" charset="0"/>
                <a:cs typeface="Arial" panose="020B0604020202020204" pitchFamily="34" charset="0"/>
              </a:rPr>
              <a:t>89 069.5</a:t>
            </a:r>
            <a:r>
              <a:rPr lang="en-US" sz="1400" b="1"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сая төгрөг байна.</a:t>
            </a:r>
            <a:endParaRPr lang="en-US" sz="1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mn-MN" sz="1500" dirty="0" smtClean="0">
                <a:solidFill>
                  <a:schemeClr val="bg1"/>
                </a:solidFill>
                <a:latin typeface="Arial" panose="020B0604020202020204" pitchFamily="34" charset="0"/>
                <a:ea typeface="Calibri" charset="0"/>
                <a:cs typeface="Arial" panose="020B0604020202020204" pitchFamily="34" charset="0"/>
              </a:rPr>
              <a:t>2018 </a:t>
            </a:r>
            <a:r>
              <a:rPr lang="mn-MN" sz="1500" dirty="0">
                <a:solidFill>
                  <a:schemeClr val="bg1"/>
                </a:solidFill>
                <a:latin typeface="Arial" panose="020B0604020202020204" pitchFamily="34" charset="0"/>
                <a:ea typeface="Calibri" charset="0"/>
                <a:cs typeface="Arial" panose="020B0604020202020204" pitchFamily="34" charset="0"/>
              </a:rPr>
              <a:t>оны </a:t>
            </a:r>
            <a:r>
              <a:rPr lang="mn-MN" sz="1500" dirty="0" smtClean="0">
                <a:solidFill>
                  <a:schemeClr val="bg1"/>
                </a:solidFill>
                <a:latin typeface="Arial" panose="020B0604020202020204" pitchFamily="34" charset="0"/>
                <a:ea typeface="Calibri" charset="0"/>
                <a:cs typeface="Arial" panose="020B0604020202020204" pitchFamily="34" charset="0"/>
              </a:rPr>
              <a:t>эхний 1</a:t>
            </a:r>
            <a:r>
              <a:rPr lang="en-US" sz="1500" dirty="0" smtClean="0">
                <a:solidFill>
                  <a:schemeClr val="bg1"/>
                </a:solidFill>
                <a:latin typeface="Arial" panose="020B0604020202020204" pitchFamily="34" charset="0"/>
                <a:ea typeface="Calibri" charset="0"/>
                <a:cs typeface="Arial" panose="020B0604020202020204" pitchFamily="34" charset="0"/>
              </a:rPr>
              <a:t>1</a:t>
            </a:r>
            <a:r>
              <a:rPr lang="mn-MN" sz="1500" dirty="0" smtClean="0">
                <a:solidFill>
                  <a:schemeClr val="bg1"/>
                </a:solidFill>
                <a:latin typeface="Arial" panose="020B0604020202020204" pitchFamily="34" charset="0"/>
                <a:ea typeface="Calibri" charset="0"/>
                <a:cs typeface="Arial" panose="020B0604020202020204" pitchFamily="34" charset="0"/>
              </a:rPr>
              <a:t> сарын байдлаар иргэдийн мөнгөн хадгламж </a:t>
            </a:r>
            <a:r>
              <a:rPr lang="en-US" sz="1500" dirty="0" smtClean="0">
                <a:solidFill>
                  <a:schemeClr val="bg1"/>
                </a:solidFill>
                <a:latin typeface="Arial" panose="020B0604020202020204" pitchFamily="34" charset="0"/>
                <a:ea typeface="Calibri" charset="0"/>
                <a:cs typeface="Arial" panose="020B0604020202020204" pitchFamily="34" charset="0"/>
              </a:rPr>
              <a:t>89 069.</a:t>
            </a:r>
            <a:r>
              <a:rPr lang="en-US" sz="1500" dirty="0">
                <a:solidFill>
                  <a:schemeClr val="bg1"/>
                </a:solidFill>
                <a:latin typeface="Arial" panose="020B0604020202020204" pitchFamily="34" charset="0"/>
                <a:ea typeface="Calibri" charset="0"/>
                <a:cs typeface="Arial" panose="020B0604020202020204" pitchFamily="34" charset="0"/>
              </a:rPr>
              <a:t>5</a:t>
            </a:r>
            <a:r>
              <a:rPr lang="mn-MN" sz="1500" dirty="0" smtClean="0">
                <a:solidFill>
                  <a:schemeClr val="bg1"/>
                </a:solidFill>
                <a:latin typeface="Arial" panose="020B0604020202020204" pitchFamily="34" charset="0"/>
                <a:ea typeface="Calibri" charset="0"/>
                <a:cs typeface="Arial" panose="020B0604020202020204" pitchFamily="34" charset="0"/>
              </a:rPr>
              <a:t> сая.төг </a:t>
            </a:r>
            <a:r>
              <a:rPr lang="mn-MN" sz="1500" dirty="0">
                <a:solidFill>
                  <a:schemeClr val="bg1"/>
                </a:solidFill>
                <a:latin typeface="Arial" panose="020B0604020202020204" pitchFamily="34" charset="0"/>
                <a:ea typeface="Calibri" charset="0"/>
                <a:cs typeface="Arial" panose="020B0604020202020204" pitchFamily="34" charset="0"/>
              </a:rPr>
              <a:t>төгрөг болж, өмнөх оны мөн </a:t>
            </a:r>
            <a:r>
              <a:rPr lang="mn-MN" sz="1500" dirty="0" smtClean="0">
                <a:solidFill>
                  <a:schemeClr val="bg1"/>
                </a:solidFill>
                <a:latin typeface="Arial" panose="020B0604020202020204" pitchFamily="34" charset="0"/>
                <a:ea typeface="Calibri" charset="0"/>
                <a:cs typeface="Arial" panose="020B0604020202020204" pitchFamily="34" charset="0"/>
              </a:rPr>
              <a:t>үеэс </a:t>
            </a:r>
            <a:r>
              <a:rPr lang="en-US" sz="1500" dirty="0" smtClean="0">
                <a:solidFill>
                  <a:schemeClr val="bg1"/>
                </a:solidFill>
                <a:latin typeface="Arial" panose="020B0604020202020204" pitchFamily="34" charset="0"/>
                <a:ea typeface="Calibri" charset="0"/>
                <a:cs typeface="Arial" panose="020B0604020202020204" pitchFamily="34" charset="0"/>
              </a:rPr>
              <a:t>15 933.</a:t>
            </a:r>
            <a:r>
              <a:rPr lang="en-US" sz="1500" dirty="0">
                <a:solidFill>
                  <a:schemeClr val="bg1"/>
                </a:solidFill>
                <a:latin typeface="Arial" panose="020B0604020202020204" pitchFamily="34" charset="0"/>
                <a:ea typeface="Calibri" charset="0"/>
                <a:cs typeface="Arial" panose="020B0604020202020204" pitchFamily="34" charset="0"/>
              </a:rPr>
              <a:t>0</a:t>
            </a:r>
            <a:r>
              <a:rPr lang="en-US" sz="1500" dirty="0" smtClean="0">
                <a:solidFill>
                  <a:schemeClr val="bg1"/>
                </a:solidFill>
                <a:latin typeface="Arial" panose="020B0604020202020204" pitchFamily="34" charset="0"/>
                <a:ea typeface="Calibri" charset="0"/>
                <a:cs typeface="Arial" panose="020B0604020202020204" pitchFamily="34" charset="0"/>
              </a:rPr>
              <a:t> </a:t>
            </a:r>
            <a:r>
              <a:rPr lang="mn-MN" sz="1500" dirty="0" smtClean="0">
                <a:solidFill>
                  <a:schemeClr val="bg1"/>
                </a:solidFill>
                <a:latin typeface="Arial" panose="020B0604020202020204" pitchFamily="34" charset="0"/>
                <a:ea typeface="Calibri" charset="0"/>
                <a:cs typeface="Arial" panose="020B0604020202020204" pitchFamily="34" charset="0"/>
              </a:rPr>
              <a:t>(2</a:t>
            </a:r>
            <a:r>
              <a:rPr lang="en-US" sz="1500" dirty="0" smtClean="0">
                <a:solidFill>
                  <a:schemeClr val="bg1"/>
                </a:solidFill>
                <a:latin typeface="Arial" panose="020B0604020202020204" pitchFamily="34" charset="0"/>
                <a:ea typeface="Calibri" charset="0"/>
                <a:cs typeface="Arial" panose="020B0604020202020204" pitchFamily="34" charset="0"/>
              </a:rPr>
              <a:t>1</a:t>
            </a:r>
            <a:r>
              <a:rPr lang="mn-MN" sz="1500" dirty="0" smtClean="0">
                <a:solidFill>
                  <a:schemeClr val="bg1"/>
                </a:solidFill>
                <a:latin typeface="Arial" panose="020B0604020202020204" pitchFamily="34" charset="0"/>
                <a:ea typeface="Calibri" charset="0"/>
                <a:cs typeface="Arial" panose="020B0604020202020204" pitchFamily="34" charset="0"/>
              </a:rPr>
              <a:t>.</a:t>
            </a:r>
            <a:r>
              <a:rPr lang="en-US" sz="1500" dirty="0" smtClean="0">
                <a:solidFill>
                  <a:schemeClr val="bg1"/>
                </a:solidFill>
                <a:latin typeface="Arial" panose="020B0604020202020204" pitchFamily="34" charset="0"/>
                <a:ea typeface="Calibri" charset="0"/>
                <a:cs typeface="Arial" panose="020B0604020202020204" pitchFamily="34" charset="0"/>
              </a:rPr>
              <a:t>7</a:t>
            </a:r>
            <a:r>
              <a:rPr lang="mn-MN" sz="1500" dirty="0" smtClean="0">
                <a:solidFill>
                  <a:schemeClr val="bg1"/>
                </a:solidFill>
                <a:latin typeface="Arial" panose="020B0604020202020204" pitchFamily="34" charset="0"/>
                <a:ea typeface="Calibri" charset="0"/>
                <a:cs typeface="Arial" panose="020B0604020202020204" pitchFamily="34" charset="0"/>
              </a:rPr>
              <a:t>%) сая.төгрөгөөр өссөн байна.</a:t>
            </a:r>
            <a:endParaRPr lang="en-US" sz="1500" dirty="0">
              <a:solidFill>
                <a:schemeClr val="bg1"/>
              </a:solidFill>
              <a:latin typeface="Arial" panose="020B0604020202020204" pitchFamily="34" charset="0"/>
              <a:ea typeface="Calibri" charset="0"/>
              <a:cs typeface="Arial" panose="020B0604020202020204" pitchFamily="34"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784830"/>
          </a:xfrm>
          <a:prstGeom prst="rect">
            <a:avLst/>
          </a:prstGeom>
        </p:spPr>
        <p:txBody>
          <a:bodyPr wrap="square">
            <a:spAutoFit/>
          </a:bodyPr>
          <a:lstStyle/>
          <a:p>
            <a:pPr marL="173990" marR="190500" algn="just">
              <a:lnSpc>
                <a:spcPct val="100000"/>
              </a:lnSpc>
            </a:pPr>
            <a:r>
              <a:rPr lang="mn-MN" sz="1500" b="1" spc="-5" dirty="0">
                <a:solidFill>
                  <a:srgbClr val="FFFFFF"/>
                </a:solidFill>
                <a:latin typeface="Arial" panose="020B0604020202020204" pitchFamily="34" charset="0"/>
                <a:cs typeface="Arial" panose="020B0604020202020204" pitchFamily="34" charset="0"/>
              </a:rPr>
              <a:t>Банкны системийн </a:t>
            </a:r>
            <a:r>
              <a:rPr lang="mn-MN" sz="1500" b="1" spc="-10" dirty="0">
                <a:solidFill>
                  <a:srgbClr val="FFFFFF"/>
                </a:solidFill>
                <a:latin typeface="Arial" panose="020B0604020202020204" pitchFamily="34" charset="0"/>
                <a:cs typeface="Arial" panose="020B0604020202020204" pitchFamily="34" charset="0"/>
              </a:rPr>
              <a:t>хэмжээгээр </a:t>
            </a:r>
            <a:r>
              <a:rPr lang="mn-MN" sz="1500" b="1" spc="-5" dirty="0">
                <a:solidFill>
                  <a:srgbClr val="FFFFFF"/>
                </a:solidFill>
                <a:latin typeface="Arial" panose="020B0604020202020204" pitchFamily="34" charset="0"/>
                <a:cs typeface="Arial" panose="020B0604020202020204" pitchFamily="34" charset="0"/>
              </a:rPr>
              <a:t>чанаргүй зээл 2018 </a:t>
            </a:r>
            <a:r>
              <a:rPr lang="mn-MN" sz="1500" b="1" spc="-5" dirty="0" smtClean="0">
                <a:solidFill>
                  <a:srgbClr val="FFFFFF"/>
                </a:solidFill>
                <a:latin typeface="Arial" panose="020B0604020202020204" pitchFamily="34" charset="0"/>
                <a:cs typeface="Arial" panose="020B0604020202020204" pitchFamily="34" charset="0"/>
              </a:rPr>
              <a:t>оны 1</a:t>
            </a:r>
            <a:r>
              <a:rPr lang="en-US" sz="1500" b="1" spc="-5" dirty="0" smtClean="0">
                <a:solidFill>
                  <a:srgbClr val="FFFFFF"/>
                </a:solidFill>
                <a:latin typeface="Arial" panose="020B0604020202020204" pitchFamily="34" charset="0"/>
                <a:cs typeface="Arial" panose="020B0604020202020204" pitchFamily="34" charset="0"/>
              </a:rPr>
              <a:t>1</a:t>
            </a:r>
            <a:r>
              <a:rPr lang="mn-MN" sz="1500" b="1" spc="-5" dirty="0" smtClean="0">
                <a:solidFill>
                  <a:srgbClr val="FFFFFF"/>
                </a:solidFill>
                <a:latin typeface="Arial" panose="020B0604020202020204" pitchFamily="34" charset="0"/>
                <a:cs typeface="Arial" panose="020B0604020202020204" pitchFamily="34" charset="0"/>
              </a:rPr>
              <a:t> дугаар </a:t>
            </a:r>
            <a:r>
              <a:rPr lang="mn-MN" sz="1500" b="1" spc="-5" dirty="0">
                <a:solidFill>
                  <a:srgbClr val="FFFFFF"/>
                </a:solidFill>
                <a:latin typeface="Arial" panose="020B0604020202020204" pitchFamily="34" charset="0"/>
                <a:cs typeface="Arial" panose="020B0604020202020204" pitchFamily="34" charset="0"/>
              </a:rPr>
              <a:t>сарын  </a:t>
            </a:r>
            <a:r>
              <a:rPr lang="mn-MN" sz="1500" b="1" spc="-10" dirty="0">
                <a:solidFill>
                  <a:srgbClr val="FFFFFF"/>
                </a:solidFill>
                <a:latin typeface="Arial" panose="020B0604020202020204" pitchFamily="34" charset="0"/>
                <a:cs typeface="Arial" panose="020B0604020202020204" pitchFamily="34" charset="0"/>
              </a:rPr>
              <a:t>эцэст </a:t>
            </a:r>
            <a:r>
              <a:rPr lang="mn-MN" sz="1500" b="1" spc="-10" dirty="0" smtClean="0">
                <a:solidFill>
                  <a:srgbClr val="FFFFFF"/>
                </a:solidFill>
                <a:latin typeface="Arial" panose="020B0604020202020204" pitchFamily="34" charset="0"/>
                <a:cs typeface="Arial" panose="020B0604020202020204" pitchFamily="34" charset="0"/>
              </a:rPr>
              <a:t>6</a:t>
            </a:r>
            <a:r>
              <a:rPr lang="en-US" sz="1500" b="1" spc="-10" dirty="0" smtClean="0">
                <a:solidFill>
                  <a:srgbClr val="FFFFFF"/>
                </a:solidFill>
                <a:latin typeface="Arial" panose="020B0604020202020204" pitchFamily="34" charset="0"/>
                <a:cs typeface="Arial" panose="020B0604020202020204" pitchFamily="34" charset="0"/>
              </a:rPr>
              <a:t>004</a:t>
            </a:r>
            <a:r>
              <a:rPr lang="mn-MN" sz="1500" b="1" spc="-10" dirty="0" smtClean="0">
                <a:solidFill>
                  <a:srgbClr val="FFFFFF"/>
                </a:solidFill>
                <a:latin typeface="Arial" panose="020B0604020202020204" pitchFamily="34" charset="0"/>
                <a:cs typeface="Arial" panose="020B0604020202020204" pitchFamily="34" charset="0"/>
              </a:rPr>
              <a:t>.</a:t>
            </a:r>
            <a:r>
              <a:rPr lang="en-US" sz="1500" b="1" spc="-10" dirty="0" smtClean="0">
                <a:solidFill>
                  <a:srgbClr val="FFFFFF"/>
                </a:solidFill>
                <a:latin typeface="Arial" panose="020B0604020202020204" pitchFamily="34" charset="0"/>
                <a:cs typeface="Arial" panose="020B0604020202020204" pitchFamily="34" charset="0"/>
              </a:rPr>
              <a:t>1</a:t>
            </a:r>
            <a:r>
              <a:rPr lang="mn-MN" sz="1500" b="1" spc="-5" dirty="0" smtClean="0">
                <a:solidFill>
                  <a:srgbClr val="FFFFFF"/>
                </a:solidFill>
                <a:latin typeface="Arial" panose="020B0604020202020204" pitchFamily="34" charset="0"/>
                <a:cs typeface="Arial" panose="020B0604020202020204" pitchFamily="34" charset="0"/>
              </a:rPr>
              <a:t> </a:t>
            </a:r>
            <a:r>
              <a:rPr lang="mn-MN" sz="1500" b="1" spc="-5" dirty="0">
                <a:solidFill>
                  <a:srgbClr val="FFFFFF"/>
                </a:solidFill>
                <a:latin typeface="Arial" panose="020B0604020202020204" pitchFamily="34" charset="0"/>
                <a:cs typeface="Arial" panose="020B0604020202020204" pitchFamily="34" charset="0"/>
              </a:rPr>
              <a:t>сая төгрөг болж, өмнөх сараас </a:t>
            </a:r>
            <a:r>
              <a:rPr lang="en-US" sz="1500" b="1" spc="-5" dirty="0" smtClean="0">
                <a:solidFill>
                  <a:srgbClr val="FFFEFD"/>
                </a:solidFill>
                <a:latin typeface="Arial" panose="020B0604020202020204" pitchFamily="34" charset="0"/>
                <a:cs typeface="Arial" panose="020B0604020202020204" pitchFamily="34" charset="0"/>
              </a:rPr>
              <a:t>444</a:t>
            </a:r>
            <a:r>
              <a:rPr lang="mn-MN" sz="1500" b="1" spc="-5" dirty="0" smtClean="0">
                <a:solidFill>
                  <a:srgbClr val="FFFEFD"/>
                </a:solidFill>
                <a:latin typeface="Arial" panose="020B0604020202020204" pitchFamily="34" charset="0"/>
                <a:cs typeface="Arial" panose="020B0604020202020204" pitchFamily="34" charset="0"/>
              </a:rPr>
              <a:t>.</a:t>
            </a:r>
            <a:r>
              <a:rPr lang="en-US" sz="1500" b="1" spc="-5" dirty="0" smtClean="0">
                <a:solidFill>
                  <a:srgbClr val="FFFEFD"/>
                </a:solidFill>
                <a:latin typeface="Arial" panose="020B0604020202020204" pitchFamily="34" charset="0"/>
                <a:cs typeface="Arial" panose="020B0604020202020204" pitchFamily="34" charset="0"/>
              </a:rPr>
              <a:t>0</a:t>
            </a:r>
            <a:r>
              <a:rPr lang="mn-MN" sz="1500" b="1" spc="-5" dirty="0" smtClean="0">
                <a:solidFill>
                  <a:srgbClr val="FFFEFD"/>
                </a:solidFill>
                <a:latin typeface="Arial" panose="020B0604020202020204" pitchFamily="34" charset="0"/>
                <a:cs typeface="Arial" panose="020B0604020202020204" pitchFamily="34" charset="0"/>
              </a:rPr>
              <a:t> (</a:t>
            </a:r>
            <a:r>
              <a:rPr lang="en-US" sz="1500" b="1" spc="-5" dirty="0" smtClean="0">
                <a:solidFill>
                  <a:srgbClr val="FFFEFD"/>
                </a:solidFill>
                <a:latin typeface="Arial" panose="020B0604020202020204" pitchFamily="34" charset="0"/>
                <a:cs typeface="Arial" panose="020B0604020202020204" pitchFamily="34" charset="0"/>
              </a:rPr>
              <a:t>6</a:t>
            </a:r>
            <a:r>
              <a:rPr lang="mn-MN" sz="1500" b="1" spc="-5" dirty="0" smtClean="0">
                <a:solidFill>
                  <a:srgbClr val="FFFEFD"/>
                </a:solidFill>
                <a:latin typeface="Arial" panose="020B0604020202020204" pitchFamily="34" charset="0"/>
                <a:cs typeface="Arial" panose="020B0604020202020204" pitchFamily="34" charset="0"/>
              </a:rPr>
              <a:t>.</a:t>
            </a:r>
            <a:r>
              <a:rPr lang="en-US" sz="1500" b="1" spc="-5" dirty="0" smtClean="0">
                <a:solidFill>
                  <a:srgbClr val="FFFEFD"/>
                </a:solidFill>
                <a:latin typeface="Arial" panose="020B0604020202020204" pitchFamily="34" charset="0"/>
                <a:cs typeface="Arial" panose="020B0604020202020204" pitchFamily="34" charset="0"/>
              </a:rPr>
              <a:t>0</a:t>
            </a:r>
            <a:r>
              <a:rPr lang="mn-MN" sz="1500" b="1" spc="-5" dirty="0" smtClean="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 сая төгрөг </a:t>
            </a:r>
            <a:r>
              <a:rPr lang="mn-MN" sz="1500" b="1" spc="-5" dirty="0" smtClean="0">
                <a:solidFill>
                  <a:srgbClr val="FFFEFD"/>
                </a:solidFill>
                <a:latin typeface="Arial" panose="020B0604020202020204" pitchFamily="34" charset="0"/>
                <a:cs typeface="Arial" panose="020B0604020202020204" pitchFamily="34" charset="0"/>
              </a:rPr>
              <a:t>буурсан </a:t>
            </a:r>
            <a:r>
              <a:rPr lang="mn-MN" sz="1500" b="1" spc="-5" dirty="0">
                <a:solidFill>
                  <a:srgbClr val="FFFEFD"/>
                </a:solidFill>
                <a:latin typeface="Arial" panose="020B0604020202020204" pitchFamily="34" charset="0"/>
                <a:cs typeface="Arial" panose="020B0604020202020204" pitchFamily="34" charset="0"/>
              </a:rPr>
              <a:t>бол  өмнөх оны </a:t>
            </a:r>
            <a:r>
              <a:rPr lang="mn-MN" sz="1500" b="1" dirty="0">
                <a:solidFill>
                  <a:srgbClr val="FFFEFD"/>
                </a:solidFill>
                <a:latin typeface="Arial" panose="020B0604020202020204" pitchFamily="34" charset="0"/>
                <a:cs typeface="Arial" panose="020B0604020202020204" pitchFamily="34" charset="0"/>
              </a:rPr>
              <a:t>мөн </a:t>
            </a:r>
            <a:r>
              <a:rPr lang="mn-MN" sz="1500" b="1" spc="-5" dirty="0">
                <a:solidFill>
                  <a:srgbClr val="FFFEFD"/>
                </a:solidFill>
                <a:latin typeface="Arial" panose="020B0604020202020204" pitchFamily="34" charset="0"/>
                <a:cs typeface="Arial" panose="020B0604020202020204" pitchFamily="34" charset="0"/>
              </a:rPr>
              <a:t>үеэс </a:t>
            </a:r>
            <a:r>
              <a:rPr lang="mn-MN" sz="1500" b="1" spc="-5" dirty="0" smtClean="0">
                <a:solidFill>
                  <a:srgbClr val="FFFEFD"/>
                </a:solidFill>
                <a:latin typeface="Arial" panose="020B0604020202020204" pitchFamily="34" charset="0"/>
                <a:cs typeface="Arial" panose="020B0604020202020204" pitchFamily="34" charset="0"/>
              </a:rPr>
              <a:t>580,9 </a:t>
            </a:r>
            <a:r>
              <a:rPr lang="mn-MN" sz="1500" b="1" spc="-30" dirty="0" smtClean="0">
                <a:solidFill>
                  <a:srgbClr val="FFFEFD"/>
                </a:solidFill>
                <a:latin typeface="Arial" panose="020B0604020202020204" pitchFamily="34" charset="0"/>
                <a:cs typeface="Arial" panose="020B0604020202020204" pitchFamily="34" charset="0"/>
              </a:rPr>
              <a:t>(8.8 </a:t>
            </a:r>
            <a:r>
              <a:rPr lang="mn-MN" sz="1500" b="1" spc="-30" dirty="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сая төгрөгөөр </a:t>
            </a:r>
            <a:r>
              <a:rPr lang="mn-MN" sz="1500" b="1" spc="-5" dirty="0" smtClean="0">
                <a:solidFill>
                  <a:srgbClr val="FFFEFD"/>
                </a:solidFill>
                <a:latin typeface="Arial" panose="020B0604020202020204" pitchFamily="34" charset="0"/>
                <a:cs typeface="Arial" panose="020B0604020202020204" pitchFamily="34" charset="0"/>
              </a:rPr>
              <a:t>буурсан</a:t>
            </a:r>
            <a:r>
              <a:rPr lang="mn-MN" sz="1500" b="1" spc="20" dirty="0" smtClean="0">
                <a:solidFill>
                  <a:srgbClr val="FFFEFD"/>
                </a:solidFill>
                <a:latin typeface="Arial" panose="020B0604020202020204" pitchFamily="34" charset="0"/>
                <a:cs typeface="Arial" panose="020B0604020202020204" pitchFamily="34" charset="0"/>
              </a:rPr>
              <a:t> </a:t>
            </a:r>
            <a:r>
              <a:rPr lang="mn-MN" sz="1500" b="1" spc="-5" dirty="0">
                <a:solidFill>
                  <a:srgbClr val="FFFEFD"/>
                </a:solidFill>
                <a:latin typeface="Arial" panose="020B0604020202020204" pitchFamily="34" charset="0"/>
                <a:cs typeface="Arial" panose="020B0604020202020204" pitchFamily="34" charset="0"/>
              </a:rPr>
              <a:t>байна.</a:t>
            </a:r>
            <a:endParaRPr lang="mn-MN" sz="1500" b="1" dirty="0">
              <a:solidFill>
                <a:srgbClr val="FFFE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30655"/>
            <a:ext cx="8574314" cy="784830"/>
          </a:xfrm>
          <a:prstGeom prst="rect">
            <a:avLst/>
          </a:prstGeom>
        </p:spPr>
        <p:txBody>
          <a:bodyPr wrap="square">
            <a:spAutoFit/>
          </a:bodyPr>
          <a:lstStyle/>
          <a:p>
            <a:pPr algn="just"/>
            <a:r>
              <a:rPr lang="mn-MN" sz="1500" dirty="0">
                <a:solidFill>
                  <a:schemeClr val="bg1"/>
                </a:solidFill>
                <a:latin typeface="Tahoma" charset="0"/>
                <a:ea typeface="Calibri" charset="0"/>
              </a:rPr>
              <a:t>Аж ахуйн нэгж, байгууллага, иргэдэд олгосон нийт зээлийн өрийн үлдэгдэл 2017 оны </a:t>
            </a:r>
            <a:r>
              <a:rPr lang="mn-MN" sz="1500" dirty="0" smtClean="0">
                <a:solidFill>
                  <a:schemeClr val="bg1"/>
                </a:solidFill>
                <a:latin typeface="Tahoma" charset="0"/>
                <a:ea typeface="Calibri" charset="0"/>
              </a:rPr>
              <a:t>1 дүгээр улиралд </a:t>
            </a:r>
            <a:r>
              <a:rPr lang="mn-MN" sz="1500" b="1" dirty="0" smtClean="0">
                <a:solidFill>
                  <a:schemeClr val="bg1"/>
                </a:solidFill>
                <a:latin typeface="Tahoma" charset="0"/>
                <a:ea typeface="Calibri" charset="0"/>
              </a:rPr>
              <a:t>233680.2 сая </a:t>
            </a:r>
            <a:r>
              <a:rPr lang="mn-MN" sz="1500" b="1" dirty="0">
                <a:solidFill>
                  <a:schemeClr val="bg1"/>
                </a:solidFill>
                <a:latin typeface="Tahoma" charset="0"/>
                <a:ea typeface="Calibri" charset="0"/>
              </a:rPr>
              <a:t>төгрөг</a:t>
            </a:r>
            <a:r>
              <a:rPr lang="mn-MN" sz="1500" dirty="0">
                <a:solidFill>
                  <a:schemeClr val="bg1"/>
                </a:solidFill>
                <a:latin typeface="Tahoma" charset="0"/>
                <a:ea typeface="Calibri" charset="0"/>
              </a:rPr>
              <a:t> болж, өмнөх сараас </a:t>
            </a:r>
            <a:r>
              <a:rPr lang="mn-MN" sz="1500" dirty="0" smtClean="0">
                <a:solidFill>
                  <a:schemeClr val="bg1"/>
                </a:solidFill>
                <a:latin typeface="Tahoma" charset="0"/>
                <a:ea typeface="Calibri" charset="0"/>
              </a:rPr>
              <a:t>7844.5 (3.3%) сая төгрөгөөр, </a:t>
            </a:r>
            <a:r>
              <a:rPr lang="mn-MN" sz="1500" dirty="0">
                <a:solidFill>
                  <a:schemeClr val="bg1"/>
                </a:solidFill>
                <a:latin typeface="Tahoma" charset="0"/>
                <a:ea typeface="Calibri" charset="0"/>
              </a:rPr>
              <a:t>өмнөх оны мөн </a:t>
            </a:r>
            <a:r>
              <a:rPr lang="mn-MN" sz="1500" dirty="0" smtClean="0">
                <a:solidFill>
                  <a:schemeClr val="bg1"/>
                </a:solidFill>
                <a:latin typeface="Tahoma" charset="0"/>
                <a:ea typeface="Calibri" charset="0"/>
              </a:rPr>
              <a:t>үеэс 65080.7 (27.8%) сая </a:t>
            </a:r>
            <a:r>
              <a:rPr lang="mn-MN" sz="1500" dirty="0">
                <a:solidFill>
                  <a:schemeClr val="bg1"/>
                </a:solidFill>
                <a:latin typeface="Tahoma" charset="0"/>
                <a:ea typeface="Calibri" charset="0"/>
              </a:rPr>
              <a:t>төгрөгөөр өсчээ. </a:t>
            </a:r>
            <a:endParaRPr lang="en-US" sz="1500" dirty="0">
              <a:solidFill>
                <a:schemeClr val="bg1"/>
              </a:solidFill>
              <a:latin typeface="Tahoma" charset="0"/>
              <a:ea typeface="Calibri" charset="0"/>
            </a:endParaRPr>
          </a:p>
        </p:txBody>
      </p:sp>
      <p:sp>
        <p:nvSpPr>
          <p:cNvPr id="23" name="Rectangle 22"/>
          <p:cNvSpPr/>
          <p:nvPr/>
        </p:nvSpPr>
        <p:spPr>
          <a:xfrm>
            <a:off x="2881850" y="2937351"/>
            <a:ext cx="8424779" cy="784830"/>
          </a:xfrm>
          <a:prstGeom prst="rect">
            <a:avLst/>
          </a:prstGeom>
        </p:spPr>
        <p:txBody>
          <a:bodyPr wrap="square">
            <a:spAutoFit/>
          </a:bodyPr>
          <a:lstStyle/>
          <a:p>
            <a:pPr algn="just"/>
            <a:r>
              <a:rPr lang="mn-MN" sz="1500" dirty="0" smtClean="0">
                <a:solidFill>
                  <a:schemeClr val="bg1"/>
                </a:solidFill>
                <a:latin typeface="Tahoma" charset="0"/>
                <a:ea typeface="Calibri" charset="0"/>
              </a:rPr>
              <a:t>2017 </a:t>
            </a:r>
            <a:r>
              <a:rPr lang="mn-MN" sz="1500" dirty="0">
                <a:solidFill>
                  <a:schemeClr val="bg1"/>
                </a:solidFill>
                <a:latin typeface="Tahoma" charset="0"/>
                <a:ea typeface="Calibri" charset="0"/>
              </a:rPr>
              <a:t>оны </a:t>
            </a:r>
            <a:r>
              <a:rPr lang="en-US" sz="1500" dirty="0" smtClean="0">
                <a:solidFill>
                  <a:schemeClr val="bg1"/>
                </a:solidFill>
                <a:latin typeface="Tahoma" charset="0"/>
                <a:ea typeface="Calibri" charset="0"/>
              </a:rPr>
              <a:t>3 </a:t>
            </a:r>
            <a:r>
              <a:rPr lang="mn-MN" sz="1500" dirty="0" smtClean="0">
                <a:solidFill>
                  <a:schemeClr val="bg1"/>
                </a:solidFill>
                <a:latin typeface="Tahoma" charset="0"/>
                <a:ea typeface="Calibri" charset="0"/>
              </a:rPr>
              <a:t>дугаар улирлын байдлаар иргэдийн мөнгөн хадгламж 72.5 </a:t>
            </a:r>
            <a:r>
              <a:rPr lang="mn-MN" sz="1500" dirty="0">
                <a:solidFill>
                  <a:schemeClr val="bg1"/>
                </a:solidFill>
                <a:latin typeface="Tahoma" charset="0"/>
                <a:ea typeface="Calibri" charset="0"/>
              </a:rPr>
              <a:t>тэрбум төгрөг болж,  өмнөх сараас </a:t>
            </a:r>
            <a:r>
              <a:rPr lang="mn-MN" sz="1500" dirty="0" smtClean="0">
                <a:solidFill>
                  <a:schemeClr val="bg1"/>
                </a:solidFill>
                <a:latin typeface="Tahoma" charset="0"/>
                <a:ea typeface="Calibri" charset="0"/>
              </a:rPr>
              <a:t>1.8 (2.5%) </a:t>
            </a:r>
            <a:r>
              <a:rPr lang="mn-MN" sz="1500" dirty="0">
                <a:solidFill>
                  <a:schemeClr val="bg1"/>
                </a:solidFill>
                <a:latin typeface="Tahoma" charset="0"/>
                <a:ea typeface="Calibri" charset="0"/>
              </a:rPr>
              <a:t>тэрбум </a:t>
            </a:r>
            <a:r>
              <a:rPr lang="mn-MN" sz="1500" dirty="0" smtClean="0">
                <a:solidFill>
                  <a:schemeClr val="bg1"/>
                </a:solidFill>
                <a:latin typeface="Tahoma" charset="0"/>
                <a:ea typeface="Calibri" charset="0"/>
              </a:rPr>
              <a:t>төгрөгөөр өсч, </a:t>
            </a:r>
            <a:r>
              <a:rPr lang="mn-MN" sz="1500" dirty="0">
                <a:solidFill>
                  <a:schemeClr val="bg1"/>
                </a:solidFill>
                <a:latin typeface="Tahoma" charset="0"/>
                <a:ea typeface="Calibri" charset="0"/>
              </a:rPr>
              <a:t>өмнөх оны мөн үеэс </a:t>
            </a:r>
            <a:r>
              <a:rPr lang="mn-MN" sz="1500" dirty="0" smtClean="0">
                <a:solidFill>
                  <a:schemeClr val="bg1"/>
                </a:solidFill>
                <a:latin typeface="Tahoma" charset="0"/>
                <a:ea typeface="Calibri" charset="0"/>
              </a:rPr>
              <a:t>15.6 (21.6</a:t>
            </a:r>
            <a:r>
              <a:rPr lang="mn-MN" sz="1500" dirty="0">
                <a:solidFill>
                  <a:schemeClr val="bg1"/>
                </a:solidFill>
                <a:latin typeface="Tahoma" charset="0"/>
                <a:ea typeface="Calibri" charset="0"/>
              </a:rPr>
              <a:t>%) тэрбум төгрөгөөр </a:t>
            </a:r>
            <a:r>
              <a:rPr lang="mn-MN" sz="1500" dirty="0" smtClean="0">
                <a:solidFill>
                  <a:schemeClr val="bg1"/>
                </a:solidFill>
                <a:latin typeface="Tahoma" charset="0"/>
                <a:ea typeface="Calibri" charset="0"/>
              </a:rPr>
              <a:t>буурсан байна. </a:t>
            </a:r>
            <a:endParaRPr lang="en-US" sz="1500" dirty="0">
              <a:solidFill>
                <a:schemeClr val="bg1"/>
              </a:solidFill>
              <a:latin typeface="Tahoma" charset="0"/>
              <a:ea typeface="Calibri"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8443" y="5139194"/>
            <a:ext cx="1004283" cy="100428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08749" y="5168932"/>
            <a:ext cx="879169" cy="879169"/>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4870" y="4987499"/>
            <a:ext cx="1199923" cy="111326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620475" y="5139194"/>
            <a:ext cx="947527" cy="928132"/>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14954" y="5066132"/>
            <a:ext cx="1184599" cy="1184599"/>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13458" y="4933948"/>
            <a:ext cx="1338625" cy="1338625"/>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431924335"/>
              </p:ext>
            </p:extLst>
          </p:nvPr>
        </p:nvGraphicFramePr>
        <p:xfrm>
          <a:off x="1757770" y="1275891"/>
          <a:ext cx="9725409" cy="3726127"/>
        </p:xfrm>
        <a:graphic>
          <a:graphicData uri="http://schemas.openxmlformats.org/drawingml/2006/table">
            <a:tbl>
              <a:tblPr firstRow="1" firstCol="1" bandRow="1">
                <a:tableStyleId>{5C22544A-7EE6-4342-B048-85BDC9FD1C3A}</a:tableStyleId>
              </a:tblPr>
              <a:tblGrid>
                <a:gridCol w="1883601"/>
                <a:gridCol w="1149248"/>
                <a:gridCol w="1149248"/>
                <a:gridCol w="1592272"/>
                <a:gridCol w="1116096"/>
                <a:gridCol w="1406422"/>
                <a:gridCol w="1428522"/>
              </a:tblGrid>
              <a:tr h="267079">
                <a:tc rowSpan="2">
                  <a:txBody>
                    <a:bodyPr/>
                    <a:lstStyle/>
                    <a:p>
                      <a:pPr algn="ctr">
                        <a:lnSpc>
                          <a:spcPct val="115000"/>
                        </a:lnSpc>
                        <a:spcAft>
                          <a:spcPts val="0"/>
                        </a:spcAft>
                      </a:pPr>
                      <a:r>
                        <a:rPr lang="en-US" sz="1200" dirty="0" err="1">
                          <a:effectLst/>
                          <a:latin typeface="Arial" panose="020B0604020202020204" pitchFamily="34" charset="0"/>
                          <a:cs typeface="Arial" panose="020B0604020202020204" pitchFamily="34" charset="0"/>
                        </a:rPr>
                        <a:t>Банкууд</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   Цэвэр</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Зээлийн өрийн үлдэгдэл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Чанаргүй зээл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Иргэдийн мөнгөн хадгаламж</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Харилцахын үлдэгдэл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98728">
                <a:tc vMerge="1">
                  <a:txBody>
                    <a:bodyPr/>
                    <a:lstStyle/>
                    <a:p>
                      <a:endParaRPr lang="en-US"/>
                    </a:p>
                  </a:txBody>
                  <a:tcP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Орлого</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Зарлага</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3931">
                <a:tc>
                  <a:txBody>
                    <a:bodyPr/>
                    <a:lstStyle/>
                    <a:p>
                      <a:pPr algn="ctr">
                        <a:lnSpc>
                          <a:spcPct val="115000"/>
                        </a:lnSpc>
                        <a:spcAft>
                          <a:spcPts val="0"/>
                        </a:spcAft>
                      </a:pPr>
                      <a:r>
                        <a:rPr lang="en-US" sz="1200">
                          <a:effectLst/>
                          <a:latin typeface="Arial" panose="020B0604020202020204" pitchFamily="34" charset="0"/>
                          <a:cs typeface="Arial" panose="020B0604020202020204" pitchFamily="34" charset="0"/>
                        </a:rPr>
                        <a:t>ДҮН</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59 066.10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59 548.60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308 006.00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6 004.10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89 069.50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33 381.30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1.Хаан банк СБ</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11 366.00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10 588.70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96 190.90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1 665.80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25 601.90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11 698.20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2.Хаан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8 003.00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9 143.40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44 560.60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666.30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12 090.80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9 257.70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3.ХХБанк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1 833.50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1 741.90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11 566.80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38.90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4 039.90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2 542.70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4.ХХБанк </a:t>
                      </a:r>
                      <a:r>
                        <a:rPr lang="en-US" sz="1200" dirty="0" err="1">
                          <a:effectLst/>
                          <a:latin typeface="Arial" panose="020B0604020202020204" pitchFamily="34" charset="0"/>
                          <a:cs typeface="Arial" panose="020B0604020202020204" pitchFamily="34" charset="0"/>
                        </a:rPr>
                        <a:t>Хөтөл</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4 052.90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4 106.60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10 655.70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385.60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1 986.40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451.20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5.Төрийн банк СБ</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20 114.30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20 081.80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60 692.00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688.00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18 451.30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4 705.80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6.Төрийн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7 015.30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6 959.50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20 357.10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17.50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5 050.90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2 048.00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7.Хас банк СБ</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1 392.80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1 641.20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18 986.00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393.60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7 205.00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547.20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8.Хас банк ЗХ</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1 013.10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1 120.40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16 896.40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243.20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5 844.10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372.00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9.Хас банк Хөтөл</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966.20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899.10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6 323.30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296.10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2 060.10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152.60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931">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10.Голомт банк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3 309.00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3 266.00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21 419.60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1 473.80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5 693.10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1 509.80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67079">
                <a:tc>
                  <a:txBody>
                    <a:bodyPr/>
                    <a:lstStyle/>
                    <a:p>
                      <a:pPr>
                        <a:lnSpc>
                          <a:spcPct val="115000"/>
                        </a:lnSpc>
                        <a:spcAft>
                          <a:spcPts val="0"/>
                        </a:spcAft>
                      </a:pPr>
                      <a:r>
                        <a:rPr lang="en-US" sz="1200">
                          <a:effectLst/>
                          <a:latin typeface="Arial" panose="020B0604020202020204" pitchFamily="34" charset="0"/>
                          <a:cs typeface="Arial" panose="020B0604020202020204" pitchFamily="34" charset="0"/>
                        </a:rPr>
                        <a:t>11.Капитал банк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0.00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0.00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357.60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 135.30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a:effectLst/>
                          <a:latin typeface="Arial" panose="020B0604020202020204" pitchFamily="34" charset="0"/>
                          <a:cs typeface="Arial" panose="020B0604020202020204" pitchFamily="34" charset="0"/>
                        </a:rPr>
                        <a:t>1 046.00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200" dirty="0">
                          <a:effectLst/>
                          <a:latin typeface="Arial" panose="020B0604020202020204" pitchFamily="34" charset="0"/>
                          <a:cs typeface="Arial" panose="020B0604020202020204" pitchFamily="34" charset="0"/>
                        </a:rPr>
                        <a:t> 96.10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59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1658</Words>
  <Application>Microsoft Office PowerPoint</Application>
  <PresentationFormat>Widescreen</PresentationFormat>
  <Paragraphs>209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Batbaatar</cp:lastModifiedBy>
  <cp:revision>261</cp:revision>
  <dcterms:created xsi:type="dcterms:W3CDTF">2017-06-22T02:35:03Z</dcterms:created>
  <dcterms:modified xsi:type="dcterms:W3CDTF">2018-12-19T01:00:37Z</dcterms:modified>
</cp:coreProperties>
</file>