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77" r:id="rId10"/>
    <p:sldId id="267"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2" autoAdjust="0"/>
    <p:restoredTop sz="94660"/>
  </p:normalViewPr>
  <p:slideViewPr>
    <p:cSldViewPr snapToGrid="0">
      <p:cViewPr varScale="1">
        <p:scale>
          <a:sx n="93" d="100"/>
          <a:sy n="93" d="100"/>
        </p:scale>
        <p:origin x="8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D:\driver's\jobs\2018\4%20sar\04-&#1088;%20&#1089;&#1072;&#1088;&#1099;&#1085;%20&#1084;&#1101;&#1076;&#1101;&#1101;%20&#1057;&#1069;&#1051;&#1069;&#1053;&#1043;&#1069;%20&#1040;&#1049;&#1052;&#1040;&#104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460596271619887E-2"/>
          <c:y val="0.11923724331594589"/>
          <c:w val="0.94976832222895213"/>
          <c:h val="0.58698706814392831"/>
        </c:manualLayout>
      </c:layout>
      <c:barChart>
        <c:barDir val="col"/>
        <c:grouping val="clustered"/>
        <c:varyColors val="0"/>
        <c:ser>
          <c:idx val="0"/>
          <c:order val="0"/>
          <c:tx>
            <c:strRef>
              <c:f>'emneleg-nas baralt'!$A$30</c:f>
              <c:strCache>
                <c:ptCount val="1"/>
                <c:pt idx="0">
                  <c:v>Тºðñºí ýõ</c:v>
                </c:pt>
              </c:strCache>
            </c:strRef>
          </c:tx>
          <c:spPr>
            <a:pattFill prst="wdUpDiag">
              <a:fgClr>
                <a:schemeClr val="accent1"/>
              </a:fgClr>
              <a:bgClr>
                <a:schemeClr val="bg1"/>
              </a:bgClr>
            </a:pattFill>
          </c:spPr>
          <c:invertIfNegative val="0"/>
          <c:dLbls>
            <c:dLbl>
              <c:idx val="3"/>
              <c:layout>
                <c:manualLayout>
                  <c:x val="-6.5843621399177057E-3"/>
                  <c:y val="1.388888888888891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'emneleg-nas baralt'!$B$29:$E$29</c:f>
              <c:strCache>
                <c:ptCount val="4"/>
                <c:pt idx="0">
                  <c:v>2015-IV</c:v>
                </c:pt>
                <c:pt idx="1">
                  <c:v>2016-IV</c:v>
                </c:pt>
                <c:pt idx="2">
                  <c:v>2017-IV</c:v>
                </c:pt>
                <c:pt idx="3">
                  <c:v>2018-IV</c:v>
                </c:pt>
              </c:strCache>
            </c:strRef>
          </c:cat>
          <c:val>
            <c:numRef>
              <c:f>'emneleg-nas baralt'!$B$30:$E$30</c:f>
              <c:numCache>
                <c:formatCode>General</c:formatCode>
                <c:ptCount val="4"/>
                <c:pt idx="0">
                  <c:v>631</c:v>
                </c:pt>
                <c:pt idx="1">
                  <c:v>611</c:v>
                </c:pt>
                <c:pt idx="2">
                  <c:v>518</c:v>
                </c:pt>
                <c:pt idx="3">
                  <c:v>552</c:v>
                </c:pt>
              </c:numCache>
            </c:numRef>
          </c:val>
        </c:ser>
        <c:ser>
          <c:idx val="1"/>
          <c:order val="1"/>
          <c:tx>
            <c:strRef>
              <c:f>'emneleg-nas baralt'!$A$31</c:f>
              <c:strCache>
                <c:ptCount val="1"/>
                <c:pt idx="0">
                  <c:v>Аìüä òºðñºí õ¿¿õýä</c:v>
                </c:pt>
              </c:strCache>
            </c:strRef>
          </c:tx>
          <c:spPr>
            <a:pattFill prst="pct10">
              <a:fgClr>
                <a:schemeClr val="bg1"/>
              </a:fgClr>
              <a:bgClr>
                <a:schemeClr val="accent2"/>
              </a:bgClr>
            </a:pattFill>
          </c:spPr>
          <c:invertIfNegative val="0"/>
          <c:dLbls>
            <c:dLbl>
              <c:idx val="0"/>
              <c:layout>
                <c:manualLayout>
                  <c:x val="1.97530864197531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8765432098765708E-3"/>
                  <c:y val="1.38888888888889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21778046974897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460905349794264E-2"/>
                  <c:y val="1.388888888888891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'emneleg-nas baralt'!$B$29:$E$29</c:f>
              <c:strCache>
                <c:ptCount val="4"/>
                <c:pt idx="0">
                  <c:v>2015-IV</c:v>
                </c:pt>
                <c:pt idx="1">
                  <c:v>2016-IV</c:v>
                </c:pt>
                <c:pt idx="2">
                  <c:v>2017-IV</c:v>
                </c:pt>
                <c:pt idx="3">
                  <c:v>2018-IV</c:v>
                </c:pt>
              </c:strCache>
            </c:strRef>
          </c:cat>
          <c:val>
            <c:numRef>
              <c:f>'emneleg-nas baralt'!$B$31:$E$31</c:f>
              <c:numCache>
                <c:formatCode>General</c:formatCode>
                <c:ptCount val="4"/>
                <c:pt idx="0">
                  <c:v>631</c:v>
                </c:pt>
                <c:pt idx="1">
                  <c:v>611</c:v>
                </c:pt>
                <c:pt idx="2">
                  <c:v>518</c:v>
                </c:pt>
                <c:pt idx="3">
                  <c:v>553</c:v>
                </c:pt>
              </c:numCache>
            </c:numRef>
          </c:val>
        </c:ser>
        <c:dLbls>
          <c:showLegendKey val="0"/>
          <c:showVal val="0"/>
          <c:showCatName val="0"/>
          <c:showSerName val="0"/>
          <c:showPercent val="0"/>
          <c:showBubbleSize val="0"/>
        </c:dLbls>
        <c:gapWidth val="150"/>
        <c:axId val="380586936"/>
        <c:axId val="380587328"/>
      </c:barChart>
      <c:catAx>
        <c:axId val="380586936"/>
        <c:scaling>
          <c:orientation val="minMax"/>
        </c:scaling>
        <c:delete val="0"/>
        <c:axPos val="b"/>
        <c:numFmt formatCode="General" sourceLinked="1"/>
        <c:majorTickMark val="out"/>
        <c:minorTickMark val="none"/>
        <c:tickLblPos val="nextTo"/>
        <c:txPr>
          <a:bodyPr/>
          <a:lstStyle/>
          <a:p>
            <a:pPr>
              <a:defRPr sz="1400"/>
            </a:pPr>
            <a:endParaRPr lang="en-US"/>
          </a:p>
        </c:txPr>
        <c:crossAx val="380587328"/>
        <c:crosses val="autoZero"/>
        <c:auto val="1"/>
        <c:lblAlgn val="ctr"/>
        <c:lblOffset val="100"/>
        <c:noMultiLvlLbl val="0"/>
      </c:catAx>
      <c:valAx>
        <c:axId val="380587328"/>
        <c:scaling>
          <c:orientation val="minMax"/>
        </c:scaling>
        <c:delete val="1"/>
        <c:axPos val="l"/>
        <c:numFmt formatCode="General" sourceLinked="1"/>
        <c:majorTickMark val="out"/>
        <c:minorTickMark val="none"/>
        <c:tickLblPos val="nextTo"/>
        <c:crossAx val="380586936"/>
        <c:crosses val="autoZero"/>
        <c:crossBetween val="between"/>
      </c:valAx>
    </c:plotArea>
    <c:legend>
      <c:legendPos val="r"/>
      <c:layout>
        <c:manualLayout>
          <c:xMode val="edge"/>
          <c:yMode val="edge"/>
          <c:x val="0.18845525224173476"/>
          <c:y val="0.88505277265873683"/>
          <c:w val="0.57810626195384884"/>
          <c:h val="8.7509091484046439E-2"/>
        </c:manualLayout>
      </c:layout>
      <c:overlay val="0"/>
      <c:txPr>
        <a:bodyPr/>
        <a:lstStyle/>
        <a:p>
          <a:pPr>
            <a:defRPr sz="1400">
              <a:latin typeface="Arial Mon" panose="020B0500000000000000" pitchFamily="34" charset="0"/>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92654514076154"/>
          <c:y val="0"/>
          <c:w val="0.69395929960809688"/>
          <c:h val="0.9206904754200083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'Xud.halamj-1-byambaa'!$H$7:$H$11</c:f>
              <c:strCache>
                <c:ptCount val="5"/>
                <c:pt idx="0">
                  <c:v>Дээд</c:v>
                </c:pt>
                <c:pt idx="1">
                  <c:v>Тусгай дунд</c:v>
                </c:pt>
                <c:pt idx="2">
                  <c:v>Ерөнхий боловсролтой</c:v>
                </c:pt>
                <c:pt idx="3">
                  <c:v>Мэргэжилтэй ажилчид </c:v>
                </c:pt>
                <c:pt idx="4">
                  <c:v>Боловсролгүй</c:v>
                </c:pt>
              </c:strCache>
            </c:strRef>
          </c:cat>
          <c:val>
            <c:numRef>
              <c:f>'Xud.halamj-1-byambaa'!$I$7:$I$11</c:f>
              <c:numCache>
                <c:formatCode>General</c:formatCode>
                <c:ptCount val="5"/>
                <c:pt idx="0">
                  <c:v>155</c:v>
                </c:pt>
                <c:pt idx="1">
                  <c:v>39</c:v>
                </c:pt>
                <c:pt idx="2">
                  <c:v>234</c:v>
                </c:pt>
                <c:pt idx="3">
                  <c:v>114</c:v>
                </c:pt>
                <c:pt idx="4">
                  <c:v>6</c:v>
                </c:pt>
              </c:numCache>
            </c:numRef>
          </c:val>
        </c:ser>
        <c:dLbls>
          <c:showLegendKey val="0"/>
          <c:showVal val="1"/>
          <c:showCatName val="0"/>
          <c:showSerName val="0"/>
          <c:showPercent val="0"/>
          <c:showBubbleSize val="0"/>
        </c:dLbls>
        <c:gapWidth val="150"/>
        <c:overlap val="-25"/>
        <c:axId val="379137872"/>
        <c:axId val="379138264"/>
      </c:barChart>
      <c:catAx>
        <c:axId val="379137872"/>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9138264"/>
        <c:crosses val="autoZero"/>
        <c:auto val="1"/>
        <c:lblAlgn val="ctr"/>
        <c:lblOffset val="100"/>
        <c:noMultiLvlLbl val="0"/>
      </c:catAx>
      <c:valAx>
        <c:axId val="379138264"/>
        <c:scaling>
          <c:orientation val="minMax"/>
        </c:scaling>
        <c:delete val="1"/>
        <c:axPos val="b"/>
        <c:numFmt formatCode="General" sourceLinked="1"/>
        <c:majorTickMark val="none"/>
        <c:minorTickMark val="none"/>
        <c:tickLblPos val="nextTo"/>
        <c:crossAx val="379137872"/>
        <c:crosses val="autoZero"/>
        <c:crossBetween val="between"/>
      </c:valAx>
      <c:spPr>
        <a:solidFill>
          <a:sysClr val="window" lastClr="FFFFFF"/>
        </a:solidFill>
        <a:ln>
          <a:solidFill>
            <a:schemeClr val="bg1"/>
          </a:solidFill>
        </a:ln>
        <a:effectLst/>
      </c:spPr>
    </c:plotArea>
    <c:plotVisOnly val="1"/>
    <c:dispBlanksAs val="gap"/>
    <c:showDLblsOverMax val="0"/>
  </c:chart>
  <c:spPr>
    <a:solidFill>
      <a:sysClr val="window" lastClr="FFFFFF"/>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366995073891626E-2"/>
          <c:y val="0.16088335057906938"/>
          <c:w val="0.80726600985221675"/>
          <c:h val="0.72039774016301372"/>
        </c:manualLayout>
      </c:layout>
      <c:pie3DChart>
        <c:varyColors val="1"/>
        <c:ser>
          <c:idx val="0"/>
          <c:order val="0"/>
          <c:explosion val="7"/>
          <c:dPt>
            <c:idx val="0"/>
            <c:bubble3D val="0"/>
            <c:spPr>
              <a:pattFill prst="solidDmnd">
                <a:fgClr>
                  <a:srgbClr val="0070C0"/>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pattFill prst="weave">
                <a:fgClr>
                  <a:schemeClr val="accent1">
                    <a:lumMod val="75000"/>
                  </a:schemeClr>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pattFill prst="wdUpDiag">
                <a:fgClr>
                  <a:srgbClr val="0070C0"/>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9"/>
            <c:spPr>
              <a:pattFill prst="dkVert">
                <a:fgClr>
                  <a:schemeClr val="accent1"/>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3.5087719298245515E-2"/>
                  <c:y val="1.8325872870487758E-7"/>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fld id="{F0E0EFB9-B0CF-438A-9F0C-146E4368CC26}" type="CATEGORYNAME">
                      <a:rPr lang="ru-RU" sz="1200" b="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[CATEGORY NAME]</a:t>
                    </a:fld>
                    <a:r>
                      <a:rPr lang="ru-RU" sz="1200" b="0" baseline="0">
                        <a:solidFill>
                          <a:schemeClr val="tx1"/>
                        </a:solidFill>
                        <a:latin typeface="Arial" panose="020B0604020202020204" pitchFamily="34" charset="0"/>
                        <a:cs typeface="Arial" panose="020B0604020202020204" pitchFamily="34" charset="0"/>
                      </a:rPr>
                      <a:t>, </a:t>
                    </a:r>
                    <a:fld id="{6761DA68-494D-4FF7-A6E1-3AE6FB0B2822}" type="VALUE">
                      <a:rPr lang="ru-RU" sz="1200" b="0" baseline="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[VALUE]</a:t>
                    </a:fld>
                    <a:r>
                      <a:rPr lang="ru-RU" sz="1200" b="0" baseline="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530364372469635"/>
                      <c:h val="0.35662551775172324"/>
                    </c:manualLayout>
                  </c15:layout>
                  <c15:dlblFieldTable/>
                  <c15:showDataLabelsRange val="0"/>
                </c:ext>
              </c:extLst>
            </c:dLbl>
            <c:dLbl>
              <c:idx val="1"/>
              <c:layout>
                <c:manualLayout>
                  <c:x val="0.11875843454790824"/>
                  <c:y val="-4.6547717091038904E-3"/>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fld id="{CBBD4A0B-F4FC-4FF7-82EA-53801317E024}" type="CATEGORYNAME">
                      <a:rPr lang="ru-RU" sz="1200" b="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[CATEGORY NAME]</a:t>
                    </a:fld>
                    <a:r>
                      <a:rPr lang="ru-RU" sz="1200" b="0" baseline="0">
                        <a:solidFill>
                          <a:schemeClr val="tx1"/>
                        </a:solidFill>
                        <a:latin typeface="Arial" panose="020B0604020202020204" pitchFamily="34" charset="0"/>
                        <a:cs typeface="Arial" panose="020B0604020202020204" pitchFamily="34" charset="0"/>
                      </a:rPr>
                      <a:t>, </a:t>
                    </a:r>
                    <a:fld id="{C4A55EFD-D91C-4253-AC0D-0D3FE42876DD}" type="VALUE">
                      <a:rPr lang="ru-RU" sz="1200" b="0" baseline="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[VALUE]</a:t>
                    </a:fld>
                    <a:r>
                      <a:rPr lang="ru-RU" sz="1200" b="0" baseline="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9829959514170038"/>
                      <c:h val="0.16673392262010137"/>
                    </c:manualLayout>
                  </c15:layout>
                  <c15:dlblFieldTable/>
                  <c15:showDataLabelsRange val="0"/>
                </c:ext>
              </c:extLst>
            </c:dLbl>
            <c:dLbl>
              <c:idx val="2"/>
              <c:layout>
                <c:manualLayout>
                  <c:x val="0"/>
                  <c:y val="6.1481839909676012E-2"/>
                </c:manualLayout>
              </c:layout>
              <c:tx>
                <c:rich>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fld id="{4C711417-5DB2-4D04-91F9-7D6E8C00E4E4}" type="CATEGORYNAME">
                      <a:rPr lang="ru-RU" sz="1200" b="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[CATEGORY NAME]</a:t>
                    </a:fld>
                    <a:r>
                      <a:rPr lang="ru-RU" sz="1200" b="0" baseline="0">
                        <a:solidFill>
                          <a:schemeClr val="tx1"/>
                        </a:solidFill>
                        <a:latin typeface="Arial" panose="020B0604020202020204" pitchFamily="34" charset="0"/>
                        <a:cs typeface="Arial" panose="020B0604020202020204" pitchFamily="34" charset="0"/>
                      </a:rPr>
                      <a:t>, </a:t>
                    </a:r>
                    <a:fld id="{3B83E855-5D7F-449C-9620-E61E1B6C9425}" type="VALUE">
                      <a:rPr lang="ru-RU" sz="1200" b="0" baseline="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[VALUE]</a:t>
                    </a:fld>
                    <a:r>
                      <a:rPr lang="ru-RU" sz="1200" b="0" baseline="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7159191133496975E-3"/>
                  <c:y val="-0.1582622381095323"/>
                </c:manualLayout>
              </c:layout>
              <c:tx>
                <c:rich>
                  <a:bodyPr rot="0" spcFirstLastPara="1" vertOverflow="ellipsis" vert="horz" wrap="square" lIns="38100" tIns="19050" rIns="38100" bIns="19050" anchor="ctr" anchorCtr="0">
                    <a:noAutofit/>
                  </a:bodyPr>
                  <a:lstStyle/>
                  <a:p>
                    <a:pPr algn="l">
                      <a:defRPr sz="1200" b="0" i="0" u="none" strike="noStrike" kern="1200" spc="0" baseline="0">
                        <a:solidFill>
                          <a:schemeClr val="tx1"/>
                        </a:solidFill>
                        <a:latin typeface="Arial" panose="020B0604020202020204" pitchFamily="34" charset="0"/>
                        <a:ea typeface="+mn-ea"/>
                        <a:cs typeface="Arial" panose="020B0604020202020204" pitchFamily="34" charset="0"/>
                      </a:defRPr>
                    </a:pPr>
                    <a:fld id="{44FF2579-2A13-4AE9-939A-BC1AB051FC6F}" type="CATEGORYNAME">
                      <a:rPr lang="mn-MN" sz="1200" b="0">
                        <a:solidFill>
                          <a:schemeClr val="tx1"/>
                        </a:solidFill>
                        <a:latin typeface="Arial" panose="020B0604020202020204" pitchFamily="34" charset="0"/>
                        <a:cs typeface="Arial" panose="020B0604020202020204" pitchFamily="34" charset="0"/>
                      </a:rPr>
                      <a:pPr algn="l">
                        <a:defRPr sz="1200" b="0">
                          <a:solidFill>
                            <a:schemeClr val="tx1"/>
                          </a:solidFill>
                          <a:latin typeface="Arial" panose="020B0604020202020204" pitchFamily="34" charset="0"/>
                          <a:cs typeface="Arial" panose="020B0604020202020204" pitchFamily="34" charset="0"/>
                        </a:defRPr>
                      </a:pPr>
                      <a:t>[CATEGORY NAME]</a:t>
                    </a:fld>
                    <a:r>
                      <a:rPr lang="mn-MN" sz="1200" b="0" baseline="0">
                        <a:solidFill>
                          <a:schemeClr val="tx1"/>
                        </a:solidFill>
                        <a:latin typeface="Arial" panose="020B0604020202020204" pitchFamily="34" charset="0"/>
                        <a:cs typeface="Arial" panose="020B0604020202020204" pitchFamily="34" charset="0"/>
                      </a:rPr>
                      <a:t>, </a:t>
                    </a:r>
                    <a:fld id="{2921C3C2-BAAF-43D0-9EA6-011EF2F448CC}" type="VALUE">
                      <a:rPr lang="mn-MN" sz="1200" b="0" baseline="0">
                        <a:solidFill>
                          <a:schemeClr val="tx1"/>
                        </a:solidFill>
                        <a:latin typeface="Arial" panose="020B0604020202020204" pitchFamily="34" charset="0"/>
                        <a:cs typeface="Arial" panose="020B0604020202020204" pitchFamily="34" charset="0"/>
                      </a:rPr>
                      <a:pPr algn="l">
                        <a:defRPr sz="1200" b="0">
                          <a:solidFill>
                            <a:schemeClr val="tx1"/>
                          </a:solidFill>
                          <a:latin typeface="Arial" panose="020B0604020202020204" pitchFamily="34" charset="0"/>
                          <a:cs typeface="Arial" panose="020B0604020202020204" pitchFamily="34" charset="0"/>
                        </a:defRPr>
                      </a:pPr>
                      <a:t>[VALUE]</a:t>
                    </a:fld>
                    <a:r>
                      <a:rPr lang="mn-MN" sz="1200" b="0" baseline="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0158339352829772"/>
                      <c:h val="0.2318926631634928"/>
                    </c:manualLayout>
                  </c15:layout>
                  <c15:dlblFieldTable/>
                  <c15:showDataLabelsRange val="0"/>
                </c:ext>
              </c:extLst>
            </c:dLbl>
            <c:dLbl>
              <c:idx val="4"/>
              <c:layout>
                <c:manualLayout>
                  <c:x val="0.14131953875350722"/>
                  <c:y val="-6.9570144660775282E-2"/>
                </c:manualLayout>
              </c:layout>
              <c:tx>
                <c:rich>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fld id="{09933456-202F-4F44-93D8-2D8AFD7500AA}" type="CATEGORYNAME">
                      <a:rPr lang="mn-MN" sz="1200" b="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[CATEGORY NAME]</a:t>
                    </a:fld>
                    <a:r>
                      <a:rPr lang="mn-MN" sz="1200" b="0" baseline="0">
                        <a:solidFill>
                          <a:schemeClr val="tx1"/>
                        </a:solidFill>
                        <a:latin typeface="Arial" panose="020B0604020202020204" pitchFamily="34" charset="0"/>
                        <a:cs typeface="Arial" panose="020B0604020202020204" pitchFamily="34" charset="0"/>
                      </a:rPr>
                      <a:t>, </a:t>
                    </a:r>
                    <a:fld id="{6A8DE1ED-E071-4E1D-8457-871201FE54E8}" type="VALUE">
                      <a:rPr lang="mn-MN" sz="1200" b="0" baseline="0">
                        <a:solidFill>
                          <a:schemeClr val="tx1"/>
                        </a:solidFill>
                        <a:latin typeface="Arial" panose="020B0604020202020204" pitchFamily="34" charset="0"/>
                        <a:cs typeface="Arial" panose="020B0604020202020204" pitchFamily="34" charset="0"/>
                      </a:rPr>
                      <a:pPr>
                        <a:defRPr sz="1200" b="0">
                          <a:solidFill>
                            <a:schemeClr val="tx1"/>
                          </a:solidFill>
                          <a:latin typeface="Arial" panose="020B0604020202020204" pitchFamily="34" charset="0"/>
                          <a:cs typeface="Arial" panose="020B0604020202020204" pitchFamily="34" charset="0"/>
                        </a:defRPr>
                      </a:pPr>
                      <a:t>[VALUE]</a:t>
                    </a:fld>
                    <a:r>
                      <a:rPr lang="mn-MN" sz="1200" b="0" baseline="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'tsagdaa-2'!$P$6:$P$10</c:f>
              <c:strCache>
                <c:ptCount val="5"/>
                <c:pt idx="0">
                  <c:v>хүний амь бие эрүүл мэндийн эсрэг г/х</c:v>
                </c:pt>
                <c:pt idx="1">
                  <c:v>нийгмийн аюулгүй байдлын эсрэг г/х</c:v>
                </c:pt>
                <c:pt idx="2">
                  <c:v>өмчлөх эрхийн эсрэг г/х</c:v>
                </c:pt>
                <c:pt idx="3">
                  <c:v>тээврийн хэрэгслийн хөдөлгөөний аюулгүй байдлын эсрэг г/х</c:v>
                </c:pt>
                <c:pt idx="4">
                  <c:v>бусад</c:v>
                </c:pt>
              </c:strCache>
            </c:strRef>
          </c:cat>
          <c:val>
            <c:numRef>
              <c:f>'tsagdaa-2'!$Q$6:$Q$10</c:f>
              <c:numCache>
                <c:formatCode>0.0</c:formatCode>
                <c:ptCount val="5"/>
                <c:pt idx="0">
                  <c:v>44.6</c:v>
                </c:pt>
                <c:pt idx="1">
                  <c:v>11.6</c:v>
                </c:pt>
                <c:pt idx="2">
                  <c:v>19.7</c:v>
                </c:pt>
                <c:pt idx="3">
                  <c:v>7.2</c:v>
                </c:pt>
                <c:pt idx="4">
                  <c:v>16.899999999999999</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b="1"/>
              <a:t>Хилээр орсон гарсан иргэд</a:t>
            </a:r>
            <a:endParaRPr lang="en-US" sz="1200" b="1"/>
          </a:p>
        </c:rich>
      </c:tx>
      <c:layout>
        <c:manualLayout>
          <c:xMode val="edge"/>
          <c:yMode val="edge"/>
          <c:x val="0.3251222634691055"/>
          <c:y val="5.464480874316939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2897678417884782E-2"/>
          <c:y val="0.20658491459059419"/>
          <c:w val="0.97420464316423039"/>
          <c:h val="0.56913514908997032"/>
        </c:manualLayout>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2014-IV</c:v>
                </c:pt>
                <c:pt idx="1">
                  <c:v>2015-IV</c:v>
                </c:pt>
                <c:pt idx="2">
                  <c:v>2016-IV</c:v>
                </c:pt>
                <c:pt idx="3">
                  <c:v>2017-IV</c:v>
                </c:pt>
                <c:pt idx="4">
                  <c:v>2018-IV</c:v>
                </c:pt>
              </c:strCache>
            </c:strRef>
          </c:cat>
          <c:val>
            <c:numRef>
              <c:f>gaali!$C$27:$G$27</c:f>
              <c:numCache>
                <c:formatCode>General</c:formatCode>
                <c:ptCount val="5"/>
                <c:pt idx="0">
                  <c:v>89342</c:v>
                </c:pt>
                <c:pt idx="1">
                  <c:v>231490</c:v>
                </c:pt>
                <c:pt idx="2">
                  <c:v>260311</c:v>
                </c:pt>
                <c:pt idx="3" formatCode="0">
                  <c:v>191698</c:v>
                </c:pt>
                <c:pt idx="4" formatCode="0">
                  <c:v>159915</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2014-IV</c:v>
                </c:pt>
                <c:pt idx="1">
                  <c:v>2015-IV</c:v>
                </c:pt>
                <c:pt idx="2">
                  <c:v>2016-IV</c:v>
                </c:pt>
                <c:pt idx="3">
                  <c:v>2017-IV</c:v>
                </c:pt>
                <c:pt idx="4">
                  <c:v>2018-IV</c:v>
                </c:pt>
              </c:strCache>
            </c:strRef>
          </c:cat>
          <c:val>
            <c:numRef>
              <c:f>gaali!$C$28:$G$28</c:f>
              <c:numCache>
                <c:formatCode>General</c:formatCode>
                <c:ptCount val="5"/>
                <c:pt idx="0">
                  <c:v>25350</c:v>
                </c:pt>
                <c:pt idx="1">
                  <c:v>25350</c:v>
                </c:pt>
                <c:pt idx="2">
                  <c:v>23160</c:v>
                </c:pt>
                <c:pt idx="3" formatCode="0">
                  <c:v>27169</c:v>
                </c:pt>
                <c:pt idx="4" formatCode="0">
                  <c:v>33602</c:v>
                </c:pt>
              </c:numCache>
            </c:numRef>
          </c:val>
          <c:extLst xmlns:c16r2="http://schemas.microsoft.com/office/drawing/2015/06/chart">
            <c:ext xmlns:c16="http://schemas.microsoft.com/office/drawing/2014/chart" uri="{C3380CC4-5D6E-409C-BE32-E72D297353CC}">
              <c16:uniqueId val="{00000001-B9E7-46AE-B309-1BDE24D08B12}"/>
            </c:ext>
          </c:extLst>
        </c:ser>
        <c:dLbls>
          <c:showLegendKey val="0"/>
          <c:showVal val="0"/>
          <c:showCatName val="0"/>
          <c:showSerName val="0"/>
          <c:showPercent val="0"/>
          <c:showBubbleSize val="0"/>
        </c:dLbls>
        <c:gapWidth val="291"/>
        <c:overlap val="-23"/>
        <c:axId val="333044736"/>
        <c:axId val="333045120"/>
      </c:barChart>
      <c:catAx>
        <c:axId val="33304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3045120"/>
        <c:crosses val="autoZero"/>
        <c:auto val="1"/>
        <c:lblAlgn val="ctr"/>
        <c:lblOffset val="100"/>
        <c:noMultiLvlLbl val="0"/>
      </c:catAx>
      <c:valAx>
        <c:axId val="333045120"/>
        <c:scaling>
          <c:orientation val="minMax"/>
        </c:scaling>
        <c:delete val="1"/>
        <c:axPos val="l"/>
        <c:numFmt formatCode="General" sourceLinked="1"/>
        <c:majorTickMark val="none"/>
        <c:minorTickMark val="none"/>
        <c:tickLblPos val="nextTo"/>
        <c:crossAx val="333044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a:t>Төсвийн гүйцэтгэлийн мэдээ /сая.төг/</a:t>
            </a:r>
            <a:endParaRPr lang="en-US"/>
          </a:p>
        </c:rich>
      </c:tx>
      <c:layout>
        <c:manualLayout>
          <c:xMode val="edge"/>
          <c:yMode val="edge"/>
          <c:x val="0.2672790262166769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990140655495007E-2"/>
          <c:y val="0.12048684463222584"/>
          <c:w val="0.89385651638575436"/>
          <c:h val="0.73317169195314003"/>
        </c:manualLayout>
      </c:layout>
      <c:barChart>
        <c:barDir val="bar"/>
        <c:grouping val="clustered"/>
        <c:varyColors val="0"/>
        <c:ser>
          <c:idx val="0"/>
          <c:order val="0"/>
          <c:tx>
            <c:strRef>
              <c:f>Нэгдсэн!$F$16</c:f>
              <c:strCache>
                <c:ptCount val="1"/>
                <c:pt idx="0">
                  <c:v>Төсвийн зарлагын гүйцэтгэл</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Нэгдсэн!$G$15:$J$15</c:f>
              <c:strCache>
                <c:ptCount val="4"/>
                <c:pt idx="0">
                  <c:v>2015-IV</c:v>
                </c:pt>
                <c:pt idx="1">
                  <c:v>2016-IV</c:v>
                </c:pt>
                <c:pt idx="2">
                  <c:v>2017-IV</c:v>
                </c:pt>
                <c:pt idx="3">
                  <c:v>2018-IV</c:v>
                </c:pt>
              </c:strCache>
            </c:strRef>
          </c:cat>
          <c:val>
            <c:numRef>
              <c:f>Нэгдсэн!$G$16:$J$16</c:f>
              <c:numCache>
                <c:formatCode>_(* #,##0.0_);_(* \(#,##0.0\);_(* "-"??_);_(@_)</c:formatCode>
                <c:ptCount val="4"/>
                <c:pt idx="0">
                  <c:v>3713.9</c:v>
                </c:pt>
                <c:pt idx="1">
                  <c:v>20995.1</c:v>
                </c:pt>
                <c:pt idx="2" formatCode="General">
                  <c:v>22615.599999999999</c:v>
                </c:pt>
                <c:pt idx="3" formatCode="General">
                  <c:v>22127.200000000001</c:v>
                </c:pt>
              </c:numCache>
            </c:numRef>
          </c:val>
        </c:ser>
        <c:ser>
          <c:idx val="1"/>
          <c:order val="1"/>
          <c:tx>
            <c:strRef>
              <c:f>Нэгдсэн!$F$17</c:f>
              <c:strCache>
                <c:ptCount val="1"/>
                <c:pt idx="0">
                  <c:v>Төсвийн орлогын гүйцэтгэл</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Нэгдсэн!$G$15:$J$15</c:f>
              <c:strCache>
                <c:ptCount val="4"/>
                <c:pt idx="0">
                  <c:v>2015-IV</c:v>
                </c:pt>
                <c:pt idx="1">
                  <c:v>2016-IV</c:v>
                </c:pt>
                <c:pt idx="2">
                  <c:v>2017-IV</c:v>
                </c:pt>
                <c:pt idx="3">
                  <c:v>2018-IV</c:v>
                </c:pt>
              </c:strCache>
            </c:strRef>
          </c:cat>
          <c:val>
            <c:numRef>
              <c:f>Нэгдсэн!$G$17:$J$17</c:f>
              <c:numCache>
                <c:formatCode>_(* #,##0.0_);_(* \(#,##0.0\);_(* "-"??_);_(@_)</c:formatCode>
                <c:ptCount val="4"/>
                <c:pt idx="0">
                  <c:v>4681.2</c:v>
                </c:pt>
                <c:pt idx="1">
                  <c:v>4812.1000000000004</c:v>
                </c:pt>
                <c:pt idx="2" formatCode="General">
                  <c:v>3876.7</c:v>
                </c:pt>
                <c:pt idx="3" formatCode="General">
                  <c:v>5729.8</c:v>
                </c:pt>
              </c:numCache>
            </c:numRef>
          </c:val>
        </c:ser>
        <c:dLbls>
          <c:showLegendKey val="0"/>
          <c:showVal val="1"/>
          <c:showCatName val="0"/>
          <c:showSerName val="0"/>
          <c:showPercent val="0"/>
          <c:showBubbleSize val="0"/>
        </c:dLbls>
        <c:gapWidth val="150"/>
        <c:overlap val="-25"/>
        <c:axId val="332369952"/>
        <c:axId val="332374432"/>
      </c:barChart>
      <c:catAx>
        <c:axId val="33236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32374432"/>
        <c:crosses val="autoZero"/>
        <c:auto val="1"/>
        <c:lblAlgn val="ctr"/>
        <c:lblOffset val="100"/>
        <c:noMultiLvlLbl val="0"/>
      </c:catAx>
      <c:valAx>
        <c:axId val="332374432"/>
        <c:scaling>
          <c:orientation val="minMax"/>
        </c:scaling>
        <c:delete val="1"/>
        <c:axPos val="b"/>
        <c:numFmt formatCode="_(* #,##0.0_);_(* \(#,##0.0\);_(* &quot;-&quot;??_);_(@_)" sourceLinked="1"/>
        <c:majorTickMark val="none"/>
        <c:minorTickMark val="none"/>
        <c:tickLblPos val="nextTo"/>
        <c:crossAx val="332369952"/>
        <c:crosses val="autoZero"/>
        <c:crossBetween val="between"/>
      </c:valAx>
      <c:spPr>
        <a:noFill/>
        <a:ln>
          <a:noFill/>
        </a:ln>
        <a:effectLst/>
      </c:spPr>
    </c:plotArea>
    <c:legend>
      <c:legendPos val="t"/>
      <c:layout>
        <c:manualLayout>
          <c:xMode val="edge"/>
          <c:yMode val="edge"/>
          <c:x val="0.14872736193197025"/>
          <c:y val="0.88009259259259243"/>
          <c:w val="0.65018436752999353"/>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200" b="1">
                <a:solidFill>
                  <a:sysClr val="windowText" lastClr="000000"/>
                </a:solidFill>
              </a:rPr>
              <a:t>Төл бойжилт</a:t>
            </a:r>
            <a:r>
              <a:rPr lang="en-US" sz="1200" b="1">
                <a:solidFill>
                  <a:sysClr val="windowText" lastClr="000000"/>
                </a:solidFill>
              </a:rPr>
              <a:t> /</a:t>
            </a:r>
            <a:r>
              <a:rPr lang="mn-MN" sz="1200" b="1">
                <a:solidFill>
                  <a:sysClr val="windowText" lastClr="000000"/>
                </a:solidFill>
              </a:rPr>
              <a:t>мян.толгой/</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21355046980466671"/>
          <c:w val="0.9850427350427351"/>
          <c:h val="0.45090503927059655"/>
        </c:manualLayout>
      </c:layout>
      <c:lineChart>
        <c:grouping val="standard"/>
        <c:varyColors val="0"/>
        <c:ser>
          <c:idx val="0"/>
          <c:order val="0"/>
          <c:tx>
            <c:strRef>
              <c:f>'5.5-5.6'!$D$51</c:f>
              <c:strCache>
                <c:ptCount val="1"/>
                <c:pt idx="0">
                  <c:v>Төл бойжилт</c:v>
                </c:pt>
              </c:strCache>
            </c:strRef>
          </c:tx>
          <c:spPr>
            <a:ln w="28575" cap="rnd">
              <a:solidFill>
                <a:schemeClr val="accent1"/>
              </a:solidFill>
              <a:round/>
            </a:ln>
            <a:effectLst/>
          </c:spPr>
          <c:marker>
            <c:symbol val="none"/>
          </c:marker>
          <c:dLbls>
            <c:dLbl>
              <c:idx val="2"/>
              <c:layout>
                <c:manualLayout>
                  <c:x val="-1.6759778993794484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3109883298858245E-3"/>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45248670839222E-2"/>
                  <c:y val="-5.93635129152759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820512820512742E-2"/>
                  <c:y val="4.42198357548957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173185995863125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0279292011575556E-2"/>
                  <c:y val="7.49399376246635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8621976659771784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'5.5-5.6'!$E$50:$N$50</c:f>
              <c:strCache>
                <c:ptCount val="10"/>
                <c:pt idx="0">
                  <c:v>2009-IV</c:v>
                </c:pt>
                <c:pt idx="1">
                  <c:v>2010-IV</c:v>
                </c:pt>
                <c:pt idx="2">
                  <c:v>2011-IV</c:v>
                </c:pt>
                <c:pt idx="3">
                  <c:v>2012-IV</c:v>
                </c:pt>
                <c:pt idx="4">
                  <c:v>2013-IV</c:v>
                </c:pt>
                <c:pt idx="5">
                  <c:v>2014 - IV</c:v>
                </c:pt>
                <c:pt idx="6">
                  <c:v>2015 - IV</c:v>
                </c:pt>
                <c:pt idx="7">
                  <c:v>2016 - IV</c:v>
                </c:pt>
                <c:pt idx="8">
                  <c:v>2017 - IV</c:v>
                </c:pt>
                <c:pt idx="9">
                  <c:v>2018 - IV</c:v>
                </c:pt>
              </c:strCache>
            </c:strRef>
          </c:cat>
          <c:val>
            <c:numRef>
              <c:f>'5.5-5.6'!$E$51:$N$51</c:f>
              <c:numCache>
                <c:formatCode>General</c:formatCode>
                <c:ptCount val="10"/>
                <c:pt idx="0">
                  <c:v>384.9</c:v>
                </c:pt>
                <c:pt idx="1">
                  <c:v>269.10000000000002</c:v>
                </c:pt>
                <c:pt idx="2" formatCode="0.0">
                  <c:v>388</c:v>
                </c:pt>
                <c:pt idx="3">
                  <c:v>371.9</c:v>
                </c:pt>
                <c:pt idx="4">
                  <c:v>386.3</c:v>
                </c:pt>
                <c:pt idx="5">
                  <c:v>437.6</c:v>
                </c:pt>
                <c:pt idx="6">
                  <c:v>491.6</c:v>
                </c:pt>
                <c:pt idx="7">
                  <c:v>485.3</c:v>
                </c:pt>
                <c:pt idx="8">
                  <c:v>416.9</c:v>
                </c:pt>
                <c:pt idx="9" formatCode="0.0">
                  <c:v>437</c:v>
                </c:pt>
              </c:numCache>
            </c:numRef>
          </c:val>
          <c:smooth val="0"/>
        </c:ser>
        <c:dLbls>
          <c:showLegendKey val="0"/>
          <c:showVal val="1"/>
          <c:showCatName val="0"/>
          <c:showSerName val="0"/>
          <c:showPercent val="0"/>
          <c:showBubbleSize val="0"/>
        </c:dLbls>
        <c:smooth val="0"/>
        <c:axId val="381635000"/>
        <c:axId val="378516224"/>
      </c:lineChart>
      <c:catAx>
        <c:axId val="38163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8516224"/>
        <c:crosses val="autoZero"/>
        <c:auto val="1"/>
        <c:lblAlgn val="ctr"/>
        <c:lblOffset val="100"/>
        <c:noMultiLvlLbl val="0"/>
      </c:catAx>
      <c:valAx>
        <c:axId val="378516224"/>
        <c:scaling>
          <c:orientation val="minMax"/>
          <c:min val="250"/>
        </c:scaling>
        <c:delete val="1"/>
        <c:axPos val="l"/>
        <c:numFmt formatCode="General" sourceLinked="1"/>
        <c:majorTickMark val="none"/>
        <c:minorTickMark val="none"/>
        <c:tickLblPos val="nextTo"/>
        <c:crossAx val="3816350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100" b="1">
                <a:solidFill>
                  <a:sysClr val="windowText" lastClr="000000"/>
                </a:solidFill>
                <a:latin typeface="Arial" panose="020B0604020202020204" pitchFamily="34" charset="0"/>
                <a:cs typeface="Arial" panose="020B0604020202020204" pitchFamily="34" charset="0"/>
              </a:rPr>
              <a:t>Аж</a:t>
            </a:r>
            <a:r>
              <a:rPr lang="mn-MN" sz="1100" b="1" baseline="0">
                <a:solidFill>
                  <a:sysClr val="windowText" lastClr="000000"/>
                </a:solidFill>
                <a:latin typeface="Arial" panose="020B0604020202020204" pitchFamily="34" charset="0"/>
                <a:cs typeface="Arial" panose="020B0604020202020204" pitchFamily="34" charset="0"/>
              </a:rPr>
              <a:t> үйлдвэрийн бүтээгдэхүүн үйлдвэрлэлт, борлуулалт </a:t>
            </a:r>
            <a:r>
              <a:rPr lang="en-US" sz="1100" b="0" baseline="0">
                <a:solidFill>
                  <a:sysClr val="windowText" lastClr="000000"/>
                </a:solidFill>
                <a:latin typeface="Arial" panose="020B0604020202020204" pitchFamily="34" charset="0"/>
                <a:cs typeface="Arial" panose="020B0604020202020204" pitchFamily="34" charset="0"/>
              </a:rPr>
              <a:t>(</a:t>
            </a:r>
            <a:r>
              <a:rPr lang="mn-MN" sz="1100" b="0" baseline="0">
                <a:solidFill>
                  <a:sysClr val="windowText" lastClr="000000"/>
                </a:solidFill>
                <a:latin typeface="Arial" panose="020B0604020202020204" pitchFamily="34" charset="0"/>
                <a:cs typeface="Arial" panose="020B0604020202020204" pitchFamily="34" charset="0"/>
              </a:rPr>
              <a:t>тэр.бум.төг</a:t>
            </a:r>
            <a:r>
              <a:rPr lang="en-US" sz="1100" b="0" baseline="0">
                <a:solidFill>
                  <a:sysClr val="windowText" lastClr="000000"/>
                </a:solidFill>
                <a:latin typeface="Arial" panose="020B0604020202020204" pitchFamily="34" charset="0"/>
                <a:cs typeface="Arial" panose="020B0604020202020204" pitchFamily="34" charset="0"/>
              </a:rPr>
              <a:t>)</a:t>
            </a:r>
            <a:endParaRPr lang="en-US" sz="1100" b="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16295393364291005"/>
          <c:y val="1.626898047722342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22400912929362093"/>
          <c:w val="0.9916666666666667"/>
          <c:h val="0.51783087983567266"/>
        </c:manualLayout>
      </c:layout>
      <c:lineChart>
        <c:grouping val="standard"/>
        <c:varyColors val="0"/>
        <c:ser>
          <c:idx val="0"/>
          <c:order val="0"/>
          <c:tx>
            <c:strRef>
              <c:f>Sheet1!$C$8</c:f>
              <c:strCache>
                <c:ptCount val="1"/>
                <c:pt idx="0">
                  <c:v>Борлуулалт</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dLbls>
            <c:dLbl>
              <c:idx val="0"/>
              <c:layout>
                <c:manualLayout>
                  <c:x val="-3.4655722754217973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347196984992262E-2"/>
                  <c:y val="-6.84382060938035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230769230769232E-2"/>
                  <c:y val="5.21739130434782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25116091257902E-2"/>
                  <c:y val="6.25603103959830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943912448700544E-2"/>
                  <c:y val="-4.1666666666666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1367521367521368E-2"/>
                  <c:y val="-5.79710144927536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94391244870041E-2"/>
                  <c:y val="-4.62962962962962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Sheet1!$D$7:$K$7</c:f>
              <c:strCache>
                <c:ptCount val="8"/>
                <c:pt idx="0">
                  <c:v>2011-IV</c:v>
                </c:pt>
                <c:pt idx="1">
                  <c:v>2012-IV</c:v>
                </c:pt>
                <c:pt idx="2">
                  <c:v>2013-IV</c:v>
                </c:pt>
                <c:pt idx="3">
                  <c:v>2014-IV</c:v>
                </c:pt>
                <c:pt idx="4">
                  <c:v>2015-IV</c:v>
                </c:pt>
                <c:pt idx="5">
                  <c:v>2016-IV</c:v>
                </c:pt>
                <c:pt idx="6">
                  <c:v>2017-IV</c:v>
                </c:pt>
                <c:pt idx="7">
                  <c:v>2018-IV</c:v>
                </c:pt>
              </c:strCache>
            </c:strRef>
          </c:cat>
          <c:val>
            <c:numRef>
              <c:f>Sheet1!$D$8:$K$8</c:f>
              <c:numCache>
                <c:formatCode>0.0</c:formatCode>
                <c:ptCount val="8"/>
                <c:pt idx="0">
                  <c:v>85.978899999999996</c:v>
                </c:pt>
                <c:pt idx="1">
                  <c:v>131.1353</c:v>
                </c:pt>
                <c:pt idx="2">
                  <c:v>131.77329999999998</c:v>
                </c:pt>
                <c:pt idx="3">
                  <c:v>65.486599999999996</c:v>
                </c:pt>
                <c:pt idx="4">
                  <c:v>70.905799999999999</c:v>
                </c:pt>
                <c:pt idx="5">
                  <c:v>77.43889999999999</c:v>
                </c:pt>
                <c:pt idx="6">
                  <c:v>92.18610000000001</c:v>
                </c:pt>
                <c:pt idx="7">
                  <c:v>109.5352144</c:v>
                </c:pt>
              </c:numCache>
            </c:numRef>
          </c:val>
          <c:smooth val="0"/>
        </c:ser>
        <c:ser>
          <c:idx val="1"/>
          <c:order val="1"/>
          <c:tx>
            <c:strRef>
              <c:f>Sheet1!$C$9</c:f>
              <c:strCache>
                <c:ptCount val="1"/>
                <c:pt idx="0">
                  <c:v>Үйлдвэрлэлт</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2831785449895685E-2"/>
                  <c:y val="-5.90578568983224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303721650178361E-2"/>
                  <c:y val="-6.1393130206550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64102564102564E-2"/>
                  <c:y val="6.9565217391304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711810305517621E-2"/>
                  <c:y val="-5.09259259259260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183827983040582E-2"/>
                  <c:y val="-7.41545132945338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59188326493388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180362070125847E-2"/>
                  <c:y val="-4.28341892046102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1199270405838088E-3"/>
                  <c:y val="1.85185185185184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Sheet1!$D$7:$K$7</c:f>
              <c:strCache>
                <c:ptCount val="8"/>
                <c:pt idx="0">
                  <c:v>2011-IV</c:v>
                </c:pt>
                <c:pt idx="1">
                  <c:v>2012-IV</c:v>
                </c:pt>
                <c:pt idx="2">
                  <c:v>2013-IV</c:v>
                </c:pt>
                <c:pt idx="3">
                  <c:v>2014-IV</c:v>
                </c:pt>
                <c:pt idx="4">
                  <c:v>2015-IV</c:v>
                </c:pt>
                <c:pt idx="5">
                  <c:v>2016-IV</c:v>
                </c:pt>
                <c:pt idx="6">
                  <c:v>2017-IV</c:v>
                </c:pt>
                <c:pt idx="7">
                  <c:v>2018-IV</c:v>
                </c:pt>
              </c:strCache>
            </c:strRef>
          </c:cat>
          <c:val>
            <c:numRef>
              <c:f>Sheet1!$D$9:$K$9</c:f>
              <c:numCache>
                <c:formatCode>0.0</c:formatCode>
                <c:ptCount val="8"/>
                <c:pt idx="0">
                  <c:v>90.365600000000001</c:v>
                </c:pt>
                <c:pt idx="1">
                  <c:v>82.100800000000007</c:v>
                </c:pt>
                <c:pt idx="2">
                  <c:v>97.3703</c:v>
                </c:pt>
                <c:pt idx="3">
                  <c:v>80.200399999999988</c:v>
                </c:pt>
                <c:pt idx="4">
                  <c:v>76.077699999999993</c:v>
                </c:pt>
                <c:pt idx="5">
                  <c:v>51.6965</c:v>
                </c:pt>
                <c:pt idx="6">
                  <c:v>63.885200000000005</c:v>
                </c:pt>
                <c:pt idx="7">
                  <c:v>107.0431682</c:v>
                </c:pt>
              </c:numCache>
            </c:numRef>
          </c:val>
          <c:smooth val="0"/>
        </c:ser>
        <c:dLbls>
          <c:showLegendKey val="0"/>
          <c:showVal val="1"/>
          <c:showCatName val="0"/>
          <c:showSerName val="0"/>
          <c:showPercent val="0"/>
          <c:showBubbleSize val="0"/>
        </c:dLbls>
        <c:marker val="1"/>
        <c:smooth val="0"/>
        <c:axId val="378519752"/>
        <c:axId val="383180152"/>
      </c:lineChart>
      <c:catAx>
        <c:axId val="37851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3180152"/>
        <c:crosses val="autoZero"/>
        <c:auto val="1"/>
        <c:lblAlgn val="ctr"/>
        <c:lblOffset val="100"/>
        <c:noMultiLvlLbl val="0"/>
      </c:catAx>
      <c:valAx>
        <c:axId val="383180152"/>
        <c:scaling>
          <c:orientation val="minMax"/>
        </c:scaling>
        <c:delete val="1"/>
        <c:axPos val="l"/>
        <c:numFmt formatCode="0.0" sourceLinked="1"/>
        <c:majorTickMark val="none"/>
        <c:minorTickMark val="none"/>
        <c:tickLblPos val="nextTo"/>
        <c:crossAx val="378519752"/>
        <c:crosses val="autoZero"/>
        <c:crossBetween val="between"/>
      </c:valAx>
      <c:spPr>
        <a:noFill/>
        <a:ln>
          <a:noFill/>
        </a:ln>
        <a:effectLst/>
      </c:spPr>
    </c:plotArea>
    <c:legend>
      <c:legendPos val="t"/>
      <c:layout>
        <c:manualLayout>
          <c:xMode val="edge"/>
          <c:yMode val="edge"/>
          <c:x val="0.29341829867420416"/>
          <c:y val="0.92379757960119224"/>
          <c:w val="0.38376909617067095"/>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emf"/><Relationship Id="rId12"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894044" y="937652"/>
            <a:ext cx="7924800"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2018-</a:t>
            </a:r>
            <a:r>
              <a:rPr lang="en-US" sz="2000" smtClean="0">
                <a:solidFill>
                  <a:srgbClr val="0070C0"/>
                </a:solidFill>
                <a:latin typeface="Arial" pitchFamily="34" charset="0"/>
                <a:cs typeface="Arial" pitchFamily="34" charset="0"/>
              </a:rPr>
              <a:t> IV</a:t>
            </a:r>
            <a:endParaRPr lang="en-US"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874512" y="1376219"/>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1" name="object 10"/>
          <p:cNvSpPr txBox="1"/>
          <p:nvPr/>
        </p:nvSpPr>
        <p:spPr>
          <a:xfrm>
            <a:off x="2176121" y="3199787"/>
            <a:ext cx="2151380" cy="1810752"/>
          </a:xfrm>
          <a:prstGeom prst="rect">
            <a:avLst/>
          </a:prstGeom>
        </p:spPr>
        <p:txBody>
          <a:bodyPr vert="horz" wrap="square" lIns="0" tIns="0" rIns="0" bIns="0" rtlCol="0">
            <a:spAutoFit/>
          </a:bodyPr>
          <a:lstStyle/>
          <a:p>
            <a:pPr marL="416559" marR="315595" indent="-92075">
              <a:lnSpc>
                <a:spcPct val="100800"/>
              </a:lnSpc>
            </a:pPr>
            <a:r>
              <a:rPr lang="en-US" sz="2500" spc="15" dirty="0" smtClean="0">
                <a:solidFill>
                  <a:srgbClr val="0033CC"/>
                </a:solidFill>
                <a:latin typeface="Tahoma"/>
                <a:cs typeface="Tahoma"/>
              </a:rPr>
              <a:t>39</a:t>
            </a:r>
            <a:r>
              <a:rPr sz="2500" spc="15" dirty="0" smtClean="0">
                <a:solidFill>
                  <a:srgbClr val="0033CC"/>
                </a:solidFill>
                <a:latin typeface="Tahoma"/>
                <a:cs typeface="Tahoma"/>
              </a:rPr>
              <a:t>.</a:t>
            </a:r>
            <a:r>
              <a:rPr lang="en-US" sz="2500" spc="15" dirty="0" smtClean="0">
                <a:solidFill>
                  <a:srgbClr val="0033CC"/>
                </a:solidFill>
                <a:latin typeface="Tahoma"/>
                <a:cs typeface="Tahoma"/>
              </a:rPr>
              <a:t>8</a:t>
            </a:r>
            <a:r>
              <a:rPr sz="2500" spc="-180"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мөн</a:t>
            </a:r>
            <a:r>
              <a:rPr sz="2100" spc="-85" dirty="0">
                <a:solidFill>
                  <a:srgbClr val="0033CC"/>
                </a:solidFill>
                <a:latin typeface="Tahoma"/>
                <a:cs typeface="Tahoma"/>
              </a:rPr>
              <a:t> </a:t>
            </a:r>
            <a:r>
              <a:rPr sz="2100" dirty="0">
                <a:solidFill>
                  <a:srgbClr val="0033CC"/>
                </a:solidFill>
                <a:latin typeface="Tahoma"/>
                <a:cs typeface="Tahoma"/>
              </a:rPr>
              <a:t>үеэс</a:t>
            </a:r>
            <a:endParaRPr sz="2100" dirty="0">
              <a:latin typeface="Tahoma"/>
              <a:cs typeface="Tahoma"/>
            </a:endParaRPr>
          </a:p>
          <a:p>
            <a:pPr marL="635" algn="ctr">
              <a:lnSpc>
                <a:spcPct val="100000"/>
              </a:lnSpc>
              <a:spcBef>
                <a:spcPts val="45"/>
              </a:spcBef>
            </a:pPr>
            <a:r>
              <a:rPr lang="en-US" sz="2500" spc="5" dirty="0">
                <a:solidFill>
                  <a:srgbClr val="0033CC"/>
                </a:solidFill>
                <a:latin typeface="Tahoma"/>
                <a:cs typeface="Tahoma"/>
              </a:rPr>
              <a:t>3</a:t>
            </a:r>
            <a:r>
              <a:rPr sz="2500" spc="5" dirty="0" smtClean="0">
                <a:solidFill>
                  <a:srgbClr val="0033CC"/>
                </a:solidFill>
                <a:latin typeface="Tahoma"/>
                <a:cs typeface="Tahoma"/>
              </a:rPr>
              <a:t>.</a:t>
            </a:r>
            <a:r>
              <a:rPr lang="en-US" sz="2500" spc="5" dirty="0" smtClean="0">
                <a:solidFill>
                  <a:srgbClr val="0033CC"/>
                </a:solidFill>
                <a:latin typeface="Tahoma"/>
                <a:cs typeface="Tahoma"/>
              </a:rPr>
              <a:t>2</a:t>
            </a:r>
            <a:r>
              <a:rPr sz="2500" spc="-185" dirty="0" smtClean="0">
                <a:solidFill>
                  <a:srgbClr val="0033CC"/>
                </a:solidFill>
                <a:latin typeface="Tahoma"/>
                <a:cs typeface="Tahoma"/>
              </a:rPr>
              <a:t> </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5" dirty="0" err="1" smtClean="0">
                <a:solidFill>
                  <a:srgbClr val="0033CC"/>
                </a:solidFill>
                <a:latin typeface="Tahoma"/>
                <a:cs typeface="Tahoma"/>
              </a:rPr>
              <a:t>буюу</a:t>
            </a:r>
            <a:endParaRPr sz="2100" dirty="0">
              <a:latin typeface="Tahoma"/>
              <a:cs typeface="Tahoma"/>
            </a:endParaRPr>
          </a:p>
          <a:p>
            <a:pPr algn="ctr">
              <a:lnSpc>
                <a:spcPct val="100000"/>
              </a:lnSpc>
              <a:spcBef>
                <a:spcPts val="30"/>
              </a:spcBef>
            </a:pPr>
            <a:r>
              <a:rPr lang="en-US" sz="2500" spc="20" dirty="0">
                <a:solidFill>
                  <a:srgbClr val="0033CC"/>
                </a:solidFill>
                <a:latin typeface="Tahoma"/>
                <a:cs typeface="Tahoma"/>
              </a:rPr>
              <a:t>8</a:t>
            </a:r>
            <a:r>
              <a:rPr sz="2500" spc="20" dirty="0" smtClean="0">
                <a:solidFill>
                  <a:srgbClr val="0033CC"/>
                </a:solidFill>
                <a:latin typeface="Tahoma"/>
                <a:cs typeface="Tahoma"/>
              </a:rPr>
              <a:t>.</a:t>
            </a:r>
            <a:r>
              <a:rPr lang="en-US" sz="2500" spc="20" dirty="0" smtClean="0">
                <a:solidFill>
                  <a:srgbClr val="0033CC"/>
                </a:solidFill>
                <a:latin typeface="Tahoma"/>
                <a:cs typeface="Tahoma"/>
              </a:rPr>
              <a:t>0</a:t>
            </a:r>
            <a:r>
              <a:rPr sz="2500" spc="20" dirty="0" smtClean="0">
                <a:solidFill>
                  <a:srgbClr val="0033CC"/>
                </a:solidFill>
                <a:latin typeface="Tahoma"/>
                <a:cs typeface="Tahoma"/>
              </a:rPr>
              <a:t>%</a:t>
            </a:r>
            <a:r>
              <a:rPr sz="2500" spc="-175" dirty="0" smtClean="0">
                <a:solidFill>
                  <a:srgbClr val="0033CC"/>
                </a:solidFill>
                <a:latin typeface="Tahoma"/>
                <a:cs typeface="Tahoma"/>
              </a:rPr>
              <a:t> </a:t>
            </a:r>
            <a:r>
              <a:rPr sz="2100" spc="5" dirty="0">
                <a:solidFill>
                  <a:srgbClr val="0033CC"/>
                </a:solidFill>
                <a:latin typeface="Tahoma"/>
                <a:cs typeface="Tahoma"/>
              </a:rPr>
              <a:t>суларчээ</a:t>
            </a:r>
            <a:endParaRPr sz="2100" dirty="0">
              <a:latin typeface="Tahoma"/>
              <a:cs typeface="Tahoma"/>
            </a:endParaRPr>
          </a:p>
        </p:txBody>
      </p:sp>
      <p:sp>
        <p:nvSpPr>
          <p:cNvPr id="25" name="object 8"/>
          <p:cNvSpPr txBox="1"/>
          <p:nvPr/>
        </p:nvSpPr>
        <p:spPr>
          <a:xfrm>
            <a:off x="5402077" y="3098531"/>
            <a:ext cx="2152650" cy="2140971"/>
          </a:xfrm>
          <a:prstGeom prst="rect">
            <a:avLst/>
          </a:prstGeom>
        </p:spPr>
        <p:txBody>
          <a:bodyPr vert="horz" wrap="square" lIns="0" tIns="0" rIns="0" bIns="0" rtlCol="0">
            <a:spAutoFit/>
          </a:bodyPr>
          <a:lstStyle/>
          <a:p>
            <a:pPr marL="374015" marR="93980" indent="-356870">
              <a:lnSpc>
                <a:spcPct val="100800"/>
              </a:lnSpc>
            </a:pPr>
            <a:r>
              <a:rPr sz="2500" spc="20" dirty="0" smtClean="0">
                <a:solidFill>
                  <a:srgbClr val="0033CC"/>
                </a:solidFill>
                <a:latin typeface="Tahoma"/>
                <a:cs typeface="Tahoma"/>
              </a:rPr>
              <a:t>2</a:t>
            </a:r>
            <a:r>
              <a:rPr lang="en-US" sz="2500" spc="20" dirty="0" smtClean="0">
                <a:solidFill>
                  <a:srgbClr val="0033CC"/>
                </a:solidFill>
                <a:latin typeface="Tahoma"/>
                <a:cs typeface="Tahoma"/>
              </a:rPr>
              <a:t>410</a:t>
            </a:r>
            <a:r>
              <a:rPr sz="2500" spc="-195"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мөн</a:t>
            </a:r>
            <a:r>
              <a:rPr sz="2100" spc="-85" dirty="0">
                <a:solidFill>
                  <a:srgbClr val="0033CC"/>
                </a:solidFill>
                <a:latin typeface="Tahoma"/>
                <a:cs typeface="Tahoma"/>
              </a:rPr>
              <a:t> </a:t>
            </a:r>
            <a:r>
              <a:rPr sz="2100" spc="5" dirty="0">
                <a:solidFill>
                  <a:srgbClr val="0033CC"/>
                </a:solidFill>
                <a:latin typeface="Tahoma"/>
                <a:cs typeface="Tahoma"/>
              </a:rPr>
              <a:t>үеэс</a:t>
            </a:r>
            <a:endParaRPr sz="2100" dirty="0">
              <a:latin typeface="Tahoma"/>
              <a:cs typeface="Tahoma"/>
            </a:endParaRPr>
          </a:p>
          <a:p>
            <a:pPr marL="721995" marR="282575" indent="-516255">
              <a:lnSpc>
                <a:spcPct val="101099"/>
              </a:lnSpc>
              <a:spcBef>
                <a:spcPts val="10"/>
              </a:spcBef>
            </a:pPr>
            <a:r>
              <a:rPr lang="en-US" sz="2500" spc="-20" dirty="0" smtClean="0">
                <a:solidFill>
                  <a:srgbClr val="0033CC"/>
                </a:solidFill>
                <a:latin typeface="Tahoma"/>
                <a:cs typeface="Tahoma"/>
              </a:rPr>
              <a:t>12</a:t>
            </a:r>
            <a:r>
              <a:rPr lang="mn-MN" sz="2500" spc="-20" dirty="0" smtClean="0">
                <a:solidFill>
                  <a:srgbClr val="0033CC"/>
                </a:solidFill>
                <a:latin typeface="Tahoma"/>
                <a:cs typeface="Tahoma"/>
              </a:rPr>
              <a:t>.0</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10" dirty="0">
                <a:solidFill>
                  <a:srgbClr val="0033CC"/>
                </a:solidFill>
                <a:latin typeface="Tahoma"/>
                <a:cs typeface="Tahoma"/>
              </a:rPr>
              <a:t>буюу</a:t>
            </a:r>
            <a:endParaRPr sz="2100" dirty="0">
              <a:latin typeface="Tahoma"/>
              <a:cs typeface="Tahoma"/>
            </a:endParaRPr>
          </a:p>
          <a:p>
            <a:pPr marL="12700">
              <a:lnSpc>
                <a:spcPct val="100000"/>
              </a:lnSpc>
              <a:spcBef>
                <a:spcPts val="10"/>
              </a:spcBef>
            </a:pPr>
            <a:r>
              <a:rPr lang="en-US" sz="2500" spc="20" dirty="0">
                <a:solidFill>
                  <a:srgbClr val="0033CC"/>
                </a:solidFill>
                <a:latin typeface="Tahoma"/>
                <a:cs typeface="Tahoma"/>
              </a:rPr>
              <a:t>0</a:t>
            </a:r>
            <a:r>
              <a:rPr sz="2500" spc="20" dirty="0" smtClean="0">
                <a:solidFill>
                  <a:srgbClr val="0033CC"/>
                </a:solidFill>
                <a:latin typeface="Tahoma"/>
                <a:cs typeface="Tahoma"/>
              </a:rPr>
              <a:t>.</a:t>
            </a:r>
            <a:r>
              <a:rPr lang="en-US" sz="2500" spc="20" dirty="0" smtClean="0">
                <a:solidFill>
                  <a:srgbClr val="0033CC"/>
                </a:solidFill>
                <a:latin typeface="Tahoma"/>
                <a:cs typeface="Tahoma"/>
              </a:rPr>
              <a:t>5</a:t>
            </a:r>
            <a:r>
              <a:rPr sz="2500" spc="20" dirty="0" smtClean="0">
                <a:solidFill>
                  <a:srgbClr val="0033CC"/>
                </a:solidFill>
                <a:latin typeface="Tahoma"/>
                <a:cs typeface="Tahoma"/>
              </a:rPr>
              <a:t>%</a:t>
            </a:r>
            <a:r>
              <a:rPr sz="2500" spc="-160" dirty="0" smtClean="0">
                <a:solidFill>
                  <a:srgbClr val="0033CC"/>
                </a:solidFill>
                <a:latin typeface="Tahoma"/>
                <a:cs typeface="Tahoma"/>
              </a:rPr>
              <a:t> </a:t>
            </a:r>
            <a:r>
              <a:rPr sz="2100" spc="5" dirty="0">
                <a:solidFill>
                  <a:srgbClr val="0033CC"/>
                </a:solidFill>
                <a:latin typeface="Tahoma"/>
                <a:cs typeface="Tahoma"/>
              </a:rPr>
              <a:t>суларчээ</a:t>
            </a:r>
            <a:endParaRPr sz="2100" dirty="0">
              <a:latin typeface="Tahoma"/>
              <a:cs typeface="Tahoma"/>
            </a:endParaRPr>
          </a:p>
        </p:txBody>
      </p:sp>
      <p:sp>
        <p:nvSpPr>
          <p:cNvPr id="26" name="object 9"/>
          <p:cNvSpPr txBox="1"/>
          <p:nvPr/>
        </p:nvSpPr>
        <p:spPr>
          <a:xfrm>
            <a:off x="8401914" y="3082152"/>
            <a:ext cx="2148205" cy="2128520"/>
          </a:xfrm>
          <a:prstGeom prst="rect">
            <a:avLst/>
          </a:prstGeom>
        </p:spPr>
        <p:txBody>
          <a:bodyPr vert="horz" wrap="square" lIns="0" tIns="0" rIns="0" bIns="0" rtlCol="0">
            <a:spAutoFit/>
          </a:bodyPr>
          <a:lstStyle/>
          <a:p>
            <a:pPr marL="414655" marR="129539" indent="-277495" algn="ctr">
              <a:lnSpc>
                <a:spcPct val="100800"/>
              </a:lnSpc>
            </a:pPr>
            <a:r>
              <a:rPr lang="en-US" sz="2500" spc="20" dirty="0" smtClean="0">
                <a:solidFill>
                  <a:srgbClr val="0033CC"/>
                </a:solidFill>
                <a:latin typeface="Tahoma"/>
                <a:cs typeface="Tahoma"/>
              </a:rPr>
              <a:t>379.5</a:t>
            </a:r>
            <a:r>
              <a:rPr sz="2500" spc="-65"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a:t>
            </a:r>
            <a:r>
              <a:rPr sz="2100" spc="10" dirty="0" err="1">
                <a:solidFill>
                  <a:srgbClr val="0033CC"/>
                </a:solidFill>
                <a:latin typeface="Tahoma"/>
                <a:cs typeface="Tahoma"/>
              </a:rPr>
              <a:t>мөн</a:t>
            </a:r>
            <a:r>
              <a:rPr sz="2100" spc="-85" dirty="0">
                <a:solidFill>
                  <a:srgbClr val="0033CC"/>
                </a:solidFill>
                <a:latin typeface="Tahoma"/>
                <a:cs typeface="Tahoma"/>
              </a:rPr>
              <a:t> </a:t>
            </a:r>
            <a:r>
              <a:rPr sz="2100" spc="5" dirty="0" err="1" smtClean="0">
                <a:solidFill>
                  <a:srgbClr val="0033CC"/>
                </a:solidFill>
                <a:latin typeface="Tahoma"/>
                <a:cs typeface="Tahoma"/>
              </a:rPr>
              <a:t>үеэс</a:t>
            </a:r>
            <a:endParaRPr sz="2100" dirty="0" smtClean="0">
              <a:latin typeface="Tahoma"/>
              <a:cs typeface="Tahoma"/>
            </a:endParaRPr>
          </a:p>
          <a:p>
            <a:pPr marL="762635" marR="314325" indent="-439420" algn="ctr">
              <a:lnSpc>
                <a:spcPct val="101099"/>
              </a:lnSpc>
              <a:spcBef>
                <a:spcPts val="10"/>
              </a:spcBef>
            </a:pPr>
            <a:r>
              <a:rPr lang="en-US" sz="2500" spc="15" dirty="0" smtClean="0">
                <a:solidFill>
                  <a:srgbClr val="0033CC"/>
                </a:solidFill>
                <a:latin typeface="Tahoma"/>
                <a:cs typeface="Tahoma"/>
              </a:rPr>
              <a:t>27</a:t>
            </a:r>
            <a:r>
              <a:rPr sz="2500" spc="15" dirty="0" smtClean="0">
                <a:solidFill>
                  <a:srgbClr val="0033CC"/>
                </a:solidFill>
                <a:latin typeface="Tahoma"/>
                <a:cs typeface="Tahoma"/>
              </a:rPr>
              <a:t>.</a:t>
            </a:r>
            <a:r>
              <a:rPr lang="en-US" sz="2500" spc="15" dirty="0" smtClean="0">
                <a:solidFill>
                  <a:srgbClr val="0033CC"/>
                </a:solidFill>
                <a:latin typeface="Tahoma"/>
                <a:cs typeface="Tahoma"/>
              </a:rPr>
              <a:t>5</a:t>
            </a:r>
            <a:r>
              <a:rPr sz="2500" spc="-180" dirty="0" smtClean="0">
                <a:solidFill>
                  <a:srgbClr val="0033CC"/>
                </a:solidFill>
                <a:latin typeface="Tahoma"/>
                <a:cs typeface="Tahoma"/>
              </a:rPr>
              <a:t> </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10" dirty="0" err="1" smtClean="0">
                <a:solidFill>
                  <a:srgbClr val="0033CC"/>
                </a:solidFill>
                <a:latin typeface="Tahoma"/>
                <a:cs typeface="Tahoma"/>
              </a:rPr>
              <a:t>буюу</a:t>
            </a:r>
            <a:endParaRPr sz="2100" dirty="0" smtClean="0">
              <a:latin typeface="Tahoma"/>
              <a:cs typeface="Tahoma"/>
            </a:endParaRPr>
          </a:p>
          <a:p>
            <a:pPr marL="12700" algn="ctr">
              <a:lnSpc>
                <a:spcPct val="100000"/>
              </a:lnSpc>
              <a:spcBef>
                <a:spcPts val="10"/>
              </a:spcBef>
            </a:pPr>
            <a:r>
              <a:rPr lang="en-US" sz="2500" spc="15" dirty="0" smtClean="0">
                <a:solidFill>
                  <a:srgbClr val="0033CC"/>
                </a:solidFill>
                <a:latin typeface="Tahoma"/>
                <a:cs typeface="Tahoma"/>
              </a:rPr>
              <a:t>7.8</a:t>
            </a:r>
            <a:r>
              <a:rPr sz="2500" spc="15" dirty="0" smtClean="0">
                <a:solidFill>
                  <a:srgbClr val="0033CC"/>
                </a:solidFill>
                <a:latin typeface="Tahoma"/>
                <a:cs typeface="Tahoma"/>
              </a:rPr>
              <a:t>%</a:t>
            </a:r>
            <a:r>
              <a:rPr sz="2500" spc="-170" dirty="0" smtClean="0">
                <a:solidFill>
                  <a:srgbClr val="0033CC"/>
                </a:solidFill>
                <a:latin typeface="Tahoma"/>
                <a:cs typeface="Tahoma"/>
              </a:rPr>
              <a:t> </a:t>
            </a:r>
            <a:r>
              <a:rPr lang="mn-MN" sz="2100" spc="5" dirty="0" smtClean="0">
                <a:solidFill>
                  <a:srgbClr val="0033CC"/>
                </a:solidFill>
                <a:latin typeface="Tahoma"/>
                <a:cs typeface="Tahoma"/>
              </a:rPr>
              <a:t>өс</a:t>
            </a:r>
            <a:r>
              <a:rPr sz="2100" spc="5" dirty="0" err="1" smtClean="0">
                <a:solidFill>
                  <a:srgbClr val="0033CC"/>
                </a:solidFill>
                <a:latin typeface="Tahoma"/>
                <a:cs typeface="Tahoma"/>
              </a:rPr>
              <a:t>чээ</a:t>
            </a:r>
            <a:endParaRPr sz="2100" dirty="0">
              <a:latin typeface="Tahoma"/>
              <a:cs typeface="Tahoma"/>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ҮЗҮҮЛЭЛТ–Төсөв</a:t>
            </a:r>
            <a:endParaRPr lang="mn-MN" sz="2400" b="1" dirty="0">
              <a:solidFill>
                <a:srgbClr val="002060"/>
              </a:solidFill>
              <a:latin typeface="Arial" panose="020B0604020202020204" pitchFamily="34" charset="0"/>
              <a:ea typeface="Arial Unicode MS" pitchFamily="34" charset="-128"/>
              <a:cs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375" y="638757"/>
            <a:ext cx="839563" cy="484524"/>
          </a:xfrm>
          <a:prstGeom prst="rect">
            <a:avLst/>
          </a:prstGeom>
          <a:noFill/>
          <a:ln w="9525">
            <a:noFill/>
            <a:miter lim="800000"/>
            <a:headEnd/>
            <a:tailEnd/>
          </a:ln>
        </p:spPr>
      </p:pic>
      <p:sp>
        <p:nvSpPr>
          <p:cNvPr id="7" name="Rounded Rectangle 6"/>
          <p:cNvSpPr/>
          <p:nvPr/>
        </p:nvSpPr>
        <p:spPr>
          <a:xfrm>
            <a:off x="961792" y="1156405"/>
            <a:ext cx="11090496" cy="2043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3497" y="1283257"/>
            <a:ext cx="11002916" cy="1815882"/>
          </a:xfrm>
          <a:prstGeom prst="rect">
            <a:avLst/>
          </a:prstGeom>
          <a:noFill/>
        </p:spPr>
        <p:txBody>
          <a:bodyPr wrap="square" rtlCol="0">
            <a:spAutoFit/>
          </a:bodyPr>
          <a:lstStyle/>
          <a:p>
            <a:pPr algn="just"/>
            <a:r>
              <a:rPr lang="mn-MN" sz="1600" dirty="0">
                <a:solidFill>
                  <a:schemeClr val="bg1"/>
                </a:solidFill>
                <a:latin typeface="Arial" panose="020B0604020202020204" pitchFamily="34" charset="0"/>
                <a:cs typeface="Arial" panose="020B0604020202020204" pitchFamily="34" charset="0"/>
              </a:rPr>
              <a:t>2018 оны эхний 4 сарын төсвийн гүйцэтгэлийн мэдээгээр орон нутгийн төсвийн орлого </a:t>
            </a:r>
            <a:r>
              <a:rPr lang="en-US" sz="1600" dirty="0">
                <a:solidFill>
                  <a:schemeClr val="bg1"/>
                </a:solidFill>
                <a:latin typeface="Arial" panose="020B0604020202020204" pitchFamily="34" charset="0"/>
                <a:cs typeface="Arial" panose="020B0604020202020204" pitchFamily="34" charset="0"/>
              </a:rPr>
              <a:t>5’729.8 </a:t>
            </a:r>
            <a:r>
              <a:rPr lang="mn-MN" sz="1600" dirty="0">
                <a:solidFill>
                  <a:schemeClr val="bg1"/>
                </a:solidFill>
                <a:latin typeface="Arial" panose="020B0604020202020204" pitchFamily="34" charset="0"/>
                <a:cs typeface="Arial" panose="020B0604020202020204" pitchFamily="34" charset="0"/>
              </a:rPr>
              <a:t>сая төгрөг буюу 119.5 хувийн гүйцэтгэлтэй гарсан байна. Үүнээс аймгийн төсвийн орлого </a:t>
            </a:r>
            <a:r>
              <a:rPr lang="en-US" sz="1600" dirty="0">
                <a:solidFill>
                  <a:schemeClr val="bg1"/>
                </a:solidFill>
                <a:latin typeface="Arial" panose="020B0604020202020204" pitchFamily="34" charset="0"/>
                <a:cs typeface="Arial" panose="020B0604020202020204" pitchFamily="34" charset="0"/>
              </a:rPr>
              <a:t>4’045.5</a:t>
            </a:r>
            <a:r>
              <a:rPr lang="mn-MN" sz="1600" dirty="0">
                <a:solidFill>
                  <a:schemeClr val="bg1"/>
                </a:solidFill>
                <a:latin typeface="Arial" panose="020B0604020202020204" pitchFamily="34" charset="0"/>
                <a:cs typeface="Arial" panose="020B0604020202020204" pitchFamily="34" charset="0"/>
              </a:rPr>
              <a:t> сая төгрөг буюу 114.2 хувийн гүйцэтгэлтэй</a:t>
            </a:r>
            <a:r>
              <a:rPr lang="en-US" sz="1600" dirty="0">
                <a:solidFill>
                  <a:schemeClr val="bg1"/>
                </a:solidFill>
                <a:latin typeface="Arial" panose="020B0604020202020204" pitchFamily="34" charset="0"/>
                <a:cs typeface="Arial" panose="020B0604020202020204" pitchFamily="34" charset="0"/>
              </a:rPr>
              <a:t>,</a:t>
            </a:r>
            <a:r>
              <a:rPr lang="mn-MN" sz="1600" dirty="0">
                <a:solidFill>
                  <a:schemeClr val="bg1"/>
                </a:solidFill>
                <a:latin typeface="Arial" panose="020B0604020202020204" pitchFamily="34" charset="0"/>
                <a:cs typeface="Arial" panose="020B0604020202020204" pitchFamily="34" charset="0"/>
              </a:rPr>
              <a:t> сумдын төсвийн орлого 1</a:t>
            </a:r>
            <a:r>
              <a:rPr lang="en-US" sz="1600" dirty="0">
                <a:solidFill>
                  <a:schemeClr val="bg1"/>
                </a:solidFill>
                <a:latin typeface="Arial" panose="020B0604020202020204" pitchFamily="34" charset="0"/>
                <a:cs typeface="Arial" panose="020B0604020202020204" pitchFamily="34" charset="0"/>
              </a:rPr>
              <a:t>’684.3</a:t>
            </a:r>
            <a:r>
              <a:rPr lang="mn-MN" sz="1600" dirty="0">
                <a:solidFill>
                  <a:schemeClr val="bg1"/>
                </a:solidFill>
                <a:latin typeface="Arial" panose="020B0604020202020204" pitchFamily="34" charset="0"/>
                <a:cs typeface="Arial" panose="020B0604020202020204" pitchFamily="34" charset="0"/>
              </a:rPr>
              <a:t> сая төгрөг буюу 134.5 хувийн гүйцэтгэлтэй байна. </a:t>
            </a:r>
            <a:endParaRPr lang="en-US" sz="1600" dirty="0">
              <a:solidFill>
                <a:schemeClr val="bg1"/>
              </a:solidFill>
              <a:latin typeface="Arial" panose="020B0604020202020204" pitchFamily="34" charset="0"/>
              <a:cs typeface="Arial" panose="020B0604020202020204" pitchFamily="34" charset="0"/>
            </a:endParaRPr>
          </a:p>
          <a:p>
            <a:pPr algn="just"/>
            <a:r>
              <a:rPr lang="mn-MN" sz="1600" dirty="0">
                <a:solidFill>
                  <a:schemeClr val="bg1"/>
                </a:solidFill>
                <a:latin typeface="Arial" panose="020B0604020202020204" pitchFamily="34" charset="0"/>
                <a:cs typeface="Arial" panose="020B0604020202020204" pitchFamily="34" charset="0"/>
              </a:rPr>
              <a:t>2018 оны эхний </a:t>
            </a:r>
            <a:r>
              <a:rPr lang="en-US" sz="1600" dirty="0">
                <a:solidFill>
                  <a:schemeClr val="bg1"/>
                </a:solidFill>
                <a:latin typeface="Arial" panose="020B0604020202020204" pitchFamily="34" charset="0"/>
                <a:cs typeface="Arial" panose="020B0604020202020204" pitchFamily="34" charset="0"/>
              </a:rPr>
              <a:t>4 </a:t>
            </a:r>
            <a:r>
              <a:rPr lang="mn-MN" sz="1600" dirty="0">
                <a:solidFill>
                  <a:schemeClr val="bg1"/>
                </a:solidFill>
                <a:latin typeface="Arial" panose="020B0604020202020204" pitchFamily="34" charset="0"/>
                <a:cs typeface="Arial" panose="020B0604020202020204" pitchFamily="34" charset="0"/>
              </a:rPr>
              <a:t>сарын төсвийн гүйцэтгэлийн мэдээгээр орон нутгийн төсвийн зарлага 22</a:t>
            </a:r>
            <a:r>
              <a:rPr lang="en-US" sz="1600" dirty="0">
                <a:solidFill>
                  <a:schemeClr val="bg1"/>
                </a:solidFill>
                <a:latin typeface="Arial" panose="020B0604020202020204" pitchFamily="34" charset="0"/>
                <a:cs typeface="Arial" panose="020B0604020202020204" pitchFamily="34" charset="0"/>
              </a:rPr>
              <a:t>’127.2 </a:t>
            </a:r>
            <a:r>
              <a:rPr lang="mn-MN" sz="1600" dirty="0">
                <a:solidFill>
                  <a:schemeClr val="bg1"/>
                </a:solidFill>
                <a:latin typeface="Arial" panose="020B0604020202020204" pitchFamily="34" charset="0"/>
                <a:cs typeface="Arial" panose="020B0604020202020204" pitchFamily="34" charset="0"/>
              </a:rPr>
              <a:t>сая төгрөг буюу </a:t>
            </a:r>
            <a:r>
              <a:rPr lang="en-US" sz="1600" dirty="0">
                <a:solidFill>
                  <a:schemeClr val="bg1"/>
                </a:solidFill>
                <a:latin typeface="Arial" panose="020B0604020202020204" pitchFamily="34" charset="0"/>
                <a:cs typeface="Arial" panose="020B0604020202020204" pitchFamily="34" charset="0"/>
              </a:rPr>
              <a:t>83.7</a:t>
            </a:r>
            <a:r>
              <a:rPr lang="mn-MN" sz="1600" dirty="0">
                <a:solidFill>
                  <a:schemeClr val="bg1"/>
                </a:solidFill>
                <a:latin typeface="Arial" panose="020B0604020202020204" pitchFamily="34" charset="0"/>
                <a:cs typeface="Arial" panose="020B0604020202020204" pitchFamily="34" charset="0"/>
              </a:rPr>
              <a:t> хувийн гүйцэтгэлтэй гарсан байна. Үүнээс орон нутгийн төсвийн  байгууллагуудын зарлага 9653.5 сая төгрөг буюу </a:t>
            </a:r>
            <a:r>
              <a:rPr lang="en-US" sz="1600" dirty="0">
                <a:solidFill>
                  <a:schemeClr val="bg1"/>
                </a:solidFill>
                <a:latin typeface="Arial" panose="020B0604020202020204" pitchFamily="34" charset="0"/>
                <a:cs typeface="Arial" panose="020B0604020202020204" pitchFamily="34" charset="0"/>
              </a:rPr>
              <a:t>71.2 </a:t>
            </a:r>
            <a:r>
              <a:rPr lang="mn-MN" sz="1600" dirty="0">
                <a:solidFill>
                  <a:schemeClr val="bg1"/>
                </a:solidFill>
                <a:latin typeface="Arial" panose="020B0604020202020204" pitchFamily="34" charset="0"/>
                <a:cs typeface="Arial" panose="020B0604020202020204" pitchFamily="34" charset="0"/>
              </a:rPr>
              <a:t>хувь</a:t>
            </a:r>
            <a:r>
              <a:rPr lang="en-US" sz="1600" dirty="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Тусгай зориулалтын шилжүүлгийн байгууллагуудын төсвийн зарлага 15’</a:t>
            </a:r>
            <a:r>
              <a:rPr lang="en-US" sz="1600" dirty="0">
                <a:solidFill>
                  <a:schemeClr val="bg1"/>
                </a:solidFill>
                <a:latin typeface="Arial" panose="020B0604020202020204" pitchFamily="34" charset="0"/>
                <a:cs typeface="Arial" panose="020B0604020202020204" pitchFamily="34" charset="0"/>
              </a:rPr>
              <a:t>253.4</a:t>
            </a:r>
            <a:r>
              <a:rPr lang="mn-MN" sz="1600" dirty="0">
                <a:solidFill>
                  <a:schemeClr val="bg1"/>
                </a:solidFill>
                <a:latin typeface="Arial" panose="020B0604020202020204" pitchFamily="34" charset="0"/>
                <a:cs typeface="Arial" panose="020B0604020202020204" pitchFamily="34" charset="0"/>
              </a:rPr>
              <a:t> сая төгрөг буюу </a:t>
            </a:r>
            <a:r>
              <a:rPr lang="en-US" sz="1600" dirty="0">
                <a:solidFill>
                  <a:schemeClr val="bg1"/>
                </a:solidFill>
                <a:latin typeface="Arial" panose="020B0604020202020204" pitchFamily="34" charset="0"/>
                <a:cs typeface="Arial" panose="020B0604020202020204" pitchFamily="34" charset="0"/>
              </a:rPr>
              <a:t>90.9</a:t>
            </a:r>
            <a:r>
              <a:rPr lang="mn-MN" sz="1600" dirty="0">
                <a:solidFill>
                  <a:schemeClr val="bg1"/>
                </a:solidFill>
                <a:latin typeface="Arial" panose="020B0604020202020204" pitchFamily="34" charset="0"/>
                <a:cs typeface="Arial" panose="020B0604020202020204" pitchFamily="34" charset="0"/>
              </a:rPr>
              <a:t> хувийн гүйцэтгэлтэй </a:t>
            </a:r>
            <a:r>
              <a:rPr lang="en-US" sz="1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гарсан</a:t>
            </a:r>
            <a:r>
              <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байна</a:t>
            </a:r>
            <a:r>
              <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318642895"/>
              </p:ext>
            </p:extLst>
          </p:nvPr>
        </p:nvGraphicFramePr>
        <p:xfrm>
          <a:off x="1200369" y="3332584"/>
          <a:ext cx="10733484" cy="30682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0749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2071250" y="1412425"/>
            <a:ext cx="9227814" cy="2166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9963" y="1547697"/>
            <a:ext cx="8650388" cy="2308324"/>
          </a:xfrm>
          <a:prstGeom prst="rect">
            <a:avLst/>
          </a:prstGeom>
          <a:noFill/>
        </p:spPr>
        <p:txBody>
          <a:bodyPr wrap="square" rtlCol="0">
            <a:spAutoFit/>
          </a:bodyPr>
          <a:lstStyle/>
          <a:p>
            <a:r>
              <a:rPr lang="mn-MN" sz="1400" dirty="0">
                <a:solidFill>
                  <a:schemeClr val="bg1"/>
                </a:solidFill>
              </a:rPr>
              <a:t>2018 оны эхний 4 сарын байдлаар 440.7</a:t>
            </a:r>
            <a:r>
              <a:rPr lang="en-US" sz="1400" dirty="0">
                <a:solidFill>
                  <a:schemeClr val="bg1"/>
                </a:solidFill>
              </a:rPr>
              <a:t> </a:t>
            </a:r>
            <a:r>
              <a:rPr lang="en-US" sz="1400" dirty="0" err="1">
                <a:solidFill>
                  <a:schemeClr val="bg1"/>
                </a:solidFill>
              </a:rPr>
              <a:t>мянган</a:t>
            </a:r>
            <a:r>
              <a:rPr lang="en-US" sz="1400" dirty="0">
                <a:solidFill>
                  <a:schemeClr val="bg1"/>
                </a:solidFill>
              </a:rPr>
              <a:t> </a:t>
            </a:r>
            <a:r>
              <a:rPr lang="mn-MN" sz="1400" dirty="0">
                <a:solidFill>
                  <a:schemeClr val="bg1"/>
                </a:solidFill>
              </a:rPr>
              <a:t>эх мал төллөсөн нь урьд оны мөн үеэс 6.5</a:t>
            </a:r>
            <a:r>
              <a:rPr lang="en-US" sz="1400" dirty="0">
                <a:solidFill>
                  <a:schemeClr val="bg1"/>
                </a:solidFill>
              </a:rPr>
              <a:t> </a:t>
            </a:r>
            <a:r>
              <a:rPr lang="en-US" sz="1400" dirty="0" err="1">
                <a:solidFill>
                  <a:schemeClr val="bg1"/>
                </a:solidFill>
              </a:rPr>
              <a:t>мянган</a:t>
            </a:r>
            <a:r>
              <a:rPr lang="en-US" sz="1400" dirty="0">
                <a:solidFill>
                  <a:schemeClr val="bg1"/>
                </a:solidFill>
              </a:rPr>
              <a:t> </a:t>
            </a:r>
            <a:r>
              <a:rPr lang="mn-MN" sz="1400" dirty="0">
                <a:solidFill>
                  <a:schemeClr val="bg1"/>
                </a:solidFill>
              </a:rPr>
              <a:t>толгой буюу 1.5 хувиар нэмэгдсэн байна. Мал төллөлтийн хувь Баруунбүрэн, Шаамар, Жавхлант</a:t>
            </a:r>
            <a:r>
              <a:rPr lang="en-US" sz="1400" dirty="0">
                <a:solidFill>
                  <a:schemeClr val="bg1"/>
                </a:solidFill>
              </a:rPr>
              <a:t> </a:t>
            </a:r>
            <a:r>
              <a:rPr lang="en-US" sz="1400" dirty="0" err="1">
                <a:solidFill>
                  <a:schemeClr val="bg1"/>
                </a:solidFill>
              </a:rPr>
              <a:t>су</a:t>
            </a:r>
            <a:r>
              <a:rPr lang="mn-MN" sz="1400" dirty="0">
                <a:solidFill>
                  <a:schemeClr val="bg1"/>
                </a:solidFill>
              </a:rPr>
              <a:t>мдад өндөр буюу 75.0-87.6 хувьтай байна.</a:t>
            </a:r>
            <a:endParaRPr lang="en-US" sz="1400" dirty="0">
              <a:solidFill>
                <a:schemeClr val="bg1"/>
              </a:solidFill>
            </a:endParaRPr>
          </a:p>
          <a:p>
            <a:r>
              <a:rPr lang="mn-MN" sz="1400" dirty="0">
                <a:solidFill>
                  <a:schemeClr val="bg1"/>
                </a:solidFill>
              </a:rPr>
              <a:t>Аймгийн хэмжээнд 437.0</a:t>
            </a:r>
            <a:r>
              <a:rPr lang="en-US" sz="1400" dirty="0">
                <a:solidFill>
                  <a:schemeClr val="bg1"/>
                </a:solidFill>
              </a:rPr>
              <a:t> </a:t>
            </a:r>
            <a:r>
              <a:rPr lang="en-US" sz="1400" dirty="0" err="1">
                <a:solidFill>
                  <a:schemeClr val="bg1"/>
                </a:solidFill>
              </a:rPr>
              <a:t>мянган</a:t>
            </a:r>
            <a:r>
              <a:rPr lang="mn-MN" sz="1400" dirty="0">
                <a:solidFill>
                  <a:schemeClr val="bg1"/>
                </a:solidFill>
              </a:rPr>
              <a:t> толгой төл бойжиж байгаа нь урьд оны мөн үетэй харьцуулахад 20.1</a:t>
            </a:r>
            <a:r>
              <a:rPr lang="en-US" sz="1400" dirty="0">
                <a:solidFill>
                  <a:schemeClr val="bg1"/>
                </a:solidFill>
              </a:rPr>
              <a:t> </a:t>
            </a:r>
            <a:r>
              <a:rPr lang="en-US" sz="1400" dirty="0" err="1">
                <a:solidFill>
                  <a:schemeClr val="bg1"/>
                </a:solidFill>
              </a:rPr>
              <a:t>мянган</a:t>
            </a:r>
            <a:r>
              <a:rPr lang="mn-MN" sz="1400" dirty="0">
                <a:solidFill>
                  <a:schemeClr val="bg1"/>
                </a:solidFill>
              </a:rPr>
              <a:t> толгой буюу 4.8 хувиар их байна. </a:t>
            </a:r>
            <a:endParaRPr lang="en-US" sz="1400" dirty="0">
              <a:solidFill>
                <a:schemeClr val="bg1"/>
              </a:solidFill>
            </a:endParaRPr>
          </a:p>
          <a:p>
            <a:r>
              <a:rPr lang="mn-MN" sz="1400" dirty="0">
                <a:solidFill>
                  <a:schemeClr val="bg1"/>
                </a:solidFill>
              </a:rPr>
              <a:t>2018 оны эхний </a:t>
            </a:r>
            <a:r>
              <a:rPr lang="en-US" sz="1400" dirty="0">
                <a:solidFill>
                  <a:schemeClr val="bg1"/>
                </a:solidFill>
              </a:rPr>
              <a:t>4 </a:t>
            </a:r>
            <a:r>
              <a:rPr lang="mn-MN" sz="1400" dirty="0">
                <a:solidFill>
                  <a:schemeClr val="bg1"/>
                </a:solidFill>
              </a:rPr>
              <a:t>сарын байдлаар оны эхний нийт малын </a:t>
            </a:r>
            <a:r>
              <a:rPr lang="en-US" sz="1400" dirty="0">
                <a:solidFill>
                  <a:schemeClr val="bg1"/>
                </a:solidFill>
              </a:rPr>
              <a:t>0.</a:t>
            </a:r>
            <a:r>
              <a:rPr lang="mn-MN" sz="1400" dirty="0">
                <a:solidFill>
                  <a:schemeClr val="bg1"/>
                </a:solidFill>
              </a:rPr>
              <a:t>5 хувьтай тэнцэх 8173 толгой мал хорогдсон нь урьд онтой харьцуулахад 5.1 дахин бага байна. Хорогдсон нийт малын 4.3 хувь нь өвчнөөр хорогдсон, 28.9 хувь нь хээлтэгч малын хорогдол байна. Хорогдсон нийт малын 4206 </a:t>
            </a:r>
            <a:r>
              <a:rPr lang="en-US" sz="1400" dirty="0" err="1">
                <a:solidFill>
                  <a:schemeClr val="bg1"/>
                </a:solidFill>
              </a:rPr>
              <a:t>толгой</a:t>
            </a:r>
            <a:r>
              <a:rPr lang="en-US" sz="1400" dirty="0">
                <a:solidFill>
                  <a:schemeClr val="bg1"/>
                </a:solidFill>
              </a:rPr>
              <a:t> </a:t>
            </a:r>
            <a:r>
              <a:rPr lang="mn-MN" sz="1400" dirty="0">
                <a:solidFill>
                  <a:schemeClr val="bg1"/>
                </a:solidFill>
              </a:rPr>
              <a:t>буюу 51.5 хувь нь Мандал, </a:t>
            </a:r>
            <a:r>
              <a:rPr lang="en-US" sz="1400" dirty="0" err="1">
                <a:solidFill>
                  <a:schemeClr val="bg1"/>
                </a:solidFill>
              </a:rPr>
              <a:t>Орхонтуул</a:t>
            </a:r>
            <a:r>
              <a:rPr lang="mn-MN" sz="1400" dirty="0">
                <a:solidFill>
                  <a:schemeClr val="bg1"/>
                </a:solidFill>
              </a:rPr>
              <a:t> сумдад ногдож байна.</a:t>
            </a:r>
            <a:endParaRPr lang="en-US" sz="1400" dirty="0">
              <a:solidFill>
                <a:schemeClr val="bg1"/>
              </a:solidFill>
            </a:endParaRPr>
          </a:p>
          <a:p>
            <a:r>
              <a:rPr lang="mn-MN" sz="1400" dirty="0"/>
              <a:t> </a:t>
            </a:r>
            <a:endParaRPr lang="en-US" sz="1400" dirty="0"/>
          </a:p>
        </p:txBody>
      </p:sp>
      <p:pic>
        <p:nvPicPr>
          <p:cNvPr id="2" name="Picture 1"/>
          <p:cNvPicPr>
            <a:picLocks noChangeAspect="1"/>
          </p:cNvPicPr>
          <p:nvPr/>
        </p:nvPicPr>
        <p:blipFill>
          <a:blip r:embed="rId7"/>
          <a:stretch>
            <a:fillRect/>
          </a:stretch>
        </p:blipFill>
        <p:spPr>
          <a:xfrm>
            <a:off x="1828800" y="565266"/>
            <a:ext cx="872037" cy="568075"/>
          </a:xfrm>
          <a:prstGeom prst="rect">
            <a:avLst/>
          </a:prstGeom>
        </p:spPr>
      </p:pic>
      <p:graphicFrame>
        <p:nvGraphicFramePr>
          <p:cNvPr id="18" name="Chart 17"/>
          <p:cNvGraphicFramePr/>
          <p:nvPr>
            <p:extLst>
              <p:ext uri="{D42A27DB-BD31-4B8C-83A1-F6EECF244321}">
                <p14:modId xmlns:p14="http://schemas.microsoft.com/office/powerpoint/2010/main" val="3535310652"/>
              </p:ext>
            </p:extLst>
          </p:nvPr>
        </p:nvGraphicFramePr>
        <p:xfrm>
          <a:off x="1087822" y="3714294"/>
          <a:ext cx="10342178" cy="256038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3"/>
            <a:ext cx="10964476" cy="241538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235063"/>
            <a:ext cx="10789316" cy="2769989"/>
          </a:xfrm>
          <a:prstGeom prst="rect">
            <a:avLst/>
          </a:prstGeom>
          <a:noFill/>
        </p:spPr>
        <p:txBody>
          <a:bodyPr wrap="square" rtlCol="0">
            <a:spAutoFit/>
          </a:bodyPr>
          <a:lstStyle/>
          <a:p>
            <a:r>
              <a:rPr lang="mn-MN" dirty="0">
                <a:solidFill>
                  <a:schemeClr val="bg1"/>
                </a:solidFill>
              </a:rPr>
              <a:t>2018 оны эхний 4 сарын байдлаар аж үйлдвэрийн салбарт </a:t>
            </a:r>
            <a:r>
              <a:rPr lang="en-US" dirty="0">
                <a:solidFill>
                  <a:schemeClr val="bg1"/>
                </a:solidFill>
              </a:rPr>
              <a:t>107043.2</a:t>
            </a:r>
            <a:r>
              <a:rPr lang="mn-MN" dirty="0">
                <a:solidFill>
                  <a:schemeClr val="bg1"/>
                </a:solidFill>
              </a:rPr>
              <a:t> сая төгрөгийн бүтээгдэхүүн үйлдвэрлэж, 109535.2 сая төгрөгийн борлуулалт хийгдсэн нь урьд оны мөн үеийнхээс борлуулалт  17.3 тэр.бум төгрөгөөр буюу 18.8 хувиар,  харин үйлдвэрлэлт 67.5 хувиар тус тус өссөн үзүүлэлттэй гарсан байна. Аж үйлдвэрийн нийт бүтээгдэхүүний 28.7 хувь нь хүнсний салбарт, 69.6 хувь нь уул уурхайн салбарт, 7.6 хувь нь барилгын материалын салбар, 4.1 хувь нь бусад салбарт, бүтээгджээ. Сумдын жижиг дунд үйлдвэрүүд аймгийн аж </a:t>
            </a:r>
            <a:endParaRPr lang="en-US" dirty="0" smtClean="0">
              <a:solidFill>
                <a:schemeClr val="bg1"/>
              </a:solidFill>
            </a:endParaRPr>
          </a:p>
          <a:p>
            <a:r>
              <a:rPr lang="mn-MN" dirty="0" smtClean="0">
                <a:solidFill>
                  <a:schemeClr val="bg1"/>
                </a:solidFill>
              </a:rPr>
              <a:t>үйлдвэрийн </a:t>
            </a:r>
            <a:r>
              <a:rPr lang="mn-MN" dirty="0">
                <a:solidFill>
                  <a:schemeClr val="bg1"/>
                </a:solidFill>
              </a:rPr>
              <a:t>нийт бүтээгдэхүүний 0.4 хувьтай тэнцэх 130.0 сая төгрөгийн бүтээгдэхүүн үйлдвэрлэж, 483.6 сая.төгрөгийн борлуулалт хийжээ</a:t>
            </a:r>
            <a:r>
              <a:rPr lang="mn-MN" dirty="0" smtClean="0">
                <a:solidFill>
                  <a:schemeClr val="bg1"/>
                </a:solidFill>
              </a:rPr>
              <a:t>.</a:t>
            </a:r>
            <a:endParaRPr lang="en-US" dirty="0" smtClean="0">
              <a:solidFill>
                <a:schemeClr val="bg1"/>
              </a:solidFill>
            </a:endParaRPr>
          </a:p>
          <a:p>
            <a:endParaRPr lang="en-US" sz="1600" dirty="0"/>
          </a:p>
          <a:p>
            <a:endParaRPr lang="en-US" sz="1600" dirty="0" smtClean="0"/>
          </a:p>
          <a:p>
            <a:endParaRPr lang="en-US" sz="1600" dirty="0"/>
          </a:p>
        </p:txBody>
      </p:sp>
      <p:graphicFrame>
        <p:nvGraphicFramePr>
          <p:cNvPr id="18" name="Chart 17"/>
          <p:cNvGraphicFramePr/>
          <p:nvPr>
            <p:extLst>
              <p:ext uri="{D42A27DB-BD31-4B8C-83A1-F6EECF244321}">
                <p14:modId xmlns:p14="http://schemas.microsoft.com/office/powerpoint/2010/main" val="1636877267"/>
              </p:ext>
            </p:extLst>
          </p:nvPr>
        </p:nvGraphicFramePr>
        <p:xfrm>
          <a:off x="996024" y="3544584"/>
          <a:ext cx="10861884" cy="291219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901112" y="3061220"/>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Сэлэнгэ Статистик</a:t>
            </a:r>
            <a:endParaRPr lang="en-US" sz="105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998725" y="1147524"/>
            <a:ext cx="10473611" cy="5281448"/>
          </a:xfrm>
          <a:prstGeom prst="rect">
            <a:avLst/>
          </a:prstGeom>
        </p:spPr>
      </p:pic>
      <p:pic>
        <p:nvPicPr>
          <p:cNvPr id="26" name="Picture 25"/>
          <p:cNvPicPr>
            <a:picLocks noChangeAspect="1"/>
          </p:cNvPicPr>
          <p:nvPr/>
        </p:nvPicPr>
        <p:blipFill>
          <a:blip r:embed="rId9"/>
          <a:stretch>
            <a:fillRect/>
          </a:stretch>
        </p:blipFill>
        <p:spPr>
          <a:xfrm>
            <a:off x="1259049" y="2311804"/>
            <a:ext cx="1023841" cy="690353"/>
          </a:xfrm>
          <a:prstGeom prst="rect">
            <a:avLst/>
          </a:prstGeom>
        </p:spPr>
      </p:pic>
      <p:pic>
        <p:nvPicPr>
          <p:cNvPr id="29" name="Picture 28"/>
          <p:cNvPicPr>
            <a:picLocks noChangeAspect="1"/>
          </p:cNvPicPr>
          <p:nvPr/>
        </p:nvPicPr>
        <p:blipFill>
          <a:blip r:embed="rId10"/>
          <a:stretch>
            <a:fillRect/>
          </a:stretch>
        </p:blipFill>
        <p:spPr>
          <a:xfrm>
            <a:off x="1350182" y="4501702"/>
            <a:ext cx="850900" cy="662473"/>
          </a:xfrm>
          <a:prstGeom prst="rect">
            <a:avLst/>
          </a:prstGeom>
        </p:spPr>
      </p:pic>
      <p:sp>
        <p:nvSpPr>
          <p:cNvPr id="31" name="Rectangle 30"/>
          <p:cNvSpPr/>
          <p:nvPr/>
        </p:nvSpPr>
        <p:spPr>
          <a:xfrm>
            <a:off x="2849017" y="2471257"/>
            <a:ext cx="8224794" cy="523220"/>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2018 оны</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эхний </a:t>
            </a:r>
            <a:r>
              <a:rPr lang="en-US" sz="1400" dirty="0" smtClean="0">
                <a:solidFill>
                  <a:schemeClr val="bg1"/>
                </a:solidFill>
                <a:latin typeface="Arial" panose="020B0604020202020204" pitchFamily="34" charset="0"/>
                <a:cs typeface="Arial" panose="020B0604020202020204" pitchFamily="34" charset="0"/>
              </a:rPr>
              <a:t>4</a:t>
            </a:r>
            <a:r>
              <a:rPr lang="mn-MN" sz="1400" dirty="0" smtClean="0">
                <a:solidFill>
                  <a:schemeClr val="bg1"/>
                </a:solidFill>
                <a:latin typeface="Arial" panose="020B0604020202020204" pitchFamily="34" charset="0"/>
                <a:cs typeface="Arial" panose="020B0604020202020204" pitchFamily="34" charset="0"/>
              </a:rPr>
              <a:t>  сарын байдлаар </a:t>
            </a:r>
            <a:r>
              <a:rPr lang="mn-MN" sz="1400" dirty="0">
                <a:solidFill>
                  <a:schemeClr val="bg1"/>
                </a:solidFill>
                <a:latin typeface="Arial" panose="020B0604020202020204" pitchFamily="34" charset="0"/>
                <a:cs typeface="Arial" panose="020B0604020202020204" pitchFamily="34" charset="0"/>
              </a:rPr>
              <a:t>аймгийн хэмжээгээр нийт </a:t>
            </a:r>
            <a:r>
              <a:rPr lang="en-US" sz="1400" dirty="0" smtClean="0">
                <a:solidFill>
                  <a:schemeClr val="bg1"/>
                </a:solidFill>
                <a:latin typeface="Arial" panose="020B0604020202020204" pitchFamily="34" charset="0"/>
                <a:cs typeface="Arial" panose="020B0604020202020204" pitchFamily="34" charset="0"/>
              </a:rPr>
              <a:t>552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эх төрж, </a:t>
            </a:r>
            <a:r>
              <a:rPr lang="en-US" sz="1400" dirty="0" smtClean="0">
                <a:solidFill>
                  <a:schemeClr val="bg1"/>
                </a:solidFill>
                <a:latin typeface="Arial" panose="020B0604020202020204" pitchFamily="34" charset="0"/>
                <a:cs typeface="Arial" panose="020B0604020202020204" pitchFamily="34" charset="0"/>
              </a:rPr>
              <a:t>553</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хүүхэд мэндэлсэн нь өнгөрсөн оны мөн үеийнхээс төрөлт </a:t>
            </a:r>
            <a:r>
              <a:rPr lang="en-US" sz="1400" dirty="0">
                <a:solidFill>
                  <a:schemeClr val="bg1"/>
                </a:solidFill>
                <a:latin typeface="Arial" panose="020B0604020202020204" pitchFamily="34" charset="0"/>
                <a:cs typeface="Arial" panose="020B0604020202020204" pitchFamily="34" charset="0"/>
              </a:rPr>
              <a:t>6</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6</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хувиар өссөн байна. </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681415" y="1440059"/>
            <a:ext cx="8706939" cy="738664"/>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2018 оны эхний 4 сарын байдлаар манай аймагт бусад аймаг хотоос бүгд </a:t>
            </a:r>
            <a:r>
              <a:rPr lang="en-US" sz="1400" dirty="0">
                <a:solidFill>
                  <a:schemeClr val="bg1"/>
                </a:solidFill>
                <a:latin typeface="Arial" panose="020B0604020202020204" pitchFamily="34" charset="0"/>
                <a:cs typeface="Arial" panose="020B0604020202020204" pitchFamily="34" charset="0"/>
              </a:rPr>
              <a:t>971</a:t>
            </a:r>
            <a:r>
              <a:rPr lang="mn-MN" sz="1400" dirty="0">
                <a:solidFill>
                  <a:schemeClr val="bg1"/>
                </a:solidFill>
                <a:latin typeface="Arial" panose="020B0604020202020204" pitchFamily="34" charset="0"/>
                <a:cs typeface="Arial" panose="020B0604020202020204" pitchFamily="34" charset="0"/>
              </a:rPr>
              <a:t> хүн шилжин ирж,  </a:t>
            </a:r>
            <a:r>
              <a:rPr lang="en-US" sz="1400" dirty="0">
                <a:solidFill>
                  <a:schemeClr val="bg1"/>
                </a:solidFill>
                <a:latin typeface="Arial" panose="020B0604020202020204" pitchFamily="34" charset="0"/>
                <a:cs typeface="Arial" panose="020B0604020202020204" pitchFamily="34" charset="0"/>
              </a:rPr>
              <a:t>848</a:t>
            </a:r>
            <a:r>
              <a:rPr lang="mn-MN" sz="1400" dirty="0">
                <a:solidFill>
                  <a:schemeClr val="bg1"/>
                </a:solidFill>
                <a:latin typeface="Arial" panose="020B0604020202020204" pitchFamily="34" charset="0"/>
                <a:cs typeface="Arial" panose="020B0604020202020204" pitchFamily="34" charset="0"/>
              </a:rPr>
              <a:t> хүн шилжин явсан  байна. Нийт шилжин ирэгсдийн 47.3 хувь нь эрэгтэйчүүд, 52.7 хувь эмэгтэйчүүд байгаа бол нийт шилжин явагсдын 47.2 хувь нь эрэгтэйчүүд, 52.8 хувь нь эмэгтэйчүүд байна.</a:t>
            </a:r>
            <a:endParaRPr lang="en-US" sz="1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1415" y="3458243"/>
            <a:ext cx="8790921" cy="646331"/>
          </a:xfrm>
          <a:prstGeom prst="rect">
            <a:avLst/>
          </a:prstGeom>
          <a:noFill/>
        </p:spPr>
        <p:txBody>
          <a:bodyPr wrap="square" rtlCol="0">
            <a:spAutoFit/>
          </a:bodyPr>
          <a:lstStyle/>
          <a:p>
            <a:r>
              <a:rPr lang="mn-MN" sz="1200" dirty="0">
                <a:solidFill>
                  <a:schemeClr val="bg1"/>
                </a:solidFill>
              </a:rPr>
              <a:t>Нас барсан хүний тоо 170 байгаа нь өнгөрсөн оны мөн үеэс 10.4 хувиар өссөн байна.  0-1 хүртэлх хүүхдийн эндэгдэл 10, 1-5 хүртэлх насны хүүхдийн эндэгдэл 1 тохиолдол тус тус бүртгэгдсэн байна. Нийт нас баралтын шалтгааны 14.1 хувь нь осол гэмтлийн, </a:t>
            </a:r>
            <a:r>
              <a:rPr lang="en-US" sz="1200" dirty="0">
                <a:solidFill>
                  <a:schemeClr val="bg1"/>
                </a:solidFill>
              </a:rPr>
              <a:t>2</a:t>
            </a:r>
            <a:r>
              <a:rPr lang="mn-MN" sz="1200" dirty="0">
                <a:solidFill>
                  <a:schemeClr val="bg1"/>
                </a:solidFill>
              </a:rPr>
              <a:t>5</a:t>
            </a:r>
            <a:r>
              <a:rPr lang="en-US" sz="1200" dirty="0">
                <a:solidFill>
                  <a:schemeClr val="bg1"/>
                </a:solidFill>
              </a:rPr>
              <a:t>.</a:t>
            </a:r>
            <a:r>
              <a:rPr lang="mn-MN" sz="1200" dirty="0">
                <a:solidFill>
                  <a:schemeClr val="bg1"/>
                </a:solidFill>
              </a:rPr>
              <a:t>8 хувь нь хорт хавдрын өвчний шалтгаантай байна. </a:t>
            </a:r>
            <a:endParaRPr lang="en-US" sz="1200" dirty="0">
              <a:solidFill>
                <a:schemeClr val="bg1"/>
              </a:solidFill>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06562" y="3376838"/>
            <a:ext cx="976328" cy="706431"/>
          </a:xfrm>
          <a:prstGeom prst="rect">
            <a:avLst/>
          </a:prstGeom>
        </p:spPr>
      </p:pic>
      <p:sp>
        <p:nvSpPr>
          <p:cNvPr id="9" name="TextBox 8"/>
          <p:cNvSpPr txBox="1"/>
          <p:nvPr/>
        </p:nvSpPr>
        <p:spPr>
          <a:xfrm>
            <a:off x="2849016" y="4404047"/>
            <a:ext cx="8455721" cy="738664"/>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Халдварт өвчнөөр </a:t>
            </a:r>
            <a:r>
              <a:rPr lang="en-US" sz="1400" dirty="0" smtClean="0">
                <a:solidFill>
                  <a:schemeClr val="bg1"/>
                </a:solidFill>
                <a:latin typeface="Arial" panose="020B0604020202020204" pitchFamily="34" charset="0"/>
                <a:cs typeface="Arial" panose="020B0604020202020204" pitchFamily="34" charset="0"/>
              </a:rPr>
              <a:t>368</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хүн өвчилж бүртгэгдсэн нь урьд оны мөн үеэс </a:t>
            </a:r>
            <a:r>
              <a:rPr lang="en-US" sz="1400" dirty="0" smtClean="0">
                <a:solidFill>
                  <a:schemeClr val="bg1"/>
                </a:solidFill>
                <a:latin typeface="Arial" panose="020B0604020202020204" pitchFamily="34" charset="0"/>
                <a:cs typeface="Arial" panose="020B0604020202020204" pitchFamily="34" charset="0"/>
              </a:rPr>
              <a:t>71</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9</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хувиар өссөн байна. </a:t>
            </a:r>
            <a:r>
              <a:rPr lang="mn-MN" sz="1400" dirty="0">
                <a:solidFill>
                  <a:schemeClr val="bg1"/>
                </a:solidFill>
              </a:rPr>
              <a:t>Нийт халдварт өвчний 75.2 хувийг бэлгийн замын халдварт өвчин, 17.9 хувийг сүрьеэ, 6.9  хувийг  бусад халдварт өвчин эзэлж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r>
              <a:rPr lang="mn-MN" sz="1400" dirty="0">
                <a:solidFill>
                  <a:schemeClr val="bg1"/>
                </a:solidFill>
                <a:latin typeface="Arial" panose="020B0604020202020204" pitchFamily="34" charset="0"/>
                <a:cs typeface="Arial" panose="020B0604020202020204" pitchFamily="34" charset="0"/>
              </a:rPr>
              <a:t>2018 оны эхний 4 сард нийт 132189 үзлэг хийсний 26.3 хувийг урьдчилан сэргийлэх үзлэг, 8.6 хувь нь гэрийн идэвхитэй үзлэг, 14.1 хувь нь диспансерийн хяналтын үзлэг эзэлж, нийт 11967 </a:t>
            </a:r>
            <a:r>
              <a:rPr lang="mn-MN" sz="1400" dirty="0" smtClean="0">
                <a:solidFill>
                  <a:schemeClr val="bg1"/>
                </a:solidFill>
                <a:latin typeface="Arial" panose="020B0604020202020204" pitchFamily="34" charset="0"/>
                <a:cs typeface="Arial" panose="020B0604020202020204" pitchFamily="34" charset="0"/>
              </a:rPr>
              <a:t>дуудлагад </a:t>
            </a:r>
            <a:r>
              <a:rPr lang="mn-MN" sz="1400" dirty="0">
                <a:solidFill>
                  <a:schemeClr val="bg1"/>
                </a:solidFill>
                <a:latin typeface="Arial" panose="020B0604020202020204" pitchFamily="34" charset="0"/>
                <a:cs typeface="Arial" panose="020B0604020202020204" pitchFamily="34" charset="0"/>
              </a:rPr>
              <a:t>үйлчилсний 12.2 хувийг алсын дуудлагаар үйлчилж яаралтай тусламж үзүүлсэн.</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857" y="5643601"/>
            <a:ext cx="993737" cy="7012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22332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sp>
        <p:nvSpPr>
          <p:cNvPr id="3" name="TextBox 2"/>
          <p:cNvSpPr txBox="1"/>
          <p:nvPr/>
        </p:nvSpPr>
        <p:spPr>
          <a:xfrm>
            <a:off x="4801363" y="1205136"/>
            <a:ext cx="3979779" cy="338554"/>
          </a:xfrm>
          <a:prstGeom prst="rect">
            <a:avLst/>
          </a:prstGeom>
          <a:noFill/>
        </p:spPr>
        <p:txBody>
          <a:bodyPr wrap="square" rtlCol="0">
            <a:spAutoFit/>
          </a:bodyPr>
          <a:lstStyle/>
          <a:p>
            <a:pPr algn="ctr"/>
            <a:r>
              <a:rPr lang="mn-MN" sz="1600" b="1" dirty="0">
                <a:solidFill>
                  <a:srgbClr val="002060"/>
                </a:solidFill>
                <a:latin typeface="Arial" panose="020B0604020202020204" pitchFamily="34" charset="0"/>
                <a:cs typeface="Arial" panose="020B0604020202020204" pitchFamily="34" charset="0"/>
              </a:rPr>
              <a:t>Төрсөн эх, амьд төрсөн хүүхэд</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666321280"/>
              </p:ext>
            </p:extLst>
          </p:nvPr>
        </p:nvGraphicFramePr>
        <p:xfrm>
          <a:off x="2094980" y="1543690"/>
          <a:ext cx="8814757" cy="43368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082273" y="3157436"/>
            <a:ext cx="3874374" cy="1564749"/>
            <a:chOff x="1522664" y="2865330"/>
            <a:chExt cx="3874374" cy="1564749"/>
          </a:xfrm>
        </p:grpSpPr>
        <p:grpSp>
          <p:nvGrpSpPr>
            <p:cNvPr id="25" name="Group 24"/>
            <p:cNvGrpSpPr/>
            <p:nvPr/>
          </p:nvGrpSpPr>
          <p:grpSpPr>
            <a:xfrm>
              <a:off x="1522664" y="3181193"/>
              <a:ext cx="3874374" cy="1248886"/>
              <a:chOff x="1522664" y="3181193"/>
              <a:chExt cx="3874374" cy="1248886"/>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522664" y="3520738"/>
                <a:ext cx="303876" cy="895351"/>
              </a:xfrm>
              <a:prstGeom prst="rect">
                <a:avLst/>
              </a:prstGeom>
            </p:spPr>
          </p:pic>
          <p:grpSp>
            <p:nvGrpSpPr>
              <p:cNvPr id="28" name="Group 27"/>
              <p:cNvGrpSpPr/>
              <p:nvPr/>
            </p:nvGrpSpPr>
            <p:grpSpPr>
              <a:xfrm>
                <a:off x="1867454" y="3181193"/>
                <a:ext cx="3529584" cy="1248886"/>
                <a:chOff x="1867454" y="3181193"/>
                <a:chExt cx="3529584" cy="1248886"/>
              </a:xfrm>
            </p:grpSpPr>
            <p:pic>
              <p:nvPicPr>
                <p:cNvPr id="29" name="Picture 28"/>
                <p:cNvPicPr>
                  <a:picLocks noChangeAspect="1"/>
                </p:cNvPicPr>
                <p:nvPr/>
              </p:nvPicPr>
              <p:blipFill>
                <a:blip r:embed="rId9"/>
                <a:stretch>
                  <a:fillRect/>
                </a:stretch>
              </p:blipFill>
              <p:spPr>
                <a:xfrm>
                  <a:off x="3750701" y="3504572"/>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en-US" sz="2400" dirty="0" smtClean="0">
                      <a:solidFill>
                        <a:srgbClr val="002060"/>
                      </a:solidFill>
                      <a:latin typeface="Arial" charset="0"/>
                      <a:ea typeface="Calibri" charset="0"/>
                    </a:rPr>
                    <a:t>35</a:t>
                  </a:r>
                  <a:r>
                    <a:rPr lang="mn-MN" sz="2400" dirty="0" smtClean="0">
                      <a:solidFill>
                        <a:srgbClr val="002060"/>
                      </a:solidFill>
                      <a:latin typeface="Arial" charset="0"/>
                      <a:ea typeface="Calibri" charset="0"/>
                    </a:rPr>
                    <a:t>.</a:t>
                  </a:r>
                  <a:r>
                    <a:rPr lang="en-US" sz="2400" dirty="0" smtClean="0">
                      <a:solidFill>
                        <a:srgbClr val="002060"/>
                      </a:solidFill>
                      <a:latin typeface="Arial" charset="0"/>
                      <a:ea typeface="Calibri" charset="0"/>
                    </a:rPr>
                    <a:t>3%</a:t>
                  </a:r>
                  <a:endParaRPr lang="en-US" sz="2400" dirty="0">
                    <a:solidFill>
                      <a:srgbClr val="002060"/>
                    </a:solidFill>
                  </a:endParaRPr>
                </a:p>
              </p:txBody>
            </p:sp>
            <p:sp>
              <p:nvSpPr>
                <p:cNvPr id="31" name="Rectangle 30"/>
                <p:cNvSpPr/>
                <p:nvPr/>
              </p:nvSpPr>
              <p:spPr>
                <a:xfrm>
                  <a:off x="4177838" y="3968414"/>
                  <a:ext cx="1219200" cy="461665"/>
                </a:xfrm>
                <a:prstGeom prst="rect">
                  <a:avLst/>
                </a:prstGeom>
              </p:spPr>
              <p:txBody>
                <a:bodyPr wrap="square">
                  <a:spAutoFit/>
                </a:bodyPr>
                <a:lstStyle/>
                <a:p>
                  <a:r>
                    <a:rPr lang="mn-MN" sz="2400" dirty="0" smtClean="0">
                      <a:solidFill>
                        <a:srgbClr val="00B0F0"/>
                      </a:solidFill>
                      <a:latin typeface="Arial" charset="0"/>
                      <a:ea typeface="Calibri" charset="0"/>
                    </a:rPr>
                    <a:t>39.8</a:t>
                  </a:r>
                  <a:r>
                    <a:rPr lang="en-US" sz="2400" dirty="0" smtClean="0">
                      <a:solidFill>
                        <a:srgbClr val="00B0F0"/>
                      </a:solidFill>
                      <a:latin typeface="Arial" charset="0"/>
                      <a:ea typeface="Calibri" charset="0"/>
                    </a:rPr>
                    <a:t>%</a:t>
                  </a:r>
                  <a:endParaRPr lang="en-US" sz="2400" dirty="0">
                    <a:solidFill>
                      <a:srgbClr val="00B0F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3883496" y="3181193"/>
                  <a:ext cx="1388858" cy="923330"/>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r>
                    <a:rPr lang="en-US" dirty="0" smtClean="0">
                      <a:solidFill>
                        <a:srgbClr val="00B0F0"/>
                      </a:solidFill>
                      <a:latin typeface="Arial" panose="020B0604020202020204" pitchFamily="34" charset="0"/>
                      <a:cs typeface="Arial" panose="020B0604020202020204" pitchFamily="34" charset="0"/>
                    </a:rPr>
                    <a:t> </a:t>
                  </a:r>
                  <a:r>
                    <a:rPr lang="mn-MN" dirty="0" smtClean="0">
                      <a:solidFill>
                        <a:srgbClr val="00B0F0"/>
                      </a:solidFill>
                      <a:latin typeface="Arial" panose="020B0604020202020204" pitchFamily="34" charset="0"/>
                      <a:cs typeface="Arial" panose="020B0604020202020204" pitchFamily="34" charset="0"/>
                    </a:rPr>
                    <a:t>сарын</a:t>
                  </a:r>
                  <a:endParaRPr lang="en-US" dirty="0" smtClean="0">
                    <a:solidFill>
                      <a:srgbClr val="00B0F0"/>
                    </a:solidFill>
                    <a:latin typeface="Arial" panose="020B0604020202020204" pitchFamily="34" charset="0"/>
                    <a:cs typeface="Arial" panose="020B0604020202020204" pitchFamily="34" charset="0"/>
                  </a:endParaRPr>
                </a:p>
                <a:p>
                  <a:pPr algn="ctr"/>
                  <a:r>
                    <a:rPr lang="mn-MN" dirty="0" smtClean="0">
                      <a:solidFill>
                        <a:srgbClr val="00B0F0"/>
                      </a:solidFill>
                      <a:latin typeface="Arial" panose="020B0604020202020204" pitchFamily="34" charset="0"/>
                      <a:cs typeface="Arial" panose="020B0604020202020204" pitchFamily="34" charset="0"/>
                    </a:rPr>
                    <a:t>Мөн үе</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3396342" y="1298567"/>
            <a:ext cx="308129" cy="1230221"/>
          </a:xfrm>
          <a:prstGeom prst="rect">
            <a:avLst/>
          </a:prstGeom>
        </p:spPr>
      </p:pic>
      <p:sp>
        <p:nvSpPr>
          <p:cNvPr id="2" name="TextBox 1"/>
          <p:cNvSpPr txBox="1"/>
          <p:nvPr/>
        </p:nvSpPr>
        <p:spPr>
          <a:xfrm>
            <a:off x="1005582" y="2591565"/>
            <a:ext cx="1135124" cy="461665"/>
          </a:xfrm>
          <a:prstGeom prst="rect">
            <a:avLst/>
          </a:prstGeom>
          <a:noFill/>
        </p:spPr>
        <p:txBody>
          <a:bodyPr wrap="square" rtlCol="0">
            <a:spAutoFit/>
          </a:bodyPr>
          <a:lstStyle/>
          <a:p>
            <a:pPr algn="ctr"/>
            <a:r>
              <a:rPr lang="en-US" sz="2400" b="1" dirty="0" smtClean="0">
                <a:solidFill>
                  <a:srgbClr val="00B0F0"/>
                </a:solidFill>
                <a:latin typeface="Arial" panose="020B0604020202020204" pitchFamily="34" charset="0"/>
                <a:cs typeface="Arial" panose="020B0604020202020204" pitchFamily="34" charset="0"/>
              </a:rPr>
              <a:t>273</a:t>
            </a:r>
            <a:endParaRPr lang="en-US" sz="20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1749490" y="1298566"/>
            <a:ext cx="231844" cy="1206669"/>
          </a:xfrm>
          <a:prstGeom prst="rect">
            <a:avLst/>
          </a:prstGeom>
        </p:spPr>
      </p:pic>
      <p:pic>
        <p:nvPicPr>
          <p:cNvPr id="46" name="Picture 45"/>
          <p:cNvPicPr>
            <a:picLocks noChangeAspect="1"/>
          </p:cNvPicPr>
          <p:nvPr/>
        </p:nvPicPr>
        <p:blipFill>
          <a:blip r:embed="rId9"/>
          <a:stretch>
            <a:fillRect/>
          </a:stretch>
        </p:blipFill>
        <p:spPr>
          <a:xfrm>
            <a:off x="1167328" y="1292537"/>
            <a:ext cx="231844" cy="1206669"/>
          </a:xfrm>
          <a:prstGeom prst="rect">
            <a:avLst/>
          </a:prstGeom>
        </p:spPr>
      </p:pic>
      <p:pic>
        <p:nvPicPr>
          <p:cNvPr id="47" name="Picture 46"/>
          <p:cNvPicPr>
            <a:picLocks noChangeAspect="1"/>
          </p:cNvPicPr>
          <p:nvPr/>
        </p:nvPicPr>
        <p:blipFill>
          <a:blip r:embed="rId9"/>
          <a:stretch>
            <a:fillRect/>
          </a:stretch>
        </p:blipFill>
        <p:spPr>
          <a:xfrm>
            <a:off x="1458409" y="1298566"/>
            <a:ext cx="231844" cy="1206669"/>
          </a:xfrm>
          <a:prstGeom prst="rect">
            <a:avLst/>
          </a:prstGeom>
        </p:spPr>
      </p:pic>
      <p:pic>
        <p:nvPicPr>
          <p:cNvPr id="48" name="Picture 47"/>
          <p:cNvPicPr>
            <a:picLocks noChangeAspect="1"/>
          </p:cNvPicPr>
          <p:nvPr/>
        </p:nvPicPr>
        <p:blipFill>
          <a:blip r:embed="rId10"/>
          <a:stretch>
            <a:fillRect/>
          </a:stretch>
        </p:blipFill>
        <p:spPr>
          <a:xfrm flipH="1">
            <a:off x="3762170" y="1306201"/>
            <a:ext cx="308129" cy="1230221"/>
          </a:xfrm>
          <a:prstGeom prst="rect">
            <a:avLst/>
          </a:prstGeom>
        </p:spPr>
      </p:pic>
      <p:pic>
        <p:nvPicPr>
          <p:cNvPr id="49" name="Picture 48"/>
          <p:cNvPicPr>
            <a:picLocks noChangeAspect="1"/>
          </p:cNvPicPr>
          <p:nvPr/>
        </p:nvPicPr>
        <p:blipFill>
          <a:blip r:embed="rId10"/>
          <a:stretch>
            <a:fillRect/>
          </a:stretch>
        </p:blipFill>
        <p:spPr>
          <a:xfrm flipH="1">
            <a:off x="2627684" y="1283653"/>
            <a:ext cx="308129" cy="1230221"/>
          </a:xfrm>
          <a:prstGeom prst="rect">
            <a:avLst/>
          </a:prstGeom>
        </p:spPr>
      </p:pic>
      <p:pic>
        <p:nvPicPr>
          <p:cNvPr id="50" name="Picture 49"/>
          <p:cNvPicPr>
            <a:picLocks noChangeAspect="1"/>
          </p:cNvPicPr>
          <p:nvPr/>
        </p:nvPicPr>
        <p:blipFill>
          <a:blip r:embed="rId10"/>
          <a:stretch>
            <a:fillRect/>
          </a:stretch>
        </p:blipFill>
        <p:spPr>
          <a:xfrm flipH="1">
            <a:off x="3012013" y="1292537"/>
            <a:ext cx="308129" cy="1230221"/>
          </a:xfrm>
          <a:prstGeom prst="rect">
            <a:avLst/>
          </a:prstGeom>
        </p:spPr>
      </p:pic>
      <p:sp>
        <p:nvSpPr>
          <p:cNvPr id="51" name="TextBox 50"/>
          <p:cNvSpPr txBox="1"/>
          <p:nvPr/>
        </p:nvSpPr>
        <p:spPr>
          <a:xfrm>
            <a:off x="2907802" y="2585621"/>
            <a:ext cx="1135124" cy="461665"/>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275</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84995"/>
          </a:xfrm>
          <a:prstGeom prst="rect">
            <a:avLst/>
          </a:prstGeom>
        </p:spPr>
        <p:txBody>
          <a:bodyPr>
            <a:spAutoFit/>
          </a:bodyPr>
          <a:lstStyle/>
          <a:p>
            <a:pPr marL="12700" marR="5080" algn="just">
              <a:lnSpc>
                <a:spcPct val="100000"/>
              </a:lnSpc>
            </a:pPr>
            <a:r>
              <a:rPr lang="mn-MN" sz="1400" spc="-10" dirty="0">
                <a:solidFill>
                  <a:schemeClr val="bg1"/>
                </a:solidFill>
                <a:latin typeface="Arial" panose="020B0604020202020204" pitchFamily="34" charset="0"/>
                <a:cs typeface="Arial" panose="020B0604020202020204" pitchFamily="34" charset="0"/>
              </a:rPr>
              <a:t>Хөдөлмөр </a:t>
            </a:r>
            <a:r>
              <a:rPr lang="mn-MN" sz="1400" spc="-15" dirty="0">
                <a:solidFill>
                  <a:schemeClr val="bg1"/>
                </a:solidFill>
                <a:latin typeface="Arial" panose="020B0604020202020204" pitchFamily="34" charset="0"/>
                <a:cs typeface="Arial" panose="020B0604020202020204" pitchFamily="34" charset="0"/>
              </a:rPr>
              <a:t>эрхлэлтийн </a:t>
            </a:r>
            <a:r>
              <a:rPr lang="mn-MN" sz="1400" spc="-10" dirty="0">
                <a:solidFill>
                  <a:schemeClr val="bg1"/>
                </a:solidFill>
                <a:latin typeface="Arial" panose="020B0604020202020204" pitchFamily="34" charset="0"/>
                <a:cs typeface="Arial" panose="020B0604020202020204" pitchFamily="34" charset="0"/>
              </a:rPr>
              <a:t>байгууллагад ажил хайж  бүртгүүлсэн иргэд  </a:t>
            </a:r>
            <a:r>
              <a:rPr lang="mn-MN" sz="1400" spc="-15" dirty="0">
                <a:solidFill>
                  <a:schemeClr val="bg1"/>
                </a:solidFill>
                <a:latin typeface="Arial" panose="020B0604020202020204" pitchFamily="34" charset="0"/>
                <a:cs typeface="Arial" panose="020B0604020202020204" pitchFamily="34" charset="0"/>
              </a:rPr>
              <a:t>2018  </a:t>
            </a:r>
            <a:r>
              <a:rPr lang="mn-MN" sz="1400" spc="-10" dirty="0">
                <a:solidFill>
                  <a:schemeClr val="bg1"/>
                </a:solidFill>
                <a:latin typeface="Arial" panose="020B0604020202020204" pitchFamily="34" charset="0"/>
                <a:cs typeface="Arial" panose="020B0604020202020204" pitchFamily="34" charset="0"/>
              </a:rPr>
              <a:t>оны  4</a:t>
            </a:r>
            <a:r>
              <a:rPr lang="mn-MN" sz="1400" dirty="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дүгээр сарын </a:t>
            </a:r>
            <a:r>
              <a:rPr lang="mn-MN" sz="1400" spc="385" dirty="0">
                <a:solidFill>
                  <a:schemeClr val="bg1"/>
                </a:solidFill>
                <a:latin typeface="Arial" panose="020B0604020202020204" pitchFamily="34" charset="0"/>
                <a:cs typeface="Arial" panose="020B0604020202020204" pitchFamily="34" charset="0"/>
              </a:rPr>
              <a:t> </a:t>
            </a:r>
            <a:r>
              <a:rPr lang="mn-MN" sz="1400" spc="-5" dirty="0">
                <a:solidFill>
                  <a:schemeClr val="bg1"/>
                </a:solidFill>
                <a:latin typeface="Arial" panose="020B0604020202020204" pitchFamily="34" charset="0"/>
                <a:cs typeface="Arial" panose="020B0604020202020204" pitchFamily="34" charset="0"/>
              </a:rPr>
              <a:t>эхэнд </a:t>
            </a:r>
            <a:r>
              <a:rPr lang="mn-MN" sz="1400" spc="-10" dirty="0">
                <a:solidFill>
                  <a:schemeClr val="bg1"/>
                </a:solidFill>
                <a:latin typeface="Arial" panose="020B0604020202020204" pitchFamily="34" charset="0"/>
                <a:cs typeface="Arial" panose="020B0604020202020204" pitchFamily="34" charset="0"/>
              </a:rPr>
              <a:t>911 байсан бөгөөд </a:t>
            </a:r>
            <a:r>
              <a:rPr lang="mn-MN" sz="1400" spc="-5" dirty="0">
                <a:solidFill>
                  <a:schemeClr val="bg1"/>
                </a:solidFill>
                <a:latin typeface="Arial" panose="020B0604020202020204" pitchFamily="34" charset="0"/>
                <a:cs typeface="Arial" panose="020B0604020202020204" pitchFamily="34" charset="0"/>
              </a:rPr>
              <a:t>ажилд зуучлагдаг орсон 28</a:t>
            </a:r>
            <a:r>
              <a:rPr lang="mn-MN" sz="1400" spc="-10" dirty="0">
                <a:solidFill>
                  <a:schemeClr val="bg1"/>
                </a:solidFill>
                <a:latin typeface="Arial" panose="020B0604020202020204" pitchFamily="34" charset="0"/>
                <a:cs typeface="Arial" panose="020B0604020202020204" pitchFamily="34" charset="0"/>
              </a:rPr>
              <a:t>, идэвхигүйн улмаас хасагдсан 265, шинээр нэмэгдсэн 162, сарын сүүлд бүртгэлтэй ажилгүй 548 иргэд </a:t>
            </a:r>
            <a:r>
              <a:rPr lang="mn-MN" sz="1400" spc="-40" dirty="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байна.</a:t>
            </a:r>
            <a:endParaRPr lang="mn-MN" sz="1400" dirty="0">
              <a:solidFill>
                <a:schemeClr val="bg1"/>
              </a:solidFill>
              <a:latin typeface="Arial" panose="020B0604020202020204" pitchFamily="34" charset="0"/>
              <a:cs typeface="Arial" panose="020B0604020202020204" pitchFamily="34" charset="0"/>
            </a:endParaRPr>
          </a:p>
        </p:txBody>
      </p:sp>
      <p:sp>
        <p:nvSpPr>
          <p:cNvPr id="3" name="Round Diagonal Corner Rectangle 2"/>
          <p:cNvSpPr/>
          <p:nvPr/>
        </p:nvSpPr>
        <p:spPr>
          <a:xfrm>
            <a:off x="5902373" y="4713483"/>
            <a:ext cx="5141167" cy="15744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ts val="1764"/>
              </a:lnSpc>
            </a:pPr>
            <a:r>
              <a:rPr lang="mn-MN" sz="1400" spc="-10" dirty="0">
                <a:latin typeface="Arial" panose="020B0604020202020204" pitchFamily="34" charset="0"/>
                <a:cs typeface="Arial" panose="020B0604020202020204" pitchFamily="34" charset="0"/>
              </a:rPr>
              <a:t>Нийт  бүртгэлтэй  ажилгүй  иргэд  өмнөх  оны </a:t>
            </a:r>
            <a:r>
              <a:rPr lang="mn-MN" sz="1400" spc="204" dirty="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мөн үеэс </a:t>
            </a:r>
            <a:r>
              <a:rPr lang="mn-MN" sz="1400" spc="-10" dirty="0">
                <a:latin typeface="Arial" panose="020B0604020202020204" pitchFamily="34" charset="0"/>
                <a:cs typeface="Arial" panose="020B0604020202020204" pitchFamily="34" charset="0"/>
              </a:rPr>
              <a:t>299 </a:t>
            </a:r>
            <a:r>
              <a:rPr lang="mn-MN" sz="1400" spc="-15" dirty="0">
                <a:latin typeface="Arial" panose="020B0604020202020204" pitchFamily="34" charset="0"/>
                <a:cs typeface="Arial" panose="020B0604020202020204" pitchFamily="34" charset="0"/>
              </a:rPr>
              <a:t>(35.3%)</a:t>
            </a:r>
            <a:r>
              <a:rPr lang="mn-MN" sz="1400" spc="-10" dirty="0">
                <a:latin typeface="Arial" panose="020B0604020202020204" pitchFamily="34" charset="0"/>
                <a:cs typeface="Arial" panose="020B0604020202020204" pitchFamily="34" charset="0"/>
              </a:rPr>
              <a:t> хүнээр, харин өмнөх  сараас 363 </a:t>
            </a:r>
            <a:r>
              <a:rPr lang="mn-MN" sz="1400" spc="-20" dirty="0">
                <a:latin typeface="Arial" panose="020B0604020202020204" pitchFamily="34" charset="0"/>
                <a:cs typeface="Arial" panose="020B0604020202020204" pitchFamily="34" charset="0"/>
              </a:rPr>
              <a:t>(39.8%)</a:t>
            </a:r>
            <a:r>
              <a:rPr lang="mn-MN" sz="1400" spc="-10" dirty="0">
                <a:latin typeface="Arial" panose="020B0604020202020204" pitchFamily="34" charset="0"/>
                <a:cs typeface="Arial" panose="020B0604020202020204" pitchFamily="34" charset="0"/>
              </a:rPr>
              <a:t> хүнээр тус тус буурчээ, 548 болсны </a:t>
            </a:r>
            <a:r>
              <a:rPr lang="mn-MN" sz="1400" spc="-15" dirty="0">
                <a:latin typeface="Arial" panose="020B0604020202020204" pitchFamily="34" charset="0"/>
                <a:cs typeface="Arial" panose="020B0604020202020204" pitchFamily="34" charset="0"/>
              </a:rPr>
              <a:t> 275 (50.1%)</a:t>
            </a:r>
            <a:r>
              <a:rPr lang="mn-MN" sz="1400" spc="-10" dirty="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нь </a:t>
            </a:r>
            <a:r>
              <a:rPr lang="mn-MN" sz="1400" spc="-10" dirty="0">
                <a:latin typeface="Arial" panose="020B0604020202020204" pitchFamily="34" charset="0"/>
                <a:cs typeface="Arial" panose="020B0604020202020204" pitchFamily="34" charset="0"/>
              </a:rPr>
              <a:t>эмэгтэйчүүд  байна.</a:t>
            </a:r>
            <a:endParaRPr lang="mn-MN" sz="2800" dirty="0">
              <a:latin typeface="Arial" panose="020B0604020202020204" pitchFamily="34" charset="0"/>
              <a:cs typeface="Arial" panose="020B0604020202020204" pitchFamily="34" charset="0"/>
            </a:endParaRPr>
          </a:p>
        </p:txBody>
      </p:sp>
      <p:sp>
        <p:nvSpPr>
          <p:cNvPr id="9" name="Up Arrow 8"/>
          <p:cNvSpPr/>
          <p:nvPr/>
        </p:nvSpPr>
        <p:spPr>
          <a:xfrm rot="10800000" flipV="1">
            <a:off x="2808823" y="3758541"/>
            <a:ext cx="156960" cy="7975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rot="10800000" flipV="1">
            <a:off x="4673188" y="3765968"/>
            <a:ext cx="189162" cy="783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1" name="Chart 40"/>
          <p:cNvGraphicFramePr/>
          <p:nvPr>
            <p:extLst>
              <p:ext uri="{D42A27DB-BD31-4B8C-83A1-F6EECF244321}">
                <p14:modId xmlns:p14="http://schemas.microsoft.com/office/powerpoint/2010/main" val="2649039285"/>
              </p:ext>
            </p:extLst>
          </p:nvPr>
        </p:nvGraphicFramePr>
        <p:xfrm>
          <a:off x="6077338" y="1991652"/>
          <a:ext cx="5562600" cy="2208552"/>
        </p:xfrm>
        <a:graphic>
          <a:graphicData uri="http://schemas.openxmlformats.org/drawingml/2006/chart">
            <c:chart xmlns:c="http://schemas.openxmlformats.org/drawingml/2006/chart" xmlns:r="http://schemas.openxmlformats.org/officeDocument/2006/relationships" r:id="rId11"/>
          </a:graphicData>
        </a:graphic>
      </p:graphicFrame>
      <p:sp>
        <p:nvSpPr>
          <p:cNvPr id="42" name="TextBox 41"/>
          <p:cNvSpPr txBox="1"/>
          <p:nvPr/>
        </p:nvSpPr>
        <p:spPr>
          <a:xfrm>
            <a:off x="7002045" y="1403799"/>
            <a:ext cx="3979779" cy="587853"/>
          </a:xfrm>
          <a:prstGeom prst="rect">
            <a:avLst/>
          </a:prstGeom>
          <a:noFill/>
        </p:spPr>
        <p:txBody>
          <a:bodyPr wrap="square" rtlCol="0">
            <a:spAutoFit/>
          </a:bodyPr>
          <a:lstStyle/>
          <a:p>
            <a:pPr algn="ctr">
              <a:lnSpc>
                <a:spcPct val="115000"/>
              </a:lnSpc>
              <a:tabLst>
                <a:tab pos="1171575" algn="l"/>
              </a:tabLst>
            </a:pP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mn-MN"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БҮРТГЭЛТЭЙ </a:t>
            </a: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АЖИЛГҮЙЧҮҮД БОЛОВСРОЛЫН ТҮВШИНГЭЭР</a:t>
            </a:r>
            <a:endParaRPr lang="en-US" sz="1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anose="020B0604020202020204"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895430"/>
          </a:xfrm>
          <a:prstGeom prst="rect">
            <a:avLst/>
          </a:prstGeom>
        </p:spPr>
      </p:pic>
      <p:pic>
        <p:nvPicPr>
          <p:cNvPr id="20" name="Picture 19"/>
          <p:cNvPicPr>
            <a:picLocks noChangeAspect="1"/>
          </p:cNvPicPr>
          <p:nvPr/>
        </p:nvPicPr>
        <p:blipFill>
          <a:blip r:embed="rId9"/>
          <a:stretch>
            <a:fillRect/>
          </a:stretch>
        </p:blipFill>
        <p:spPr>
          <a:xfrm>
            <a:off x="1185666" y="3139043"/>
            <a:ext cx="10454272" cy="1977849"/>
          </a:xfrm>
          <a:prstGeom prst="rect">
            <a:avLst/>
          </a:prstGeom>
        </p:spPr>
      </p:pic>
      <p:sp>
        <p:nvSpPr>
          <p:cNvPr id="24" name="Rectangle 23"/>
          <p:cNvSpPr/>
          <p:nvPr/>
        </p:nvSpPr>
        <p:spPr>
          <a:xfrm>
            <a:off x="2859314" y="1434813"/>
            <a:ext cx="8577943" cy="1402820"/>
          </a:xfrm>
          <a:prstGeom prst="rect">
            <a:avLst/>
          </a:prstGeom>
        </p:spPr>
        <p:txBody>
          <a:bodyPr wrap="square">
            <a:spAutoFit/>
          </a:bodyPr>
          <a:lstStyle/>
          <a:p>
            <a:pPr marL="12700" marR="5080" algn="just">
              <a:lnSpc>
                <a:spcPct val="97200"/>
              </a:lnSpc>
            </a:pPr>
            <a:r>
              <a:rPr lang="mn-MN" sz="1400" spc="-10" dirty="0">
                <a:latin typeface="Arial" panose="020B0604020202020204" pitchFamily="34" charset="0"/>
                <a:cs typeface="Arial" panose="020B0604020202020204" pitchFamily="34" charset="0"/>
              </a:rPr>
              <a:t>Эрүүл мэнд, нийгмийн даатгалын газрын мэдээллээр </a:t>
            </a:r>
            <a:r>
              <a:rPr lang="mn-MN" sz="1400" spc="-15" dirty="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сангийн орлого </a:t>
            </a:r>
            <a:r>
              <a:rPr lang="mn-MN" sz="1400" spc="-15" dirty="0">
                <a:latin typeface="Arial" panose="020B0604020202020204" pitchFamily="34" charset="0"/>
                <a:cs typeface="Arial" panose="020B0604020202020204" pitchFamily="34" charset="0"/>
              </a:rPr>
              <a:t>2018 </a:t>
            </a:r>
            <a:r>
              <a:rPr lang="mn-MN" sz="1400" spc="-10" dirty="0">
                <a:latin typeface="Arial" panose="020B0604020202020204" pitchFamily="34" charset="0"/>
                <a:cs typeface="Arial" panose="020B0604020202020204" pitchFamily="34" charset="0"/>
              </a:rPr>
              <a:t>оны эхний 4</a:t>
            </a:r>
            <a:r>
              <a:rPr lang="mn-MN" sz="1400" dirty="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сард 9349.1 сая төгрөг  болж, өмнөх оны </a:t>
            </a:r>
            <a:r>
              <a:rPr lang="mn-MN" sz="1400" spc="-5" dirty="0">
                <a:latin typeface="Arial" panose="020B0604020202020204" pitchFamily="34" charset="0"/>
                <a:cs typeface="Arial" panose="020B0604020202020204" pitchFamily="34" charset="0"/>
              </a:rPr>
              <a:t>мөн үеэс </a:t>
            </a:r>
            <a:r>
              <a:rPr lang="mn-MN" sz="1400" spc="-10" dirty="0">
                <a:latin typeface="Arial" panose="020B0604020202020204" pitchFamily="34" charset="0"/>
                <a:cs typeface="Arial" panose="020B0604020202020204" pitchFamily="34" charset="0"/>
              </a:rPr>
              <a:t> 645.7 </a:t>
            </a:r>
            <a:r>
              <a:rPr lang="mn-MN" sz="1400" spc="-15" dirty="0">
                <a:latin typeface="Arial" panose="020B0604020202020204" pitchFamily="34" charset="0"/>
                <a:cs typeface="Arial" panose="020B0604020202020204" pitchFamily="34" charset="0"/>
              </a:rPr>
              <a:t>(7.4%) </a:t>
            </a:r>
            <a:r>
              <a:rPr lang="mn-MN" sz="1400" spc="-10" dirty="0">
                <a:latin typeface="Arial" panose="020B0604020202020204" pitchFamily="34" charset="0"/>
                <a:cs typeface="Arial" panose="020B0604020202020204" pitchFamily="34" charset="0"/>
              </a:rPr>
              <a:t>сая </a:t>
            </a:r>
            <a:r>
              <a:rPr lang="mn-MN" sz="1400" spc="-15" dirty="0">
                <a:latin typeface="Arial" panose="020B0604020202020204" pitchFamily="34" charset="0"/>
                <a:cs typeface="Arial" panose="020B0604020202020204" pitchFamily="34" charset="0"/>
              </a:rPr>
              <a:t>төгрөгөөр өссөн</a:t>
            </a:r>
            <a:r>
              <a:rPr lang="mn-MN" sz="1400" dirty="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mn-MN" sz="1400" dirty="0">
              <a:solidFill>
                <a:srgbClr val="002060"/>
              </a:solidFill>
              <a:latin typeface="Arial" panose="020B0604020202020204" pitchFamily="34" charset="0"/>
              <a:cs typeface="Arial" panose="020B0604020202020204" pitchFamily="34" charset="0"/>
            </a:endParaRPr>
          </a:p>
          <a:p>
            <a:pPr marL="12700" algn="just">
              <a:lnSpc>
                <a:spcPts val="1764"/>
              </a:lnSpc>
            </a:pPr>
            <a:r>
              <a:rPr lang="mn-MN" sz="1400" dirty="0">
                <a:latin typeface="Arial" panose="020B0604020202020204" pitchFamily="34" charset="0"/>
                <a:ea typeface="Calibri" charset="0"/>
                <a:cs typeface="Arial" panose="020B0604020202020204" pitchFamily="34" charset="0"/>
              </a:rPr>
              <a:t>Харин </a:t>
            </a:r>
            <a:r>
              <a:rPr lang="mn-MN" sz="1400" spc="-15" dirty="0" smtClean="0">
                <a:latin typeface="Arial" panose="020B0604020202020204" pitchFamily="34" charset="0"/>
                <a:cs typeface="Arial" panose="020B0604020202020204" pitchFamily="34" charset="0"/>
              </a:rPr>
              <a:t>нийгмийн   </a:t>
            </a:r>
            <a:r>
              <a:rPr lang="mn-MN" sz="1400" spc="-15" dirty="0">
                <a:latin typeface="Arial" panose="020B0604020202020204" pitchFamily="34" charset="0"/>
                <a:cs typeface="Arial" panose="020B0604020202020204" pitchFamily="34" charset="0"/>
              </a:rPr>
              <a:t>даатгалын   </a:t>
            </a:r>
            <a:r>
              <a:rPr lang="mn-MN" sz="1400" spc="-10" dirty="0">
                <a:latin typeface="Arial" panose="020B0604020202020204" pitchFamily="34" charset="0"/>
                <a:cs typeface="Arial" panose="020B0604020202020204" pitchFamily="34" charset="0"/>
              </a:rPr>
              <a:t>шимтгэлийн авлага</a:t>
            </a:r>
            <a:r>
              <a:rPr lang="mn-MN" sz="1400" spc="-15" dirty="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9077.3 </a:t>
            </a:r>
            <a:r>
              <a:rPr lang="mn-MN" sz="1400" spc="-15" dirty="0">
                <a:latin typeface="Arial" panose="020B0604020202020204" pitchFamily="34" charset="0"/>
                <a:cs typeface="Arial" panose="020B0604020202020204" pitchFamily="34" charset="0"/>
              </a:rPr>
              <a:t>сая </a:t>
            </a:r>
            <a:r>
              <a:rPr lang="mn-MN" sz="1400" spc="385" dirty="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төгрөг болж, өмнөх оны мөн үеэс 1256.8 (16.1%) сая төгрөгөөр өссөн байна.</a:t>
            </a:r>
            <a:endParaRPr lang="mn-MN" sz="1400" dirty="0">
              <a:latin typeface="Arial" panose="020B0604020202020204" pitchFamily="34" charset="0"/>
              <a:cs typeface="Arial" panose="020B0604020202020204" pitchFamily="34" charset="0"/>
            </a:endParaRPr>
          </a:p>
          <a:p>
            <a:pPr algn="just"/>
            <a:endParaRPr lang="en-US" sz="14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953656" y="3435469"/>
            <a:ext cx="8483601" cy="1384995"/>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2018 оны эхний 4 сарын байдлаар тэтгэврийн даатгалын сангаас 16114 тэтгэвэр авагчдад 20211.1 сая төгрөгийг тэтгэвэрт, тэтгэмжийн даатгалын сангаас 2276 хүнд 916.4 сая төгрөгийг  хөдөлмөрийн чадвараа түр алдсан, жирэмсэн амаржсан, оршуулга, үйлдвэрийн осол мэргэжлээс шалтгаалах өвчин, даатгалын сангаас үйлдвэрлэлийн ослын тэтгэвэр, хөдөлмөрийн чадвараа түр алдсаны тэтгэмж, нөхөн төлбөр, сувиллын зардалд 248 хүнд 395.0 сая төгрөг, ажилгүйдлийн даатгалын сангаас 162 хүнд 208.8 сая төгрөгийг ажилгүйдлийн тэтгэмжид тус тус олгожээ. </a:t>
            </a:r>
            <a:endParaRPr lang="en-US" sz="14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273092"/>
            <a:ext cx="10454272" cy="1127708"/>
          </a:xfrm>
          <a:prstGeom prst="rect">
            <a:avLst/>
          </a:prstGeom>
        </p:spPr>
      </p:pic>
      <p:sp>
        <p:nvSpPr>
          <p:cNvPr id="3" name="Rectangle 2"/>
          <p:cNvSpPr/>
          <p:nvPr/>
        </p:nvSpPr>
        <p:spPr>
          <a:xfrm>
            <a:off x="3083769" y="5675492"/>
            <a:ext cx="8483600" cy="523220"/>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Нийгмийн халамжийн сангаас 31766 хүнд 4962</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8 сая төгрөгийн халамжийн тэтгэвэр, тэтгэмжийг олгожээ.</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1" y="1268361"/>
            <a:ext cx="9376697" cy="2326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386533" y="1308176"/>
            <a:ext cx="9253406" cy="2246769"/>
          </a:xfrm>
          <a:prstGeom prst="rect">
            <a:avLst/>
          </a:prstGeom>
          <a:noFill/>
        </p:spPr>
        <p:txBody>
          <a:bodyPr wrap="square" rtlCol="0">
            <a:spAutoFit/>
          </a:bodyPr>
          <a:lstStyle/>
          <a:p>
            <a:pPr algn="just"/>
            <a:r>
              <a:rPr lang="en-US" sz="1400" dirty="0">
                <a:solidFill>
                  <a:schemeClr val="bg1"/>
                </a:solidFill>
                <a:latin typeface="Arial" panose="020B0604020202020204" pitchFamily="34" charset="0"/>
                <a:cs typeface="Arial" panose="020B0604020202020204" pitchFamily="34" charset="0"/>
              </a:rPr>
              <a:t>2018 </a:t>
            </a:r>
            <a:r>
              <a:rPr lang="mn-MN" sz="1400" dirty="0">
                <a:solidFill>
                  <a:schemeClr val="bg1"/>
                </a:solidFill>
                <a:latin typeface="Arial" panose="020B0604020202020204" pitchFamily="34" charset="0"/>
                <a:cs typeface="Arial" panose="020B0604020202020204" pitchFamily="34" charset="0"/>
              </a:rPr>
              <a:t>оны </a:t>
            </a:r>
            <a:r>
              <a:rPr lang="en-US" sz="1400" dirty="0" err="1">
                <a:solidFill>
                  <a:schemeClr val="bg1"/>
                </a:solidFill>
                <a:latin typeface="Arial" panose="020B0604020202020204" pitchFamily="34" charset="0"/>
                <a:cs typeface="Arial" panose="020B0604020202020204" pitchFamily="34" charset="0"/>
              </a:rPr>
              <a:t>эхний</a:t>
            </a:r>
            <a:r>
              <a:rPr lang="en-US" sz="1400" dirty="0">
                <a:solidFill>
                  <a:schemeClr val="bg1"/>
                </a:solidFill>
                <a:latin typeface="Arial" panose="020B0604020202020204" pitchFamily="34" charset="0"/>
                <a:cs typeface="Arial" panose="020B0604020202020204" pitchFamily="34" charset="0"/>
              </a:rPr>
              <a:t> 4 </a:t>
            </a:r>
            <a:r>
              <a:rPr lang="en-US" sz="1400" dirty="0" err="1">
                <a:solidFill>
                  <a:schemeClr val="bg1"/>
                </a:solidFill>
                <a:latin typeface="Arial" panose="020B0604020202020204" pitchFamily="34" charset="0"/>
                <a:cs typeface="Arial" panose="020B0604020202020204" pitchFamily="34" charset="0"/>
              </a:rPr>
              <a:t>сарын</a:t>
            </a:r>
            <a:r>
              <a:rPr lang="en-US" sz="1400"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байдлаар нийт 249 гэмт хэрэг бүртгэгдсэн нь урьд оны мөн үеэс 13.2 хувиар өссөн байна. Нийт гэмт хэргийн 25.3 хувь нь согтуугаар үйлдэгдсэн нь өнгөрсөн оны мөн үетэй харьцуулахад 20.3 хувиар буурсан байна. </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Иргэн болон байгууллагад нийт 340.2 сая төгрөгийн хохирол учирсан нь өмнөх оны мөн үеэс 41.0 сая төгрөгөөр буурсан байна. Учирсан хохирлоос 123.5 сая төгрөгийг нөхөн төлүүлж, нөхөн төлөлт 36.3 хувьтай байна. </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Бүртгэгдсэн гэмт хэргийн 19.7 хувийг өмчлөх эрхийн эсрэг гэмт хэрэг,  44.6 хувийг хүний амь бие, эрүүл мэндийн эсрэг гэмт хэрэг,  11.6 хувийг нийгмийн аюулгүй байдлын эсрэг гэмт хэрэг, 7.2 хувийг тээврийн хэрэгслийн хөдөлгөөний аюулгүй байдлын эсрэг гэмт хэрэг, 16.9 хувийг бусад төрлийн гэмт хэрэг  эзэлж байна. Өмчлөх эрхийн эсрэг гэмт хэргийн 24.5 хувийг малын хулгай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15250" y="33344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1871267558"/>
              </p:ext>
            </p:extLst>
          </p:nvPr>
        </p:nvGraphicFramePr>
        <p:xfrm>
          <a:off x="2438399" y="3922324"/>
          <a:ext cx="8297918" cy="247847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844139"/>
            <a:ext cx="7527713" cy="1848198"/>
          </a:xfrm>
          <a:prstGeom prst="rect">
            <a:avLst/>
          </a:prstGeom>
          <a:noFill/>
        </p:spPr>
        <p:txBody>
          <a:bodyPr wrap="square" rtlCol="0">
            <a:spAutoFit/>
          </a:bodyPr>
          <a:lstStyle/>
          <a:p>
            <a:r>
              <a:rPr lang="mn-MN" sz="1400" dirty="0">
                <a:solidFill>
                  <a:schemeClr val="bg1"/>
                </a:solidFill>
              </a:rPr>
              <a:t>Сэлэнгэ аймгийн Алтанбулаг болон Сүхбаатар боомтоор давхардсан тоогоор 193517 зорчигч нэвтэрсэн нь өмнөх оны мөн үеээс 11.6 хувиар буурсан байна. Нийт зорчигчдын 82.6 хувь нь Монгол иргэд, 17.4  хувь нь гадаад иргэд байна. Энэ нь өмнөх оны мөн үетэй харьцуулахад хилээр нэвтэрсэн Монгол иргэдийн тоо 16.6 хувиар буурч, гадаад иргэдийн тоо  23.7 хувиар өссөн байна.</a:t>
            </a:r>
            <a:endParaRPr lang="en-US" sz="1400" dirty="0">
              <a:solidFill>
                <a:schemeClr val="bg1"/>
              </a:solidFill>
            </a:endParaRPr>
          </a:p>
          <a:p>
            <a:r>
              <a:rPr lang="mn-MN" sz="1400" dirty="0">
                <a:solidFill>
                  <a:schemeClr val="bg1"/>
                </a:solidFill>
              </a:rPr>
              <a:t>Монгол-Оросын хилийг хялбарчилсан журмаар хил нэвтрэх эрхийн үнэмлэхээр 14604 хүн  зорчсон байна.</a:t>
            </a:r>
            <a:endParaRPr lang="en-US" sz="1400" dirty="0">
              <a:solidFill>
                <a:schemeClr val="bg1"/>
              </a:solidFill>
            </a:endParaRPr>
          </a:p>
          <a:p>
            <a:pPr algn="just">
              <a:lnSpc>
                <a:spcPct val="115000"/>
              </a:lnSpc>
            </a:pPr>
            <a:r>
              <a:rPr lang="mn-MN"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mn-MN"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2419502060"/>
              </p:ext>
            </p:extLst>
          </p:nvPr>
        </p:nvGraphicFramePr>
        <p:xfrm>
          <a:off x="3975100" y="2998470"/>
          <a:ext cx="7868262" cy="305689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36114" y="1305845"/>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80142"/>
            <a:ext cx="8574314" cy="738664"/>
          </a:xfrm>
          <a:prstGeom prst="rect">
            <a:avLst/>
          </a:prstGeom>
        </p:spPr>
        <p:txBody>
          <a:bodyPr wrap="square">
            <a:spAutoFit/>
          </a:bodyPr>
          <a:lstStyle/>
          <a:p>
            <a:pPr algn="just"/>
            <a:r>
              <a:rPr lang="mn-MN" sz="1400" dirty="0">
                <a:solidFill>
                  <a:schemeClr val="bg1"/>
                </a:solidFill>
                <a:latin typeface="Arial" panose="020B0604020202020204" pitchFamily="34" charset="0"/>
                <a:cs typeface="Arial" panose="020B0604020202020204" pitchFamily="34" charset="0"/>
              </a:rPr>
              <a:t>Монгол банкны мэдээгээр энэ сард кассын цэвэр орлого 59251.0 сая төгрөг, цэвэр зарлага 59877.8 сая төгрөгт хүрчээ.Зээлийн өрийн үлдэгдэл </a:t>
            </a:r>
            <a:r>
              <a:rPr lang="mn-MN" sz="1400" dirty="0" smtClean="0">
                <a:solidFill>
                  <a:schemeClr val="bg1"/>
                </a:solidFill>
                <a:latin typeface="Arial" panose="020B0604020202020204" pitchFamily="34" charset="0"/>
                <a:cs typeface="Arial" panose="020B0604020202020204" pitchFamily="34" charset="0"/>
              </a:rPr>
              <a:t>2</a:t>
            </a:r>
            <a:r>
              <a:rPr lang="en-US" sz="1400" dirty="0" smtClean="0">
                <a:solidFill>
                  <a:schemeClr val="bg1"/>
                </a:solidFill>
                <a:latin typeface="Arial" panose="020B0604020202020204" pitchFamily="34" charset="0"/>
                <a:cs typeface="Arial" panose="020B0604020202020204" pitchFamily="34" charset="0"/>
              </a:rPr>
              <a:t>52.2 </a:t>
            </a:r>
            <a:r>
              <a:rPr lang="mn-MN" sz="1400" dirty="0" smtClean="0">
                <a:solidFill>
                  <a:schemeClr val="bg1"/>
                </a:solidFill>
                <a:latin typeface="Arial" panose="020B0604020202020204" pitchFamily="34" charset="0"/>
                <a:cs typeface="Arial" panose="020B0604020202020204" pitchFamily="34" charset="0"/>
              </a:rPr>
              <a:t>тэрбум </a:t>
            </a:r>
            <a:r>
              <a:rPr lang="mn-MN" sz="1400" dirty="0">
                <a:solidFill>
                  <a:schemeClr val="bg1"/>
                </a:solidFill>
                <a:latin typeface="Arial" panose="020B0604020202020204" pitchFamily="34" charset="0"/>
                <a:cs typeface="Arial" panose="020B0604020202020204" pitchFamily="34" charset="0"/>
              </a:rPr>
              <a:t>төгрөг  байгаа ба үүний 2.6 хувийг чанаргүй зээл эзэлж байна. Иргэдийн мөнгөн хадгаламж </a:t>
            </a:r>
            <a:r>
              <a:rPr lang="en-US" sz="1400" dirty="0" smtClean="0">
                <a:solidFill>
                  <a:schemeClr val="bg1"/>
                </a:solidFill>
                <a:latin typeface="Arial" panose="020B0604020202020204" pitchFamily="34" charset="0"/>
                <a:cs typeface="Arial" panose="020B0604020202020204" pitchFamily="34" charset="0"/>
              </a:rPr>
              <a:t>78156.2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байна.</a:t>
            </a:r>
            <a:endParaRPr lang="en-US" sz="14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mn-MN" sz="1500" dirty="0" smtClean="0">
                <a:solidFill>
                  <a:schemeClr val="bg1"/>
                </a:solidFill>
                <a:latin typeface="Tahoma" charset="0"/>
                <a:ea typeface="Calibri" charset="0"/>
              </a:rPr>
              <a:t>2018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4 сарын байдлаар иргэдийн мөнгөн хадгламж 78156.2 сая.төг </a:t>
            </a:r>
            <a:r>
              <a:rPr lang="mn-MN" sz="1500" dirty="0">
                <a:solidFill>
                  <a:schemeClr val="bg1"/>
                </a:solidFill>
                <a:latin typeface="Tahoma" charset="0"/>
                <a:ea typeface="Calibri" charset="0"/>
              </a:rPr>
              <a:t>төгрөг болж, өмнөх оны мөн </a:t>
            </a:r>
            <a:r>
              <a:rPr lang="mn-MN" sz="1500" dirty="0" smtClean="0">
                <a:solidFill>
                  <a:schemeClr val="bg1"/>
                </a:solidFill>
                <a:latin typeface="Tahoma" charset="0"/>
                <a:ea typeface="Calibri" charset="0"/>
              </a:rPr>
              <a:t>үеэс 12101.1 (18.3%) сая.төгрөгөөр өссөн байна.</a:t>
            </a:r>
            <a:endParaRPr lang="en-US" sz="1500" dirty="0">
              <a:solidFill>
                <a:schemeClr val="bg1"/>
              </a:solidFill>
              <a:latin typeface="Tahoma" charset="0"/>
              <a:ea typeface="Calibri"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784830"/>
          </a:xfrm>
          <a:prstGeom prst="rect">
            <a:avLst/>
          </a:prstGeom>
        </p:spPr>
        <p:txBody>
          <a:bodyPr wrap="square">
            <a:spAutoFit/>
          </a:bodyPr>
          <a:lstStyle/>
          <a:p>
            <a:pPr marL="173990" marR="190500">
              <a:lnSpc>
                <a:spcPct val="100000"/>
              </a:lnSpc>
            </a:pPr>
            <a:r>
              <a:rPr lang="mn-MN" sz="1500" b="1" spc="-5" dirty="0">
                <a:solidFill>
                  <a:srgbClr val="FFFFFF"/>
                </a:solidFill>
                <a:latin typeface="Arial" panose="020B0604020202020204" pitchFamily="34" charset="0"/>
                <a:cs typeface="Arial" panose="020B0604020202020204" pitchFamily="34" charset="0"/>
              </a:rPr>
              <a:t>Банкны системийн </a:t>
            </a:r>
            <a:r>
              <a:rPr lang="mn-MN" sz="1500" b="1" spc="-10" dirty="0">
                <a:solidFill>
                  <a:srgbClr val="FFFFFF"/>
                </a:solidFill>
                <a:latin typeface="Arial" panose="020B0604020202020204" pitchFamily="34" charset="0"/>
                <a:cs typeface="Arial" panose="020B0604020202020204" pitchFamily="34" charset="0"/>
              </a:rPr>
              <a:t>хэмжээгээр </a:t>
            </a:r>
            <a:r>
              <a:rPr lang="mn-MN" sz="1500" b="1" spc="-5" dirty="0">
                <a:solidFill>
                  <a:srgbClr val="FFFFFF"/>
                </a:solidFill>
                <a:latin typeface="Arial" panose="020B0604020202020204" pitchFamily="34" charset="0"/>
                <a:cs typeface="Arial" panose="020B0604020202020204" pitchFamily="34" charset="0"/>
              </a:rPr>
              <a:t>чанаргүй зээл 2018 оны 4</a:t>
            </a:r>
            <a:r>
              <a:rPr lang="mn-MN" sz="1500" b="1" dirty="0">
                <a:solidFill>
                  <a:srgbClr val="FFFFFF"/>
                </a:solidFill>
                <a:latin typeface="Arial" panose="020B0604020202020204" pitchFamily="34" charset="0"/>
                <a:cs typeface="Arial" panose="020B0604020202020204" pitchFamily="34" charset="0"/>
              </a:rPr>
              <a:t> </a:t>
            </a:r>
            <a:r>
              <a:rPr lang="mn-MN" sz="1500" b="1" spc="-5" dirty="0">
                <a:solidFill>
                  <a:srgbClr val="FFFFFF"/>
                </a:solidFill>
                <a:latin typeface="Arial" panose="020B0604020202020204" pitchFamily="34" charset="0"/>
                <a:cs typeface="Arial" panose="020B0604020202020204" pitchFamily="34" charset="0"/>
              </a:rPr>
              <a:t>дүгээр сарын  </a:t>
            </a:r>
            <a:r>
              <a:rPr lang="mn-MN" sz="1500" b="1" spc="-10" dirty="0">
                <a:solidFill>
                  <a:srgbClr val="FFFFFF"/>
                </a:solidFill>
                <a:latin typeface="Arial" panose="020B0604020202020204" pitchFamily="34" charset="0"/>
                <a:cs typeface="Arial" panose="020B0604020202020204" pitchFamily="34" charset="0"/>
              </a:rPr>
              <a:t>эцэст 6143.9</a:t>
            </a:r>
            <a:r>
              <a:rPr lang="mn-MN" sz="1500" b="1" spc="-5" dirty="0">
                <a:solidFill>
                  <a:srgbClr val="FFFFFF"/>
                </a:solidFill>
                <a:latin typeface="Arial" panose="020B0604020202020204" pitchFamily="34" charset="0"/>
                <a:cs typeface="Arial" panose="020B0604020202020204" pitchFamily="34" charset="0"/>
              </a:rPr>
              <a:t> сая төгрөг болж, өмнөх сараас </a:t>
            </a:r>
            <a:r>
              <a:rPr lang="mn-MN" sz="1500" b="1" spc="-5" dirty="0">
                <a:solidFill>
                  <a:srgbClr val="FFFEFD"/>
                </a:solidFill>
                <a:latin typeface="Arial" panose="020B0604020202020204" pitchFamily="34" charset="0"/>
                <a:cs typeface="Arial" panose="020B0604020202020204" pitchFamily="34" charset="0"/>
              </a:rPr>
              <a:t>809.0 (13.2 %) сая төгрөг буурсан бол  өмнөх оны </a:t>
            </a:r>
            <a:r>
              <a:rPr lang="mn-MN" sz="1500" b="1" dirty="0">
                <a:solidFill>
                  <a:srgbClr val="FFFEFD"/>
                </a:solidFill>
                <a:latin typeface="Arial" panose="020B0604020202020204" pitchFamily="34" charset="0"/>
                <a:cs typeface="Arial" panose="020B0604020202020204" pitchFamily="34" charset="0"/>
              </a:rPr>
              <a:t>мөн </a:t>
            </a:r>
            <a:r>
              <a:rPr lang="mn-MN" sz="1500" b="1" spc="-5" dirty="0">
                <a:solidFill>
                  <a:srgbClr val="FFFEFD"/>
                </a:solidFill>
                <a:latin typeface="Arial" panose="020B0604020202020204" pitchFamily="34" charset="0"/>
                <a:cs typeface="Arial" panose="020B0604020202020204" pitchFamily="34" charset="0"/>
              </a:rPr>
              <a:t>үеэс 75.5 </a:t>
            </a:r>
            <a:r>
              <a:rPr lang="mn-MN" sz="1500" b="1" spc="-30" dirty="0">
                <a:solidFill>
                  <a:srgbClr val="FFFEFD"/>
                </a:solidFill>
                <a:latin typeface="Arial" panose="020B0604020202020204" pitchFamily="34" charset="0"/>
                <a:cs typeface="Arial" panose="020B0604020202020204" pitchFamily="34" charset="0"/>
              </a:rPr>
              <a:t>(1.2 %) </a:t>
            </a:r>
            <a:r>
              <a:rPr lang="mn-MN" sz="1500" b="1" spc="-5" dirty="0">
                <a:solidFill>
                  <a:srgbClr val="FFFEFD"/>
                </a:solidFill>
                <a:latin typeface="Arial" panose="020B0604020202020204" pitchFamily="34" charset="0"/>
                <a:cs typeface="Arial" panose="020B0604020202020204" pitchFamily="34" charset="0"/>
              </a:rPr>
              <a:t>сая төгрөгөөр буурсан</a:t>
            </a:r>
            <a:r>
              <a:rPr lang="mn-MN" sz="1500" b="1" spc="20" dirty="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байна.</a:t>
            </a:r>
            <a:endParaRPr lang="mn-MN" sz="1500" b="1" dirty="0">
              <a:solidFill>
                <a:srgbClr val="FFFE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30655"/>
            <a:ext cx="8574314" cy="784830"/>
          </a:xfrm>
          <a:prstGeom prst="rect">
            <a:avLst/>
          </a:prstGeom>
        </p:spPr>
        <p:txBody>
          <a:bodyPr wrap="square">
            <a:spAutoFit/>
          </a:bodyPr>
          <a:lstStyle/>
          <a:p>
            <a:pPr algn="just"/>
            <a:r>
              <a:rPr lang="mn-MN" sz="1500" dirty="0">
                <a:solidFill>
                  <a:schemeClr val="bg1"/>
                </a:solidFill>
                <a:latin typeface="Tahoma" charset="0"/>
                <a:ea typeface="Calibri" charset="0"/>
              </a:rPr>
              <a:t>Аж ахуйн нэгж, байгууллага, иргэдэд олгосон нийт зээлийн өрийн үлдэгдэл 2017 оны </a:t>
            </a:r>
            <a:r>
              <a:rPr lang="mn-MN" sz="1500" dirty="0" smtClean="0">
                <a:solidFill>
                  <a:schemeClr val="bg1"/>
                </a:solidFill>
                <a:latin typeface="Tahoma" charset="0"/>
                <a:ea typeface="Calibri" charset="0"/>
              </a:rPr>
              <a:t>1 дүгээр улиралд </a:t>
            </a:r>
            <a:r>
              <a:rPr lang="mn-MN" sz="1500" b="1" dirty="0" smtClean="0">
                <a:solidFill>
                  <a:schemeClr val="bg1"/>
                </a:solidFill>
                <a:latin typeface="Tahoma" charset="0"/>
                <a:ea typeface="Calibri" charset="0"/>
              </a:rPr>
              <a:t>233680.2 сая </a:t>
            </a:r>
            <a:r>
              <a:rPr lang="mn-MN" sz="1500" b="1" dirty="0">
                <a:solidFill>
                  <a:schemeClr val="bg1"/>
                </a:solidFill>
                <a:latin typeface="Tahoma" charset="0"/>
                <a:ea typeface="Calibri" charset="0"/>
              </a:rPr>
              <a:t>төгрөг</a:t>
            </a:r>
            <a:r>
              <a:rPr lang="mn-MN" sz="1500" dirty="0">
                <a:solidFill>
                  <a:schemeClr val="bg1"/>
                </a:solidFill>
                <a:latin typeface="Tahoma" charset="0"/>
                <a:ea typeface="Calibri" charset="0"/>
              </a:rPr>
              <a:t> болж, өмнөх сараас </a:t>
            </a:r>
            <a:r>
              <a:rPr lang="mn-MN" sz="1500" dirty="0" smtClean="0">
                <a:solidFill>
                  <a:schemeClr val="bg1"/>
                </a:solidFill>
                <a:latin typeface="Tahoma" charset="0"/>
                <a:ea typeface="Calibri" charset="0"/>
              </a:rPr>
              <a:t>7844.5 (3.3%) сая төгрөгөөр, </a:t>
            </a:r>
            <a:r>
              <a:rPr lang="mn-MN" sz="1500" dirty="0">
                <a:solidFill>
                  <a:schemeClr val="bg1"/>
                </a:solidFill>
                <a:latin typeface="Tahoma" charset="0"/>
                <a:ea typeface="Calibri" charset="0"/>
              </a:rPr>
              <a:t>өмнөх оны мөн </a:t>
            </a:r>
            <a:r>
              <a:rPr lang="mn-MN" sz="1500" dirty="0" smtClean="0">
                <a:solidFill>
                  <a:schemeClr val="bg1"/>
                </a:solidFill>
                <a:latin typeface="Tahoma" charset="0"/>
                <a:ea typeface="Calibri" charset="0"/>
              </a:rPr>
              <a:t>үеэс 65080.7 (27.8%) сая </a:t>
            </a:r>
            <a:r>
              <a:rPr lang="mn-MN" sz="1500" dirty="0">
                <a:solidFill>
                  <a:schemeClr val="bg1"/>
                </a:solidFill>
                <a:latin typeface="Tahoma" charset="0"/>
                <a:ea typeface="Calibri" charset="0"/>
              </a:rPr>
              <a:t>төгрөгөөр өсчээ. </a:t>
            </a:r>
            <a:endParaRPr lang="en-US" sz="1500" dirty="0">
              <a:solidFill>
                <a:schemeClr val="bg1"/>
              </a:solidFill>
              <a:latin typeface="Tahoma" charset="0"/>
              <a:ea typeface="Calibri" charset="0"/>
            </a:endParaRPr>
          </a:p>
        </p:txBody>
      </p:sp>
      <p:sp>
        <p:nvSpPr>
          <p:cNvPr id="23" name="Rectangle 22"/>
          <p:cNvSpPr/>
          <p:nvPr/>
        </p:nvSpPr>
        <p:spPr>
          <a:xfrm>
            <a:off x="2881850" y="2937351"/>
            <a:ext cx="8424779" cy="784830"/>
          </a:xfrm>
          <a:prstGeom prst="rect">
            <a:avLst/>
          </a:prstGeom>
        </p:spPr>
        <p:txBody>
          <a:bodyPr wrap="square">
            <a:spAutoFit/>
          </a:bodyPr>
          <a:lstStyle/>
          <a:p>
            <a:pPr algn="just"/>
            <a:r>
              <a:rPr lang="mn-MN" sz="1500" dirty="0" smtClean="0">
                <a:solidFill>
                  <a:schemeClr val="bg1"/>
                </a:solidFill>
                <a:latin typeface="Tahoma" charset="0"/>
                <a:ea typeface="Calibri" charset="0"/>
              </a:rPr>
              <a:t>2017 </a:t>
            </a:r>
            <a:r>
              <a:rPr lang="mn-MN" sz="1500" dirty="0">
                <a:solidFill>
                  <a:schemeClr val="bg1"/>
                </a:solidFill>
                <a:latin typeface="Tahoma" charset="0"/>
                <a:ea typeface="Calibri" charset="0"/>
              </a:rPr>
              <a:t>оны </a:t>
            </a:r>
            <a:r>
              <a:rPr lang="en-US"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дугаар улирлын байдлаар иргэдийн мөнгөн хадгламж 72.5 </a:t>
            </a:r>
            <a:r>
              <a:rPr lang="mn-MN" sz="1500" dirty="0">
                <a:solidFill>
                  <a:schemeClr val="bg1"/>
                </a:solidFill>
                <a:latin typeface="Tahoma" charset="0"/>
                <a:ea typeface="Calibri" charset="0"/>
              </a:rPr>
              <a:t>тэрбум төгрөг болж,  өмнөх сараас </a:t>
            </a:r>
            <a:r>
              <a:rPr lang="mn-MN" sz="1500" dirty="0" smtClean="0">
                <a:solidFill>
                  <a:schemeClr val="bg1"/>
                </a:solidFill>
                <a:latin typeface="Tahoma" charset="0"/>
                <a:ea typeface="Calibri" charset="0"/>
              </a:rPr>
              <a:t>1.8 (2.5%) </a:t>
            </a:r>
            <a:r>
              <a:rPr lang="mn-MN" sz="1500" dirty="0">
                <a:solidFill>
                  <a:schemeClr val="bg1"/>
                </a:solidFill>
                <a:latin typeface="Tahoma" charset="0"/>
                <a:ea typeface="Calibri" charset="0"/>
              </a:rPr>
              <a:t>тэрбум </a:t>
            </a:r>
            <a:r>
              <a:rPr lang="mn-MN" sz="1500" dirty="0" smtClean="0">
                <a:solidFill>
                  <a:schemeClr val="bg1"/>
                </a:solidFill>
                <a:latin typeface="Tahoma" charset="0"/>
                <a:ea typeface="Calibri" charset="0"/>
              </a:rPr>
              <a:t>төгрөгөөр өсч, </a:t>
            </a:r>
            <a:r>
              <a:rPr lang="mn-MN" sz="1500" dirty="0">
                <a:solidFill>
                  <a:schemeClr val="bg1"/>
                </a:solidFill>
                <a:latin typeface="Tahoma" charset="0"/>
                <a:ea typeface="Calibri" charset="0"/>
              </a:rPr>
              <a:t>өмнөх оны мөн үеэс </a:t>
            </a:r>
            <a:r>
              <a:rPr lang="mn-MN" sz="1500" dirty="0" smtClean="0">
                <a:solidFill>
                  <a:schemeClr val="bg1"/>
                </a:solidFill>
                <a:latin typeface="Tahoma" charset="0"/>
                <a:ea typeface="Calibri" charset="0"/>
              </a:rPr>
              <a:t>15.6 (21.6</a:t>
            </a:r>
            <a:r>
              <a:rPr lang="mn-MN" sz="1500" dirty="0">
                <a:solidFill>
                  <a:schemeClr val="bg1"/>
                </a:solidFill>
                <a:latin typeface="Tahoma" charset="0"/>
                <a:ea typeface="Calibri" charset="0"/>
              </a:rPr>
              <a:t>%) тэрбум төгрөгөөр </a:t>
            </a:r>
            <a:r>
              <a:rPr lang="mn-MN" sz="1500" dirty="0" smtClean="0">
                <a:solidFill>
                  <a:schemeClr val="bg1"/>
                </a:solidFill>
                <a:latin typeface="Tahoma" charset="0"/>
                <a:ea typeface="Calibri" charset="0"/>
              </a:rPr>
              <a:t>буурсан байна. </a:t>
            </a:r>
            <a:endParaRPr lang="en-US" sz="1500" dirty="0">
              <a:solidFill>
                <a:schemeClr val="bg1"/>
              </a:solidFill>
              <a:latin typeface="Tahoma" charset="0"/>
              <a:ea typeface="Calibri"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8443" y="5139194"/>
            <a:ext cx="1004283" cy="100428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08749" y="5168932"/>
            <a:ext cx="879169" cy="87916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870" y="4987499"/>
            <a:ext cx="1199923" cy="111326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620475" y="5139194"/>
            <a:ext cx="947527" cy="928132"/>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4954" y="5066132"/>
            <a:ext cx="1184599" cy="1184599"/>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13458" y="4933948"/>
            <a:ext cx="1338625" cy="1338625"/>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2379608516"/>
              </p:ext>
            </p:extLst>
          </p:nvPr>
        </p:nvGraphicFramePr>
        <p:xfrm>
          <a:off x="1765935" y="1245480"/>
          <a:ext cx="10167917" cy="3742018"/>
        </p:xfrm>
        <a:graphic>
          <a:graphicData uri="http://schemas.openxmlformats.org/drawingml/2006/table">
            <a:tbl>
              <a:tblPr firstRow="1" firstCol="1" bandRow="1">
                <a:tableStyleId>{5C22544A-7EE6-4342-B048-85BDC9FD1C3A}</a:tableStyleId>
              </a:tblPr>
              <a:tblGrid>
                <a:gridCol w="2006740"/>
                <a:gridCol w="1224340"/>
                <a:gridCol w="1224340"/>
                <a:gridCol w="1699018"/>
                <a:gridCol w="1146864"/>
                <a:gridCol w="1499326"/>
                <a:gridCol w="1367289"/>
              </a:tblGrid>
              <a:tr h="268098">
                <a:tc rowSpan="2">
                  <a:txBody>
                    <a:bodyPr/>
                    <a:lstStyle/>
                    <a:p>
                      <a:pPr marL="0" marR="0" algn="ctr">
                        <a:lnSpc>
                          <a:spcPct val="115000"/>
                        </a:lnSpc>
                        <a:spcBef>
                          <a:spcPts val="0"/>
                        </a:spcBef>
                        <a:spcAft>
                          <a:spcPts val="0"/>
                        </a:spcAft>
                      </a:pPr>
                      <a:r>
                        <a:rPr lang="en-US" sz="1200" dirty="0" err="1">
                          <a:effectLst/>
                          <a:latin typeface="Arial" panose="020B0604020202020204" pitchFamily="34" charset="0"/>
                          <a:cs typeface="Arial" panose="020B0604020202020204" pitchFamily="34" charset="0"/>
                        </a:rPr>
                        <a:t>Банкууд</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gridSpan="2">
                  <a:txBody>
                    <a:bodyPr/>
                    <a:lstStyle/>
                    <a:p>
                      <a:pPr marL="0" marR="0" algn="ctr">
                        <a:lnSpc>
                          <a:spcPct val="115000"/>
                        </a:lnSpc>
                        <a:spcBef>
                          <a:spcPts val="0"/>
                        </a:spcBef>
                        <a:spcAft>
                          <a:spcPts val="0"/>
                        </a:spcAft>
                      </a:pPr>
                      <a:r>
                        <a:rPr lang="en-US" sz="1000">
                          <a:effectLst/>
                        </a:rPr>
                        <a:t>   Цэвэр</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Зээлийн өрийн үлдэгдэл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row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Чанаргүй зээл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row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Иргэдийн мөнгөн хадгаламж</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row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Харилцахын үлдэгдэл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r>
              <a:tr h="410535">
                <a:tc vMerge="1">
                  <a:txBody>
                    <a:bodyPr/>
                    <a:lstStyle/>
                    <a:p>
                      <a:endParaRPr lang="en-US"/>
                    </a:p>
                  </a:txBody>
                  <a:tcPr/>
                </a:tc>
                <a:tc>
                  <a:txBody>
                    <a:bodyPr/>
                    <a:lstStyle/>
                    <a:p>
                      <a:pPr marL="0" marR="0" algn="ctr">
                        <a:lnSpc>
                          <a:spcPct val="115000"/>
                        </a:lnSpc>
                        <a:spcBef>
                          <a:spcPts val="0"/>
                        </a:spcBef>
                        <a:spcAft>
                          <a:spcPts val="0"/>
                        </a:spcAft>
                      </a:pPr>
                      <a:r>
                        <a:rPr lang="en-US" sz="1200" dirty="0" err="1">
                          <a:effectLst/>
                          <a:latin typeface="Arial" panose="020B0604020202020204" pitchFamily="34" charset="0"/>
                          <a:cs typeface="Arial" panose="020B0604020202020204" pitchFamily="34" charset="0"/>
                        </a:rPr>
                        <a:t>Орлого</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1200" dirty="0" err="1">
                          <a:effectLst/>
                          <a:latin typeface="Arial" panose="020B0604020202020204" pitchFamily="34" charset="0"/>
                          <a:cs typeface="Arial" panose="020B0604020202020204" pitchFamily="34" charset="0"/>
                        </a:rPr>
                        <a:t>Зарлага</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4117">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ДҮН</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55,868.4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57,686.1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252,213.5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6,143.9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78,156.2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31,746.3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1.Хаан банк СБ</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10463.1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10909.0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91518.4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1622.7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21739.5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8800.4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2.Хаан 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7418.3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8236.1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44797.0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559.1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10877.1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14333.2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3.ХХБанк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1471.3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1621.1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7071.4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8.3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2930.3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1145.8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4.ХХБанк Хөтөл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3494.6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3643.7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5638.3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307.9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1860.2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426.8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5.Төрийн банк СБ</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20890.7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20800.0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45497.7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745.8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15778.0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3922.7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6.Төрийн 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5880.5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6102.2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11717.6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42.0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4569.8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768.4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7.Хас </a:t>
                      </a:r>
                      <a:r>
                        <a:rPr lang="en-US" sz="1200" dirty="0" err="1">
                          <a:effectLst/>
                          <a:latin typeface="Arial" panose="020B0604020202020204" pitchFamily="34" charset="0"/>
                          <a:cs typeface="Arial" panose="020B0604020202020204" pitchFamily="34" charset="0"/>
                        </a:rPr>
                        <a:t>банк</a:t>
                      </a:r>
                      <a:r>
                        <a:rPr lang="en-US" sz="1200" dirty="0">
                          <a:effectLst/>
                          <a:latin typeface="Arial" panose="020B0604020202020204" pitchFamily="34" charset="0"/>
                          <a:cs typeface="Arial" panose="020B0604020202020204" pitchFamily="34" charset="0"/>
                        </a:rPr>
                        <a:t> СБ</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1274.0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1227.5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14631.9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538.7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5933.1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996.2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8.Хас 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1489.8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1494.0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12889.1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275.0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5277.4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335.0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9.Хас банк Хөтөл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936.9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879.4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5129.6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387.2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2212.9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137.9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54117">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10.Голомт банк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2512.9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2608.4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12634.1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1489.7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5716.7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734.5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r h="268098">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11.Капитал банк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36.3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164.7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688.4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167.5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a:effectLst/>
                          <a:latin typeface="Arial" panose="020B0604020202020204" pitchFamily="34" charset="0"/>
                          <a:cs typeface="Arial" panose="020B0604020202020204" pitchFamily="34" charset="0"/>
                        </a:rPr>
                        <a:t>1261.2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145.4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459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1616</Words>
  <Application>Microsoft Office PowerPoint</Application>
  <PresentationFormat>Widescreen</PresentationFormat>
  <Paragraphs>232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Gundegmaa</cp:lastModifiedBy>
  <cp:revision>136</cp:revision>
  <dcterms:created xsi:type="dcterms:W3CDTF">2017-06-22T02:35:03Z</dcterms:created>
  <dcterms:modified xsi:type="dcterms:W3CDTF">2018-05-18T03:11:11Z</dcterms:modified>
</cp:coreProperties>
</file>