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69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1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2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%20disk\Cdiskiiiii\zahirgaa%20sta%20medee\Sar%20uliraliin%20taniltsuulaga\2020\2020.05\2020-05%20sar-ts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%20disk\Cdiskiiiii\zahirgaa%20sta%20medee\Sar%20uliraliin%20taniltsuulaga\2020\2020.05\2020-05%20sar-ts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UNKHSOLONGO\Work-2020\Zahirgaanii%20Statistik\4%20sar\2020.04%20Solongo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iver's\jobs\2020\5%20&#1089;&#1072;&#1088;\2020%20&#1086;&#1085;%2005-&#1088;%20&#1089;&#1072;&#1088;&#1099;&#1085;%20&#1084;&#1101;&#1076;&#1101;&#1101;%20&#1057;&#1069;&#1051;&#1069;&#1053;&#1043;&#1069;%20&#1040;&#1049;&#1052;&#1040;&#1043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iver's\jobs\2020\5%20&#1089;&#1072;&#1088;\2020.05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hulan.NSO\Desktop\AY\&#1047;&#1057;&#1052;\2020\2020.05AY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5295375964119577"/>
          <c:h val="0.650790682414698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'em-nas baralt'!$A$30</c:f>
              <c:strCache>
                <c:ptCount val="1"/>
                <c:pt idx="0">
                  <c:v>амаржсан эх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'em-nas baralt'!$B$29:$E$29</c:f>
              <c:strCache>
                <c:ptCount val="4"/>
                <c:pt idx="0">
                  <c:v>2017 I-V</c:v>
                </c:pt>
                <c:pt idx="1">
                  <c:v>2018 I-V</c:v>
                </c:pt>
                <c:pt idx="2">
                  <c:v>2019 I-V</c:v>
                </c:pt>
                <c:pt idx="3">
                  <c:v>2020 I-V</c:v>
                </c:pt>
              </c:strCache>
            </c:strRef>
          </c:cat>
          <c:val>
            <c:numRef>
              <c:f>'em-nas baralt'!$B$30:$E$30</c:f>
              <c:numCache>
                <c:formatCode>General</c:formatCode>
                <c:ptCount val="4"/>
                <c:pt idx="0">
                  <c:v>669</c:v>
                </c:pt>
                <c:pt idx="1">
                  <c:v>706</c:v>
                </c:pt>
                <c:pt idx="2">
                  <c:v>757</c:v>
                </c:pt>
                <c:pt idx="3">
                  <c:v>688</c:v>
                </c:pt>
              </c:numCache>
            </c:numRef>
          </c:val>
        </c:ser>
        <c:ser>
          <c:idx val="1"/>
          <c:order val="1"/>
          <c:tx>
            <c:strRef>
              <c:f>'em-nas baralt'!$A$31</c:f>
              <c:strCache>
                <c:ptCount val="1"/>
                <c:pt idx="0">
                  <c:v>амьд төрсөн хүүхэд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'em-nas baralt'!$B$29:$E$29</c:f>
              <c:strCache>
                <c:ptCount val="4"/>
                <c:pt idx="0">
                  <c:v>2017 I-V</c:v>
                </c:pt>
                <c:pt idx="1">
                  <c:v>2018 I-V</c:v>
                </c:pt>
                <c:pt idx="2">
                  <c:v>2019 I-V</c:v>
                </c:pt>
                <c:pt idx="3">
                  <c:v>2020 I-V</c:v>
                </c:pt>
              </c:strCache>
            </c:strRef>
          </c:cat>
          <c:val>
            <c:numRef>
              <c:f>'em-nas baralt'!$B$31:$E$31</c:f>
              <c:numCache>
                <c:formatCode>General</c:formatCode>
                <c:ptCount val="4"/>
                <c:pt idx="0">
                  <c:v>673</c:v>
                </c:pt>
                <c:pt idx="1">
                  <c:v>706</c:v>
                </c:pt>
                <c:pt idx="2">
                  <c:v>762</c:v>
                </c:pt>
                <c:pt idx="3">
                  <c:v>694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152868608"/>
        <c:axId val="152873704"/>
      </c:barChart>
      <c:catAx>
        <c:axId val="15286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2873704"/>
        <c:crosses val="autoZero"/>
        <c:auto val="1"/>
        <c:lblAlgn val="ctr"/>
        <c:lblOffset val="100"/>
        <c:noMultiLvlLbl val="0"/>
      </c:catAx>
      <c:valAx>
        <c:axId val="152873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286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/>
              <a:t>Бүртгэлтэй ажилгүйчүүд, боловсролоор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halamj!$A$18:$A$22</c:f>
              <c:strCache>
                <c:ptCount val="5"/>
                <c:pt idx="0">
                  <c:v>  -Дээд</c:v>
                </c:pt>
                <c:pt idx="1">
                  <c:v>  -Тусгай дунд</c:v>
                </c:pt>
                <c:pt idx="2">
                  <c:v>  -Ерөнхий боловсролтой</c:v>
                </c:pt>
                <c:pt idx="3">
                  <c:v>  -Мэргэжилтэй ажилчид </c:v>
                </c:pt>
                <c:pt idx="4">
                  <c:v>  -Боловсролгүй</c:v>
                </c:pt>
              </c:strCache>
            </c:strRef>
          </c:cat>
          <c:val>
            <c:numRef>
              <c:f>halamj!$B$18:$B$22</c:f>
              <c:numCache>
                <c:formatCode>General</c:formatCode>
                <c:ptCount val="5"/>
                <c:pt idx="0">
                  <c:v>126</c:v>
                </c:pt>
                <c:pt idx="1">
                  <c:v>29</c:v>
                </c:pt>
                <c:pt idx="2">
                  <c:v>215</c:v>
                </c:pt>
                <c:pt idx="3">
                  <c:v>40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2870960"/>
        <c:axId val="154460432"/>
      </c:barChart>
      <c:catAx>
        <c:axId val="152870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4460432"/>
        <c:crosses val="autoZero"/>
        <c:auto val="1"/>
        <c:lblAlgn val="ctr"/>
        <c:lblOffset val="100"/>
        <c:noMultiLvlLbl val="0"/>
      </c:catAx>
      <c:valAx>
        <c:axId val="15446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2870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/>
              <a:t>Хилээр орсон гарсан иргэд</a:t>
            </a:r>
            <a:endParaRPr lang="en-US" sz="1200"/>
          </a:p>
        </c:rich>
      </c:tx>
      <c:layout>
        <c:manualLayout>
          <c:xMode val="edge"/>
          <c:yMode val="edge"/>
          <c:x val="0.3576634512325830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0010718113612004E-2"/>
          <c:y val="9.8630674153778589E-2"/>
          <c:w val="0.95284030010718113"/>
          <c:h val="0.612875662703516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gaali!$B$27</c:f>
              <c:strCache>
                <c:ptCount val="1"/>
                <c:pt idx="0">
                  <c:v>  Монгол</c:v>
                </c:pt>
              </c:strCache>
            </c:strRef>
          </c:tx>
          <c:spPr>
            <a:pattFill prst="wdDnDiag">
              <a:fgClr>
                <a:schemeClr val="bg1"/>
              </a:fgClr>
              <a:bgClr>
                <a:schemeClr val="accent1"/>
              </a:bgClr>
            </a:patt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gaali!$C$26:$G$26</c:f>
              <c:strCache>
                <c:ptCount val="5"/>
                <c:pt idx="0">
                  <c:v>2016 I-IV</c:v>
                </c:pt>
                <c:pt idx="1">
                  <c:v>2017 I-IV</c:v>
                </c:pt>
                <c:pt idx="2">
                  <c:v>2018 I-IV</c:v>
                </c:pt>
                <c:pt idx="3">
                  <c:v>2019 I-IV</c:v>
                </c:pt>
                <c:pt idx="4">
                  <c:v>2020 I-IV</c:v>
                </c:pt>
              </c:strCache>
            </c:strRef>
          </c:cat>
          <c:val>
            <c:numRef>
              <c:f>gaali!$C$27:$G$27</c:f>
              <c:numCache>
                <c:formatCode>#\ ##0</c:formatCode>
                <c:ptCount val="5"/>
                <c:pt idx="0">
                  <c:v>160311</c:v>
                </c:pt>
                <c:pt idx="1">
                  <c:v>191698</c:v>
                </c:pt>
                <c:pt idx="2">
                  <c:v>159915</c:v>
                </c:pt>
                <c:pt idx="3">
                  <c:v>170768</c:v>
                </c:pt>
                <c:pt idx="4">
                  <c:v>73624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E7-46AE-B309-1BDE24D08B12}"/>
            </c:ext>
          </c:extLst>
        </c:ser>
        <c:ser>
          <c:idx val="1"/>
          <c:order val="1"/>
          <c:tx>
            <c:strRef>
              <c:f>gaali!$B$28</c:f>
              <c:strCache>
                <c:ptCount val="1"/>
                <c:pt idx="0">
                  <c:v>  Гадаад</c:v>
                </c:pt>
              </c:strCache>
            </c:strRef>
          </c:tx>
          <c:spPr>
            <a:pattFill prst="diagBrick">
              <a:fgClr>
                <a:schemeClr val="bg2"/>
              </a:fgClr>
              <a:bgClr>
                <a:srgbClr val="C00000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gaali!$C$26:$G$26</c:f>
              <c:strCache>
                <c:ptCount val="5"/>
                <c:pt idx="0">
                  <c:v>2016 I-IV</c:v>
                </c:pt>
                <c:pt idx="1">
                  <c:v>2017 I-IV</c:v>
                </c:pt>
                <c:pt idx="2">
                  <c:v>2018 I-IV</c:v>
                </c:pt>
                <c:pt idx="3">
                  <c:v>2019 I-IV</c:v>
                </c:pt>
                <c:pt idx="4">
                  <c:v>2020 I-IV</c:v>
                </c:pt>
              </c:strCache>
            </c:strRef>
          </c:cat>
          <c:val>
            <c:numRef>
              <c:f>gaali!$C$28:$G$28</c:f>
              <c:numCache>
                <c:formatCode>#\ ##0</c:formatCode>
                <c:ptCount val="5"/>
                <c:pt idx="0">
                  <c:v>23160</c:v>
                </c:pt>
                <c:pt idx="1">
                  <c:v>27169</c:v>
                </c:pt>
                <c:pt idx="2">
                  <c:v>33602</c:v>
                </c:pt>
                <c:pt idx="3">
                  <c:v>34143</c:v>
                </c:pt>
                <c:pt idx="4">
                  <c:v>20755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9E7-46AE-B309-1BDE24D08B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91"/>
        <c:overlap val="-23"/>
        <c:axId val="154462000"/>
        <c:axId val="154456904"/>
      </c:barChart>
      <c:catAx>
        <c:axId val="15446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4456904"/>
        <c:crosses val="autoZero"/>
        <c:auto val="1"/>
        <c:lblAlgn val="ctr"/>
        <c:lblOffset val="100"/>
        <c:noMultiLvlLbl val="0"/>
      </c:catAx>
      <c:valAx>
        <c:axId val="154456904"/>
        <c:scaling>
          <c:orientation val="minMax"/>
        </c:scaling>
        <c:delete val="1"/>
        <c:axPos val="l"/>
        <c:numFmt formatCode="#\ ##0" sourceLinked="1"/>
        <c:majorTickMark val="none"/>
        <c:minorTickMark val="none"/>
        <c:tickLblPos val="nextTo"/>
        <c:crossAx val="15446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771915166552735"/>
          <c:y val="0.88508231925554759"/>
          <c:w val="0.48100328294975991"/>
          <c:h val="7.94299181227844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400" dirty="0"/>
              <a:t>Орон нутгийн орлого, зарлагын гүйцэтгэл /сая.төг</a:t>
            </a:r>
            <a:r>
              <a:rPr lang="mn-MN" sz="1050" dirty="0"/>
              <a:t>/</a:t>
            </a:r>
            <a:endParaRPr lang="en-US" sz="1050" dirty="0"/>
          </a:p>
        </c:rich>
      </c:tx>
      <c:layout>
        <c:manualLayout>
          <c:xMode val="edge"/>
          <c:yMode val="edge"/>
          <c:x val="0.27391927514866155"/>
          <c:y val="3.28609570753748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8173665791776"/>
          <c:y val="0.13409776902887138"/>
          <c:w val="0.84373818897637798"/>
          <c:h val="0.67145778652668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Нэгдсэн!$B$65</c:f>
              <c:strCache>
                <c:ptCount val="1"/>
                <c:pt idx="0">
                  <c:v>Төсвийн орлогын гүйцэтгэл</c:v>
                </c:pt>
              </c:strCache>
            </c:strRef>
          </c:tx>
          <c:spPr>
            <a:pattFill prst="dkVert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Нэгдсэн!$C$64:$F$64</c:f>
              <c:strCache>
                <c:ptCount val="4"/>
                <c:pt idx="0">
                  <c:v>2017 I-V</c:v>
                </c:pt>
                <c:pt idx="1">
                  <c:v>2018 I-V</c:v>
                </c:pt>
                <c:pt idx="2">
                  <c:v>2019 I-V</c:v>
                </c:pt>
                <c:pt idx="3">
                  <c:v>2020 I-V</c:v>
                </c:pt>
              </c:strCache>
            </c:strRef>
          </c:cat>
          <c:val>
            <c:numRef>
              <c:f>Нэгдсэн!$C$65:$F$65</c:f>
              <c:numCache>
                <c:formatCode>#\ ##0.0</c:formatCode>
                <c:ptCount val="4"/>
                <c:pt idx="0">
                  <c:v>10415.6</c:v>
                </c:pt>
                <c:pt idx="1">
                  <c:v>6846.3</c:v>
                </c:pt>
                <c:pt idx="2">
                  <c:v>8817.6</c:v>
                </c:pt>
                <c:pt idx="3">
                  <c:v>8666.4</c:v>
                </c:pt>
              </c:numCache>
            </c:numRef>
          </c:val>
        </c:ser>
        <c:ser>
          <c:idx val="1"/>
          <c:order val="1"/>
          <c:tx>
            <c:strRef>
              <c:f>Нэгдсэн!$B$66</c:f>
              <c:strCache>
                <c:ptCount val="1"/>
                <c:pt idx="0">
                  <c:v>Төсвийн зарлагын гүйцэтгэл</c:v>
                </c:pt>
              </c:strCache>
            </c:strRef>
          </c:tx>
          <c:spPr>
            <a:pattFill prst="dkHorz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Нэгдсэн!$C$64:$F$64</c:f>
              <c:strCache>
                <c:ptCount val="4"/>
                <c:pt idx="0">
                  <c:v>2017 I-V</c:v>
                </c:pt>
                <c:pt idx="1">
                  <c:v>2018 I-V</c:v>
                </c:pt>
                <c:pt idx="2">
                  <c:v>2019 I-V</c:v>
                </c:pt>
                <c:pt idx="3">
                  <c:v>2020 I-V</c:v>
                </c:pt>
              </c:strCache>
            </c:strRef>
          </c:cat>
          <c:val>
            <c:numRef>
              <c:f>Нэгдсэн!$C$66:$F$66</c:f>
              <c:numCache>
                <c:formatCode>#\ ##0.0</c:formatCode>
                <c:ptCount val="4"/>
                <c:pt idx="0">
                  <c:v>29149.599999999999</c:v>
                </c:pt>
                <c:pt idx="1">
                  <c:v>29584.5</c:v>
                </c:pt>
                <c:pt idx="2">
                  <c:v>29789.3</c:v>
                </c:pt>
                <c:pt idx="3">
                  <c:v>33112.199999999997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4460824"/>
        <c:axId val="154457688"/>
      </c:barChart>
      <c:catAx>
        <c:axId val="154460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4457688"/>
        <c:crosses val="autoZero"/>
        <c:auto val="1"/>
        <c:lblAlgn val="ctr"/>
        <c:lblOffset val="100"/>
        <c:noMultiLvlLbl val="0"/>
      </c:catAx>
      <c:valAx>
        <c:axId val="154457688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154460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5086395450568676E-2"/>
          <c:y val="0.84763888888888894"/>
          <c:w val="0.85927143482064738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dirty="0"/>
              <a:t>Үр тариа</a:t>
            </a:r>
            <a:r>
              <a:rPr lang="en-US" sz="1200" dirty="0"/>
              <a:t> </a:t>
            </a:r>
            <a:r>
              <a:rPr lang="mn-MN" sz="1200" dirty="0"/>
              <a:t>тариалсан талбай /мян.га/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5650481189851267"/>
          <c:w val="1"/>
          <c:h val="0.63076297754447364"/>
        </c:manualLayout>
      </c:layout>
      <c:lineChart>
        <c:grouping val="standard"/>
        <c:varyColors val="0"/>
        <c:ser>
          <c:idx val="0"/>
          <c:order val="0"/>
          <c:tx>
            <c:strRef>
              <c:f>'5.11-5.12'!$K$8</c:f>
              <c:strCache>
                <c:ptCount val="1"/>
                <c:pt idx="0">
                  <c:v>Үр тариа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-6.1255742725880554E-3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6.1255742725880554E-3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'5.11-5.12'!$L$7:$U$7</c:f>
              <c:strCache>
                <c:ptCount val="10"/>
                <c:pt idx="0">
                  <c:v>2011 - V</c:v>
                </c:pt>
                <c:pt idx="1">
                  <c:v>2012 - V</c:v>
                </c:pt>
                <c:pt idx="2">
                  <c:v>2013 - V</c:v>
                </c:pt>
                <c:pt idx="3">
                  <c:v>2014 - V</c:v>
                </c:pt>
                <c:pt idx="4">
                  <c:v>2015 - V</c:v>
                </c:pt>
                <c:pt idx="5">
                  <c:v>2016 - V</c:v>
                </c:pt>
                <c:pt idx="6">
                  <c:v>2017 - V</c:v>
                </c:pt>
                <c:pt idx="7">
                  <c:v>2018 - V</c:v>
                </c:pt>
                <c:pt idx="8">
                  <c:v>2019 - V</c:v>
                </c:pt>
                <c:pt idx="9">
                  <c:v>2020 - V</c:v>
                </c:pt>
              </c:strCache>
            </c:strRef>
          </c:cat>
          <c:val>
            <c:numRef>
              <c:f>'5.11-5.12'!$L$8:$U$8</c:f>
              <c:numCache>
                <c:formatCode>General</c:formatCode>
                <c:ptCount val="10"/>
                <c:pt idx="0">
                  <c:v>143.69999999999999</c:v>
                </c:pt>
                <c:pt idx="1">
                  <c:v>121.3</c:v>
                </c:pt>
                <c:pt idx="2">
                  <c:v>136.80000000000001</c:v>
                </c:pt>
                <c:pt idx="3">
                  <c:v>128.6</c:v>
                </c:pt>
                <c:pt idx="4">
                  <c:v>143.30000000000001</c:v>
                </c:pt>
                <c:pt idx="5">
                  <c:v>126.5</c:v>
                </c:pt>
                <c:pt idx="6">
                  <c:v>148.9</c:v>
                </c:pt>
                <c:pt idx="7">
                  <c:v>132.30000000000001</c:v>
                </c:pt>
                <c:pt idx="8">
                  <c:v>127.8</c:v>
                </c:pt>
                <c:pt idx="9">
                  <c:v>139.9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4463176"/>
        <c:axId val="154463568"/>
      </c:lineChart>
      <c:catAx>
        <c:axId val="154463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4463568"/>
        <c:crosses val="autoZero"/>
        <c:auto val="1"/>
        <c:lblAlgn val="ctr"/>
        <c:lblOffset val="100"/>
        <c:noMultiLvlLbl val="0"/>
      </c:catAx>
      <c:valAx>
        <c:axId val="154463568"/>
        <c:scaling>
          <c:orientation val="minMax"/>
          <c:max val="150"/>
          <c:min val="120"/>
        </c:scaling>
        <c:delete val="1"/>
        <c:axPos val="l"/>
        <c:numFmt formatCode="General" sourceLinked="1"/>
        <c:majorTickMark val="none"/>
        <c:minorTickMark val="none"/>
        <c:tickLblPos val="nextTo"/>
        <c:crossAx val="154463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/>
              <a:t>Аж үйлдвэрийн бүтээгдэхүүн үйлдвэрлэлт, борлуулалт </a:t>
            </a:r>
            <a:r>
              <a:rPr lang="en-US" sz="1200" b="1"/>
              <a:t>(</a:t>
            </a:r>
            <a:r>
              <a:rPr lang="mn-MN" sz="1200" b="1"/>
              <a:t>тэрбум төг</a:t>
            </a:r>
            <a:r>
              <a:rPr lang="en-US" sz="1200" b="1"/>
              <a:t>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5638651930841159E-3"/>
          <c:y val="0.18720358818256036"/>
          <c:w val="0.95679920785147343"/>
          <c:h val="0.5688579957440425"/>
        </c:manualLayout>
      </c:layout>
      <c:lineChart>
        <c:grouping val="standard"/>
        <c:varyColors val="0"/>
        <c:ser>
          <c:idx val="0"/>
          <c:order val="0"/>
          <c:tx>
            <c:strRef>
              <c:f>'aj uildver'!$A$72</c:f>
              <c:strCache>
                <c:ptCount val="1"/>
                <c:pt idx="0">
                  <c:v>Борлуулалт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7695240019674193E-2"/>
                  <c:y val="-1.81464375726731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2418685830326756E-2"/>
                  <c:y val="-4.19651933709556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8096110257005394E-2"/>
                  <c:y val="-6.02134879213791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508751545314563E-2"/>
                  <c:y val="-5.5673929602531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0047175427852954E-2"/>
                  <c:y val="-3.32463668342014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9293023829848575E-2"/>
                  <c:y val="-6.5203427616742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50034781825979E-2"/>
                  <c:y val="-2.9967876369597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924003703754274E-2"/>
                  <c:y val="-4.27758648484127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accent6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'aj uildver'!$B$71:$K$71</c:f>
              <c:strCache>
                <c:ptCount val="10"/>
                <c:pt idx="0">
                  <c:v>2011 I-V</c:v>
                </c:pt>
                <c:pt idx="1">
                  <c:v>2012 I-V</c:v>
                </c:pt>
                <c:pt idx="2">
                  <c:v>2013 I-V</c:v>
                </c:pt>
                <c:pt idx="3">
                  <c:v>2014 I-V</c:v>
                </c:pt>
                <c:pt idx="4">
                  <c:v>2015 I-V</c:v>
                </c:pt>
                <c:pt idx="5">
                  <c:v>2016 I-V</c:v>
                </c:pt>
                <c:pt idx="6">
                  <c:v>2017 I-V</c:v>
                </c:pt>
                <c:pt idx="7">
                  <c:v>2018 I-V</c:v>
                </c:pt>
                <c:pt idx="8">
                  <c:v>2019 I-V</c:v>
                </c:pt>
                <c:pt idx="9">
                  <c:v>2020 I-V</c:v>
                </c:pt>
              </c:strCache>
            </c:strRef>
          </c:cat>
          <c:val>
            <c:numRef>
              <c:f>'aj uildver'!$B$72:$K$72</c:f>
              <c:numCache>
                <c:formatCode>0.0</c:formatCode>
                <c:ptCount val="10"/>
                <c:pt idx="0">
                  <c:v>129.1704</c:v>
                </c:pt>
                <c:pt idx="1">
                  <c:v>175.33679999999998</c:v>
                </c:pt>
                <c:pt idx="2">
                  <c:v>172.77329999999998</c:v>
                </c:pt>
                <c:pt idx="3">
                  <c:v>145.4</c:v>
                </c:pt>
                <c:pt idx="4">
                  <c:v>117.9</c:v>
                </c:pt>
                <c:pt idx="5">
                  <c:v>109.7471</c:v>
                </c:pt>
                <c:pt idx="6">
                  <c:v>119.5865</c:v>
                </c:pt>
                <c:pt idx="7">
                  <c:v>139.2587</c:v>
                </c:pt>
                <c:pt idx="8" formatCode="###.\ ##">
                  <c:v>187.3</c:v>
                </c:pt>
                <c:pt idx="9">
                  <c:v>238.4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'aj uildver'!$A$73</c:f>
              <c:strCache>
                <c:ptCount val="1"/>
                <c:pt idx="0">
                  <c:v>Үйлдвэрлэлт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7955699193007314E-2"/>
                  <c:y val="4.9151978335940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2637091656195343E-2"/>
                  <c:y val="6.0372908630844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2156233067877266E-2"/>
                  <c:y val="7.1849795612568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962178970909371E-2"/>
                  <c:y val="3.09937450605494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8883174286614473E-2"/>
                  <c:y val="5.3691536654788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4865079270760872E-2"/>
                  <c:y val="3.71346726584091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3395823937329733E-2"/>
                  <c:y val="4.84656829050599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1808606295544289E-2"/>
                  <c:y val="3.79453458625142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2297872309947999E-2"/>
                  <c:y val="4.91519783359408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accent5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'aj uildver'!$B$71:$K$71</c:f>
              <c:strCache>
                <c:ptCount val="10"/>
                <c:pt idx="0">
                  <c:v>2011 I-V</c:v>
                </c:pt>
                <c:pt idx="1">
                  <c:v>2012 I-V</c:v>
                </c:pt>
                <c:pt idx="2">
                  <c:v>2013 I-V</c:v>
                </c:pt>
                <c:pt idx="3">
                  <c:v>2014 I-V</c:v>
                </c:pt>
                <c:pt idx="4">
                  <c:v>2015 I-V</c:v>
                </c:pt>
                <c:pt idx="5">
                  <c:v>2016 I-V</c:v>
                </c:pt>
                <c:pt idx="6">
                  <c:v>2017 I-V</c:v>
                </c:pt>
                <c:pt idx="7">
                  <c:v>2018 I-V</c:v>
                </c:pt>
                <c:pt idx="8">
                  <c:v>2019 I-V</c:v>
                </c:pt>
                <c:pt idx="9">
                  <c:v>2020 I-V</c:v>
                </c:pt>
              </c:strCache>
            </c:strRef>
          </c:cat>
          <c:val>
            <c:numRef>
              <c:f>'aj uildver'!$B$73:$K$73</c:f>
              <c:numCache>
                <c:formatCode>0.0</c:formatCode>
                <c:ptCount val="10"/>
                <c:pt idx="0">
                  <c:v>123.5855</c:v>
                </c:pt>
                <c:pt idx="1">
                  <c:v>130.8306</c:v>
                </c:pt>
                <c:pt idx="2">
                  <c:v>151.5429</c:v>
                </c:pt>
                <c:pt idx="3">
                  <c:v>116.2</c:v>
                </c:pt>
                <c:pt idx="4">
                  <c:v>110.9</c:v>
                </c:pt>
                <c:pt idx="5">
                  <c:v>89.133200000000002</c:v>
                </c:pt>
                <c:pt idx="6">
                  <c:v>66.759699999999995</c:v>
                </c:pt>
                <c:pt idx="7">
                  <c:v>135.98179999999999</c:v>
                </c:pt>
                <c:pt idx="8" formatCode="General">
                  <c:v>157.30000000000001</c:v>
                </c:pt>
                <c:pt idx="9">
                  <c:v>190.7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3473544"/>
        <c:axId val="203473936"/>
      </c:lineChart>
      <c:catAx>
        <c:axId val="203473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3473936"/>
        <c:crosses val="autoZero"/>
        <c:auto val="1"/>
        <c:lblAlgn val="ctr"/>
        <c:lblOffset val="100"/>
        <c:noMultiLvlLbl val="0"/>
      </c:catAx>
      <c:valAx>
        <c:axId val="20347393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03473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849698110532917"/>
          <c:y val="0.8997298406570855"/>
          <c:w val="0.41927147634910716"/>
          <c:h val="6.67763347668206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7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64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6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36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51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39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1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0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1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4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BC0AE-791D-4AF1-903C-52029527A59B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5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2.png"/><Relationship Id="rId7" Type="http://schemas.openxmlformats.org/officeDocument/2006/relationships/image" Target="../media/image2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jpeg"/><Relationship Id="rId5" Type="http://schemas.openxmlformats.org/officeDocument/2006/relationships/image" Target="../media/image4.png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chart" Target="../charts/chart2.xml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9.emf"/><Relationship Id="rId4" Type="http://schemas.openxmlformats.org/officeDocument/2006/relationships/image" Target="../media/image3.png"/><Relationship Id="rId9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png"/><Relationship Id="rId7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.png"/><Relationship Id="rId7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9.emf"/><Relationship Id="rId4" Type="http://schemas.openxmlformats.org/officeDocument/2006/relationships/image" Target="../media/image3.png"/><Relationship Id="rId9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.png"/><Relationship Id="rId7" Type="http://schemas.openxmlformats.org/officeDocument/2006/relationships/image" Target="../media/image2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9.png"/><Relationship Id="rId5" Type="http://schemas.openxmlformats.org/officeDocument/2006/relationships/image" Target="../media/image4.pn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30424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58" y="864163"/>
            <a:ext cx="480107" cy="4146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8" y="101205"/>
            <a:ext cx="655265" cy="661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2" y="432081"/>
            <a:ext cx="11090496" cy="45719"/>
          </a:xfrm>
          <a:prstGeom prst="rect">
            <a:avLst/>
          </a:prstGeom>
        </p:spPr>
      </p:pic>
      <p:pic>
        <p:nvPicPr>
          <p:cNvPr id="12" name="Picture 12" descr="Untitled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53" y="-73490"/>
            <a:ext cx="541952" cy="50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32505" y="124304"/>
            <a:ext cx="341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аймаг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татистикийн хэлтэс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30424" y="6400800"/>
            <a:ext cx="11103429" cy="559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515600" y="6456784"/>
            <a:ext cx="2248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4044" y="937652"/>
            <a:ext cx="7924800" cy="48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486538" y="1026218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СЭЛЭНГЭ АЙМГИЙН, НИЙГЭМ ЭДИЙН ЗАСГИЙН БАЙДАЛ</a:t>
            </a:r>
          </a:p>
          <a:p>
            <a:pPr marL="514350" indent="-514350" algn="ctr"/>
            <a:r>
              <a:rPr lang="mn-MN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mn-MN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mn-MN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en-US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36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30424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58" y="864163"/>
            <a:ext cx="480107" cy="4146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8" y="101205"/>
            <a:ext cx="655265" cy="661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2" y="432081"/>
            <a:ext cx="11090496" cy="45719"/>
          </a:xfrm>
          <a:prstGeom prst="rect">
            <a:avLst/>
          </a:prstGeom>
        </p:spPr>
      </p:pic>
      <p:pic>
        <p:nvPicPr>
          <p:cNvPr id="12" name="Picture 12" descr="Untitled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53" y="-73490"/>
            <a:ext cx="541952" cy="50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32505" y="124304"/>
            <a:ext cx="341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аймаг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татистикийн хэлтэс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30424" y="6400800"/>
            <a:ext cx="11103429" cy="559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515600" y="6456784"/>
            <a:ext cx="2248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2732315" y="638756"/>
            <a:ext cx="9201538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ctr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МАКРО ЭДИЙН ЗАСГИЙН </a:t>
            </a:r>
            <a:r>
              <a:rPr lang="mn-MN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ҮЗҮҮЛЭЛТ–Төсөв</a:t>
            </a:r>
            <a:endParaRPr lang="mn-MN" sz="2400" b="1" dirty="0">
              <a:solidFill>
                <a:srgbClr val="002060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543" y="638757"/>
            <a:ext cx="598396" cy="48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918002" y="1301028"/>
            <a:ext cx="11090496" cy="16004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45685" y="1398556"/>
            <a:ext cx="110029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оны 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дугаар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сарын төсвийн гүйцэтгэлийн мэдээгээр орон нутгийн төсвийн орлого 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666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төгрөгийн гүйцэтгэлтэй гарсан байна. Үүнээс аймгийн төсвийн орлого 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6 500.7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 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(68.0%)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төгрөгийн гүйцэтгэлтэй, сумдын төсвийн орлого 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2 165.7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 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(93.9%)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төгрөгийн гүйцэтгэлтэй байна. 2020 оны 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дугаар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сарын төсвийн гүйцэтгэлийн мэдээгээр орон нутгийн төсвийн зарлага 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33 112.2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 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(69.5%)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төгрөгийн гүйцэтгэлтэй гарсан байна. Үүнээс орон нутгийн төсвийн  байгууллагуудын зарлага 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10 429.9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 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(58.4%),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Тусгай зориулалтын шилжүүлгийн байгууллагуудын төсвийн зарлага 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22 682.3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 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(74.2%)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төгрөгийн гүйцэтгэлтэй байна.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701667979"/>
              </p:ext>
            </p:extLst>
          </p:nvPr>
        </p:nvGraphicFramePr>
        <p:xfrm>
          <a:off x="1143000" y="3110864"/>
          <a:ext cx="10500360" cy="3091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50749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30424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58" y="864163"/>
            <a:ext cx="480107" cy="4146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8" y="101205"/>
            <a:ext cx="655265" cy="661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2" y="432081"/>
            <a:ext cx="11090496" cy="45719"/>
          </a:xfrm>
          <a:prstGeom prst="rect">
            <a:avLst/>
          </a:prstGeom>
        </p:spPr>
      </p:pic>
      <p:pic>
        <p:nvPicPr>
          <p:cNvPr id="12" name="Picture 12" descr="Untitled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53" y="-73490"/>
            <a:ext cx="541952" cy="50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32505" y="124304"/>
            <a:ext cx="341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аймаг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татистикийн хэлтэс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30424" y="6400800"/>
            <a:ext cx="11103429" cy="559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515600" y="6456784"/>
            <a:ext cx="2248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32315" y="554744"/>
            <a:ext cx="92015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ЭДИЙН ЗАСГИЙН ҮЗҮҮЛЭЛТ – Хөдөө аж ахуй</a:t>
            </a:r>
            <a:endParaRPr lang="mn-MN" sz="24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05582" y="1119708"/>
            <a:ext cx="11002916" cy="27238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05582" y="1003688"/>
            <a:ext cx="10583651" cy="281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algn="just">
              <a:lnSpc>
                <a:spcPct val="115000"/>
              </a:lnSpc>
            </a:pP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Аймгийн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хэмжээнд 2019 оны эцэст тоологдсон төллөх насны нийт 788.8 мянган хээлтэгч малын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620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мянга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(78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7%)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нь 2020 оны эхний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сарын байдлаар төллөсөн 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байна.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Эм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ямааны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81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.7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хувь, 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эм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хонины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81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хувь үнээний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66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хувь,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гүүний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61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хувь,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ингэний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49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хувь нь төллөжээ. 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</a:pP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Том малын зүй бус хорогдол 2020 оны эхний 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сарын байдлаар аймгийн хэмжээнд   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3 151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толгой болж, өмнөх оны мөн үеэс 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241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8.3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%)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толгойгоор өслөө. Том малын зүй бус хорогдлыг төрлөөр нь авч үзвэл, хонь 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1 230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толгой, ямаа 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1 000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толгой, үхэр 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610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толгой, адуу 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304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толгой, тэмээ 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толгойгоор тус тус хорогдсон байна. Нийт хорогдсон малын 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39.0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хувийг хонь, 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31.7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хувийг ямаа, 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19.4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хувийг үхэр, 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9.6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хувийг адуу тус тус эзэлж байна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400" dirty="0"/>
              <a:t> </a:t>
            </a:r>
            <a:endParaRPr lang="mn-MN" sz="1400" dirty="0" smtClean="0"/>
          </a:p>
          <a:p>
            <a:pPr indent="457200" algn="just">
              <a:lnSpc>
                <a:spcPct val="115000"/>
              </a:lnSpc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 5 сарын тариалалтын явцын мэдээгээр Сэлэнгэ аймаг 139.9 мян.га-д үр тариа, 2.2 мян.га-д төмс, 1.8 мян.га-д хүнсний ногоо тариалсан байна. Үүнийг 2019 оны мөн үетэй харьцуулахад үр тариа 12.1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(9.4%)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мян.га, төмс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 (47.1%)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мян.га-р тус бүр их, 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харин хүнсний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ногоо 0.1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(6.6%)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мян.га-р бага тариалсан байна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mn-M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800" y="565266"/>
            <a:ext cx="872037" cy="568075"/>
          </a:xfrm>
          <a:prstGeom prst="rect">
            <a:avLst/>
          </a:prstGeom>
        </p:spPr>
      </p:pic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359106341"/>
              </p:ext>
            </p:extLst>
          </p:nvPr>
        </p:nvGraphicFramePr>
        <p:xfrm>
          <a:off x="1251429" y="3821382"/>
          <a:ext cx="10337804" cy="2579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6003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30424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58" y="1055891"/>
            <a:ext cx="480107" cy="4146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8" y="101205"/>
            <a:ext cx="655265" cy="661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2" y="432081"/>
            <a:ext cx="11090496" cy="45719"/>
          </a:xfrm>
          <a:prstGeom prst="rect">
            <a:avLst/>
          </a:prstGeom>
        </p:spPr>
      </p:pic>
      <p:pic>
        <p:nvPicPr>
          <p:cNvPr id="12" name="Picture 12" descr="Untitled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53" y="-73490"/>
            <a:ext cx="541952" cy="50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32505" y="124304"/>
            <a:ext cx="341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аймаг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татистикийн хэлтэс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15600" y="6456784"/>
            <a:ext cx="1330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32315" y="554744"/>
            <a:ext cx="92015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ЭДИЙН ЗАСГИЙН ҮЗҮҮЛЭЛТ – Аж үйлдвэр</a:t>
            </a:r>
            <a:endParaRPr lang="mn-MN" sz="24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87794" y="554744"/>
            <a:ext cx="669362" cy="52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 Diagonal Corner Rectangle 1"/>
          <p:cNvSpPr/>
          <p:nvPr/>
        </p:nvSpPr>
        <p:spPr>
          <a:xfrm>
            <a:off x="969377" y="1129194"/>
            <a:ext cx="10964476" cy="182236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56957" y="1226052"/>
            <a:ext cx="107893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2020 </a:t>
            </a:r>
            <a:r>
              <a:rPr lang="mn-M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 эхний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сарын байдлаар аж үйлдвэрийн салбарт </a:t>
            </a: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.7 </a:t>
            </a:r>
            <a:r>
              <a:rPr lang="mn-M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тэрбум төгрөгийн бүтээгдэхүүн үйлдвэрлэж,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.4 </a:t>
            </a:r>
            <a:r>
              <a:rPr lang="mn-M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тэрбум төгрөгийн борлуулалт хийгдсэн нь урьд оны мөн үеэс үйлдвэрлэлт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mn-M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тэрбум төгрөгөөр, борлуулалт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mn-M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тэрбум төгрөгөөр өссөн байна.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mn-M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 үйлдвэрийн нийт бүтээгдэхүүний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126</a:t>
            </a: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mn-M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тэрбум төгрөг нь уул уурхайн салбарт,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mn-M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тэрбум төгрөг нь боловсруулах үйлдвэрлэлийн салбарт,  </a:t>
            </a: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mn-M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тэрбум төгрөг нь цахилгаан, дулааны эрчим хүч үйлдвэрлэл, усан хангамжийн салбарт  бүтээгдсэн байна.  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494165773"/>
              </p:ext>
            </p:extLst>
          </p:nvPr>
        </p:nvGraphicFramePr>
        <p:xfrm>
          <a:off x="1439056" y="3172996"/>
          <a:ext cx="9878517" cy="3560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50410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30424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58" y="864163"/>
            <a:ext cx="480107" cy="4146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8" y="101205"/>
            <a:ext cx="655265" cy="661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2" y="432081"/>
            <a:ext cx="11090496" cy="45719"/>
          </a:xfrm>
          <a:prstGeom prst="rect">
            <a:avLst/>
          </a:prstGeom>
        </p:spPr>
      </p:pic>
      <p:pic>
        <p:nvPicPr>
          <p:cNvPr id="12" name="Picture 12" descr="Untitled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53" y="-73490"/>
            <a:ext cx="541952" cy="50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32505" y="124304"/>
            <a:ext cx="341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аймаг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татистикийн хэлтэс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30424" y="6400800"/>
            <a:ext cx="11103429" cy="559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515600" y="6456784"/>
            <a:ext cx="2248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03331" y="629875"/>
            <a:ext cx="6324600" cy="7890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n-MN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СТАТИСТИК МЭДЭЭЛЛИЙГ ХЭРХЭН АВАХ ВЭ?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1443912" y="1482851"/>
            <a:ext cx="2819400" cy="9906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Статистик мэдээллийн лавлах утас 1900-1212</a:t>
            </a:r>
            <a:endParaRPr lang="en-U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7609489" y="1482851"/>
            <a:ext cx="3200400" cy="11430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Статистик мэдээллийн нэгдсэн сан </a:t>
            </a:r>
            <a:r>
              <a:rPr lang="en-US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WWW.1212.mn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42285" y="2684885"/>
            <a:ext cx="4418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20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Статистик мэдээллийн аппликейшн</a:t>
            </a:r>
            <a:endParaRPr lang="en-US" sz="2000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2956" y="3952696"/>
            <a:ext cx="2667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loud 20"/>
          <p:cNvSpPr/>
          <p:nvPr/>
        </p:nvSpPr>
        <p:spPr>
          <a:xfrm>
            <a:off x="5167850" y="3353578"/>
            <a:ext cx="2590800" cy="533400"/>
          </a:xfrm>
          <a:prstGeom prst="cloud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Selenge.nso.mn</a:t>
            </a:r>
          </a:p>
        </p:txBody>
      </p:sp>
      <p:sp>
        <p:nvSpPr>
          <p:cNvPr id="22" name="Cloud 21"/>
          <p:cNvSpPr/>
          <p:nvPr/>
        </p:nvSpPr>
        <p:spPr>
          <a:xfrm>
            <a:off x="2274229" y="5036322"/>
            <a:ext cx="3095297" cy="905334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/>
            <a:r>
              <a:rPr lang="mn-MN" sz="105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Олон улсын худалдааны төв, төрийн үйлчилгээний танхим</a:t>
            </a:r>
            <a:endParaRPr lang="en-US" sz="105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Cloud 22"/>
          <p:cNvSpPr/>
          <p:nvPr/>
        </p:nvSpPr>
        <p:spPr>
          <a:xfrm>
            <a:off x="8460867" y="3117905"/>
            <a:ext cx="2514600" cy="6858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www.nso.mn </a:t>
            </a:r>
            <a:r>
              <a:rPr lang="mn-MN" sz="105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сайтын Хэрэглэгчийн бүртгэл мэдээлэл авах</a:t>
            </a:r>
            <a:endParaRPr lang="en-US" sz="105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Cloud 25"/>
          <p:cNvSpPr/>
          <p:nvPr/>
        </p:nvSpPr>
        <p:spPr>
          <a:xfrm>
            <a:off x="1901112" y="3061220"/>
            <a:ext cx="2514600" cy="6858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05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Сэлэнгэ Статистик</a:t>
            </a:r>
            <a:endParaRPr lang="en-US" sz="105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9" y="3030001"/>
            <a:ext cx="630153" cy="630153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50684" y="4172339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98180" y="4172339"/>
            <a:ext cx="14478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Cloud 28"/>
          <p:cNvSpPr/>
          <p:nvPr/>
        </p:nvSpPr>
        <p:spPr>
          <a:xfrm>
            <a:off x="9493898" y="5701489"/>
            <a:ext cx="2514600" cy="6858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05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Утас: 70362449</a:t>
            </a:r>
          </a:p>
          <a:p>
            <a:pPr algn="ctr"/>
            <a:r>
              <a:rPr lang="mn-MN" sz="105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70362047</a:t>
            </a:r>
            <a:endParaRPr lang="en-US" sz="105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14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30424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58" y="864163"/>
            <a:ext cx="480107" cy="4146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8" y="101205"/>
            <a:ext cx="655265" cy="661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2" y="432081"/>
            <a:ext cx="11090496" cy="45719"/>
          </a:xfrm>
          <a:prstGeom prst="rect">
            <a:avLst/>
          </a:prstGeom>
        </p:spPr>
      </p:pic>
      <p:pic>
        <p:nvPicPr>
          <p:cNvPr id="12" name="Picture 12" descr="Untitled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53" y="-73490"/>
            <a:ext cx="541952" cy="50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32505" y="124304"/>
            <a:ext cx="341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аймаг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татистикийн хэлтэс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30424" y="6400800"/>
            <a:ext cx="11103429" cy="559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515600" y="6456784"/>
            <a:ext cx="2248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2556588" y="629875"/>
            <a:ext cx="9083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ctr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Эрүүл мэнд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\\exchange_server\MCCT\PUBLIC\Tserendejid\Information icon\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49490" y="609098"/>
            <a:ext cx="533400" cy="48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5333" y="1147523"/>
            <a:ext cx="10473611" cy="526354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9049" y="2311804"/>
            <a:ext cx="1023841" cy="69035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5519" y="4568408"/>
            <a:ext cx="850900" cy="662473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2849016" y="2522539"/>
            <a:ext cx="82247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mn-MN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mn-M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оны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mn-MN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дугаар </a:t>
            </a:r>
            <a:r>
              <a:rPr lang="mn-M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сарын байдлаар аймгийн хэмжээгээр нийт </a:t>
            </a:r>
            <a:r>
              <a:rPr lang="mn-MN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688 </a:t>
            </a:r>
            <a:r>
              <a:rPr lang="mn-M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эх амаржиж, </a:t>
            </a:r>
            <a:r>
              <a:rPr lang="mn-MN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694 </a:t>
            </a:r>
            <a:r>
              <a:rPr lang="mn-M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хүүхэд төрүүлсэн нь өнгөрсөн оны мөн үеэс амаржсан </a:t>
            </a:r>
            <a:r>
              <a:rPr lang="mn-MN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эх 69-өөр, </a:t>
            </a:r>
            <a:r>
              <a:rPr lang="mn-M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амьд төрсөн </a:t>
            </a:r>
            <a:r>
              <a:rPr lang="mn-MN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хүүхэд 68-аар тус тус  </a:t>
            </a:r>
            <a:r>
              <a:rPr lang="mn-M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буурсан байна. 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33640" y="1363261"/>
            <a:ext cx="8486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mn-MN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mn-M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 эхний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mn-MN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сарын байдлаар манай аймагт бусад аймаг хотоос бүгд 402 хүн шилжин ирсэн нь өмнөх оны мөн үеэс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919</a:t>
            </a:r>
            <a:r>
              <a:rPr lang="mn-MN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r>
              <a:rPr lang="mn-MN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mn-MN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mn-M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хүнээр буурсан үзүүлэлттэй байна. Нийт шилжин ирэгсдийн 207 (51.5%) нь эрэгтэйчүүд, 195 (48.5%) нь эмэгтэйчүүд байгаа нь өмнөх оны мөн үеэс эрэгтэйчүүдийн тоо 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471</a:t>
            </a:r>
            <a:r>
              <a:rPr lang="mn-MN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r>
              <a:rPr lang="mn-MN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mn-MN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mn-M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хүнээр, эмэгтэйчүүдийн тоо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448</a:t>
            </a:r>
            <a:r>
              <a:rPr lang="mn-MN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r>
              <a:rPr lang="mn-MN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mn-MN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mn-M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хүнээр тус тус буурсан байна</a:t>
            </a:r>
            <a:r>
              <a:rPr lang="mn-MN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9016" y="3543199"/>
            <a:ext cx="8601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mn-MN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 </a:t>
            </a:r>
            <a:r>
              <a:rPr lang="mn-M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барсан хүний тоо </a:t>
            </a:r>
            <a:r>
              <a:rPr lang="mn-MN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 </a:t>
            </a:r>
            <a:r>
              <a:rPr lang="mn-M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байгаа нь өнгөрсөн оны мөн үеэс </a:t>
            </a:r>
            <a:r>
              <a:rPr lang="mn-MN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(10.3%)-оор </a:t>
            </a:r>
            <a:r>
              <a:rPr lang="mn-M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нэмэгдсэн байна. Нийт нас баралтын шалтгааны </a:t>
            </a:r>
            <a:r>
              <a:rPr lang="mn-MN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9.8 </a:t>
            </a:r>
            <a:r>
              <a:rPr lang="mn-M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хувь нь осол гэмтлийн, </a:t>
            </a:r>
            <a:r>
              <a:rPr lang="mn-MN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33.5 </a:t>
            </a:r>
            <a:r>
              <a:rPr lang="mn-M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хувь нь хорт хавдрын өвчний шалтгаантай байна.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05" y="3435032"/>
            <a:ext cx="976328" cy="7064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49016" y="4475738"/>
            <a:ext cx="8455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mn-MN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Халдварт </a:t>
            </a:r>
            <a:r>
              <a:rPr lang="mn-M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өвчнөөр </a:t>
            </a:r>
            <a:r>
              <a:rPr lang="mn-MN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403 </a:t>
            </a:r>
            <a:r>
              <a:rPr lang="mn-M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хүн өвчилж бүртгэгдсэн нь урьд оны мөн үеэс </a:t>
            </a:r>
            <a:r>
              <a:rPr lang="mn-MN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 (35.2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mn-M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)-аар нэмэгдсэн байна. Нийт халдварт өвчний </a:t>
            </a:r>
            <a:r>
              <a:rPr lang="mn-MN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84.6 </a:t>
            </a:r>
            <a:r>
              <a:rPr lang="mn-M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хувийг бэлгийн замын халдварт өвчин, </a:t>
            </a:r>
            <a:r>
              <a:rPr lang="mn-MN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11.4 </a:t>
            </a:r>
            <a:r>
              <a:rPr lang="mn-M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хувийг сүрьеэ, </a:t>
            </a:r>
            <a:r>
              <a:rPr lang="mn-MN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11.4 </a:t>
            </a:r>
            <a:r>
              <a:rPr lang="mn-M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хувийг бусад халдварт өвчин эзэлж байна.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849017" y="5420132"/>
            <a:ext cx="845572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mn-MN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2020 </a:t>
            </a:r>
            <a:r>
              <a:rPr lang="mn-MN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оны </a:t>
            </a:r>
            <a:r>
              <a:rPr lang="mn-MN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дугаар </a:t>
            </a:r>
            <a:r>
              <a:rPr lang="mn-MN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сард нийт  </a:t>
            </a:r>
            <a:r>
              <a:rPr lang="mn-MN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160 615 </a:t>
            </a:r>
            <a:r>
              <a:rPr lang="mn-MN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үзлэг хийсний </a:t>
            </a:r>
            <a:r>
              <a:rPr lang="mn-MN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21.8 </a:t>
            </a:r>
            <a:r>
              <a:rPr lang="mn-MN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хувийг урьдчилан сэргийлэх үзлэг, </a:t>
            </a:r>
            <a:r>
              <a:rPr lang="mn-MN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23.4 </a:t>
            </a:r>
            <a:r>
              <a:rPr lang="mn-MN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хувь нь гэрийн идэвхитэй үзлэг, </a:t>
            </a:r>
            <a:r>
              <a:rPr lang="mn-MN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31.6 </a:t>
            </a:r>
            <a:r>
              <a:rPr lang="mn-MN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хувь нь диспансерийн хяналтын үзлэг эзэлж, нийт </a:t>
            </a:r>
            <a:r>
              <a:rPr lang="mn-MN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13 763 дуудлаганд </a:t>
            </a:r>
            <a:r>
              <a:rPr lang="mn-MN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үйлчилсний 12.9 хувийг алсын дуудлагаар үйлчилж яаралтай тусламж үзүүлсэн.</a:t>
            </a:r>
            <a:endParaRPr lang="en-US" sz="12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Холбоотой Зураг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100" y="5648976"/>
            <a:ext cx="993737" cy="70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99566" y="1194784"/>
            <a:ext cx="1142804" cy="73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30424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58" y="864163"/>
            <a:ext cx="480107" cy="4146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8" y="101205"/>
            <a:ext cx="655265" cy="661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2" y="432081"/>
            <a:ext cx="11090496" cy="45719"/>
          </a:xfrm>
          <a:prstGeom prst="rect">
            <a:avLst/>
          </a:prstGeom>
        </p:spPr>
      </p:pic>
      <p:pic>
        <p:nvPicPr>
          <p:cNvPr id="12" name="Picture 12" descr="Untitled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53" y="-73490"/>
            <a:ext cx="541952" cy="50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32505" y="124304"/>
            <a:ext cx="341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аймаг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татистикийн хэлтэс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30424" y="6400800"/>
            <a:ext cx="11103429" cy="559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515600" y="6456784"/>
            <a:ext cx="2248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2556588" y="629875"/>
            <a:ext cx="9083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ctr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Эрүүл мэнд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\\exchange_server\MCCT\PUBLIC\Tserendejid\Information icon\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49490" y="609098"/>
            <a:ext cx="533400" cy="48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801363" y="1205136"/>
            <a:ext cx="3979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Төрсөн эх, амьд төрсөн хүүхэд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591356535"/>
              </p:ext>
            </p:extLst>
          </p:nvPr>
        </p:nvGraphicFramePr>
        <p:xfrm>
          <a:off x="1906292" y="1543691"/>
          <a:ext cx="9593450" cy="4671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21410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30424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58" y="864163"/>
            <a:ext cx="480107" cy="4146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8" y="101205"/>
            <a:ext cx="655265" cy="661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2" y="432081"/>
            <a:ext cx="11090496" cy="45719"/>
          </a:xfrm>
          <a:prstGeom prst="rect">
            <a:avLst/>
          </a:prstGeom>
        </p:spPr>
      </p:pic>
      <p:pic>
        <p:nvPicPr>
          <p:cNvPr id="12" name="Picture 12" descr="Untitled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53" y="-73490"/>
            <a:ext cx="541952" cy="50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32505" y="124304"/>
            <a:ext cx="341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аймаг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татистикийн хэлтэс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30424" y="6400800"/>
            <a:ext cx="11103429" cy="559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515600" y="6456784"/>
            <a:ext cx="2248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2556588" y="629875"/>
            <a:ext cx="9083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ctr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Хөдөлмөр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\\exchange_server\MCCT\PUBLIC\Tserendejid\Information icon\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49490" y="609098"/>
            <a:ext cx="533400" cy="48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23"/>
          <p:cNvGrpSpPr/>
          <p:nvPr/>
        </p:nvGrpSpPr>
        <p:grpSpPr>
          <a:xfrm>
            <a:off x="1082272" y="3157436"/>
            <a:ext cx="4483661" cy="1564749"/>
            <a:chOff x="1522664" y="2865330"/>
            <a:chExt cx="3874374" cy="1564749"/>
          </a:xfrm>
        </p:grpSpPr>
        <p:grpSp>
          <p:nvGrpSpPr>
            <p:cNvPr id="25" name="Group 24"/>
            <p:cNvGrpSpPr/>
            <p:nvPr/>
          </p:nvGrpSpPr>
          <p:grpSpPr>
            <a:xfrm>
              <a:off x="1522664" y="3307277"/>
              <a:ext cx="3874374" cy="1122802"/>
              <a:chOff x="1522664" y="3307277"/>
              <a:chExt cx="3874374" cy="1122802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522664" y="3520738"/>
                <a:ext cx="303876" cy="895351"/>
              </a:xfrm>
              <a:prstGeom prst="rect">
                <a:avLst/>
              </a:prstGeom>
            </p:spPr>
          </p:pic>
          <p:grpSp>
            <p:nvGrpSpPr>
              <p:cNvPr id="28" name="Group 27"/>
              <p:cNvGrpSpPr/>
              <p:nvPr/>
            </p:nvGrpSpPr>
            <p:grpSpPr>
              <a:xfrm>
                <a:off x="1867454" y="3307277"/>
                <a:ext cx="3529584" cy="1122802"/>
                <a:chOff x="1867454" y="3307277"/>
                <a:chExt cx="3529584" cy="1122802"/>
              </a:xfrm>
            </p:grpSpPr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601601" y="3442803"/>
                  <a:ext cx="304800" cy="898072"/>
                </a:xfrm>
                <a:prstGeom prst="rect">
                  <a:avLst/>
                </a:prstGeom>
              </p:spPr>
            </p:pic>
            <p:sp>
              <p:nvSpPr>
                <p:cNvPr id="30" name="Rectangle 29"/>
                <p:cNvSpPr/>
                <p:nvPr/>
              </p:nvSpPr>
              <p:spPr>
                <a:xfrm>
                  <a:off x="2027214" y="3873868"/>
                  <a:ext cx="1219200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mn-MN" sz="2400" dirty="0" smtClean="0">
                      <a:solidFill>
                        <a:srgbClr val="002060"/>
                      </a:solidFill>
                      <a:latin typeface="Arial" charset="0"/>
                      <a:ea typeface="Calibri" charset="0"/>
                    </a:rPr>
                    <a:t>45</a:t>
                  </a:r>
                  <a:r>
                    <a:rPr lang="en-US" sz="2400" dirty="0" smtClean="0">
                      <a:solidFill>
                        <a:srgbClr val="002060"/>
                      </a:solidFill>
                      <a:latin typeface="Arial" charset="0"/>
                      <a:ea typeface="Calibri" charset="0"/>
                    </a:rPr>
                    <a:t>.</a:t>
                  </a:r>
                  <a:r>
                    <a:rPr lang="mn-MN" sz="2400" dirty="0" smtClean="0">
                      <a:solidFill>
                        <a:srgbClr val="002060"/>
                      </a:solidFill>
                      <a:latin typeface="Arial" charset="0"/>
                      <a:ea typeface="Calibri" charset="0"/>
                    </a:rPr>
                    <a:t>4</a:t>
                  </a:r>
                  <a:r>
                    <a:rPr lang="en-US" sz="2400" dirty="0" smtClean="0">
                      <a:solidFill>
                        <a:srgbClr val="002060"/>
                      </a:solidFill>
                      <a:latin typeface="Arial" charset="0"/>
                      <a:ea typeface="Calibri" charset="0"/>
                    </a:rPr>
                    <a:t>%</a:t>
                  </a:r>
                  <a:endParaRPr lang="en-US" sz="2400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4177838" y="3968414"/>
                  <a:ext cx="1219200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mn-MN" sz="24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29</a:t>
                  </a:r>
                  <a:r>
                    <a:rPr lang="en-US" sz="24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.</a:t>
                  </a:r>
                  <a:r>
                    <a:rPr lang="mn-MN" sz="24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1</a:t>
                  </a:r>
                  <a:r>
                    <a:rPr lang="en-US" sz="24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%</a:t>
                  </a:r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1867454" y="3307277"/>
                  <a:ext cx="148073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Өмнөх</a:t>
                  </a:r>
                  <a:r>
                    <a:rPr lang="en-US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 smtClean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оны мөн </a:t>
                  </a:r>
                  <a:r>
                    <a:rPr lang="en-US" dirty="0" err="1" smtClean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үе</a:t>
                  </a:r>
                  <a:endParaRPr lang="en-US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3788532" y="3366237"/>
                  <a:ext cx="151745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err="1" smtClean="0">
                      <a:solidFill>
                        <a:srgbClr val="00B0F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Өмнөх</a:t>
                  </a:r>
                  <a:endParaRPr lang="en-US" dirty="0" smtClean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mn-MN" dirty="0" smtClean="0">
                      <a:solidFill>
                        <a:srgbClr val="00B0F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сараас</a:t>
                  </a:r>
                  <a:endParaRPr lang="en-US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6" name="Rectangle 25"/>
            <p:cNvSpPr/>
            <p:nvPr/>
          </p:nvSpPr>
          <p:spPr>
            <a:xfrm>
              <a:off x="1755693" y="2865330"/>
              <a:ext cx="340740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mn-MN" sz="1600" b="1" dirty="0">
                  <a:latin typeface="Arial" panose="020B0604020202020204" pitchFamily="34" charset="0"/>
                  <a:ea typeface="Tahoma" charset="0"/>
                  <a:cs typeface="Arial" panose="020B0604020202020204" pitchFamily="34" charset="0"/>
                </a:rPr>
                <a:t>Нийт бүртгэлтэй ажилгүй </a:t>
              </a:r>
              <a:r>
                <a:rPr lang="mn-MN" sz="1600" b="1" dirty="0" smtClean="0">
                  <a:latin typeface="Arial" panose="020B0604020202020204" pitchFamily="34" charset="0"/>
                  <a:ea typeface="Tahoma" charset="0"/>
                  <a:cs typeface="Arial" panose="020B0604020202020204" pitchFamily="34" charset="0"/>
                </a:rPr>
                <a:t>иргэд</a:t>
              </a:r>
              <a:endParaRPr lang="en-US" sz="1600" b="1" dirty="0">
                <a:latin typeface="Arial" panose="020B0604020202020204" pitchFamily="34" charset="0"/>
                <a:ea typeface="Tahoma" charset="0"/>
                <a:cs typeface="Arial" panose="020B0604020202020204" pitchFamily="34" charset="0"/>
              </a:endParaRP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4203440" y="1355711"/>
            <a:ext cx="308129" cy="12302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61103" y="2561216"/>
            <a:ext cx="1135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endParaRPr lang="en-US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6588" y="1355710"/>
            <a:ext cx="231844" cy="120666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74426" y="1349681"/>
            <a:ext cx="231844" cy="120666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5507" y="1355710"/>
            <a:ext cx="231844" cy="120666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3434782" y="1340797"/>
            <a:ext cx="308129" cy="123022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3819111" y="1349681"/>
            <a:ext cx="308129" cy="1230221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3383051" y="2548941"/>
            <a:ext cx="1135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mn-MN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1034142" y="4731845"/>
            <a:ext cx="4572000" cy="1579765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2020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оны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 дугаар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сарын  байдлаар бүртгэлтэй ажилгүйчүүдийн тоо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411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болсон нь өмнөх оны мөн үеэс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342 (45.4%)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хүнээр буурч, өмнөх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сараас 168 (29.1%)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хүнээр өссөн байна. Нийт бүртгэлтэй ажилгүйчүүдийн тоо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411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болсны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211 (51.3%)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нь эмэгтэйчүүд байна.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6091085" y="4731845"/>
            <a:ext cx="5412004" cy="157440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Бүртгэлтэй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ажилгүйчүүдийн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52.3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хувийг ерөнхий боловсролтой,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30.7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хувийг дээд боловсролтой,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9.7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хувийг мэргэжилтэй ажилчид,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7.1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хувийг тусгай дунд боловсролтой,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0.2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хувийг боловсролгүй хүмүүс эзлэх боллоо.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Энэ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сард бүртгэлтэй ажилгүйчүүдээс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46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хүн ажилд зуучлагдан орж,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398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хүн идэвхгүйн улмаас хасагдаж,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276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хүн шинээр бүртгэгдсэн байна.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Up Arrow 8"/>
          <p:cNvSpPr/>
          <p:nvPr/>
        </p:nvSpPr>
        <p:spPr>
          <a:xfrm rot="10800000" flipH="1">
            <a:off x="2998782" y="3742132"/>
            <a:ext cx="209318" cy="90823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Up Arrow 36"/>
          <p:cNvSpPr/>
          <p:nvPr/>
        </p:nvSpPr>
        <p:spPr>
          <a:xfrm rot="10800000" flipV="1">
            <a:off x="5354474" y="3765968"/>
            <a:ext cx="158775" cy="86167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1882" y="1359982"/>
            <a:ext cx="231844" cy="1206669"/>
          </a:xfrm>
          <a:prstGeom prst="rect">
            <a:avLst/>
          </a:prstGeom>
        </p:spPr>
      </p:pic>
      <p:graphicFrame>
        <p:nvGraphicFramePr>
          <p:cNvPr id="38" name="Chart 37"/>
          <p:cNvGraphicFramePr/>
          <p:nvPr>
            <p:extLst>
              <p:ext uri="{D42A27DB-BD31-4B8C-83A1-F6EECF244321}">
                <p14:modId xmlns:p14="http://schemas.microsoft.com/office/powerpoint/2010/main" val="2409082980"/>
              </p:ext>
            </p:extLst>
          </p:nvPr>
        </p:nvGraphicFramePr>
        <p:xfrm>
          <a:off x="6091086" y="1208302"/>
          <a:ext cx="5548852" cy="3096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202068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30424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58" y="864163"/>
            <a:ext cx="480107" cy="4146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8" y="101205"/>
            <a:ext cx="655265" cy="661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2" y="432081"/>
            <a:ext cx="11090496" cy="45719"/>
          </a:xfrm>
          <a:prstGeom prst="rect">
            <a:avLst/>
          </a:prstGeom>
        </p:spPr>
      </p:pic>
      <p:pic>
        <p:nvPicPr>
          <p:cNvPr id="12" name="Picture 12" descr="Untitled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53" y="-73490"/>
            <a:ext cx="541952" cy="50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32505" y="124304"/>
            <a:ext cx="341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аймаг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татистикийн хэлтэс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30424" y="6400800"/>
            <a:ext cx="11103429" cy="559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515600" y="6456784"/>
            <a:ext cx="2248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2438400" y="629875"/>
            <a:ext cx="9201538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ctr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Нийгмийн даатгал, халамж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\\exchange_server\MCCT\PUBLIC\Tserendejid\Information icon\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49490" y="609098"/>
            <a:ext cx="533400" cy="48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5666" y="1161906"/>
            <a:ext cx="10454271" cy="14005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5665" y="2791735"/>
            <a:ext cx="10454272" cy="181758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750197" y="1481733"/>
            <a:ext cx="85779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оны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 дугаар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сарын байдлаар тэтгэврийн даатгалын сангаас 17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463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тэтгэвэр авагчдад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30 049.2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сая төгрөгийг олгосон нь өмнөх оны мөн үеэс тэтгэвэр авагчид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723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4.3%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 хүнээр өсч, олгосон тэтгэврийн хэмжээ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4 140.8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.3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сая төгрөгөөр өссөн байна. 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3795" y="3093209"/>
            <a:ext cx="88897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Тэтгэмжийн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даатгалын сангаас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654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хүнд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369.9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сая төгрөгийг хөдөлмөрийн чадвараа түр алдсан, жирэмсэн амаржсан, оршуулгын тэтгэмжид, үйлдвэрийн осол мэргэжлээс шалтгаалах өвчин, даатгалын сангаас үйлдвэрлэлийн ослын тэтгэвэр, хөдөлмөрийн чадвараа түр алдсаны тэтгэмж, нөхөн төлбөр, сувиллын зардалд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222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хүнд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479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мянган төгрөг, Ажилгүйдлийн даатгалын сангаас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189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хүнд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517.9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мянган төгрөгийг ажилгүйдлийн тэтгэмжид тус тус олгожээ.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5666" y="5010539"/>
            <a:ext cx="10454272" cy="12886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46961" y="5339966"/>
            <a:ext cx="88897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Нийгмийн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халамжийн сангаас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34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хүнд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061.5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сая төгрөгийн халамжийн тэтгэвэр, тэтгэмжийг олгосон нь өмнөх оны мөн үеэс нийгмийн халамжийн тэтгэвэр, тэтгэмж авагчид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875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хүнээр буурч, олгосон тэтгэвэр тэтгэмжийн хэмжээ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629.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9.8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сая төгрөгөөр өссөн байна.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15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30424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58" y="864163"/>
            <a:ext cx="480107" cy="4146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8" y="101205"/>
            <a:ext cx="655265" cy="661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2" y="432081"/>
            <a:ext cx="11090496" cy="45719"/>
          </a:xfrm>
          <a:prstGeom prst="rect">
            <a:avLst/>
          </a:prstGeom>
        </p:spPr>
      </p:pic>
      <p:pic>
        <p:nvPicPr>
          <p:cNvPr id="12" name="Picture 12" descr="Untitled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53" y="-73490"/>
            <a:ext cx="541952" cy="50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32505" y="124304"/>
            <a:ext cx="341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аймаг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татистикийн хэлтэс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30424" y="6400800"/>
            <a:ext cx="11103429" cy="559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515600" y="6456784"/>
            <a:ext cx="2248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2438400" y="629875"/>
            <a:ext cx="9201538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ctr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Гэмт хэрэг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701" y="629875"/>
            <a:ext cx="510540" cy="48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02" y="1752529"/>
            <a:ext cx="1591821" cy="1441649"/>
          </a:xfrm>
          <a:prstGeom prst="rect">
            <a:avLst/>
          </a:prstGeom>
        </p:spPr>
      </p:pic>
      <p:sp>
        <p:nvSpPr>
          <p:cNvPr id="3" name="Round Diagonal Corner Rectangle 2"/>
          <p:cNvSpPr/>
          <p:nvPr/>
        </p:nvSpPr>
        <p:spPr>
          <a:xfrm>
            <a:off x="2263241" y="1434661"/>
            <a:ext cx="9376697" cy="238447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2502" y="1415867"/>
            <a:ext cx="925743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2020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 эхний 5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сарын байдлаар нийт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гэмт хэрэг бүртгэгдсэн өмнөх оны мөн үеэс 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13.8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хувиар буурсан байна. Нийт гэмт хэргийн 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17.4%)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нь согтуугаар үйлдэгдсэн нь өнгөрсөн оны мөн үетэй харьцуулахад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32.9%)-өөр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буурчээ.  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Иргэн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болон байгууллагад нийт 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544.1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 төгрөгийн хохирол учирсан нь өмнөх оны мөн үеэс 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625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(53.5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 төгрөгөөр буурсан байна. Учирсан хохирлоос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143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 төгрөгийг нөхөн төлүүлж, нөхөн төлөлт 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хувьтай байна. 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Бүртгэгдсэн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гэмт хэргийн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117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нь өмчлөх эрхийн эсрэг гэмт хэрэг, 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нь хүний амь бие, эрүүл мэндийн эсрэг гэмт хэрэг, 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нь байгаль хамгаалах журмын эсрэг гэмт хэрэг,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нь тээврийн хэрэгслийн хөдөлгөөний аюулгүй байдлын эсрэг гэмт хэрэг,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нь бусад төрлийн гэмт хэрэг эзэлж байна. Өмчлөх эрхийн эсрэг гэмт хэргийн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1.6%)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нь малын хулгай байгаа нь өмнөх оны мөн үеэс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дахин)-аар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буурсан байна.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62335" y="3569663"/>
            <a:ext cx="6096000" cy="5878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mn-MN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mn-MN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Бүртгэгдсэн гэмт хэрэг, </a:t>
            </a:r>
            <a:r>
              <a:rPr lang="mn-MN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төрлөөр, хувиар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658" y="4137514"/>
            <a:ext cx="6726264" cy="20013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151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30424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58" y="864163"/>
            <a:ext cx="480107" cy="4146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8" y="101205"/>
            <a:ext cx="655265" cy="661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2" y="432081"/>
            <a:ext cx="11090496" cy="45719"/>
          </a:xfrm>
          <a:prstGeom prst="rect">
            <a:avLst/>
          </a:prstGeom>
        </p:spPr>
      </p:pic>
      <p:pic>
        <p:nvPicPr>
          <p:cNvPr id="12" name="Picture 12" descr="Untitled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53" y="-73490"/>
            <a:ext cx="541952" cy="50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32505" y="124304"/>
            <a:ext cx="341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аймаг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татистикийн хэлтэс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30424" y="6400800"/>
            <a:ext cx="11103429" cy="559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515600" y="6456784"/>
            <a:ext cx="2248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138" y="1225817"/>
            <a:ext cx="2057400" cy="16253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886" y="3667717"/>
            <a:ext cx="2471928" cy="1600200"/>
          </a:xfrm>
          <a:prstGeom prst="rect">
            <a:avLst/>
          </a:prstGeom>
        </p:spPr>
      </p:pic>
      <p:sp>
        <p:nvSpPr>
          <p:cNvPr id="7" name="Round Diagonal Corner Rectangle 6"/>
          <p:cNvSpPr/>
          <p:nvPr/>
        </p:nvSpPr>
        <p:spPr>
          <a:xfrm>
            <a:off x="4225159" y="762957"/>
            <a:ext cx="7708694" cy="177187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25159" y="762957"/>
            <a:ext cx="77086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аймгийн Алтанбулаг болон Сүхбаатар боомтоор давхардсан тоогоор   9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.4 мянган зорчигч нэвтэрсэн нь өмнөх оны мөн үеэс 110.5 (53.9%) мянган хүнээр буурсан байна. Нийт зорчигчдын 73.6 (78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.0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 мянга нь Монгол иргэд, 20.8 (2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.0%) мянга нь гадаад иргэд байна. Энэ нь өмнөх оны мөн үетэй харьцуулахад хилээр нэвтэрсэн Монгол иргэдийн тоо 97.1 (56.9%) мянган хүнээр, гадаад иргэдийн тоо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.4 (39.2%) мянган хүнээр тус тус буурсан үзүүлэлттэй байна.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Монгол-Оросын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хилийг хялбарчилсан журмаар хил нэвтрэх эрхийн үнэмлэхээр 5 197 хүн  зорчсон байна. 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2952438760"/>
              </p:ext>
            </p:extLst>
          </p:nvPr>
        </p:nvGraphicFramePr>
        <p:xfrm>
          <a:off x="3837251" y="2819989"/>
          <a:ext cx="8096601" cy="3303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64676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30424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58" y="864163"/>
            <a:ext cx="480107" cy="4146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8" y="101205"/>
            <a:ext cx="655265" cy="661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2" y="432081"/>
            <a:ext cx="11090496" cy="45719"/>
          </a:xfrm>
          <a:prstGeom prst="rect">
            <a:avLst/>
          </a:prstGeom>
        </p:spPr>
      </p:pic>
      <p:pic>
        <p:nvPicPr>
          <p:cNvPr id="12" name="Picture 12" descr="Untitled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53" y="-73490"/>
            <a:ext cx="541952" cy="50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32505" y="124304"/>
            <a:ext cx="341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аймаг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татистикийн хэлтэс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30424" y="6400800"/>
            <a:ext cx="11103429" cy="559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515600" y="6456784"/>
            <a:ext cx="2248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236114" y="1307140"/>
            <a:ext cx="10373160" cy="1230290"/>
          </a:xfrm>
          <a:prstGeom prst="rect">
            <a:avLst/>
          </a:prstGeom>
        </p:spPr>
      </p:pic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2732315" y="638756"/>
            <a:ext cx="9201538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ctr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МАКРО ЭДИЙН ЗАСГИЙН </a:t>
            </a:r>
            <a:r>
              <a:rPr lang="mn-MN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ҮЗҮҮЛЭЛТ–Банкны </a:t>
            </a:r>
            <a:r>
              <a:rPr lang="mn-MN" sz="24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мэдээ</a:t>
            </a:r>
          </a:p>
        </p:txBody>
      </p:sp>
      <p:pic>
        <p:nvPicPr>
          <p:cNvPr id="20" name="Picture 1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398" y="660365"/>
            <a:ext cx="510540" cy="46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2807082" y="1599416"/>
            <a:ext cx="85743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Нийт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харилцахын үлдэгдэл 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39 265.3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 төгрөг, иргэдийн мөнгөн хадгаламж 1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998.1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 төгрөг байна. Аймгийн хэмжээнд банкны нийт 64 салбар нэгжид 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371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ажилтан ажиллаж байна.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236114" y="2710732"/>
            <a:ext cx="10454272" cy="138601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807082" y="3111450"/>
            <a:ext cx="8424779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500" dirty="0" smtClean="0">
                <a:solidFill>
                  <a:schemeClr val="bg1"/>
                </a:solidFill>
                <a:latin typeface="Tahoma" charset="0"/>
                <a:ea typeface="Calibri" charset="0"/>
              </a:rPr>
              <a:t>	20</a:t>
            </a:r>
            <a:r>
              <a:rPr lang="en-US" sz="1500" dirty="0" smtClean="0">
                <a:solidFill>
                  <a:schemeClr val="bg1"/>
                </a:solidFill>
                <a:latin typeface="Tahoma" charset="0"/>
                <a:ea typeface="Calibri" charset="0"/>
              </a:rPr>
              <a:t>20</a:t>
            </a:r>
            <a:r>
              <a:rPr lang="mn-MN" sz="1500" dirty="0" smtClean="0">
                <a:solidFill>
                  <a:schemeClr val="bg1"/>
                </a:solidFill>
                <a:latin typeface="Tahoma" charset="0"/>
                <a:ea typeface="Calibri" charset="0"/>
              </a:rPr>
              <a:t> </a:t>
            </a:r>
            <a:r>
              <a:rPr lang="mn-MN" sz="1500" dirty="0">
                <a:solidFill>
                  <a:schemeClr val="bg1"/>
                </a:solidFill>
                <a:latin typeface="Tahoma" charset="0"/>
                <a:ea typeface="Calibri" charset="0"/>
              </a:rPr>
              <a:t>оны </a:t>
            </a:r>
            <a:r>
              <a:rPr lang="mn-MN" sz="1500" dirty="0" smtClean="0">
                <a:solidFill>
                  <a:schemeClr val="bg1"/>
                </a:solidFill>
                <a:latin typeface="Tahoma" charset="0"/>
                <a:ea typeface="Calibri" charset="0"/>
              </a:rPr>
              <a:t>эхний </a:t>
            </a:r>
            <a:r>
              <a:rPr lang="en-US" sz="1500" dirty="0" smtClean="0">
                <a:solidFill>
                  <a:schemeClr val="bg1"/>
                </a:solidFill>
                <a:latin typeface="Tahoma" charset="0"/>
                <a:ea typeface="Calibri" charset="0"/>
              </a:rPr>
              <a:t>5</a:t>
            </a:r>
            <a:r>
              <a:rPr lang="mn-MN" sz="1500" dirty="0" smtClean="0">
                <a:solidFill>
                  <a:schemeClr val="bg1"/>
                </a:solidFill>
                <a:latin typeface="Tahoma" charset="0"/>
                <a:ea typeface="Calibri" charset="0"/>
              </a:rPr>
              <a:t> сарын байдлаар иргэдийн мөнгөн хадг</a:t>
            </a:r>
            <a:r>
              <a:rPr lang="mn-MN" sz="1500" dirty="0">
                <a:solidFill>
                  <a:schemeClr val="bg1"/>
                </a:solidFill>
                <a:latin typeface="Tahoma" charset="0"/>
                <a:ea typeface="Calibri" charset="0"/>
              </a:rPr>
              <a:t>а</a:t>
            </a:r>
            <a:r>
              <a:rPr lang="mn-MN" sz="1500" dirty="0" smtClean="0">
                <a:solidFill>
                  <a:schemeClr val="bg1"/>
                </a:solidFill>
                <a:latin typeface="Tahoma" charset="0"/>
                <a:ea typeface="Calibri" charset="0"/>
              </a:rPr>
              <a:t>ламж </a:t>
            </a:r>
            <a:r>
              <a:rPr lang="mn-MN" sz="1600" dirty="0">
                <a:solidFill>
                  <a:schemeClr val="bg1"/>
                </a:solidFill>
              </a:rPr>
              <a:t>1</a:t>
            </a:r>
            <a:r>
              <a:rPr lang="en-US" sz="1600" dirty="0" smtClean="0">
                <a:solidFill>
                  <a:schemeClr val="bg1"/>
                </a:solidFill>
              </a:rPr>
              <a:t>1</a:t>
            </a:r>
            <a:r>
              <a:rPr lang="mn-MN" sz="1600" dirty="0" smtClean="0">
                <a:solidFill>
                  <a:schemeClr val="bg1"/>
                </a:solidFill>
              </a:rPr>
              <a:t>5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mn-MN" sz="1600" dirty="0" smtClean="0">
                <a:solidFill>
                  <a:schemeClr val="bg1"/>
                </a:solidFill>
              </a:rPr>
              <a:t>998.1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mn-MN" sz="1500" dirty="0" smtClean="0">
                <a:solidFill>
                  <a:schemeClr val="bg1"/>
                </a:solidFill>
                <a:latin typeface="Tahoma" charset="0"/>
                <a:ea typeface="Calibri" charset="0"/>
              </a:rPr>
              <a:t>сая.төг </a:t>
            </a:r>
            <a:r>
              <a:rPr lang="mn-MN" sz="1500" dirty="0">
                <a:solidFill>
                  <a:schemeClr val="bg1"/>
                </a:solidFill>
                <a:latin typeface="Tahoma" charset="0"/>
                <a:ea typeface="Calibri" charset="0"/>
              </a:rPr>
              <a:t>төгрөг болж, өмнөх оны мөн </a:t>
            </a:r>
            <a:r>
              <a:rPr lang="mn-MN" sz="1500" dirty="0" smtClean="0">
                <a:solidFill>
                  <a:schemeClr val="bg1"/>
                </a:solidFill>
                <a:latin typeface="Tahoma" charset="0"/>
                <a:ea typeface="Calibri" charset="0"/>
              </a:rPr>
              <a:t>үеэс </a:t>
            </a:r>
            <a:r>
              <a:rPr lang="en-US" sz="1500" dirty="0" smtClean="0">
                <a:solidFill>
                  <a:schemeClr val="bg1"/>
                </a:solidFill>
                <a:latin typeface="Tahoma" charset="0"/>
                <a:ea typeface="Calibri" charset="0"/>
              </a:rPr>
              <a:t>37</a:t>
            </a:r>
            <a:r>
              <a:rPr lang="mn-MN" sz="1500" dirty="0" smtClean="0">
                <a:solidFill>
                  <a:schemeClr val="bg1"/>
                </a:solidFill>
                <a:latin typeface="Tahoma" charset="0"/>
                <a:ea typeface="Calibri" charset="0"/>
              </a:rPr>
              <a:t> </a:t>
            </a:r>
            <a:r>
              <a:rPr lang="en-US" sz="1500" dirty="0" smtClean="0">
                <a:solidFill>
                  <a:schemeClr val="bg1"/>
                </a:solidFill>
                <a:latin typeface="Tahoma" charset="0"/>
                <a:ea typeface="Calibri" charset="0"/>
              </a:rPr>
              <a:t>001.2 </a:t>
            </a:r>
            <a:r>
              <a:rPr lang="mn-MN" sz="1500" dirty="0" smtClean="0">
                <a:solidFill>
                  <a:schemeClr val="bg1"/>
                </a:solidFill>
                <a:latin typeface="Tahoma" charset="0"/>
                <a:ea typeface="Calibri" charset="0"/>
              </a:rPr>
              <a:t>(</a:t>
            </a:r>
            <a:r>
              <a:rPr lang="en-US" sz="1500" dirty="0" smtClean="0">
                <a:solidFill>
                  <a:schemeClr val="bg1"/>
                </a:solidFill>
                <a:latin typeface="Tahoma" charset="0"/>
                <a:ea typeface="Calibri" charset="0"/>
              </a:rPr>
              <a:t>45.8</a:t>
            </a:r>
            <a:r>
              <a:rPr lang="mn-MN" sz="1500" dirty="0" smtClean="0">
                <a:solidFill>
                  <a:schemeClr val="bg1"/>
                </a:solidFill>
                <a:latin typeface="Tahoma" charset="0"/>
                <a:ea typeface="Calibri" charset="0"/>
              </a:rPr>
              <a:t>%) сая.төгрөгөөр өссөн байна.</a:t>
            </a:r>
            <a:endParaRPr lang="en-US" sz="1500" dirty="0">
              <a:solidFill>
                <a:schemeClr val="bg1"/>
              </a:solidFill>
              <a:latin typeface="Tahoma" charset="0"/>
              <a:ea typeface="Calibri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00206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236114" y="4499663"/>
            <a:ext cx="10454272" cy="162413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500938" y="4808056"/>
            <a:ext cx="88056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Монгол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банкны мэдээгээр зээлийн өрийн үлдэгдэл 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272 112.6</a:t>
            </a:r>
            <a:r>
              <a:rPr lang="mn-M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 төгрөг  байгаа ба үүний 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хувийг чанаргүй зээл эзэлж байна. 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Чанаргүй зээлийн үлдэгдэл 2020 оны 5 сарын байдлаар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8 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837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.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1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сая төгрөг болж өмнөх оны мөн үеээс 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2129.1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mn-MN" sz="1400" dirty="0" smtClean="0">
                <a:solidFill>
                  <a:schemeClr val="bg1"/>
                </a:solidFill>
                <a:latin typeface="Tahoma" charset="0"/>
                <a:ea typeface="Calibri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latin typeface="Tahoma" charset="0"/>
                <a:ea typeface="Calibri" charset="0"/>
              </a:rPr>
              <a:t>31.7</a:t>
            </a:r>
            <a:r>
              <a:rPr lang="mn-MN" sz="1400" dirty="0" smtClean="0">
                <a:solidFill>
                  <a:schemeClr val="bg1"/>
                </a:solidFill>
                <a:latin typeface="Tahoma" charset="0"/>
                <a:ea typeface="Calibri" charset="0"/>
              </a:rPr>
              <a:t>%) </a:t>
            </a:r>
            <a:r>
              <a:rPr lang="mn-MN" sz="1400" dirty="0">
                <a:solidFill>
                  <a:schemeClr val="bg1"/>
                </a:solidFill>
                <a:latin typeface="Tahoma" charset="0"/>
                <a:ea typeface="Calibri" charset="0"/>
              </a:rPr>
              <a:t>сая.төгрөгөөр өссөн байна.</a:t>
            </a:r>
            <a:endParaRPr lang="en-US" sz="1400" dirty="0">
              <a:solidFill>
                <a:schemeClr val="bg1"/>
              </a:solidFill>
              <a:latin typeface="Tahoma" charset="0"/>
              <a:ea typeface="Calibri" charset="0"/>
            </a:endParaRPr>
          </a:p>
          <a:p>
            <a:pPr algn="just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89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30424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58" y="864163"/>
            <a:ext cx="480107" cy="4146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8" y="101205"/>
            <a:ext cx="655265" cy="661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2" y="432081"/>
            <a:ext cx="11090496" cy="45719"/>
          </a:xfrm>
          <a:prstGeom prst="rect">
            <a:avLst/>
          </a:prstGeom>
        </p:spPr>
      </p:pic>
      <p:pic>
        <p:nvPicPr>
          <p:cNvPr id="12" name="Picture 12" descr="Untitled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53" y="-73490"/>
            <a:ext cx="541952" cy="50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32505" y="124304"/>
            <a:ext cx="341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аймаг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татистикийн хэлтэс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30424" y="6400800"/>
            <a:ext cx="11103429" cy="559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515600" y="6456784"/>
            <a:ext cx="2248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2732315" y="638756"/>
            <a:ext cx="9201538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ctr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МАКРО ЭДИЙН ЗАСГИЙН </a:t>
            </a:r>
            <a:r>
              <a:rPr lang="mn-MN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ҮЗҮҮЛЭЛТ–Банкны </a:t>
            </a:r>
            <a:r>
              <a:rPr lang="mn-MN" sz="24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мэдээ</a:t>
            </a:r>
          </a:p>
        </p:txBody>
      </p:sp>
      <p:pic>
        <p:nvPicPr>
          <p:cNvPr id="14" name="Picture 1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398" y="660365"/>
            <a:ext cx="510540" cy="46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Shape 2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50851" y="1344700"/>
            <a:ext cx="9177476" cy="4793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23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85999" y="1828800"/>
            <a:ext cx="2041502" cy="88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23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02077" y="1877843"/>
            <a:ext cx="2001792" cy="838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3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631876" y="1877843"/>
            <a:ext cx="1883724" cy="89232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39"/>
          <p:cNvSpPr/>
          <p:nvPr/>
        </p:nvSpPr>
        <p:spPr>
          <a:xfrm>
            <a:off x="2174207" y="2942419"/>
            <a:ext cx="2280981" cy="23083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mn-MN" sz="2400" dirty="0" smtClean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42.70 </a:t>
            </a:r>
            <a:r>
              <a:rPr lang="mn-MN" sz="2400" dirty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төгрөг өмнөх оны мөн үеэс </a:t>
            </a:r>
            <a:r>
              <a:rPr lang="en-US" sz="2400" dirty="0" smtClean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mn-MN" sz="2400" dirty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smtClean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mn-MN" sz="2400" dirty="0" smtClean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(7.5%) </a:t>
            </a:r>
            <a:r>
              <a:rPr lang="mn-MN" sz="2400" dirty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төгрөгөөр </a:t>
            </a:r>
            <a:r>
              <a:rPr lang="mn-MN" sz="2400" dirty="0" smtClean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чангарчээ </a:t>
            </a:r>
            <a:endParaRPr lang="mn-MN" sz="2400" dirty="0">
              <a:solidFill>
                <a:srgbClr val="0033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Shape 237"/>
          <p:cNvSpPr/>
          <p:nvPr/>
        </p:nvSpPr>
        <p:spPr>
          <a:xfrm>
            <a:off x="5230866" y="2990044"/>
            <a:ext cx="2541534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mn-MN" sz="2400" dirty="0" smtClean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 dirty="0" smtClean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mn-MN" sz="2400" dirty="0" smtClean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817 </a:t>
            </a:r>
            <a:r>
              <a:rPr lang="mn-MN" sz="2400" dirty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төгрөг </a:t>
            </a:r>
            <a:r>
              <a:rPr lang="mn-MN" sz="2400" dirty="0" smtClean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өмнөх оны мөн үеэс 398 (16.4%) </a:t>
            </a:r>
            <a:r>
              <a:rPr lang="mn-MN" sz="2400" dirty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төгрөгөөр </a:t>
            </a:r>
            <a:r>
              <a:rPr lang="mn-MN" sz="2400" dirty="0" smtClean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чангарчээ.</a:t>
            </a:r>
            <a:endParaRPr lang="mn-MN" sz="2400" dirty="0">
              <a:solidFill>
                <a:srgbClr val="0033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38"/>
          <p:cNvSpPr/>
          <p:nvPr/>
        </p:nvSpPr>
        <p:spPr>
          <a:xfrm>
            <a:off x="8362462" y="2971800"/>
            <a:ext cx="2534138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mn-MN" sz="2400" dirty="0" smtClean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399</a:t>
            </a:r>
            <a:r>
              <a:rPr lang="en-US" sz="2400" dirty="0" smtClean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mn-MN" sz="2400" dirty="0" smtClean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6 </a:t>
            </a:r>
            <a:r>
              <a:rPr lang="mn-MN" sz="2400" dirty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төгрөг өмнөх оны мөн үеэс </a:t>
            </a:r>
            <a:r>
              <a:rPr lang="mn-MN" sz="2400" dirty="0" smtClean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r>
              <a:rPr lang="en-US" sz="2400" dirty="0" smtClean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mn-MN" sz="2400" dirty="0" smtClean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9 (5.5%) </a:t>
            </a:r>
            <a:r>
              <a:rPr lang="mn-MN" sz="2400" dirty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төгрөгөөр </a:t>
            </a:r>
            <a:r>
              <a:rPr lang="mn-MN" sz="2400" dirty="0" smtClean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чангарчээ</a:t>
            </a:r>
            <a:endParaRPr lang="mn-MN" sz="2400" dirty="0">
              <a:solidFill>
                <a:srgbClr val="0033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488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</TotalTime>
  <Words>348</Words>
  <Application>Microsoft Office PowerPoint</Application>
  <PresentationFormat>Widescreen</PresentationFormat>
  <Paragraphs>113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 Unicode MS</vt:lpstr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Galbadrakh</dc:creator>
  <cp:lastModifiedBy>Gundegmaa</cp:lastModifiedBy>
  <cp:revision>219</cp:revision>
  <dcterms:created xsi:type="dcterms:W3CDTF">2017-06-22T02:35:03Z</dcterms:created>
  <dcterms:modified xsi:type="dcterms:W3CDTF">2020-06-15T03:18:35Z</dcterms:modified>
</cp:coreProperties>
</file>