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66" r:id="rId9"/>
    <p:sldId id="267" r:id="rId10"/>
    <p:sldId id="270" r:id="rId11"/>
    <p:sldId id="269"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p:cViewPr varScale="1">
        <p:scale>
          <a:sx n="71" d="100"/>
          <a:sy n="71" d="100"/>
        </p:scale>
        <p:origin x="54" y="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driver's\jobs\2020\&#1059;&#1083;&#1080;&#1088;&#1083;&#1099;&#1085;%20&#1084;&#1101;&#1076;&#1101;&#1101;\1-&#1088;%20&#1091;&#1083;&#1080;&#1088;&#1072;&#1083;\&#1057;&#1199;&#1084;%20&#1093;&#1080;&#1081;&#1076;%201-&#1088;%20&#1091;&#1083;&#1080;&#1088;&#1072;&#108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unkhsolongo\AppData\Roaming\Microsoft\Excel\2020%20(version%201).xlsb"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river's\jobs\2020\6%20&#1089;&#1072;&#1088;\2020-6%20-%20xaa.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5295375964119577"/>
          <c:h val="0.65079068241469817"/>
        </c:manualLayout>
      </c:layout>
      <c:barChart>
        <c:barDir val="col"/>
        <c:grouping val="clustered"/>
        <c:varyColors val="0"/>
        <c:ser>
          <c:idx val="0"/>
          <c:order val="0"/>
          <c:tx>
            <c:strRef>
              <c:f>'em-nas baralt'!$A$30</c:f>
              <c:strCache>
                <c:ptCount val="1"/>
                <c:pt idx="0">
                  <c:v>амаржсан эх</c:v>
                </c:pt>
              </c:strCache>
            </c:strRef>
          </c:tx>
          <c:spPr>
            <a:pattFill prst="wdUpDiag">
              <a:fgClr>
                <a:schemeClr val="accent2"/>
              </a:fgClr>
              <a:bgClr>
                <a:schemeClr val="bg1"/>
              </a:bgClr>
            </a:pattFill>
            <a:ln>
              <a:noFill/>
            </a:ln>
            <a:effectLst>
              <a:innerShdw blurRad="114300">
                <a:schemeClr val="accent1"/>
              </a:innerShdw>
            </a:effectLst>
          </c:spPr>
          <c:invertIfNegative val="0"/>
          <c:dLbls>
            <c:dLbl>
              <c:idx val="2"/>
              <c:layout>
                <c:manualLayout>
                  <c:x val="0"/>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'em-nas baralt'!$B$29:$E$29</c:f>
              <c:strCache>
                <c:ptCount val="4"/>
                <c:pt idx="0">
                  <c:v>2017 I-VI</c:v>
                </c:pt>
                <c:pt idx="1">
                  <c:v>2018 I-VI</c:v>
                </c:pt>
                <c:pt idx="2">
                  <c:v>2019 I-VI</c:v>
                </c:pt>
                <c:pt idx="3">
                  <c:v>2020 I-VI</c:v>
                </c:pt>
              </c:strCache>
            </c:strRef>
          </c:cat>
          <c:val>
            <c:numRef>
              <c:f>'em-nas baralt'!$B$30:$E$30</c:f>
              <c:numCache>
                <c:formatCode>General</c:formatCode>
                <c:ptCount val="4"/>
                <c:pt idx="0">
                  <c:v>802</c:v>
                </c:pt>
                <c:pt idx="1">
                  <c:v>861</c:v>
                </c:pt>
                <c:pt idx="2">
                  <c:v>891</c:v>
                </c:pt>
                <c:pt idx="3">
                  <c:v>813</c:v>
                </c:pt>
              </c:numCache>
            </c:numRef>
          </c:val>
        </c:ser>
        <c:ser>
          <c:idx val="1"/>
          <c:order val="1"/>
          <c:tx>
            <c:strRef>
              <c:f>'em-nas baralt'!$A$31</c:f>
              <c:strCache>
                <c:ptCount val="1"/>
                <c:pt idx="0">
                  <c:v>амьд төрсөн хүүхэд</c:v>
                </c:pt>
              </c:strCache>
            </c:strRef>
          </c:tx>
          <c:spPr>
            <a:pattFill prst="dkHorz">
              <a:fgClr>
                <a:schemeClr val="accent4"/>
              </a:fgClr>
              <a:bgClr>
                <a:schemeClr val="bg1"/>
              </a:bgClr>
            </a:pattFill>
            <a:ln>
              <a:noFill/>
            </a:ln>
            <a:effectLst>
              <a:innerShdw blurRad="114300">
                <a:schemeClr val="accent2"/>
              </a:inn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'em-nas baralt'!$B$29:$E$29</c:f>
              <c:strCache>
                <c:ptCount val="4"/>
                <c:pt idx="0">
                  <c:v>2017 I-VI</c:v>
                </c:pt>
                <c:pt idx="1">
                  <c:v>2018 I-VI</c:v>
                </c:pt>
                <c:pt idx="2">
                  <c:v>2019 I-VI</c:v>
                </c:pt>
                <c:pt idx="3">
                  <c:v>2020 I-VI</c:v>
                </c:pt>
              </c:strCache>
            </c:strRef>
          </c:cat>
          <c:val>
            <c:numRef>
              <c:f>'em-nas baralt'!$B$31:$E$31</c:f>
              <c:numCache>
                <c:formatCode>General</c:formatCode>
                <c:ptCount val="4"/>
                <c:pt idx="0">
                  <c:v>805</c:v>
                </c:pt>
                <c:pt idx="1">
                  <c:v>861</c:v>
                </c:pt>
                <c:pt idx="2">
                  <c:v>896</c:v>
                </c:pt>
                <c:pt idx="3">
                  <c:v>820</c:v>
                </c:pt>
              </c:numCache>
            </c:numRef>
          </c:val>
        </c:ser>
        <c:dLbls>
          <c:showLegendKey val="0"/>
          <c:showVal val="0"/>
          <c:showCatName val="0"/>
          <c:showSerName val="0"/>
          <c:showPercent val="0"/>
          <c:showBubbleSize val="0"/>
        </c:dLbls>
        <c:gapWidth val="164"/>
        <c:overlap val="-22"/>
        <c:axId val="143318568"/>
        <c:axId val="143322880"/>
      </c:barChart>
      <c:catAx>
        <c:axId val="14331856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0" spcFirstLastPara="1" vertOverflow="ellipsis"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3322880"/>
        <c:crosses val="autoZero"/>
        <c:auto val="1"/>
        <c:lblAlgn val="ctr"/>
        <c:lblOffset val="100"/>
        <c:noMultiLvlLbl val="0"/>
      </c:catAx>
      <c:valAx>
        <c:axId val="143322880"/>
        <c:scaling>
          <c:orientation val="minMax"/>
        </c:scaling>
        <c:delete val="1"/>
        <c:axPos val="l"/>
        <c:numFmt formatCode="General" sourceLinked="1"/>
        <c:majorTickMark val="none"/>
        <c:minorTickMark val="none"/>
        <c:tickLblPos val="nextTo"/>
        <c:crossAx val="143318568"/>
        <c:crosses val="autoZero"/>
        <c:crossBetween val="between"/>
      </c:valAx>
      <c:spPr>
        <a:noFill/>
        <a:ln>
          <a:noFill/>
        </a:ln>
        <a:effectLst/>
      </c:spPr>
    </c:plotArea>
    <c:legend>
      <c:legendPos val="b"/>
      <c:layout>
        <c:manualLayout>
          <c:xMode val="edge"/>
          <c:yMode val="edge"/>
          <c:x val="0.28047274405070621"/>
          <c:y val="0.82294002482026707"/>
          <c:w val="0.43905451189858752"/>
          <c:h val="0.1159186708319068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bg1"/>
      </a:solidFill>
      <a:round/>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mn-MN" sz="1100"/>
              <a:t>Бүртгэлтэй ажилгүйчүүд, </a:t>
            </a:r>
            <a:r>
              <a:rPr lang="mn-MN" sz="1000"/>
              <a:t>боловсролоор</a:t>
            </a:r>
            <a:endParaRPr lang="en-US" sz="1000"/>
          </a:p>
        </c:rich>
      </c:tx>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Sheet2!$B$17:$B$21</c:f>
              <c:strCache>
                <c:ptCount val="5"/>
                <c:pt idx="0">
                  <c:v>Ерөнхий боловсролтой</c:v>
                </c:pt>
                <c:pt idx="1">
                  <c:v>Дээд</c:v>
                </c:pt>
                <c:pt idx="2">
                  <c:v>Мэргэжилтэй ажилчид</c:v>
                </c:pt>
                <c:pt idx="3">
                  <c:v>Тусгай дунд</c:v>
                </c:pt>
                <c:pt idx="4">
                  <c:v>Боловсролгүй</c:v>
                </c:pt>
              </c:strCache>
            </c:strRef>
          </c:cat>
          <c:val>
            <c:numRef>
              <c:f>Sheet2!$C$17:$C$21</c:f>
              <c:numCache>
                <c:formatCode>General</c:formatCode>
                <c:ptCount val="5"/>
                <c:pt idx="0">
                  <c:v>369</c:v>
                </c:pt>
                <c:pt idx="1">
                  <c:v>174</c:v>
                </c:pt>
                <c:pt idx="2">
                  <c:v>85</c:v>
                </c:pt>
                <c:pt idx="3">
                  <c:v>40</c:v>
                </c:pt>
                <c:pt idx="4">
                  <c:v>1</c:v>
                </c:pt>
              </c:numCache>
            </c:numRef>
          </c:val>
        </c:ser>
        <c:dLbls>
          <c:showLegendKey val="0"/>
          <c:showVal val="1"/>
          <c:showCatName val="0"/>
          <c:showSerName val="0"/>
          <c:showPercent val="0"/>
          <c:showBubbleSize val="0"/>
        </c:dLbls>
        <c:gapWidth val="150"/>
        <c:overlap val="-25"/>
        <c:axId val="143322096"/>
        <c:axId val="143322488"/>
      </c:barChart>
      <c:catAx>
        <c:axId val="143322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3322488"/>
        <c:crosses val="autoZero"/>
        <c:auto val="1"/>
        <c:lblAlgn val="ctr"/>
        <c:lblOffset val="100"/>
        <c:noMultiLvlLbl val="0"/>
      </c:catAx>
      <c:valAx>
        <c:axId val="143322488"/>
        <c:scaling>
          <c:orientation val="minMax"/>
        </c:scaling>
        <c:delete val="1"/>
        <c:axPos val="b"/>
        <c:numFmt formatCode="General" sourceLinked="1"/>
        <c:majorTickMark val="none"/>
        <c:minorTickMark val="none"/>
        <c:tickLblPos val="nextTo"/>
        <c:crossAx val="1433220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solidFill>
                <a:latin typeface="Arial" panose="020B0604020202020204" pitchFamily="34" charset="0"/>
                <a:ea typeface="+mn-ea"/>
                <a:cs typeface="Arial" panose="020B0604020202020204" pitchFamily="34" charset="0"/>
              </a:defRPr>
            </a:pPr>
            <a:r>
              <a:rPr lang="mn-MN" sz="1600" b="1" dirty="0"/>
              <a:t>Хилээр орсон гарсан иргэд</a:t>
            </a:r>
            <a:endParaRPr lang="en-US" sz="1600" b="1" dirty="0"/>
          </a:p>
        </c:rich>
      </c:tx>
      <c:layout>
        <c:manualLayout>
          <c:xMode val="edge"/>
          <c:yMode val="edge"/>
          <c:x val="0.32101682260459885"/>
          <c:y val="1.8254260285628866E-2"/>
        </c:manualLayout>
      </c:layout>
      <c:overlay val="0"/>
      <c:spPr>
        <a:noFill/>
        <a:ln>
          <a:noFill/>
        </a:ln>
        <a:effectLst/>
      </c:spPr>
      <c:txPr>
        <a:bodyPr rot="0" spcFirstLastPara="1" vertOverflow="ellipsis" vert="horz" wrap="square" anchor="ctr" anchorCtr="1"/>
        <a:lstStyle/>
        <a:p>
          <a:pPr>
            <a:defRPr sz="105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2.9626494550841181E-2"/>
          <c:y val="0.17332920721154396"/>
          <c:w val="0.95344407999153524"/>
          <c:h val="0.51829602760329119"/>
        </c:manualLayout>
      </c:layout>
      <c:barChart>
        <c:barDir val="col"/>
        <c:grouping val="clustered"/>
        <c:varyColors val="0"/>
        <c:ser>
          <c:idx val="0"/>
          <c:order val="0"/>
          <c:tx>
            <c:strRef>
              <c:f>gaali!$B$27</c:f>
              <c:strCache>
                <c:ptCount val="1"/>
                <c:pt idx="0">
                  <c:v>  Монгол</c:v>
                </c:pt>
              </c:strCache>
            </c:strRef>
          </c:tx>
          <c:spPr>
            <a:pattFill prst="wdDnDiag">
              <a:fgClr>
                <a:schemeClr val="bg1"/>
              </a:fgClr>
              <a:bgClr>
                <a:schemeClr val="accent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gaali!$C$26:$G$26</c:f>
              <c:strCache>
                <c:ptCount val="5"/>
                <c:pt idx="0">
                  <c:v>2016 I-VI</c:v>
                </c:pt>
                <c:pt idx="1">
                  <c:v>2017 I-VI</c:v>
                </c:pt>
                <c:pt idx="2">
                  <c:v>2018 I-VI</c:v>
                </c:pt>
                <c:pt idx="3">
                  <c:v>2019 I-VI</c:v>
                </c:pt>
                <c:pt idx="4">
                  <c:v>2020 I-VI</c:v>
                </c:pt>
              </c:strCache>
            </c:strRef>
          </c:cat>
          <c:val>
            <c:numRef>
              <c:f>gaali!$C$27:$G$27</c:f>
              <c:numCache>
                <c:formatCode>#\ ##0</c:formatCode>
                <c:ptCount val="5"/>
                <c:pt idx="0">
                  <c:v>431123</c:v>
                </c:pt>
                <c:pt idx="1">
                  <c:v>191698</c:v>
                </c:pt>
                <c:pt idx="2">
                  <c:v>266581</c:v>
                </c:pt>
                <c:pt idx="3">
                  <c:v>279629</c:v>
                </c:pt>
                <c:pt idx="4">
                  <c:v>76353</c:v>
                </c:pt>
              </c:numCache>
            </c:numRef>
          </c:val>
          <c:extLst xmlns:c16r2="http://schemas.microsoft.com/office/drawing/2015/06/chart">
            <c:ext xmlns:c16="http://schemas.microsoft.com/office/drawing/2014/chart" uri="{C3380CC4-5D6E-409C-BE32-E72D297353CC}">
              <c16:uniqueId val="{00000000-B9E7-46AE-B309-1BDE24D08B12}"/>
            </c:ext>
          </c:extLst>
        </c:ser>
        <c:ser>
          <c:idx val="1"/>
          <c:order val="1"/>
          <c:tx>
            <c:strRef>
              <c:f>gaali!$B$28</c:f>
              <c:strCache>
                <c:ptCount val="1"/>
                <c:pt idx="0">
                  <c:v>  Гадаад</c:v>
                </c:pt>
              </c:strCache>
            </c:strRef>
          </c:tx>
          <c:spPr>
            <a:pattFill prst="diagBrick">
              <a:fgClr>
                <a:schemeClr val="bg2"/>
              </a:fgClr>
              <a:bgClr>
                <a:srgbClr val="C00000"/>
              </a:bgClr>
            </a:pattFill>
            <a:ln>
              <a:noFill/>
            </a:ln>
            <a:effectLst/>
          </c:spPr>
          <c:invertIfNegative val="0"/>
          <c:dLbls>
            <c:dLbl>
              <c:idx val="0"/>
              <c:layout>
                <c:manualLayout>
                  <c:x val="1.0580890911014707E-2"/>
                  <c:y val="-1.050608684673283E-1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813247275420551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697069093217571E-2"/>
                  <c:y val="5.730659025787860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4647127288116891E-3"/>
                  <c:y val="5.730659025787965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9045603639826474E-2"/>
                  <c:y val="5.730659025787860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gaali!$C$26:$G$26</c:f>
              <c:strCache>
                <c:ptCount val="5"/>
                <c:pt idx="0">
                  <c:v>2016 I-VI</c:v>
                </c:pt>
                <c:pt idx="1">
                  <c:v>2017 I-VI</c:v>
                </c:pt>
                <c:pt idx="2">
                  <c:v>2018 I-VI</c:v>
                </c:pt>
                <c:pt idx="3">
                  <c:v>2019 I-VI</c:v>
                </c:pt>
                <c:pt idx="4">
                  <c:v>2020 I-VI</c:v>
                </c:pt>
              </c:strCache>
            </c:strRef>
          </c:cat>
          <c:val>
            <c:numRef>
              <c:f>gaali!$C$28:$G$28</c:f>
              <c:numCache>
                <c:formatCode>#\ ##0</c:formatCode>
                <c:ptCount val="5"/>
                <c:pt idx="0">
                  <c:v>48683</c:v>
                </c:pt>
                <c:pt idx="1">
                  <c:v>27169</c:v>
                </c:pt>
                <c:pt idx="2">
                  <c:v>62736</c:v>
                </c:pt>
                <c:pt idx="3">
                  <c:v>64832</c:v>
                </c:pt>
                <c:pt idx="4">
                  <c:v>26356</c:v>
                </c:pt>
              </c:numCache>
            </c:numRef>
          </c:val>
          <c:extLst xmlns:c16r2="http://schemas.microsoft.com/office/drawing/2015/06/chart">
            <c:ext xmlns:c16="http://schemas.microsoft.com/office/drawing/2014/chart" uri="{C3380CC4-5D6E-409C-BE32-E72D297353CC}">
              <c16:uniqueId val="{00000001-B9E7-46AE-B309-1BDE24D08B12}"/>
            </c:ext>
          </c:extLst>
        </c:ser>
        <c:dLbls>
          <c:dLblPos val="outEnd"/>
          <c:showLegendKey val="0"/>
          <c:showVal val="1"/>
          <c:showCatName val="0"/>
          <c:showSerName val="0"/>
          <c:showPercent val="0"/>
          <c:showBubbleSize val="0"/>
        </c:dLbls>
        <c:gapWidth val="291"/>
        <c:overlap val="-23"/>
        <c:axId val="225654992"/>
        <c:axId val="225643232"/>
      </c:barChart>
      <c:catAx>
        <c:axId val="22565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25643232"/>
        <c:crosses val="autoZero"/>
        <c:auto val="1"/>
        <c:lblAlgn val="ctr"/>
        <c:lblOffset val="100"/>
        <c:noMultiLvlLbl val="0"/>
      </c:catAx>
      <c:valAx>
        <c:axId val="225643232"/>
        <c:scaling>
          <c:orientation val="minMax"/>
        </c:scaling>
        <c:delete val="1"/>
        <c:axPos val="l"/>
        <c:numFmt formatCode="#\ ##0" sourceLinked="1"/>
        <c:majorTickMark val="none"/>
        <c:minorTickMark val="none"/>
        <c:tickLblPos val="nextTo"/>
        <c:crossAx val="2256549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mn-MN" sz="1100"/>
              <a:t>Төмс хүнсний ногоо тариалсан талбай, /мян.га/</a:t>
            </a:r>
            <a:endParaRPr lang="en-US" sz="1100"/>
          </a:p>
        </c:rich>
      </c:tx>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824212271973466E-2"/>
          <c:y val="0.14837744240303297"/>
          <c:w val="0.96351575456053073"/>
          <c:h val="0.53009405074365701"/>
        </c:manualLayout>
      </c:layout>
      <c:barChart>
        <c:barDir val="col"/>
        <c:grouping val="clustered"/>
        <c:varyColors val="0"/>
        <c:ser>
          <c:idx val="0"/>
          <c:order val="0"/>
          <c:tx>
            <c:strRef>
              <c:f>'5.1'!$L$15</c:f>
              <c:strCache>
                <c:ptCount val="1"/>
                <c:pt idx="0">
                  <c:v>Төмс</c:v>
                </c:pt>
              </c:strCache>
            </c:strRef>
          </c:tx>
          <c:spPr>
            <a:pattFill prst="dkVert">
              <a:fgClr>
                <a:srgbClr val="FFC00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'5.1'!$M$14:$W$14</c:f>
              <c:strCache>
                <c:ptCount val="11"/>
                <c:pt idx="0">
                  <c:v>2010-VI</c:v>
                </c:pt>
                <c:pt idx="1">
                  <c:v>2011-VI</c:v>
                </c:pt>
                <c:pt idx="2">
                  <c:v>2012-VI</c:v>
                </c:pt>
                <c:pt idx="3">
                  <c:v>2013-VI</c:v>
                </c:pt>
                <c:pt idx="4">
                  <c:v>2014-VI</c:v>
                </c:pt>
                <c:pt idx="5">
                  <c:v>2015-VI</c:v>
                </c:pt>
                <c:pt idx="6">
                  <c:v>2016-VI</c:v>
                </c:pt>
                <c:pt idx="7">
                  <c:v>2017-VI</c:v>
                </c:pt>
                <c:pt idx="8">
                  <c:v>2018-VI</c:v>
                </c:pt>
                <c:pt idx="9">
                  <c:v>2019-VI</c:v>
                </c:pt>
                <c:pt idx="10">
                  <c:v>2020-VI</c:v>
                </c:pt>
              </c:strCache>
            </c:strRef>
          </c:cat>
          <c:val>
            <c:numRef>
              <c:f>'5.1'!$M$15:$W$15</c:f>
              <c:numCache>
                <c:formatCode>General</c:formatCode>
                <c:ptCount val="11"/>
                <c:pt idx="0">
                  <c:v>2.9</c:v>
                </c:pt>
                <c:pt idx="1">
                  <c:v>3.3</c:v>
                </c:pt>
                <c:pt idx="2">
                  <c:v>3.2</c:v>
                </c:pt>
                <c:pt idx="3" formatCode="0.0">
                  <c:v>4</c:v>
                </c:pt>
                <c:pt idx="4">
                  <c:v>2.9</c:v>
                </c:pt>
                <c:pt idx="5">
                  <c:v>2.8</c:v>
                </c:pt>
                <c:pt idx="6">
                  <c:v>3.2</c:v>
                </c:pt>
                <c:pt idx="7">
                  <c:v>2.5</c:v>
                </c:pt>
                <c:pt idx="8">
                  <c:v>2.4</c:v>
                </c:pt>
                <c:pt idx="9">
                  <c:v>2.5</c:v>
                </c:pt>
                <c:pt idx="10">
                  <c:v>2.8</c:v>
                </c:pt>
              </c:numCache>
            </c:numRef>
          </c:val>
        </c:ser>
        <c:ser>
          <c:idx val="1"/>
          <c:order val="1"/>
          <c:tx>
            <c:strRef>
              <c:f>'5.1'!$L$16</c:f>
              <c:strCache>
                <c:ptCount val="1"/>
                <c:pt idx="0">
                  <c:v>Хүсний ногоо</c:v>
                </c:pt>
              </c:strCache>
            </c:strRef>
          </c:tx>
          <c:spPr>
            <a:pattFill prst="dkHorz">
              <a:fgClr>
                <a:srgbClr val="92D05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'5.1'!$M$14:$W$14</c:f>
              <c:strCache>
                <c:ptCount val="11"/>
                <c:pt idx="0">
                  <c:v>2010-VI</c:v>
                </c:pt>
                <c:pt idx="1">
                  <c:v>2011-VI</c:v>
                </c:pt>
                <c:pt idx="2">
                  <c:v>2012-VI</c:v>
                </c:pt>
                <c:pt idx="3">
                  <c:v>2013-VI</c:v>
                </c:pt>
                <c:pt idx="4">
                  <c:v>2014-VI</c:v>
                </c:pt>
                <c:pt idx="5">
                  <c:v>2015-VI</c:v>
                </c:pt>
                <c:pt idx="6">
                  <c:v>2016-VI</c:v>
                </c:pt>
                <c:pt idx="7">
                  <c:v>2017-VI</c:v>
                </c:pt>
                <c:pt idx="8">
                  <c:v>2018-VI</c:v>
                </c:pt>
                <c:pt idx="9">
                  <c:v>2019-VI</c:v>
                </c:pt>
                <c:pt idx="10">
                  <c:v>2020-VI</c:v>
                </c:pt>
              </c:strCache>
            </c:strRef>
          </c:cat>
          <c:val>
            <c:numRef>
              <c:f>'5.1'!$M$16:$W$16</c:f>
              <c:numCache>
                <c:formatCode>0.0</c:formatCode>
                <c:ptCount val="11"/>
                <c:pt idx="0" formatCode="General">
                  <c:v>1.7</c:v>
                </c:pt>
                <c:pt idx="1">
                  <c:v>2</c:v>
                </c:pt>
                <c:pt idx="2" formatCode="General">
                  <c:v>1.3</c:v>
                </c:pt>
                <c:pt idx="3" formatCode="General">
                  <c:v>2.2999999999999998</c:v>
                </c:pt>
                <c:pt idx="4" formatCode="General">
                  <c:v>2.1</c:v>
                </c:pt>
                <c:pt idx="5" formatCode="General">
                  <c:v>2.2000000000000002</c:v>
                </c:pt>
                <c:pt idx="6" formatCode="General">
                  <c:v>2.5</c:v>
                </c:pt>
                <c:pt idx="7" formatCode="General">
                  <c:v>2.5</c:v>
                </c:pt>
                <c:pt idx="8" formatCode="General">
                  <c:v>2.6</c:v>
                </c:pt>
                <c:pt idx="9" formatCode="General">
                  <c:v>2.5</c:v>
                </c:pt>
                <c:pt idx="10" formatCode="General">
                  <c:v>2.8</c:v>
                </c:pt>
              </c:numCache>
            </c:numRef>
          </c:val>
        </c:ser>
        <c:dLbls>
          <c:showLegendKey val="0"/>
          <c:showVal val="1"/>
          <c:showCatName val="0"/>
          <c:showSerName val="0"/>
          <c:showPercent val="0"/>
          <c:showBubbleSize val="0"/>
        </c:dLbls>
        <c:gapWidth val="150"/>
        <c:overlap val="-25"/>
        <c:axId val="227413408"/>
        <c:axId val="227415368"/>
      </c:barChart>
      <c:catAx>
        <c:axId val="22741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27415368"/>
        <c:crosses val="autoZero"/>
        <c:auto val="1"/>
        <c:lblAlgn val="ctr"/>
        <c:lblOffset val="100"/>
        <c:noMultiLvlLbl val="0"/>
      </c:catAx>
      <c:valAx>
        <c:axId val="227415368"/>
        <c:scaling>
          <c:orientation val="minMax"/>
        </c:scaling>
        <c:delete val="1"/>
        <c:axPos val="l"/>
        <c:numFmt formatCode="General" sourceLinked="1"/>
        <c:majorTickMark val="none"/>
        <c:minorTickMark val="none"/>
        <c:tickLblPos val="nextTo"/>
        <c:crossAx val="227413408"/>
        <c:crosses val="autoZero"/>
        <c:crossBetween val="between"/>
      </c:valAx>
      <c:spPr>
        <a:noFill/>
        <a:ln>
          <a:noFill/>
        </a:ln>
        <a:effectLst/>
      </c:spPr>
    </c:plotArea>
    <c:legend>
      <c:legendPos val="t"/>
      <c:layout>
        <c:manualLayout>
          <c:xMode val="edge"/>
          <c:yMode val="edge"/>
          <c:x val="0.3274492367558533"/>
          <c:y val="0.89861111111111114"/>
          <c:w val="0.41143638761572715"/>
          <c:h val="7.3840405365995912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solidFill>
                <a:latin typeface="Arial" panose="020B0604020202020204" pitchFamily="34" charset="0"/>
                <a:ea typeface="+mn-ea"/>
                <a:cs typeface="Arial" panose="020B0604020202020204" pitchFamily="34" charset="0"/>
              </a:defRPr>
            </a:pPr>
            <a:r>
              <a:rPr lang="mn-MN" sz="1050" b="1">
                <a:solidFill>
                  <a:schemeClr val="tx1"/>
                </a:solidFill>
                <a:latin typeface="Arial" panose="020B0604020202020204" pitchFamily="34" charset="0"/>
                <a:ea typeface="Tahoma" panose="020B0604030504040204" pitchFamily="34" charset="0"/>
                <a:cs typeface="Arial" panose="020B0604020202020204" pitchFamily="34" charset="0"/>
              </a:rPr>
              <a:t>Аж үйлдвэрийн бүтээгдэхүүн үйлдвэрлэлт, борлуулалт </a:t>
            </a:r>
            <a:r>
              <a:rPr lang="en-US" sz="1050" b="1">
                <a:solidFill>
                  <a:schemeClr val="tx1"/>
                </a:solidFill>
                <a:latin typeface="Arial" panose="020B0604020202020204" pitchFamily="34" charset="0"/>
                <a:ea typeface="Tahoma" panose="020B0604030504040204" pitchFamily="34" charset="0"/>
                <a:cs typeface="Arial" panose="020B0604020202020204" pitchFamily="34" charset="0"/>
              </a:rPr>
              <a:t>(</a:t>
            </a:r>
            <a:r>
              <a:rPr lang="mn-MN" sz="1050" b="1">
                <a:solidFill>
                  <a:schemeClr val="tx1"/>
                </a:solidFill>
                <a:latin typeface="Arial" panose="020B0604020202020204" pitchFamily="34" charset="0"/>
                <a:ea typeface="Tahoma" panose="020B0604030504040204" pitchFamily="34" charset="0"/>
                <a:cs typeface="Arial" panose="020B0604020202020204" pitchFamily="34" charset="0"/>
              </a:rPr>
              <a:t>тэрбум төг</a:t>
            </a:r>
            <a:r>
              <a:rPr lang="en-US" sz="1050" b="1">
                <a:solidFill>
                  <a:schemeClr val="tx1"/>
                </a:solidFill>
                <a:latin typeface="Arial" panose="020B0604020202020204" pitchFamily="34" charset="0"/>
                <a:ea typeface="Tahoma" panose="020B0604030504040204" pitchFamily="34" charset="0"/>
                <a:cs typeface="Arial" panose="020B0604020202020204" pitchFamily="34" charset="0"/>
              </a:rPr>
              <a:t>)</a:t>
            </a:r>
          </a:p>
        </c:rich>
      </c:tx>
      <c:layout/>
      <c:overlay val="0"/>
      <c:spPr>
        <a:noFill/>
        <a:ln>
          <a:noFill/>
        </a:ln>
        <a:effectLst/>
      </c:spPr>
      <c:txPr>
        <a:bodyPr rot="0" spcFirstLastPara="1" vertOverflow="ellipsis" vert="horz" wrap="square" anchor="ctr" anchorCtr="1"/>
        <a:lstStyle/>
        <a:p>
          <a:pPr>
            <a:defRPr sz="105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5637913441716169E-3"/>
          <c:y val="0.16017663332623963"/>
          <c:w val="0.95679920785147343"/>
          <c:h val="0.58560481035905765"/>
        </c:manualLayout>
      </c:layout>
      <c:lineChart>
        <c:grouping val="standard"/>
        <c:varyColors val="0"/>
        <c:ser>
          <c:idx val="0"/>
          <c:order val="0"/>
          <c:tx>
            <c:strRef>
              <c:f>'aj uildver'!$A$72</c:f>
              <c:strCache>
                <c:ptCount val="1"/>
                <c:pt idx="0">
                  <c:v>Борлуулалт</c:v>
                </c:pt>
              </c:strCache>
            </c:strRef>
          </c:tx>
          <c:spPr>
            <a:ln w="28575" cap="rnd">
              <a:solidFill>
                <a:schemeClr val="accent6"/>
              </a:solidFill>
              <a:round/>
            </a:ln>
            <a:effectLst/>
          </c:spPr>
          <c:marker>
            <c:symbol val="none"/>
          </c:marker>
          <c:dLbls>
            <c:dLbl>
              <c:idx val="0"/>
              <c:layout>
                <c:manualLayout>
                  <c:x val="-4.3853571200456853E-2"/>
                  <c:y val="4.086796442111394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2418685830326756E-2"/>
                  <c:y val="-4.196519337095568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1615554494544398E-2"/>
                  <c:y val="-5.89432747808627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0241521979697744E-2"/>
                  <c:y val="7.470316535024137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2229429834645097E-2"/>
                  <c:y val="3.03074496296685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2738798591570164E-2"/>
                  <c:y val="-4.250565121595865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0574459209267793E-2"/>
                  <c:y val="-2.542833187518235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3791987079465312E-2"/>
                  <c:y val="-5.639455996294011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chemeClr val="accent6"/>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'aj uildver'!$B$71:$K$71</c:f>
              <c:strCache>
                <c:ptCount val="10"/>
                <c:pt idx="0">
                  <c:v>2011 I-VI</c:v>
                </c:pt>
                <c:pt idx="1">
                  <c:v>2012 I-VI</c:v>
                </c:pt>
                <c:pt idx="2">
                  <c:v>2013 I-VI</c:v>
                </c:pt>
                <c:pt idx="3">
                  <c:v>2014 I-VI</c:v>
                </c:pt>
                <c:pt idx="4">
                  <c:v>2015 I-VI</c:v>
                </c:pt>
                <c:pt idx="5">
                  <c:v>2016 I-VI</c:v>
                </c:pt>
                <c:pt idx="6">
                  <c:v>2017 I-VI</c:v>
                </c:pt>
                <c:pt idx="7">
                  <c:v>2018 I-VI</c:v>
                </c:pt>
                <c:pt idx="8">
                  <c:v>2019 I-VI</c:v>
                </c:pt>
                <c:pt idx="9">
                  <c:v>2020 I-VI</c:v>
                </c:pt>
              </c:strCache>
            </c:strRef>
          </c:cat>
          <c:val>
            <c:numRef>
              <c:f>'aj uildver'!$B$72:$K$72</c:f>
              <c:numCache>
                <c:formatCode>0.0</c:formatCode>
                <c:ptCount val="10"/>
                <c:pt idx="0">
                  <c:v>171.4</c:v>
                </c:pt>
                <c:pt idx="1">
                  <c:v>225.7</c:v>
                </c:pt>
                <c:pt idx="2">
                  <c:v>207.7</c:v>
                </c:pt>
                <c:pt idx="3">
                  <c:v>211.5</c:v>
                </c:pt>
                <c:pt idx="4">
                  <c:v>157</c:v>
                </c:pt>
                <c:pt idx="5">
                  <c:v>125.2</c:v>
                </c:pt>
                <c:pt idx="6">
                  <c:v>170.4</c:v>
                </c:pt>
                <c:pt idx="7">
                  <c:v>165.4</c:v>
                </c:pt>
                <c:pt idx="8" formatCode="###.\ ##">
                  <c:v>232.3</c:v>
                </c:pt>
                <c:pt idx="9">
                  <c:v>301.2</c:v>
                </c:pt>
              </c:numCache>
            </c:numRef>
          </c:val>
          <c:smooth val="0"/>
        </c:ser>
        <c:ser>
          <c:idx val="1"/>
          <c:order val="1"/>
          <c:tx>
            <c:strRef>
              <c:f>'aj uildver'!$A$73</c:f>
              <c:strCache>
                <c:ptCount val="1"/>
                <c:pt idx="0">
                  <c:v>Үйлдвэрлэлт</c:v>
                </c:pt>
              </c:strCache>
            </c:strRef>
          </c:tx>
          <c:spPr>
            <a:ln w="28575" cap="rnd">
              <a:solidFill>
                <a:schemeClr val="accent5"/>
              </a:solidFill>
              <a:prstDash val="dashDot"/>
              <a:round/>
            </a:ln>
            <a:effectLst/>
          </c:spPr>
          <c:marker>
            <c:symbol val="none"/>
          </c:marker>
          <c:dLbls>
            <c:dLbl>
              <c:idx val="1"/>
              <c:layout>
                <c:manualLayout>
                  <c:x val="-5.204403444702245E-2"/>
                  <c:y val="5.652484169159457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2156233067877266E-2"/>
                  <c:y val="7.184979561256893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4865079270760872E-2"/>
                  <c:y val="3.713467265840919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6828752616554924E-2"/>
                  <c:y val="3.93864829396325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8758572890087866E-2"/>
                  <c:y val="6.518271907487334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2297872309947999E-2"/>
                  <c:y val="4.915197833594085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3849117825998783E-2"/>
                  <c:y val="4.584513277050444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chemeClr val="accent5"/>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'aj uildver'!$B$71:$K$71</c:f>
              <c:strCache>
                <c:ptCount val="10"/>
                <c:pt idx="0">
                  <c:v>2011 I-VI</c:v>
                </c:pt>
                <c:pt idx="1">
                  <c:v>2012 I-VI</c:v>
                </c:pt>
                <c:pt idx="2">
                  <c:v>2013 I-VI</c:v>
                </c:pt>
                <c:pt idx="3">
                  <c:v>2014 I-VI</c:v>
                </c:pt>
                <c:pt idx="4">
                  <c:v>2015 I-VI</c:v>
                </c:pt>
                <c:pt idx="5">
                  <c:v>2016 I-VI</c:v>
                </c:pt>
                <c:pt idx="6">
                  <c:v>2017 I-VI</c:v>
                </c:pt>
                <c:pt idx="7">
                  <c:v>2018 I-VI</c:v>
                </c:pt>
                <c:pt idx="8">
                  <c:v>2019 I-VI</c:v>
                </c:pt>
                <c:pt idx="9">
                  <c:v>2020 I-VI</c:v>
                </c:pt>
              </c:strCache>
            </c:strRef>
          </c:cat>
          <c:val>
            <c:numRef>
              <c:f>'aj uildver'!$B$73:$K$73</c:f>
              <c:numCache>
                <c:formatCode>0.0</c:formatCode>
                <c:ptCount val="10"/>
                <c:pt idx="0">
                  <c:v>174</c:v>
                </c:pt>
                <c:pt idx="1">
                  <c:v>205</c:v>
                </c:pt>
                <c:pt idx="2">
                  <c:v>196.1</c:v>
                </c:pt>
                <c:pt idx="3">
                  <c:v>239.1</c:v>
                </c:pt>
                <c:pt idx="4">
                  <c:v>164.6</c:v>
                </c:pt>
                <c:pt idx="5">
                  <c:v>122.7</c:v>
                </c:pt>
                <c:pt idx="6">
                  <c:v>132.19999999999999</c:v>
                </c:pt>
                <c:pt idx="7">
                  <c:v>163.30000000000001</c:v>
                </c:pt>
                <c:pt idx="8" formatCode="General">
                  <c:v>214.1</c:v>
                </c:pt>
                <c:pt idx="9">
                  <c:v>251.6</c:v>
                </c:pt>
              </c:numCache>
            </c:numRef>
          </c:val>
          <c:smooth val="0"/>
        </c:ser>
        <c:dLbls>
          <c:dLblPos val="t"/>
          <c:showLegendKey val="0"/>
          <c:showVal val="1"/>
          <c:showCatName val="0"/>
          <c:showSerName val="0"/>
          <c:showPercent val="0"/>
          <c:showBubbleSize val="0"/>
        </c:dLbls>
        <c:smooth val="0"/>
        <c:axId val="227530528"/>
        <c:axId val="227536016"/>
      </c:lineChart>
      <c:catAx>
        <c:axId val="22753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27536016"/>
        <c:crosses val="autoZero"/>
        <c:auto val="1"/>
        <c:lblAlgn val="ctr"/>
        <c:lblOffset val="100"/>
        <c:noMultiLvlLbl val="0"/>
      </c:catAx>
      <c:valAx>
        <c:axId val="227536016"/>
        <c:scaling>
          <c:orientation val="minMax"/>
        </c:scaling>
        <c:delete val="1"/>
        <c:axPos val="l"/>
        <c:numFmt formatCode="0.0" sourceLinked="1"/>
        <c:majorTickMark val="none"/>
        <c:minorTickMark val="none"/>
        <c:tickLblPos val="nextTo"/>
        <c:crossAx val="227530528"/>
        <c:crosses val="autoZero"/>
        <c:crossBetween val="between"/>
      </c:valAx>
      <c:spPr>
        <a:noFill/>
        <a:ln>
          <a:noFill/>
        </a:ln>
        <a:effectLst/>
      </c:spPr>
    </c:plotArea>
    <c:legend>
      <c:legendPos val="b"/>
      <c:layout>
        <c:manualLayout>
          <c:xMode val="edge"/>
          <c:yMode val="edge"/>
          <c:x val="0.29691139297103175"/>
          <c:y val="0.91716682649153403"/>
          <c:w val="0.40617721405793655"/>
          <c:h val="8.283317350846594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69557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86586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330766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91913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FBC0AE-791D-4AF1-903C-52029527A59B}"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389215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FBC0AE-791D-4AF1-903C-52029527A59B}"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203639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FBC0AE-791D-4AF1-903C-52029527A59B}" type="datetimeFigureOut">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156061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FBC0AE-791D-4AF1-903C-52029527A59B}" type="datetimeFigureOut">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1291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BC0AE-791D-4AF1-903C-52029527A59B}" type="datetimeFigureOut">
              <a:rPr lang="en-US" smtClean="0"/>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79720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BC0AE-791D-4AF1-903C-52029527A59B}"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38361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BC0AE-791D-4AF1-903C-52029527A59B}"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48324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BC0AE-791D-4AF1-903C-52029527A59B}" type="datetimeFigureOut">
              <a:rPr lang="en-US" smtClean="0"/>
              <a:t>7/20/2020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11844-1F1D-4AC1-BE32-C6F23ECE602C}" type="slidenum">
              <a:rPr lang="en-US" smtClean="0"/>
              <a:t>‹#›</a:t>
            </a:fld>
            <a:endParaRPr lang="en-US"/>
          </a:p>
        </p:txBody>
      </p:sp>
    </p:spTree>
    <p:extLst>
      <p:ext uri="{BB962C8B-B14F-4D97-AF65-F5344CB8AC3E}">
        <p14:creationId xmlns:p14="http://schemas.microsoft.com/office/powerpoint/2010/main" val="1689756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5.png"/><Relationship Id="rId4" Type="http://schemas.openxmlformats.org/officeDocument/2006/relationships/image" Target="../media/image3.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emf"/></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hart" Target="../charts/chart2.xml"/><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5.emf"/></Relationships>
</file>

<file path=ppt/slides/_rels/slide5.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emf"/><Relationship Id="rId4" Type="http://schemas.openxmlformats.org/officeDocument/2006/relationships/image" Target="../media/image3.png"/><Relationship Id="rId9" Type="http://schemas.openxmlformats.org/officeDocument/2006/relationships/image" Target="../media/image18.emf"/></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png"/><Relationship Id="rId7"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chart" Target="../charts/chart3.xml"/></Relationships>
</file>

<file path=ppt/slides/_rels/slide8.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png"/><Relationship Id="rId7" Type="http://schemas.openxmlformats.org/officeDocument/2006/relationships/image" Target="../media/image17.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emf"/><Relationship Id="rId4" Type="http://schemas.openxmlformats.org/officeDocument/2006/relationships/image" Target="../media/image3.png"/><Relationship Id="rId9" Type="http://schemas.openxmlformats.org/officeDocument/2006/relationships/image" Target="../media/image18.emf"/></Relationships>
</file>

<file path=ppt/slides/_rels/slide9.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png"/><Relationship Id="rId7" Type="http://schemas.openxmlformats.org/officeDocument/2006/relationships/image" Target="../media/image25.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9.png"/><Relationship Id="rId5" Type="http://schemas.openxmlformats.org/officeDocument/2006/relationships/image" Target="../media/image4.png"/><Relationship Id="rId10"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a:blip r:embed="rId7" cstate="print"/>
          <a:srcRect/>
          <a:stretch>
            <a:fillRect/>
          </a:stretch>
        </p:blipFill>
        <p:spPr bwMode="auto">
          <a:xfrm>
            <a:off x="2894044" y="937652"/>
            <a:ext cx="7924800" cy="4869011"/>
          </a:xfrm>
          <a:prstGeom prst="rect">
            <a:avLst/>
          </a:prstGeom>
          <a:noFill/>
          <a:ln w="9525">
            <a:noFill/>
            <a:miter lim="800000"/>
            <a:headEnd/>
            <a:tailEnd/>
          </a:ln>
        </p:spPr>
      </p:pic>
      <p:sp>
        <p:nvSpPr>
          <p:cNvPr id="14" name="TextBox 13"/>
          <p:cNvSpPr txBox="1"/>
          <p:nvPr/>
        </p:nvSpPr>
        <p:spPr>
          <a:xfrm>
            <a:off x="3486538" y="1026218"/>
            <a:ext cx="5791200" cy="1015663"/>
          </a:xfrm>
          <a:prstGeom prst="rect">
            <a:avLst/>
          </a:prstGeom>
          <a:noFill/>
        </p:spPr>
        <p:txBody>
          <a:bodyPr wrap="square" rtlCol="0">
            <a:spAutoFit/>
          </a:bodyPr>
          <a:lstStyle/>
          <a:p>
            <a:pPr algn="ctr"/>
            <a:r>
              <a:rPr lang="mn-MN" sz="2000" dirty="0" smtClean="0">
                <a:solidFill>
                  <a:srgbClr val="0070C0"/>
                </a:solidFill>
                <a:latin typeface="Arial" pitchFamily="34" charset="0"/>
                <a:cs typeface="Arial" pitchFamily="34" charset="0"/>
              </a:rPr>
              <a:t>СЭЛЭНГЭ АЙМГИЙН, НИЙГЭМ ЭДИЙН ЗАСГИЙН БАЙДАЛ</a:t>
            </a:r>
          </a:p>
          <a:p>
            <a:pPr marL="514350" indent="-514350" algn="ctr"/>
            <a:r>
              <a:rPr lang="mn-MN" sz="2000" dirty="0" smtClean="0">
                <a:solidFill>
                  <a:srgbClr val="0070C0"/>
                </a:solidFill>
                <a:latin typeface="Arial" pitchFamily="34" charset="0"/>
                <a:cs typeface="Arial" pitchFamily="34" charset="0"/>
              </a:rPr>
              <a:t>20</a:t>
            </a:r>
            <a:r>
              <a:rPr lang="en-US" sz="2000" dirty="0" smtClean="0">
                <a:solidFill>
                  <a:srgbClr val="0070C0"/>
                </a:solidFill>
                <a:latin typeface="Arial" pitchFamily="34" charset="0"/>
                <a:cs typeface="Arial" pitchFamily="34" charset="0"/>
              </a:rPr>
              <a:t>20 I-VI</a:t>
            </a:r>
            <a:endParaRPr lang="en-US" sz="20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934368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9"/>
          <p:cNvSpPr/>
          <p:nvPr/>
        </p:nvSpPr>
        <p:spPr>
          <a:xfrm>
            <a:off x="2732315" y="554744"/>
            <a:ext cx="9201538" cy="46166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gn="ctr">
              <a:spcBef>
                <a:spcPct val="20000"/>
              </a:spcBef>
              <a:buClr>
                <a:schemeClr val="accent6">
                  <a:lumMod val="50000"/>
                </a:schemeClr>
              </a:buClr>
              <a:buSzPct val="80000"/>
              <a:defRPr/>
            </a:pPr>
            <a:r>
              <a:rPr lang="mn-MN" sz="2400" b="1" dirty="0" smtClean="0">
                <a:solidFill>
                  <a:schemeClr val="bg1"/>
                </a:solidFill>
                <a:latin typeface="Arial" pitchFamily="34" charset="0"/>
                <a:ea typeface="Arial Unicode MS" pitchFamily="34" charset="-128"/>
                <a:cs typeface="Arial" pitchFamily="34" charset="0"/>
              </a:rPr>
              <a:t>ЭДИЙН ЗАСГИЙН ҮЗҮҮЛЭЛТ – Хөдөө аж ахуй</a:t>
            </a:r>
            <a:endParaRPr lang="mn-MN" sz="2400" b="1" dirty="0">
              <a:solidFill>
                <a:schemeClr val="bg1"/>
              </a:solidFill>
              <a:latin typeface="Arial" pitchFamily="34" charset="0"/>
              <a:ea typeface="Arial Unicode MS" pitchFamily="34" charset="-128"/>
              <a:cs typeface="Arial" pitchFamily="34" charset="0"/>
            </a:endParaRPr>
          </a:p>
        </p:txBody>
      </p:sp>
      <p:sp>
        <p:nvSpPr>
          <p:cNvPr id="3" name="Rounded Rectangle 2"/>
          <p:cNvSpPr/>
          <p:nvPr/>
        </p:nvSpPr>
        <p:spPr>
          <a:xfrm>
            <a:off x="1944912" y="1103875"/>
            <a:ext cx="9695544" cy="2263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25009" y="1120675"/>
            <a:ext cx="9135351" cy="2062103"/>
          </a:xfrm>
          <a:prstGeom prst="rect">
            <a:avLst/>
          </a:prstGeom>
          <a:noFill/>
        </p:spPr>
        <p:txBody>
          <a:bodyPr wrap="square" rtlCol="0">
            <a:spAutoFit/>
          </a:bodyPr>
          <a:lstStyle/>
          <a:p>
            <a:pPr algn="just"/>
            <a:r>
              <a:rPr lang="mn-MN" sz="1600" dirty="0" smtClean="0">
                <a:solidFill>
                  <a:schemeClr val="bg1"/>
                </a:solidFill>
                <a:latin typeface="Arial" panose="020B0604020202020204" pitchFamily="34" charset="0"/>
                <a:cs typeface="Arial" panose="020B0604020202020204" pitchFamily="34" charset="0"/>
              </a:rPr>
              <a:t>	</a:t>
            </a:r>
            <a:r>
              <a:rPr lang="mn-MN" sz="1600" dirty="0">
                <a:solidFill>
                  <a:schemeClr val="bg1"/>
                </a:solidFill>
                <a:latin typeface="Arial" panose="020B0604020202020204" pitchFamily="34" charset="0"/>
                <a:cs typeface="Arial" panose="020B0604020202020204" pitchFamily="34" charset="0"/>
              </a:rPr>
              <a:t>Аймгийн хэмжээнд 2019 оны эцэст төллөх насны нийт 788.8 мянган хээлтэгч малын 650.8 мянган </a:t>
            </a:r>
            <a:r>
              <a:rPr lang="en-US" sz="1600" dirty="0">
                <a:solidFill>
                  <a:schemeClr val="bg1"/>
                </a:solidFill>
                <a:latin typeface="Arial" panose="020B0604020202020204" pitchFamily="34" charset="0"/>
                <a:cs typeface="Arial" panose="020B0604020202020204" pitchFamily="34" charset="0"/>
              </a:rPr>
              <a:t>(8</a:t>
            </a:r>
            <a:r>
              <a:rPr lang="mn-MN" sz="1600" dirty="0">
                <a:solidFill>
                  <a:schemeClr val="bg1"/>
                </a:solidFill>
                <a:latin typeface="Arial" panose="020B0604020202020204" pitchFamily="34" charset="0"/>
                <a:cs typeface="Arial" panose="020B0604020202020204" pitchFamily="34" charset="0"/>
              </a:rPr>
              <a:t>2.5</a:t>
            </a:r>
            <a:r>
              <a:rPr lang="en-US" sz="1600" dirty="0">
                <a:solidFill>
                  <a:schemeClr val="bg1"/>
                </a:solidFill>
                <a:latin typeface="Arial" panose="020B0604020202020204" pitchFamily="34" charset="0"/>
                <a:cs typeface="Arial" panose="020B0604020202020204" pitchFamily="34" charset="0"/>
              </a:rPr>
              <a:t>%) </a:t>
            </a:r>
            <a:r>
              <a:rPr lang="mn-MN" sz="1600" dirty="0">
                <a:solidFill>
                  <a:schemeClr val="bg1"/>
                </a:solidFill>
                <a:latin typeface="Arial" panose="020B0604020202020204" pitchFamily="34" charset="0"/>
                <a:cs typeface="Arial" panose="020B0604020202020204" pitchFamily="34" charset="0"/>
              </a:rPr>
              <a:t>нь 2020 оны эхний 6 сарын байдлаар төллөсөн байна. Эм ямааны 84.2 хувь, эм хонины 83.8 хувь, үнээний 76.3 хувь, гүүний 72.5 хувь, ингэний 49.7 хувь нь төллөжээ. </a:t>
            </a:r>
            <a:endParaRPr lang="en-US" sz="1600" dirty="0">
              <a:solidFill>
                <a:schemeClr val="bg1"/>
              </a:solidFill>
              <a:latin typeface="Arial" panose="020B0604020202020204" pitchFamily="34" charset="0"/>
              <a:cs typeface="Arial" panose="020B0604020202020204" pitchFamily="34" charset="0"/>
            </a:endParaRPr>
          </a:p>
          <a:p>
            <a:pPr algn="just"/>
            <a:r>
              <a:rPr lang="en-US" sz="1600" dirty="0" smtClean="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2020 </a:t>
            </a:r>
            <a:r>
              <a:rPr lang="mn-MN" sz="1600" dirty="0">
                <a:solidFill>
                  <a:schemeClr val="bg1"/>
                </a:solidFill>
                <a:latin typeface="Arial" panose="020B0604020202020204" pitchFamily="34" charset="0"/>
                <a:cs typeface="Arial" panose="020B0604020202020204" pitchFamily="34" charset="0"/>
              </a:rPr>
              <a:t>оны 6 сарын тариалалтын явцын мэдээгээр Сэлэнгэ аймаг 1</a:t>
            </a:r>
            <a:r>
              <a:rPr lang="en-US" sz="1600" dirty="0">
                <a:solidFill>
                  <a:schemeClr val="bg1"/>
                </a:solidFill>
                <a:latin typeface="Arial" panose="020B0604020202020204" pitchFamily="34" charset="0"/>
                <a:cs typeface="Arial" panose="020B0604020202020204" pitchFamily="34" charset="0"/>
              </a:rPr>
              <a:t>63</a:t>
            </a:r>
            <a:r>
              <a:rPr lang="mn-MN" sz="1600" dirty="0">
                <a:solidFill>
                  <a:schemeClr val="bg1"/>
                </a:solidFill>
                <a:latin typeface="Arial" panose="020B0604020202020204" pitchFamily="34" charset="0"/>
                <a:cs typeface="Arial" panose="020B0604020202020204" pitchFamily="34" charset="0"/>
              </a:rPr>
              <a:t>.1 мян.га-д үр тариа, 2.8 мян.га-д төмс, 2.8 мян.га-д хүнсний ногоо тариалсан байна. Үүнийг 2019 оны мөн үетэй харьцуулахад үр тариа 9.9 </a:t>
            </a:r>
            <a:r>
              <a:rPr lang="en-US" sz="1600" dirty="0">
                <a:solidFill>
                  <a:schemeClr val="bg1"/>
                </a:solidFill>
                <a:latin typeface="Arial" panose="020B0604020202020204" pitchFamily="34" charset="0"/>
                <a:cs typeface="Arial" panose="020B0604020202020204" pitchFamily="34" charset="0"/>
              </a:rPr>
              <a:t>(6.5%) </a:t>
            </a:r>
            <a:r>
              <a:rPr lang="mn-MN" sz="1600" dirty="0">
                <a:solidFill>
                  <a:schemeClr val="bg1"/>
                </a:solidFill>
                <a:latin typeface="Arial" panose="020B0604020202020204" pitchFamily="34" charset="0"/>
                <a:cs typeface="Arial" panose="020B0604020202020204" pitchFamily="34" charset="0"/>
              </a:rPr>
              <a:t>мян.га, төмс </a:t>
            </a:r>
            <a:r>
              <a:rPr lang="en-US" sz="1600" dirty="0">
                <a:solidFill>
                  <a:schemeClr val="bg1"/>
                </a:solidFill>
                <a:latin typeface="Arial" panose="020B0604020202020204" pitchFamily="34" charset="0"/>
                <a:cs typeface="Arial" panose="020B0604020202020204" pitchFamily="34" charset="0"/>
              </a:rPr>
              <a:t>0.3 (14.0%) </a:t>
            </a:r>
            <a:r>
              <a:rPr lang="mn-MN" sz="1600" dirty="0">
                <a:solidFill>
                  <a:schemeClr val="bg1"/>
                </a:solidFill>
                <a:latin typeface="Arial" panose="020B0604020202020204" pitchFamily="34" charset="0"/>
                <a:cs typeface="Arial" panose="020B0604020202020204" pitchFamily="34" charset="0"/>
              </a:rPr>
              <a:t>мян.га, хүнсний ногоо 0.3</a:t>
            </a:r>
            <a:r>
              <a:rPr lang="en-US" sz="1600" dirty="0">
                <a:solidFill>
                  <a:schemeClr val="bg1"/>
                </a:solidFill>
                <a:latin typeface="Arial" panose="020B0604020202020204" pitchFamily="34" charset="0"/>
                <a:cs typeface="Arial" panose="020B0604020202020204" pitchFamily="34" charset="0"/>
              </a:rPr>
              <a:t> (15.1%)</a:t>
            </a:r>
            <a:r>
              <a:rPr lang="mn-MN" sz="1600" dirty="0">
                <a:solidFill>
                  <a:schemeClr val="bg1"/>
                </a:solidFill>
                <a:latin typeface="Arial" panose="020B0604020202020204" pitchFamily="34" charset="0"/>
                <a:cs typeface="Arial" panose="020B0604020202020204" pitchFamily="34" charset="0"/>
              </a:rPr>
              <a:t> мян.га-р тус бүр их тариалсан байна.</a:t>
            </a:r>
            <a:endParaRPr lang="en-US" sz="1600"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7"/>
          <a:stretch>
            <a:fillRect/>
          </a:stretch>
        </p:blipFill>
        <p:spPr>
          <a:xfrm>
            <a:off x="1828801" y="565267"/>
            <a:ext cx="815934" cy="531528"/>
          </a:xfrm>
          <a:prstGeom prst="rect">
            <a:avLst/>
          </a:prstGeom>
        </p:spPr>
      </p:pic>
      <p:graphicFrame>
        <p:nvGraphicFramePr>
          <p:cNvPr id="18" name="Chart 17"/>
          <p:cNvGraphicFramePr/>
          <p:nvPr>
            <p:extLst>
              <p:ext uri="{D42A27DB-BD31-4B8C-83A1-F6EECF244321}">
                <p14:modId xmlns:p14="http://schemas.microsoft.com/office/powerpoint/2010/main" val="1559194996"/>
              </p:ext>
            </p:extLst>
          </p:nvPr>
        </p:nvGraphicFramePr>
        <p:xfrm>
          <a:off x="1944913" y="3511463"/>
          <a:ext cx="9695544" cy="270497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60033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4" name="Rectangle 13"/>
          <p:cNvSpPr/>
          <p:nvPr/>
        </p:nvSpPr>
        <p:spPr>
          <a:xfrm>
            <a:off x="2732315" y="554744"/>
            <a:ext cx="9201538" cy="46166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gn="ctr">
              <a:spcBef>
                <a:spcPct val="20000"/>
              </a:spcBef>
              <a:buClr>
                <a:schemeClr val="accent6">
                  <a:lumMod val="50000"/>
                </a:schemeClr>
              </a:buClr>
              <a:buSzPct val="80000"/>
              <a:defRPr/>
            </a:pPr>
            <a:r>
              <a:rPr lang="mn-MN" sz="2400" b="1" dirty="0" smtClean="0">
                <a:solidFill>
                  <a:schemeClr val="bg1"/>
                </a:solidFill>
                <a:latin typeface="Arial" pitchFamily="34" charset="0"/>
                <a:ea typeface="Arial Unicode MS" pitchFamily="34" charset="-128"/>
                <a:cs typeface="Arial" pitchFamily="34" charset="0"/>
              </a:rPr>
              <a:t>ЭДИЙН ЗАСГИЙН ҮЗҮҮЛЭЛТ – Аж үйлдвэр</a:t>
            </a:r>
            <a:endParaRPr lang="mn-MN" sz="2400" b="1" dirty="0">
              <a:solidFill>
                <a:schemeClr val="bg1"/>
              </a:solidFill>
              <a:latin typeface="Arial" pitchFamily="34" charset="0"/>
              <a:ea typeface="Arial Unicode MS" pitchFamily="34" charset="-128"/>
              <a:cs typeface="Arial" pitchFamily="34" charset="0"/>
            </a:endParaRPr>
          </a:p>
        </p:txBody>
      </p:sp>
      <p:pic>
        <p:nvPicPr>
          <p:cNvPr id="17" name="Picture 2"/>
          <p:cNvPicPr>
            <a:picLocks noChangeAspect="1" noChangeArrowheads="1"/>
          </p:cNvPicPr>
          <p:nvPr/>
        </p:nvPicPr>
        <p:blipFill>
          <a:blip r:embed="rId7" cstate="print"/>
          <a:srcRect/>
          <a:stretch>
            <a:fillRect/>
          </a:stretch>
        </p:blipFill>
        <p:spPr bwMode="auto">
          <a:xfrm>
            <a:off x="1622739" y="554744"/>
            <a:ext cx="934418" cy="528414"/>
          </a:xfrm>
          <a:prstGeom prst="rect">
            <a:avLst/>
          </a:prstGeom>
          <a:noFill/>
          <a:ln w="9525">
            <a:noFill/>
            <a:miter lim="800000"/>
            <a:headEnd/>
            <a:tailEnd/>
          </a:ln>
        </p:spPr>
      </p:pic>
      <p:sp>
        <p:nvSpPr>
          <p:cNvPr id="2" name="Round Diagonal Corner Rectangle 1"/>
          <p:cNvSpPr/>
          <p:nvPr/>
        </p:nvSpPr>
        <p:spPr>
          <a:xfrm>
            <a:off x="969377" y="1129194"/>
            <a:ext cx="10964476" cy="182236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8592" y="1195943"/>
            <a:ext cx="10789316" cy="1569660"/>
          </a:xfrm>
          <a:prstGeom prst="rect">
            <a:avLst/>
          </a:prstGeom>
          <a:noFill/>
        </p:spPr>
        <p:txBody>
          <a:bodyPr wrap="square" rtlCol="0">
            <a:spAutoFit/>
          </a:bodyPr>
          <a:lstStyle/>
          <a:p>
            <a:r>
              <a:rPr lang="en-US" sz="1600" dirty="0" smtClean="0">
                <a:solidFill>
                  <a:schemeClr val="bg1"/>
                </a:solidFill>
                <a:latin typeface="Arial" panose="020B0604020202020204" pitchFamily="34" charset="0"/>
                <a:cs typeface="Arial" panose="020B0604020202020204" pitchFamily="34" charset="0"/>
              </a:rPr>
              <a:t>	</a:t>
            </a:r>
            <a:r>
              <a:rPr lang="mn-MN" sz="1600" dirty="0">
                <a:solidFill>
                  <a:schemeClr val="bg1"/>
                </a:solidFill>
                <a:latin typeface="Arial" panose="020B0604020202020204" pitchFamily="34" charset="0"/>
                <a:cs typeface="Arial" panose="020B0604020202020204" pitchFamily="34" charset="0"/>
              </a:rPr>
              <a:t>2020 оны эхний 6 сарын байдлаар аж үйлдвэрийн салбарт 251.6 тэрбум төгрөгийн бүтээгдэхүүн үйлдвэрлэж, 301.2 тэрбум төгрөгийн борлуулалт хийгдсэн нь урьд оны мөн үеэс үйлдвэрлэлт 37.5 (17.5%) тэрбум төгрөгөөр, борлуулалт 68.9 (29.7%) тэрбум төгрөгөөр өссөн байна. Аж үйлдвэрийн нийт бүтээгдэхүүний 171.7 (68.2%) тэрбум төгрөг нь уул уурхайн салбарт, 73.6 (29.3%) тэрбум төгрөг нь боловсруулах үйлдвэрлэлийн салбарт,  6.2 (2.5%) тэрбум төгрөг нь цахилгаан, дулааны эрчим хүч үйлдвэрлэл, усан хангамжийн салбарт салбарт бүтээгджээ.    </a:t>
            </a:r>
            <a:endParaRPr lang="en-US" sz="1600" dirty="0">
              <a:solidFill>
                <a:schemeClr val="bg1"/>
              </a:solidFill>
              <a:latin typeface="Arial" panose="020B0604020202020204" pitchFamily="34" charset="0"/>
              <a:cs typeface="Arial" panose="020B0604020202020204" pitchFamily="34" charset="0"/>
            </a:endParaRPr>
          </a:p>
        </p:txBody>
      </p:sp>
      <p:graphicFrame>
        <p:nvGraphicFramePr>
          <p:cNvPr id="15" name="Chart 14"/>
          <p:cNvGraphicFramePr/>
          <p:nvPr>
            <p:extLst>
              <p:ext uri="{D42A27DB-BD31-4B8C-83A1-F6EECF244321}">
                <p14:modId xmlns:p14="http://schemas.microsoft.com/office/powerpoint/2010/main" val="3666731023"/>
              </p:ext>
            </p:extLst>
          </p:nvPr>
        </p:nvGraphicFramePr>
        <p:xfrm>
          <a:off x="1257038" y="3064347"/>
          <a:ext cx="10600870" cy="333559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504100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Title 1"/>
          <p:cNvSpPr txBox="1">
            <a:spLocks/>
          </p:cNvSpPr>
          <p:nvPr/>
        </p:nvSpPr>
        <p:spPr>
          <a:xfrm>
            <a:off x="3003331" y="629875"/>
            <a:ext cx="6324600" cy="7890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400" smtClean="0">
                <a:solidFill>
                  <a:srgbClr val="0070C0"/>
                </a:solidFill>
                <a:effectLst>
                  <a:outerShdw blurRad="38100" dist="38100" dir="2700000" algn="tl">
                    <a:srgbClr val="000000">
                      <a:alpha val="43137"/>
                    </a:srgbClr>
                  </a:outerShdw>
                </a:effectLst>
                <a:latin typeface="Arial" pitchFamily="34" charset="0"/>
                <a:cs typeface="Arial" pitchFamily="34" charset="0"/>
              </a:rPr>
              <a:t>СТАТИСТИК МЭДЭЭЛЛИЙГ ХЭРХЭН АВАХ ВЭ?</a:t>
            </a:r>
            <a:endParaRPr lang="en-US" sz="2400"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Cloud 13"/>
          <p:cNvSpPr/>
          <p:nvPr/>
        </p:nvSpPr>
        <p:spPr>
          <a:xfrm>
            <a:off x="1443912" y="1482851"/>
            <a:ext cx="2819400" cy="9906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a:solidFill>
                  <a:srgbClr val="0070C0"/>
                </a:solidFill>
                <a:latin typeface="Arial" pitchFamily="34" charset="0"/>
                <a:cs typeface="Arial" pitchFamily="34" charset="0"/>
              </a:rPr>
              <a:t>Статистик мэдээллийн лавлах утас 1900-1212</a:t>
            </a:r>
            <a:endParaRPr lang="en-US" sz="1400" dirty="0">
              <a:solidFill>
                <a:srgbClr val="0070C0"/>
              </a:solidFill>
              <a:latin typeface="Arial" pitchFamily="34" charset="0"/>
              <a:cs typeface="Arial" pitchFamily="34" charset="0"/>
            </a:endParaRPr>
          </a:p>
        </p:txBody>
      </p:sp>
      <p:sp>
        <p:nvSpPr>
          <p:cNvPr id="17" name="Cloud 16"/>
          <p:cNvSpPr/>
          <p:nvPr/>
        </p:nvSpPr>
        <p:spPr>
          <a:xfrm>
            <a:off x="7609489" y="1482851"/>
            <a:ext cx="3200400" cy="11430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a:solidFill>
                  <a:srgbClr val="0070C0"/>
                </a:solidFill>
                <a:latin typeface="Arial" pitchFamily="34" charset="0"/>
                <a:cs typeface="Arial" pitchFamily="34" charset="0"/>
              </a:rPr>
              <a:t>Статистик мэдээллийн нэгдсэн сан </a:t>
            </a:r>
            <a:r>
              <a:rPr lang="en-US" sz="1400" dirty="0">
                <a:solidFill>
                  <a:srgbClr val="0070C0"/>
                </a:solidFill>
                <a:latin typeface="Arial" pitchFamily="34" charset="0"/>
                <a:cs typeface="Arial" pitchFamily="34" charset="0"/>
              </a:rPr>
              <a:t>WWW.1212.mn</a:t>
            </a:r>
          </a:p>
        </p:txBody>
      </p:sp>
      <p:sp>
        <p:nvSpPr>
          <p:cNvPr id="18" name="Rectangle 17"/>
          <p:cNvSpPr/>
          <p:nvPr/>
        </p:nvSpPr>
        <p:spPr>
          <a:xfrm>
            <a:off x="4042285" y="2684885"/>
            <a:ext cx="4418582" cy="400110"/>
          </a:xfrm>
          <a:prstGeom prst="rect">
            <a:avLst/>
          </a:prstGeom>
        </p:spPr>
        <p:txBody>
          <a:bodyPr wrap="none">
            <a:spAutoFit/>
          </a:bodyPr>
          <a:lstStyle/>
          <a:p>
            <a:pPr algn="ctr"/>
            <a:r>
              <a:rPr lang="mn-MN" sz="2000" u="sng" dirty="0">
                <a:solidFill>
                  <a:srgbClr val="0070C0"/>
                </a:solidFill>
                <a:latin typeface="Arial" pitchFamily="34" charset="0"/>
                <a:cs typeface="Arial" pitchFamily="34" charset="0"/>
              </a:rPr>
              <a:t>Статистик мэдээллийн аппликейшн</a:t>
            </a:r>
            <a:endParaRPr lang="en-US" sz="2000" u="sng" dirty="0">
              <a:solidFill>
                <a:srgbClr val="0070C0"/>
              </a:solidFill>
              <a:latin typeface="Arial" pitchFamily="34" charset="0"/>
              <a:cs typeface="Arial" pitchFamily="34" charset="0"/>
            </a:endParaRPr>
          </a:p>
        </p:txBody>
      </p:sp>
      <p:pic>
        <p:nvPicPr>
          <p:cNvPr id="20" name="Picture 6"/>
          <p:cNvPicPr>
            <a:picLocks noChangeAspect="1" noChangeArrowheads="1"/>
          </p:cNvPicPr>
          <p:nvPr/>
        </p:nvPicPr>
        <p:blipFill>
          <a:blip r:embed="rId7" cstate="print"/>
          <a:srcRect/>
          <a:stretch>
            <a:fillRect/>
          </a:stretch>
        </p:blipFill>
        <p:spPr bwMode="auto">
          <a:xfrm>
            <a:off x="1552956" y="3952696"/>
            <a:ext cx="2667000" cy="704850"/>
          </a:xfrm>
          <a:prstGeom prst="rect">
            <a:avLst/>
          </a:prstGeom>
          <a:noFill/>
          <a:ln w="9525">
            <a:noFill/>
            <a:miter lim="800000"/>
            <a:headEnd/>
            <a:tailEnd/>
          </a:ln>
        </p:spPr>
      </p:pic>
      <p:sp>
        <p:nvSpPr>
          <p:cNvPr id="21" name="Cloud 20"/>
          <p:cNvSpPr/>
          <p:nvPr/>
        </p:nvSpPr>
        <p:spPr>
          <a:xfrm>
            <a:off x="5167850" y="3353578"/>
            <a:ext cx="2590800" cy="533400"/>
          </a:xfrm>
          <a:prstGeom prst="cloud">
            <a:avLst/>
          </a:prstGeom>
          <a:solidFill>
            <a:srgbClr val="0070C0"/>
          </a:solidFill>
        </p:spPr>
        <p:style>
          <a:lnRef idx="0">
            <a:schemeClr val="accent1"/>
          </a:lnRef>
          <a:fillRef idx="1003">
            <a:schemeClr val="dk2"/>
          </a:fillRef>
          <a:effectRef idx="3">
            <a:schemeClr val="accent1"/>
          </a:effectRef>
          <a:fontRef idx="minor">
            <a:schemeClr val="lt1"/>
          </a:fontRef>
        </p:style>
        <p:txBody>
          <a:bodyPr rtlCol="0" anchor="ctr"/>
          <a:lstStyle/>
          <a:p>
            <a:pPr algn="ctr"/>
            <a:r>
              <a:rPr lang="en-US" dirty="0"/>
              <a:t>Selenge.nso.mn</a:t>
            </a:r>
          </a:p>
        </p:txBody>
      </p:sp>
      <p:sp>
        <p:nvSpPr>
          <p:cNvPr id="22" name="Cloud 21"/>
          <p:cNvSpPr/>
          <p:nvPr/>
        </p:nvSpPr>
        <p:spPr>
          <a:xfrm>
            <a:off x="2274229" y="5036322"/>
            <a:ext cx="3095297" cy="905334"/>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ctr"/>
            <a:r>
              <a:rPr lang="mn-MN" sz="1050" dirty="0" smtClean="0">
                <a:solidFill>
                  <a:srgbClr val="0070C0"/>
                </a:solidFill>
                <a:latin typeface="Arial" pitchFamily="34" charset="0"/>
                <a:cs typeface="Arial" pitchFamily="34" charset="0"/>
              </a:rPr>
              <a:t>Олон улсын худалдааны төв, төрийн үйлчилгээний танхим</a:t>
            </a:r>
            <a:endParaRPr lang="en-US" sz="1050" dirty="0">
              <a:solidFill>
                <a:srgbClr val="0070C0"/>
              </a:solidFill>
              <a:latin typeface="Arial" pitchFamily="34" charset="0"/>
              <a:cs typeface="Arial" pitchFamily="34" charset="0"/>
            </a:endParaRPr>
          </a:p>
        </p:txBody>
      </p:sp>
      <p:sp>
        <p:nvSpPr>
          <p:cNvPr id="23" name="Cloud 22"/>
          <p:cNvSpPr/>
          <p:nvPr/>
        </p:nvSpPr>
        <p:spPr>
          <a:xfrm>
            <a:off x="8460867" y="3117905"/>
            <a:ext cx="2514600" cy="6858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solidFill>
                  <a:srgbClr val="0070C0"/>
                </a:solidFill>
                <a:latin typeface="Arial" pitchFamily="34" charset="0"/>
                <a:cs typeface="Arial" pitchFamily="34" charset="0"/>
              </a:rPr>
              <a:t>www.nso.mn </a:t>
            </a:r>
            <a:r>
              <a:rPr lang="mn-MN" sz="1050" dirty="0">
                <a:solidFill>
                  <a:srgbClr val="0070C0"/>
                </a:solidFill>
                <a:latin typeface="Arial" pitchFamily="34" charset="0"/>
                <a:cs typeface="Arial" pitchFamily="34" charset="0"/>
              </a:rPr>
              <a:t>сайтын Хэрэглэгчийн бүртгэл мэдээлэл авах</a:t>
            </a:r>
            <a:endParaRPr lang="en-US" sz="1050" dirty="0">
              <a:solidFill>
                <a:srgbClr val="0070C0"/>
              </a:solidFill>
              <a:latin typeface="Arial" pitchFamily="34" charset="0"/>
              <a:cs typeface="Arial" pitchFamily="34" charset="0"/>
            </a:endParaRPr>
          </a:p>
        </p:txBody>
      </p:sp>
      <p:sp>
        <p:nvSpPr>
          <p:cNvPr id="26" name="Cloud 25"/>
          <p:cNvSpPr/>
          <p:nvPr/>
        </p:nvSpPr>
        <p:spPr>
          <a:xfrm>
            <a:off x="1901112" y="3061220"/>
            <a:ext cx="2514600" cy="6858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050" dirty="0" smtClean="0">
                <a:solidFill>
                  <a:srgbClr val="0070C0"/>
                </a:solidFill>
                <a:latin typeface="Arial" pitchFamily="34" charset="0"/>
                <a:cs typeface="Arial" pitchFamily="34" charset="0"/>
              </a:rPr>
              <a:t>Сэлэнгэ Статистик</a:t>
            </a:r>
            <a:endParaRPr lang="en-US" sz="1050" dirty="0">
              <a:solidFill>
                <a:srgbClr val="0070C0"/>
              </a:solidFill>
              <a:latin typeface="Arial" pitchFamily="34" charset="0"/>
              <a:cs typeface="Arial" pitchFamily="34" charset="0"/>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0959" y="3030001"/>
            <a:ext cx="630153" cy="630153"/>
          </a:xfrm>
          <a:prstGeom prst="rect">
            <a:avLst/>
          </a:prstGeom>
        </p:spPr>
      </p:pic>
      <p:pic>
        <p:nvPicPr>
          <p:cNvPr id="27" name="Picture 3"/>
          <p:cNvPicPr>
            <a:picLocks noChangeAspect="1" noChangeArrowheads="1"/>
          </p:cNvPicPr>
          <p:nvPr/>
        </p:nvPicPr>
        <p:blipFill>
          <a:blip r:embed="rId9" cstate="print"/>
          <a:srcRect/>
          <a:stretch>
            <a:fillRect/>
          </a:stretch>
        </p:blipFill>
        <p:spPr bwMode="auto">
          <a:xfrm>
            <a:off x="6450684" y="4172339"/>
            <a:ext cx="1676400" cy="1676400"/>
          </a:xfrm>
          <a:prstGeom prst="rect">
            <a:avLst/>
          </a:prstGeom>
          <a:noFill/>
          <a:ln w="9525">
            <a:noFill/>
            <a:miter lim="800000"/>
            <a:headEnd/>
            <a:tailEnd/>
          </a:ln>
        </p:spPr>
      </p:pic>
      <p:pic>
        <p:nvPicPr>
          <p:cNvPr id="28" name="Picture 4"/>
          <p:cNvPicPr>
            <a:picLocks noChangeAspect="1" noChangeArrowheads="1"/>
          </p:cNvPicPr>
          <p:nvPr/>
        </p:nvPicPr>
        <p:blipFill>
          <a:blip r:embed="rId10" cstate="print"/>
          <a:srcRect/>
          <a:stretch>
            <a:fillRect/>
          </a:stretch>
        </p:blipFill>
        <p:spPr bwMode="auto">
          <a:xfrm>
            <a:off x="8098180" y="4172339"/>
            <a:ext cx="1447800" cy="1733550"/>
          </a:xfrm>
          <a:prstGeom prst="rect">
            <a:avLst/>
          </a:prstGeom>
          <a:noFill/>
          <a:ln w="9525">
            <a:noFill/>
            <a:miter lim="800000"/>
            <a:headEnd/>
            <a:tailEnd/>
          </a:ln>
        </p:spPr>
      </p:pic>
      <p:sp>
        <p:nvSpPr>
          <p:cNvPr id="29" name="Cloud 28"/>
          <p:cNvSpPr/>
          <p:nvPr/>
        </p:nvSpPr>
        <p:spPr>
          <a:xfrm>
            <a:off x="9493898" y="5701489"/>
            <a:ext cx="2514600" cy="6858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050" dirty="0" smtClean="0">
                <a:solidFill>
                  <a:srgbClr val="0070C0"/>
                </a:solidFill>
                <a:latin typeface="Arial" pitchFamily="34" charset="0"/>
                <a:cs typeface="Arial" pitchFamily="34" charset="0"/>
              </a:rPr>
              <a:t>Утас: 70362449</a:t>
            </a:r>
          </a:p>
          <a:p>
            <a:pPr algn="ctr"/>
            <a:r>
              <a:rPr lang="mn-MN" sz="1050" dirty="0" smtClean="0">
                <a:solidFill>
                  <a:srgbClr val="0070C0"/>
                </a:solidFill>
                <a:latin typeface="Arial" pitchFamily="34" charset="0"/>
                <a:cs typeface="Arial" pitchFamily="34" charset="0"/>
              </a:rPr>
              <a:t>           70362047</a:t>
            </a:r>
            <a:endParaRPr lang="en-US" sz="105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744141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556588" y="629875"/>
            <a:ext cx="9083350"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Эрүүл мэнд</a:t>
            </a:r>
            <a:endParaRPr lang="mn-MN" sz="2400" b="1" dirty="0">
              <a:solidFill>
                <a:schemeClr val="bg1"/>
              </a:solidFill>
              <a:latin typeface="Arial" pitchFamily="34" charset="0"/>
              <a:cs typeface="Arial" pitchFamily="34" charset="0"/>
            </a:endParaRPr>
          </a:p>
        </p:txBody>
      </p:sp>
      <p:pic>
        <p:nvPicPr>
          <p:cNvPr id="14" name="Picture 13" descr="\\exchange_server\MCCT\PUBLIC\Tserendejid\Information icon\3.jpg"/>
          <p:cNvPicPr>
            <a:picLocks noChangeAspect="1" noChangeArrowheads="1"/>
          </p:cNvPicPr>
          <p:nvPr/>
        </p:nvPicPr>
        <p:blipFill>
          <a:blip r:embed="rId7" cstate="print"/>
          <a:srcRect/>
          <a:stretch>
            <a:fillRect/>
          </a:stretch>
        </p:blipFill>
        <p:spPr bwMode="auto">
          <a:xfrm>
            <a:off x="1749490" y="609098"/>
            <a:ext cx="533400" cy="482442"/>
          </a:xfrm>
          <a:prstGeom prst="rect">
            <a:avLst/>
          </a:prstGeom>
          <a:noFill/>
          <a:ln w="9525">
            <a:noFill/>
            <a:miter lim="800000"/>
            <a:headEnd/>
            <a:tailEnd/>
          </a:ln>
        </p:spPr>
      </p:pic>
      <p:pic>
        <p:nvPicPr>
          <p:cNvPr id="25" name="Picture 24"/>
          <p:cNvPicPr>
            <a:picLocks noChangeAspect="1"/>
          </p:cNvPicPr>
          <p:nvPr/>
        </p:nvPicPr>
        <p:blipFill>
          <a:blip r:embed="rId8"/>
          <a:stretch>
            <a:fillRect/>
          </a:stretch>
        </p:blipFill>
        <p:spPr>
          <a:xfrm>
            <a:off x="1145333" y="1147524"/>
            <a:ext cx="10473611" cy="5281448"/>
          </a:xfrm>
          <a:prstGeom prst="rect">
            <a:avLst/>
          </a:prstGeom>
        </p:spPr>
      </p:pic>
      <p:pic>
        <p:nvPicPr>
          <p:cNvPr id="26" name="Picture 25"/>
          <p:cNvPicPr>
            <a:picLocks noChangeAspect="1"/>
          </p:cNvPicPr>
          <p:nvPr/>
        </p:nvPicPr>
        <p:blipFill>
          <a:blip r:embed="rId9"/>
          <a:stretch>
            <a:fillRect/>
          </a:stretch>
        </p:blipFill>
        <p:spPr>
          <a:xfrm>
            <a:off x="1259049" y="2311804"/>
            <a:ext cx="1023841" cy="690353"/>
          </a:xfrm>
          <a:prstGeom prst="rect">
            <a:avLst/>
          </a:prstGeom>
        </p:spPr>
      </p:pic>
      <p:pic>
        <p:nvPicPr>
          <p:cNvPr id="29" name="Picture 28"/>
          <p:cNvPicPr>
            <a:picLocks noChangeAspect="1"/>
          </p:cNvPicPr>
          <p:nvPr/>
        </p:nvPicPr>
        <p:blipFill>
          <a:blip r:embed="rId10"/>
          <a:stretch>
            <a:fillRect/>
          </a:stretch>
        </p:blipFill>
        <p:spPr>
          <a:xfrm>
            <a:off x="1350182" y="4501702"/>
            <a:ext cx="850900" cy="662473"/>
          </a:xfrm>
          <a:prstGeom prst="rect">
            <a:avLst/>
          </a:prstGeom>
        </p:spPr>
      </p:pic>
      <p:sp>
        <p:nvSpPr>
          <p:cNvPr id="31" name="Rectangle 30"/>
          <p:cNvSpPr/>
          <p:nvPr/>
        </p:nvSpPr>
        <p:spPr>
          <a:xfrm>
            <a:off x="2849015" y="2373906"/>
            <a:ext cx="8224794" cy="738664"/>
          </a:xfrm>
          <a:prstGeom prst="rect">
            <a:avLst/>
          </a:prstGeom>
        </p:spPr>
        <p:txBody>
          <a:bodyPr wrap="square">
            <a:spAutoFit/>
          </a:bodyPr>
          <a:lstStyle/>
          <a:p>
            <a:pPr algn="just"/>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2020 оны 6 дугаар сарын байдлаар аймгийн хэмжээгээр нийт 813 эх амаржиж, 820 хүүхэд төрүүлсэн нь өнгөрсөн оны мөн үеэс амаржсан эх 78 (8.8%)-аар, амьд төрсөн хүүхэд 76 (8.5%)-аар буурсан байна. </a:t>
            </a:r>
            <a:endParaRPr lang="en-US" sz="11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 name="TextBox 1"/>
          <p:cNvSpPr txBox="1"/>
          <p:nvPr/>
        </p:nvSpPr>
        <p:spPr>
          <a:xfrm>
            <a:off x="2849015" y="1363261"/>
            <a:ext cx="8455721" cy="830997"/>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	</a:t>
            </a:r>
            <a:r>
              <a:rPr lang="mn-MN" sz="1200" dirty="0" smtClean="0">
                <a:solidFill>
                  <a:schemeClr val="bg1"/>
                </a:solidFill>
                <a:latin typeface="Arial" panose="020B0604020202020204" pitchFamily="34" charset="0"/>
                <a:cs typeface="Arial" panose="020B0604020202020204" pitchFamily="34" charset="0"/>
              </a:rPr>
              <a:t>2020 </a:t>
            </a:r>
            <a:r>
              <a:rPr lang="mn-MN" sz="1200" dirty="0">
                <a:solidFill>
                  <a:schemeClr val="bg1"/>
                </a:solidFill>
                <a:latin typeface="Arial" panose="020B0604020202020204" pitchFamily="34" charset="0"/>
                <a:cs typeface="Arial" panose="020B0604020202020204" pitchFamily="34" charset="0"/>
              </a:rPr>
              <a:t>оны эхний 6 сарын байдлаар манай аймагт бусад аймаг хотоос бүгд 402 хүн шилжин ирсэн нь өмнөх оны мөн үеэс 1 257 (75.8%) хүнээр буурсан үзүүлэлттэй байна. Нийт шилжин ирэгсдийн 207 (51.5%) нь эрэгтэйчүүд, 195 (48.5%) нь эмэгтэйчүүд байгаа нь өмнөх оны мөн үеэс эрэгтэйчүүдийн тоо  631 (75.3%) хүнээр, эмэгтэйчүүдийн тоо 626 (76.2%) хүнээр тус тус буурсан байна.</a:t>
            </a:r>
            <a:endParaRPr lang="en-US" sz="12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2597799" y="3305240"/>
            <a:ext cx="8930585" cy="954107"/>
          </a:xfrm>
          <a:prstGeom prst="rect">
            <a:avLst/>
          </a:prstGeom>
          <a:noFill/>
        </p:spPr>
        <p:txBody>
          <a:bodyPr wrap="square" rtlCol="0">
            <a:spAutoFit/>
          </a:bodyPr>
          <a:lstStyle/>
          <a:p>
            <a:pPr algn="just"/>
            <a:r>
              <a:rPr lang="mn-MN" sz="12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Нас барсан хүний тоо 252 байгаа нь өнгөрсөн оны мөн үеэс 16 (6.8%)-аар нэмэгдсэн байна. Нийт нас баралтын шалтгааны 34.9 хувь нь хорт хавдрын өвчний, 9.5 хувь нь осол гэмтлийн, шалтгаантай байна. 0-1 хүртэлх насны хүүхдийн эндэгдэл 5, 1-5 насны хүүхдийн эндэгдэл 2 тохиолдол бүртгэгдсэн байна. </a:t>
            </a:r>
            <a:endParaRPr lang="en-US" sz="1400"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06562" y="3376838"/>
            <a:ext cx="976328" cy="706431"/>
          </a:xfrm>
          <a:prstGeom prst="rect">
            <a:avLst/>
          </a:prstGeom>
        </p:spPr>
      </p:pic>
      <p:sp>
        <p:nvSpPr>
          <p:cNvPr id="9" name="TextBox 8"/>
          <p:cNvSpPr txBox="1"/>
          <p:nvPr/>
        </p:nvSpPr>
        <p:spPr>
          <a:xfrm>
            <a:off x="2810664" y="4377596"/>
            <a:ext cx="8575197" cy="738664"/>
          </a:xfrm>
          <a:prstGeom prst="rect">
            <a:avLst/>
          </a:prstGeom>
          <a:noFill/>
        </p:spPr>
        <p:txBody>
          <a:bodyPr wrap="square" rtlCol="0">
            <a:spAutoFit/>
          </a:bodyPr>
          <a:lstStyle/>
          <a:p>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Халдварт өвчнөөр 456 хүн өвчилж бүртгэгдсэн нь урьд оны мөн үеэс 94 (26.0</a:t>
            </a:r>
            <a:r>
              <a:rPr lang="en-US" sz="1400" dirty="0">
                <a:solidFill>
                  <a:schemeClr val="bg1"/>
                </a:solidFill>
                <a:latin typeface="Arial" panose="020B0604020202020204" pitchFamily="34" charset="0"/>
                <a:cs typeface="Arial" panose="020B0604020202020204" pitchFamily="34" charset="0"/>
              </a:rPr>
              <a:t>%</a:t>
            </a:r>
            <a:r>
              <a:rPr lang="mn-MN" sz="1400" dirty="0">
                <a:solidFill>
                  <a:schemeClr val="bg1"/>
                </a:solidFill>
                <a:latin typeface="Arial" panose="020B0604020202020204" pitchFamily="34" charset="0"/>
                <a:cs typeface="Arial" panose="020B0604020202020204" pitchFamily="34" charset="0"/>
              </a:rPr>
              <a:t>)-өөр нэмэгдсэн байна. Нийт халдварт өвчний 81.6 хувийг бэлгийн замын халдварт өвчин, 12.7 хувийг сүрьеэ, 5.7 хувийг бусад халдварт өвчин эзэлж байна.</a:t>
            </a:r>
            <a:endParaRPr lang="en-US" sz="1400" dirty="0">
              <a:solidFill>
                <a:schemeClr val="bg1"/>
              </a:solidFill>
              <a:latin typeface="Arial" panose="020B0604020202020204" pitchFamily="34" charset="0"/>
              <a:cs typeface="Arial" panose="020B0604020202020204" pitchFamily="34" charset="0"/>
            </a:endParaRPr>
          </a:p>
        </p:txBody>
      </p:sp>
      <p:sp>
        <p:nvSpPr>
          <p:cNvPr id="33" name="Rectangle 32"/>
          <p:cNvSpPr/>
          <p:nvPr/>
        </p:nvSpPr>
        <p:spPr>
          <a:xfrm>
            <a:off x="2849017" y="5420132"/>
            <a:ext cx="8455720" cy="738664"/>
          </a:xfrm>
          <a:prstGeom prst="rect">
            <a:avLst/>
          </a:prstGeom>
        </p:spPr>
        <p:txBody>
          <a:bodyPr wrap="square">
            <a:spAutoFit/>
          </a:bodyPr>
          <a:lstStyle/>
          <a:p>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2020 оны 6 дугаар сард нийт  191 503 үзлэг хийсний 22.2 хувийг урьдчилан сэргийлэх үзлэг, 22.7 хувь нь гэрийн идэвхтэй үзлэг, 31.9 хувь нь диспансерийн хяналтын үзлэг эзэлж, нийт 16 055 дуудлагад үйлчилсний 13.1 хувийг алсын дуудлагаар үйлчилж яаралтай тусламж үзүүлсэн.</a:t>
            </a:r>
            <a:endParaRPr lang="en-US" sz="1400" dirty="0">
              <a:solidFill>
                <a:schemeClr val="bg1"/>
              </a:solidFill>
              <a:latin typeface="Arial" panose="020B0604020202020204" pitchFamily="34" charset="0"/>
              <a:cs typeface="Arial" panose="020B0604020202020204" pitchFamily="34" charset="0"/>
            </a:endParaRPr>
          </a:p>
        </p:txBody>
      </p:sp>
      <p:pic>
        <p:nvPicPr>
          <p:cNvPr id="2050" name="Picture 2" descr="Холбоотой Зураг"/>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97857" y="5643601"/>
            <a:ext cx="993737" cy="70121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3"/>
          <a:stretch>
            <a:fillRect/>
          </a:stretch>
        </p:blipFill>
        <p:spPr>
          <a:xfrm>
            <a:off x="1223323" y="1200576"/>
            <a:ext cx="1142804" cy="736547"/>
          </a:xfrm>
          <a:prstGeom prst="rect">
            <a:avLst/>
          </a:prstGeom>
        </p:spPr>
      </p:pic>
    </p:spTree>
    <p:extLst>
      <p:ext uri="{BB962C8B-B14F-4D97-AF65-F5344CB8AC3E}">
        <p14:creationId xmlns:p14="http://schemas.microsoft.com/office/powerpoint/2010/main" val="327759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556588" y="629875"/>
            <a:ext cx="9083350"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Эрүүл мэнд</a:t>
            </a:r>
            <a:endParaRPr lang="mn-MN" sz="2400" b="1" dirty="0">
              <a:solidFill>
                <a:schemeClr val="bg1"/>
              </a:solidFill>
              <a:latin typeface="Arial" pitchFamily="34" charset="0"/>
              <a:cs typeface="Arial" pitchFamily="34" charset="0"/>
            </a:endParaRPr>
          </a:p>
        </p:txBody>
      </p:sp>
      <p:pic>
        <p:nvPicPr>
          <p:cNvPr id="14" name="Picture 13" descr="\\exchange_server\MCCT\PUBLIC\Tserendejid\Information icon\3.jpg"/>
          <p:cNvPicPr>
            <a:picLocks noChangeAspect="1" noChangeArrowheads="1"/>
          </p:cNvPicPr>
          <p:nvPr/>
        </p:nvPicPr>
        <p:blipFill>
          <a:blip r:embed="rId7" cstate="print"/>
          <a:srcRect/>
          <a:stretch>
            <a:fillRect/>
          </a:stretch>
        </p:blipFill>
        <p:spPr bwMode="auto">
          <a:xfrm>
            <a:off x="1749490" y="609098"/>
            <a:ext cx="533400" cy="482442"/>
          </a:xfrm>
          <a:prstGeom prst="rect">
            <a:avLst/>
          </a:prstGeom>
          <a:noFill/>
          <a:ln w="9525">
            <a:noFill/>
            <a:miter lim="800000"/>
            <a:headEnd/>
            <a:tailEnd/>
          </a:ln>
        </p:spPr>
      </p:pic>
      <p:sp>
        <p:nvSpPr>
          <p:cNvPr id="3" name="TextBox 2"/>
          <p:cNvSpPr txBox="1"/>
          <p:nvPr/>
        </p:nvSpPr>
        <p:spPr>
          <a:xfrm>
            <a:off x="4801363" y="1205136"/>
            <a:ext cx="3979779" cy="338554"/>
          </a:xfrm>
          <a:prstGeom prst="rect">
            <a:avLst/>
          </a:prstGeom>
          <a:noFill/>
        </p:spPr>
        <p:txBody>
          <a:bodyPr wrap="square" rtlCol="0">
            <a:spAutoFit/>
          </a:bodyPr>
          <a:lstStyle/>
          <a:p>
            <a:pPr algn="ctr"/>
            <a:r>
              <a:rPr lang="mn-MN" sz="1600" b="1" dirty="0" smtClean="0">
                <a:solidFill>
                  <a:srgbClr val="002060"/>
                </a:solidFill>
                <a:latin typeface="Arial" panose="020B0604020202020204" pitchFamily="34" charset="0"/>
                <a:cs typeface="Arial" panose="020B0604020202020204" pitchFamily="34" charset="0"/>
              </a:rPr>
              <a:t>Амаржсан </a:t>
            </a:r>
            <a:r>
              <a:rPr lang="mn-MN" sz="1600" b="1" dirty="0">
                <a:solidFill>
                  <a:srgbClr val="002060"/>
                </a:solidFill>
                <a:latin typeface="Arial" panose="020B0604020202020204" pitchFamily="34" charset="0"/>
                <a:cs typeface="Arial" panose="020B0604020202020204" pitchFamily="34" charset="0"/>
              </a:rPr>
              <a:t>эх, амьд төрсөн хүүхэд</a:t>
            </a:r>
            <a:endParaRPr lang="en-US" sz="1600" b="1" dirty="0">
              <a:solidFill>
                <a:srgbClr val="002060"/>
              </a:solidFill>
              <a:latin typeface="Arial" panose="020B0604020202020204" pitchFamily="34" charset="0"/>
              <a:cs typeface="Arial" panose="020B0604020202020204" pitchFamily="34" charset="0"/>
            </a:endParaRPr>
          </a:p>
        </p:txBody>
      </p:sp>
      <p:graphicFrame>
        <p:nvGraphicFramePr>
          <p:cNvPr id="17" name="Chart 16"/>
          <p:cNvGraphicFramePr/>
          <p:nvPr>
            <p:extLst>
              <p:ext uri="{D42A27DB-BD31-4B8C-83A1-F6EECF244321}">
                <p14:modId xmlns:p14="http://schemas.microsoft.com/office/powerpoint/2010/main" val="2456882936"/>
              </p:ext>
            </p:extLst>
          </p:nvPr>
        </p:nvGraphicFramePr>
        <p:xfrm>
          <a:off x="1480525" y="1921397"/>
          <a:ext cx="10333033" cy="3865663"/>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14105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556588" y="629875"/>
            <a:ext cx="9083350"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Хөдөлмөр</a:t>
            </a:r>
            <a:endParaRPr lang="mn-MN" sz="2400" b="1" dirty="0">
              <a:solidFill>
                <a:schemeClr val="bg1"/>
              </a:solidFill>
              <a:latin typeface="Arial" pitchFamily="34" charset="0"/>
              <a:cs typeface="Arial" pitchFamily="34" charset="0"/>
            </a:endParaRPr>
          </a:p>
        </p:txBody>
      </p:sp>
      <p:pic>
        <p:nvPicPr>
          <p:cNvPr id="14" name="Picture 13" descr="\\exchange_server\MCCT\PUBLIC\Tserendejid\Information icon\3.jpg"/>
          <p:cNvPicPr>
            <a:picLocks noChangeAspect="1" noChangeArrowheads="1"/>
          </p:cNvPicPr>
          <p:nvPr/>
        </p:nvPicPr>
        <p:blipFill>
          <a:blip r:embed="rId7" cstate="print"/>
          <a:srcRect/>
          <a:stretch>
            <a:fillRect/>
          </a:stretch>
        </p:blipFill>
        <p:spPr bwMode="auto">
          <a:xfrm>
            <a:off x="1749490" y="609098"/>
            <a:ext cx="533400" cy="482442"/>
          </a:xfrm>
          <a:prstGeom prst="rect">
            <a:avLst/>
          </a:prstGeom>
          <a:noFill/>
          <a:ln w="9525">
            <a:noFill/>
            <a:miter lim="800000"/>
            <a:headEnd/>
            <a:tailEnd/>
          </a:ln>
        </p:spPr>
      </p:pic>
      <p:grpSp>
        <p:nvGrpSpPr>
          <p:cNvPr id="24" name="Group 23"/>
          <p:cNvGrpSpPr/>
          <p:nvPr/>
        </p:nvGrpSpPr>
        <p:grpSpPr>
          <a:xfrm>
            <a:off x="1082272" y="3157436"/>
            <a:ext cx="4483661" cy="1564749"/>
            <a:chOff x="1522664" y="2865330"/>
            <a:chExt cx="3874374" cy="1564749"/>
          </a:xfrm>
        </p:grpSpPr>
        <p:grpSp>
          <p:nvGrpSpPr>
            <p:cNvPr id="25" name="Group 24"/>
            <p:cNvGrpSpPr/>
            <p:nvPr/>
          </p:nvGrpSpPr>
          <p:grpSpPr>
            <a:xfrm>
              <a:off x="1522664" y="3307277"/>
              <a:ext cx="3874374" cy="1122802"/>
              <a:chOff x="1522664" y="3307277"/>
              <a:chExt cx="3874374" cy="1122802"/>
            </a:xfrm>
          </p:grpSpPr>
          <p:pic>
            <p:nvPicPr>
              <p:cNvPr id="27" name="Picture 26"/>
              <p:cNvPicPr>
                <a:picLocks noChangeAspect="1"/>
              </p:cNvPicPr>
              <p:nvPr/>
            </p:nvPicPr>
            <p:blipFill>
              <a:blip r:embed="rId8">
                <a:duotone>
                  <a:prstClr val="black"/>
                  <a:schemeClr val="accent2">
                    <a:tint val="45000"/>
                    <a:satMod val="400000"/>
                  </a:schemeClr>
                </a:duotone>
              </a:blip>
              <a:stretch>
                <a:fillRect/>
              </a:stretch>
            </p:blipFill>
            <p:spPr>
              <a:xfrm>
                <a:off x="1522664" y="3520738"/>
                <a:ext cx="303876" cy="895351"/>
              </a:xfrm>
              <a:prstGeom prst="rect">
                <a:avLst/>
              </a:prstGeom>
            </p:spPr>
          </p:pic>
          <p:grpSp>
            <p:nvGrpSpPr>
              <p:cNvPr id="28" name="Group 27"/>
              <p:cNvGrpSpPr/>
              <p:nvPr/>
            </p:nvGrpSpPr>
            <p:grpSpPr>
              <a:xfrm>
                <a:off x="1867454" y="3307277"/>
                <a:ext cx="3529584" cy="1122802"/>
                <a:chOff x="1867454" y="3307277"/>
                <a:chExt cx="3529584" cy="1122802"/>
              </a:xfrm>
            </p:grpSpPr>
            <p:pic>
              <p:nvPicPr>
                <p:cNvPr id="29" name="Picture 28"/>
                <p:cNvPicPr>
                  <a:picLocks noChangeAspect="1"/>
                </p:cNvPicPr>
                <p:nvPr/>
              </p:nvPicPr>
              <p:blipFill>
                <a:blip r:embed="rId9"/>
                <a:stretch>
                  <a:fillRect/>
                </a:stretch>
              </p:blipFill>
              <p:spPr>
                <a:xfrm>
                  <a:off x="3601601" y="3442803"/>
                  <a:ext cx="304800" cy="898072"/>
                </a:xfrm>
                <a:prstGeom prst="rect">
                  <a:avLst/>
                </a:prstGeom>
              </p:spPr>
            </p:pic>
            <p:sp>
              <p:nvSpPr>
                <p:cNvPr id="30" name="Rectangle 29"/>
                <p:cNvSpPr/>
                <p:nvPr/>
              </p:nvSpPr>
              <p:spPr>
                <a:xfrm>
                  <a:off x="2027214" y="3873868"/>
                  <a:ext cx="1219200" cy="461665"/>
                </a:xfrm>
                <a:prstGeom prst="rect">
                  <a:avLst/>
                </a:prstGeom>
              </p:spPr>
              <p:txBody>
                <a:bodyPr wrap="square">
                  <a:spAutoFit/>
                </a:bodyPr>
                <a:lstStyle/>
                <a:p>
                  <a:r>
                    <a:rPr lang="en-US" sz="2400" dirty="0">
                      <a:solidFill>
                        <a:srgbClr val="002060"/>
                      </a:solidFill>
                      <a:latin typeface="Arial" charset="0"/>
                      <a:ea typeface="Calibri" charset="0"/>
                    </a:rPr>
                    <a:t>4</a:t>
                  </a:r>
                  <a:r>
                    <a:rPr lang="mn-MN" sz="2400" dirty="0" smtClean="0">
                      <a:solidFill>
                        <a:srgbClr val="002060"/>
                      </a:solidFill>
                      <a:latin typeface="Arial" charset="0"/>
                      <a:ea typeface="Calibri" charset="0"/>
                    </a:rPr>
                    <a:t>.</a:t>
                  </a:r>
                  <a:r>
                    <a:rPr lang="en-US" sz="2400" dirty="0" smtClean="0">
                      <a:solidFill>
                        <a:srgbClr val="002060"/>
                      </a:solidFill>
                      <a:latin typeface="Arial" charset="0"/>
                      <a:ea typeface="Calibri" charset="0"/>
                    </a:rPr>
                    <a:t>7%</a:t>
                  </a:r>
                  <a:endParaRPr lang="en-US" sz="2400" dirty="0">
                    <a:solidFill>
                      <a:srgbClr val="002060"/>
                    </a:solidFill>
                  </a:endParaRPr>
                </a:p>
              </p:txBody>
            </p:sp>
            <p:sp>
              <p:nvSpPr>
                <p:cNvPr id="31" name="Rectangle 30"/>
                <p:cNvSpPr/>
                <p:nvPr/>
              </p:nvSpPr>
              <p:spPr>
                <a:xfrm>
                  <a:off x="4177838" y="3968414"/>
                  <a:ext cx="1219200" cy="461665"/>
                </a:xfrm>
                <a:prstGeom prst="rect">
                  <a:avLst/>
                </a:prstGeom>
              </p:spPr>
              <p:txBody>
                <a:bodyPr wrap="square">
                  <a:spAutoFit/>
                </a:bodyPr>
                <a:lstStyle/>
                <a:p>
                  <a:r>
                    <a:rPr lang="en-US" sz="2400" dirty="0" smtClean="0">
                      <a:solidFill>
                        <a:srgbClr val="00B0F0"/>
                      </a:solidFill>
                      <a:latin typeface="Arial" charset="0"/>
                      <a:ea typeface="Calibri" charset="0"/>
                    </a:rPr>
                    <a:t>62</a:t>
                  </a:r>
                  <a:r>
                    <a:rPr lang="mn-MN" sz="2400" dirty="0" smtClean="0">
                      <a:solidFill>
                        <a:srgbClr val="00B0F0"/>
                      </a:solidFill>
                      <a:latin typeface="Arial" charset="0"/>
                      <a:ea typeface="Calibri" charset="0"/>
                    </a:rPr>
                    <a:t>.</a:t>
                  </a:r>
                  <a:r>
                    <a:rPr lang="en-US" sz="2400" dirty="0" smtClean="0">
                      <a:solidFill>
                        <a:srgbClr val="00B0F0"/>
                      </a:solidFill>
                      <a:latin typeface="Arial" charset="0"/>
                      <a:ea typeface="Calibri" charset="0"/>
                    </a:rPr>
                    <a:t>8%</a:t>
                  </a:r>
                  <a:endParaRPr lang="en-US" sz="2400" dirty="0">
                    <a:solidFill>
                      <a:srgbClr val="00B0F0"/>
                    </a:solidFill>
                  </a:endParaRPr>
                </a:p>
              </p:txBody>
            </p:sp>
            <p:sp>
              <p:nvSpPr>
                <p:cNvPr id="32" name="TextBox 31"/>
                <p:cNvSpPr txBox="1"/>
                <p:nvPr/>
              </p:nvSpPr>
              <p:spPr>
                <a:xfrm>
                  <a:off x="1867454" y="3307277"/>
                  <a:ext cx="1480739" cy="646331"/>
                </a:xfrm>
                <a:prstGeom prst="rect">
                  <a:avLst/>
                </a:prstGeom>
                <a:noFill/>
              </p:spPr>
              <p:txBody>
                <a:bodyPr wrap="square" rtlCol="0">
                  <a:spAutoFit/>
                </a:bodyPr>
                <a:lstStyle/>
                <a:p>
                  <a:pPr algn="ctr"/>
                  <a:r>
                    <a:rPr lang="en-US" dirty="0" smtClean="0">
                      <a:solidFill>
                        <a:srgbClr val="002060"/>
                      </a:solidFill>
                      <a:latin typeface="Arial" panose="020B0604020202020204" pitchFamily="34" charset="0"/>
                      <a:cs typeface="Arial" panose="020B0604020202020204" pitchFamily="34" charset="0"/>
                    </a:rPr>
                    <a:t>Өмнөх</a:t>
                  </a:r>
                  <a:r>
                    <a:rPr lang="en-US" dirty="0">
                      <a:solidFill>
                        <a:srgbClr val="002060"/>
                      </a:solidFill>
                      <a:latin typeface="Arial" panose="020B0604020202020204" pitchFamily="34" charset="0"/>
                      <a:cs typeface="Arial" panose="020B0604020202020204" pitchFamily="34" charset="0"/>
                    </a:rPr>
                    <a:t> </a:t>
                  </a:r>
                  <a:r>
                    <a:rPr lang="en-US" dirty="0" smtClean="0">
                      <a:solidFill>
                        <a:srgbClr val="002060"/>
                      </a:solidFill>
                      <a:latin typeface="Arial" panose="020B0604020202020204" pitchFamily="34" charset="0"/>
                      <a:cs typeface="Arial" panose="020B0604020202020204" pitchFamily="34" charset="0"/>
                    </a:rPr>
                    <a:t>оны мөн </a:t>
                  </a:r>
                  <a:r>
                    <a:rPr lang="en-US" dirty="0" err="1" smtClean="0">
                      <a:solidFill>
                        <a:srgbClr val="002060"/>
                      </a:solidFill>
                      <a:latin typeface="Arial" panose="020B0604020202020204" pitchFamily="34" charset="0"/>
                      <a:cs typeface="Arial" panose="020B0604020202020204" pitchFamily="34" charset="0"/>
                    </a:rPr>
                    <a:t>үе</a:t>
                  </a:r>
                  <a:endParaRPr lang="en-US" dirty="0">
                    <a:solidFill>
                      <a:srgbClr val="002060"/>
                    </a:solidFill>
                    <a:latin typeface="Arial" panose="020B0604020202020204" pitchFamily="34" charset="0"/>
                    <a:cs typeface="Arial" panose="020B0604020202020204" pitchFamily="34" charset="0"/>
                  </a:endParaRPr>
                </a:p>
              </p:txBody>
            </p:sp>
            <p:sp>
              <p:nvSpPr>
                <p:cNvPr id="33" name="TextBox 32"/>
                <p:cNvSpPr txBox="1"/>
                <p:nvPr/>
              </p:nvSpPr>
              <p:spPr>
                <a:xfrm>
                  <a:off x="3788532" y="3366237"/>
                  <a:ext cx="1517458" cy="646331"/>
                </a:xfrm>
                <a:prstGeom prst="rect">
                  <a:avLst/>
                </a:prstGeom>
                <a:noFill/>
              </p:spPr>
              <p:txBody>
                <a:bodyPr wrap="square" rtlCol="0">
                  <a:spAutoFit/>
                </a:bodyPr>
                <a:lstStyle/>
                <a:p>
                  <a:pPr algn="ctr"/>
                  <a:r>
                    <a:rPr lang="en-US" dirty="0" err="1" smtClean="0">
                      <a:solidFill>
                        <a:srgbClr val="00B0F0"/>
                      </a:solidFill>
                      <a:latin typeface="Arial" panose="020B0604020202020204" pitchFamily="34" charset="0"/>
                      <a:cs typeface="Arial" panose="020B0604020202020204" pitchFamily="34" charset="0"/>
                    </a:rPr>
                    <a:t>Өмнөх</a:t>
                  </a:r>
                  <a:endParaRPr lang="en-US" dirty="0" smtClean="0">
                    <a:solidFill>
                      <a:srgbClr val="00B0F0"/>
                    </a:solidFill>
                    <a:latin typeface="Arial" panose="020B0604020202020204" pitchFamily="34" charset="0"/>
                    <a:cs typeface="Arial" panose="020B0604020202020204" pitchFamily="34" charset="0"/>
                  </a:endParaRPr>
                </a:p>
                <a:p>
                  <a:pPr algn="ctr"/>
                  <a:r>
                    <a:rPr lang="mn-MN" dirty="0">
                      <a:solidFill>
                        <a:srgbClr val="00B0F0"/>
                      </a:solidFill>
                      <a:latin typeface="Arial" panose="020B0604020202020204" pitchFamily="34" charset="0"/>
                      <a:cs typeface="Arial" panose="020B0604020202020204" pitchFamily="34" charset="0"/>
                    </a:rPr>
                    <a:t>с</a:t>
                  </a:r>
                  <a:r>
                    <a:rPr lang="mn-MN" dirty="0" smtClean="0">
                      <a:solidFill>
                        <a:srgbClr val="00B0F0"/>
                      </a:solidFill>
                      <a:latin typeface="Arial" panose="020B0604020202020204" pitchFamily="34" charset="0"/>
                      <a:cs typeface="Arial" panose="020B0604020202020204" pitchFamily="34" charset="0"/>
                    </a:rPr>
                    <a:t>арын мөн үе</a:t>
                  </a:r>
                  <a:endParaRPr lang="en-US" dirty="0">
                    <a:solidFill>
                      <a:srgbClr val="00B0F0"/>
                    </a:solidFill>
                    <a:latin typeface="Arial" panose="020B0604020202020204" pitchFamily="34" charset="0"/>
                    <a:cs typeface="Arial" panose="020B0604020202020204" pitchFamily="34" charset="0"/>
                  </a:endParaRPr>
                </a:p>
              </p:txBody>
            </p:sp>
          </p:grpSp>
        </p:grpSp>
        <p:sp>
          <p:nvSpPr>
            <p:cNvPr id="26" name="Rectangle 25"/>
            <p:cNvSpPr/>
            <p:nvPr/>
          </p:nvSpPr>
          <p:spPr>
            <a:xfrm>
              <a:off x="1755693" y="2865330"/>
              <a:ext cx="3407408" cy="338554"/>
            </a:xfrm>
            <a:prstGeom prst="rect">
              <a:avLst/>
            </a:prstGeom>
          </p:spPr>
          <p:txBody>
            <a:bodyPr wrap="none">
              <a:spAutoFit/>
            </a:bodyPr>
            <a:lstStyle/>
            <a:p>
              <a:pPr algn="ctr"/>
              <a:r>
                <a:rPr lang="mn-MN" sz="1600" b="1" dirty="0">
                  <a:latin typeface="Arial" panose="020B0604020202020204" pitchFamily="34" charset="0"/>
                  <a:ea typeface="Tahoma" charset="0"/>
                  <a:cs typeface="Arial" panose="020B0604020202020204" pitchFamily="34" charset="0"/>
                </a:rPr>
                <a:t>Нийт бүртгэлтэй ажилгүй </a:t>
              </a:r>
              <a:r>
                <a:rPr lang="mn-MN" sz="1600" b="1" dirty="0" smtClean="0">
                  <a:latin typeface="Arial" panose="020B0604020202020204" pitchFamily="34" charset="0"/>
                  <a:ea typeface="Tahoma" charset="0"/>
                  <a:cs typeface="Arial" panose="020B0604020202020204" pitchFamily="34" charset="0"/>
                </a:rPr>
                <a:t>иргэд</a:t>
              </a:r>
              <a:endParaRPr lang="en-US" sz="1600" b="1" dirty="0">
                <a:latin typeface="Arial" panose="020B0604020202020204" pitchFamily="34" charset="0"/>
                <a:ea typeface="Tahoma" charset="0"/>
                <a:cs typeface="Arial" panose="020B0604020202020204" pitchFamily="34" charset="0"/>
              </a:endParaRPr>
            </a:p>
          </p:txBody>
        </p:sp>
      </p:grpSp>
      <p:pic>
        <p:nvPicPr>
          <p:cNvPr id="39" name="Picture 38"/>
          <p:cNvPicPr>
            <a:picLocks noChangeAspect="1"/>
          </p:cNvPicPr>
          <p:nvPr/>
        </p:nvPicPr>
        <p:blipFill>
          <a:blip r:embed="rId10"/>
          <a:stretch>
            <a:fillRect/>
          </a:stretch>
        </p:blipFill>
        <p:spPr>
          <a:xfrm flipH="1">
            <a:off x="4203440" y="1355711"/>
            <a:ext cx="308129" cy="1230221"/>
          </a:xfrm>
          <a:prstGeom prst="rect">
            <a:avLst/>
          </a:prstGeom>
        </p:spPr>
      </p:pic>
      <p:sp>
        <p:nvSpPr>
          <p:cNvPr id="2" name="TextBox 1"/>
          <p:cNvSpPr txBox="1"/>
          <p:nvPr/>
        </p:nvSpPr>
        <p:spPr>
          <a:xfrm>
            <a:off x="1861103" y="2561216"/>
            <a:ext cx="1333782" cy="461665"/>
          </a:xfrm>
          <a:prstGeom prst="rect">
            <a:avLst/>
          </a:prstGeom>
          <a:noFill/>
        </p:spPr>
        <p:txBody>
          <a:bodyPr wrap="square" rtlCol="0">
            <a:spAutoFit/>
          </a:bodyPr>
          <a:lstStyle/>
          <a:p>
            <a:pPr algn="ctr"/>
            <a:r>
              <a:rPr lang="en-US" sz="2400" b="1" dirty="0" smtClean="0">
                <a:solidFill>
                  <a:srgbClr val="00B0F0"/>
                </a:solidFill>
                <a:latin typeface="Arial" panose="020B0604020202020204" pitchFamily="34" charset="0"/>
                <a:cs typeface="Arial" panose="020B0604020202020204" pitchFamily="34" charset="0"/>
              </a:rPr>
              <a:t>355</a:t>
            </a:r>
            <a:endParaRPr lang="en-US" sz="2400" b="1" dirty="0">
              <a:solidFill>
                <a:srgbClr val="00B0F0"/>
              </a:solidFill>
              <a:latin typeface="Arial" panose="020B0604020202020204" pitchFamily="34" charset="0"/>
              <a:cs typeface="Arial" panose="020B0604020202020204" pitchFamily="34" charset="0"/>
            </a:endParaRPr>
          </a:p>
        </p:txBody>
      </p:sp>
      <p:pic>
        <p:nvPicPr>
          <p:cNvPr id="43" name="Picture 42"/>
          <p:cNvPicPr>
            <a:picLocks noChangeAspect="1"/>
          </p:cNvPicPr>
          <p:nvPr/>
        </p:nvPicPr>
        <p:blipFill>
          <a:blip r:embed="rId9"/>
          <a:stretch>
            <a:fillRect/>
          </a:stretch>
        </p:blipFill>
        <p:spPr>
          <a:xfrm>
            <a:off x="2556588" y="1355710"/>
            <a:ext cx="231844" cy="1206669"/>
          </a:xfrm>
          <a:prstGeom prst="rect">
            <a:avLst/>
          </a:prstGeom>
        </p:spPr>
      </p:pic>
      <p:pic>
        <p:nvPicPr>
          <p:cNvPr id="46" name="Picture 45"/>
          <p:cNvPicPr>
            <a:picLocks noChangeAspect="1"/>
          </p:cNvPicPr>
          <p:nvPr/>
        </p:nvPicPr>
        <p:blipFill>
          <a:blip r:embed="rId9"/>
          <a:stretch>
            <a:fillRect/>
          </a:stretch>
        </p:blipFill>
        <p:spPr>
          <a:xfrm>
            <a:off x="1974426" y="1349681"/>
            <a:ext cx="231844" cy="1206669"/>
          </a:xfrm>
          <a:prstGeom prst="rect">
            <a:avLst/>
          </a:prstGeom>
        </p:spPr>
      </p:pic>
      <p:pic>
        <p:nvPicPr>
          <p:cNvPr id="47" name="Picture 46"/>
          <p:cNvPicPr>
            <a:picLocks noChangeAspect="1"/>
          </p:cNvPicPr>
          <p:nvPr/>
        </p:nvPicPr>
        <p:blipFill>
          <a:blip r:embed="rId9"/>
          <a:stretch>
            <a:fillRect/>
          </a:stretch>
        </p:blipFill>
        <p:spPr>
          <a:xfrm>
            <a:off x="2265507" y="1355710"/>
            <a:ext cx="231844" cy="1206669"/>
          </a:xfrm>
          <a:prstGeom prst="rect">
            <a:avLst/>
          </a:prstGeom>
        </p:spPr>
      </p:pic>
      <p:pic>
        <p:nvPicPr>
          <p:cNvPr id="49" name="Picture 48"/>
          <p:cNvPicPr>
            <a:picLocks noChangeAspect="1"/>
          </p:cNvPicPr>
          <p:nvPr/>
        </p:nvPicPr>
        <p:blipFill>
          <a:blip r:embed="rId10"/>
          <a:stretch>
            <a:fillRect/>
          </a:stretch>
        </p:blipFill>
        <p:spPr>
          <a:xfrm flipH="1">
            <a:off x="3434782" y="1340797"/>
            <a:ext cx="308129" cy="1230221"/>
          </a:xfrm>
          <a:prstGeom prst="rect">
            <a:avLst/>
          </a:prstGeom>
        </p:spPr>
      </p:pic>
      <p:pic>
        <p:nvPicPr>
          <p:cNvPr id="50" name="Picture 49"/>
          <p:cNvPicPr>
            <a:picLocks noChangeAspect="1"/>
          </p:cNvPicPr>
          <p:nvPr/>
        </p:nvPicPr>
        <p:blipFill>
          <a:blip r:embed="rId10"/>
          <a:stretch>
            <a:fillRect/>
          </a:stretch>
        </p:blipFill>
        <p:spPr>
          <a:xfrm flipH="1">
            <a:off x="3819111" y="1349681"/>
            <a:ext cx="308129" cy="1230221"/>
          </a:xfrm>
          <a:prstGeom prst="rect">
            <a:avLst/>
          </a:prstGeom>
        </p:spPr>
      </p:pic>
      <p:sp>
        <p:nvSpPr>
          <p:cNvPr id="51" name="TextBox 50"/>
          <p:cNvSpPr txBox="1"/>
          <p:nvPr/>
        </p:nvSpPr>
        <p:spPr>
          <a:xfrm>
            <a:off x="3519470" y="2583969"/>
            <a:ext cx="1135124" cy="461665"/>
          </a:xfrm>
          <a:prstGeom prst="rect">
            <a:avLst/>
          </a:prstGeom>
          <a:noFill/>
        </p:spPr>
        <p:txBody>
          <a:bodyPr wrap="square" rtlCol="0">
            <a:spAutoFit/>
          </a:bodyPr>
          <a:lstStyle/>
          <a:p>
            <a:pPr algn="ctr"/>
            <a:r>
              <a:rPr lang="en-US" sz="2400" b="1" dirty="0" smtClean="0">
                <a:solidFill>
                  <a:srgbClr val="7030A0"/>
                </a:solidFill>
                <a:latin typeface="Arial" panose="020B0604020202020204" pitchFamily="34" charset="0"/>
                <a:cs typeface="Arial" panose="020B0604020202020204" pitchFamily="34" charset="0"/>
              </a:rPr>
              <a:t>31</a:t>
            </a:r>
            <a:r>
              <a:rPr lang="mn-MN" sz="2400" b="1" dirty="0" smtClean="0">
                <a:solidFill>
                  <a:srgbClr val="7030A0"/>
                </a:solidFill>
                <a:latin typeface="Arial" panose="020B0604020202020204" pitchFamily="34" charset="0"/>
                <a:cs typeface="Arial" panose="020B0604020202020204" pitchFamily="34" charset="0"/>
              </a:rPr>
              <a:t>4</a:t>
            </a:r>
            <a:endParaRPr lang="en-US" sz="2400" b="1" dirty="0">
              <a:solidFill>
                <a:srgbClr val="7030A0"/>
              </a:solidFill>
              <a:latin typeface="Arial" panose="020B0604020202020204" pitchFamily="34" charset="0"/>
              <a:cs typeface="Arial" panose="020B0604020202020204" pitchFamily="34" charset="0"/>
            </a:endParaRPr>
          </a:p>
        </p:txBody>
      </p:sp>
      <p:sp>
        <p:nvSpPr>
          <p:cNvPr id="7" name="Snip Diagonal Corner Rectangle 6"/>
          <p:cNvSpPr/>
          <p:nvPr/>
        </p:nvSpPr>
        <p:spPr>
          <a:xfrm>
            <a:off x="1034142" y="4731845"/>
            <a:ext cx="4572000" cy="1579765"/>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993934" y="4833085"/>
            <a:ext cx="4572000" cy="1323439"/>
          </a:xfrm>
          <a:prstGeom prst="rect">
            <a:avLst/>
          </a:prstGeom>
        </p:spPr>
        <p:txBody>
          <a:bodyPr>
            <a:spAutoFit/>
          </a:bodyPr>
          <a:lstStyle/>
          <a:p>
            <a:pPr algn="just"/>
            <a:r>
              <a:rPr lang="mn-MN" sz="1400" dirty="0" smtClean="0">
                <a:solidFill>
                  <a:schemeClr val="bg1"/>
                </a:solidFill>
                <a:latin typeface="Arial" panose="020B0604020202020204" pitchFamily="34" charset="0"/>
                <a:ea typeface="Calibri" charset="0"/>
                <a:cs typeface="Arial" panose="020B0604020202020204" pitchFamily="34" charset="0"/>
              </a:rPr>
              <a:t>	</a:t>
            </a:r>
            <a:r>
              <a:rPr lang="mn-MN" sz="1600" dirty="0">
                <a:solidFill>
                  <a:schemeClr val="bg1"/>
                </a:solidFill>
                <a:latin typeface="Arial" panose="020B0604020202020204" pitchFamily="34" charset="0"/>
                <a:cs typeface="Arial" panose="020B0604020202020204" pitchFamily="34" charset="0"/>
              </a:rPr>
              <a:t>2020 оны 6 дугаар сарын  байдлаар бүртгэлтэй ажилгүйчүүдийн тоо 669 болсон нь өмнөх оны мөн үеэс </a:t>
            </a:r>
            <a:r>
              <a:rPr lang="en-US" sz="1600" dirty="0">
                <a:solidFill>
                  <a:schemeClr val="bg1"/>
                </a:solidFill>
                <a:latin typeface="Arial" panose="020B0604020202020204" pitchFamily="34" charset="0"/>
                <a:cs typeface="Arial" panose="020B0604020202020204" pitchFamily="34" charset="0"/>
              </a:rPr>
              <a:t>30 </a:t>
            </a:r>
            <a:r>
              <a:rPr lang="mn-MN" sz="1600" dirty="0">
                <a:solidFill>
                  <a:schemeClr val="bg1"/>
                </a:solidFill>
                <a:latin typeface="Arial" panose="020B0604020202020204" pitchFamily="34" charset="0"/>
                <a:cs typeface="Arial" panose="020B0604020202020204" pitchFamily="34" charset="0"/>
              </a:rPr>
              <a:t>(4.7%) хүнээр өсч, өмнөх сараас 258 (62.8%) хүнээр өссөн байна. </a:t>
            </a:r>
            <a:endParaRPr lang="en-US" sz="1600" dirty="0">
              <a:solidFill>
                <a:schemeClr val="bg1"/>
              </a:solidFill>
              <a:latin typeface="Arial" panose="020B0604020202020204" pitchFamily="34" charset="0"/>
              <a:ea typeface="Calibri" charset="0"/>
              <a:cs typeface="Arial" panose="020B0604020202020204" pitchFamily="34" charset="0"/>
            </a:endParaRPr>
          </a:p>
        </p:txBody>
      </p:sp>
      <p:sp>
        <p:nvSpPr>
          <p:cNvPr id="3" name="Round Diagonal Corner Rectangle 2"/>
          <p:cNvSpPr/>
          <p:nvPr/>
        </p:nvSpPr>
        <p:spPr>
          <a:xfrm>
            <a:off x="6183825" y="4695987"/>
            <a:ext cx="5610386" cy="161026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n-MN" sz="1600" dirty="0" smtClean="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Нийт бүртгэлтэй ажилгүйчүүдийн тоо 669 болсны 314 (46.9%) нь эмэгтэйчүүд байна. Бүртгэлтэй ажилгүйчүүдийн </a:t>
            </a:r>
            <a:r>
              <a:rPr lang="en-US" sz="1600" dirty="0">
                <a:latin typeface="Arial" panose="020B0604020202020204" pitchFamily="34" charset="0"/>
                <a:cs typeface="Arial" panose="020B0604020202020204" pitchFamily="34" charset="0"/>
              </a:rPr>
              <a:t>5</a:t>
            </a:r>
            <a:r>
              <a:rPr lang="mn-MN" sz="1600" dirty="0">
                <a:latin typeface="Arial" panose="020B0604020202020204" pitchFamily="34" charset="0"/>
                <a:cs typeface="Arial" panose="020B0604020202020204" pitchFamily="34" charset="0"/>
              </a:rPr>
              <a:t>5.2 хувийг ерөнхий боловсролтой, 26.0 хувийг дээд боловсролтой, 12.</a:t>
            </a:r>
            <a:r>
              <a:rPr lang="en-US" sz="1600" dirty="0">
                <a:latin typeface="Arial" panose="020B0604020202020204" pitchFamily="34" charset="0"/>
                <a:cs typeface="Arial" panose="020B0604020202020204" pitchFamily="34" charset="0"/>
              </a:rPr>
              <a:t>7</a:t>
            </a:r>
            <a:r>
              <a:rPr lang="mn-MN" sz="1600" dirty="0">
                <a:latin typeface="Arial" panose="020B0604020202020204" pitchFamily="34" charset="0"/>
                <a:cs typeface="Arial" panose="020B0604020202020204" pitchFamily="34" charset="0"/>
              </a:rPr>
              <a:t> хувийг мэргэжилтэй ажилчид, 6.0 хувийг тусгай дунд боловсролтой, 0.1 хувийг боловсролгүй хүмүүс эзлэх боллоо. </a:t>
            </a:r>
            <a:endParaRPr lang="en-US" sz="1600" dirty="0">
              <a:latin typeface="Arial" panose="020B0604020202020204" pitchFamily="34" charset="0"/>
              <a:cs typeface="Arial" panose="020B0604020202020204" pitchFamily="34" charset="0"/>
            </a:endParaRPr>
          </a:p>
        </p:txBody>
      </p:sp>
      <p:sp>
        <p:nvSpPr>
          <p:cNvPr id="9" name="Up Arrow 8"/>
          <p:cNvSpPr/>
          <p:nvPr/>
        </p:nvSpPr>
        <p:spPr>
          <a:xfrm flipH="1">
            <a:off x="2983372" y="3721550"/>
            <a:ext cx="188362" cy="9379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Up Arrow 36"/>
          <p:cNvSpPr/>
          <p:nvPr/>
        </p:nvSpPr>
        <p:spPr>
          <a:xfrm rot="10800000" flipV="1">
            <a:off x="5354474" y="3765968"/>
            <a:ext cx="158775" cy="8616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p:cNvPicPr>
            <a:picLocks noChangeAspect="1"/>
          </p:cNvPicPr>
          <p:nvPr/>
        </p:nvPicPr>
        <p:blipFill>
          <a:blip r:embed="rId9"/>
          <a:stretch>
            <a:fillRect/>
          </a:stretch>
        </p:blipFill>
        <p:spPr>
          <a:xfrm>
            <a:off x="2831882" y="1359982"/>
            <a:ext cx="231844" cy="1206669"/>
          </a:xfrm>
          <a:prstGeom prst="rect">
            <a:avLst/>
          </a:prstGeom>
        </p:spPr>
      </p:pic>
      <p:graphicFrame>
        <p:nvGraphicFramePr>
          <p:cNvPr id="41" name="Chart 40"/>
          <p:cNvGraphicFramePr>
            <a:graphicFrameLocks/>
          </p:cNvGraphicFramePr>
          <p:nvPr>
            <p:extLst>
              <p:ext uri="{D42A27DB-BD31-4B8C-83A1-F6EECF244321}">
                <p14:modId xmlns:p14="http://schemas.microsoft.com/office/powerpoint/2010/main" val="4197781802"/>
              </p:ext>
            </p:extLst>
          </p:nvPr>
        </p:nvGraphicFramePr>
        <p:xfrm>
          <a:off x="6084794" y="1245858"/>
          <a:ext cx="5555144" cy="3058816"/>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020685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7" name="Rectangle 12"/>
          <p:cNvSpPr>
            <a:spLocks noChangeArrowheads="1"/>
          </p:cNvSpPr>
          <p:nvPr/>
        </p:nvSpPr>
        <p:spPr bwMode="auto">
          <a:xfrm>
            <a:off x="2438400" y="629875"/>
            <a:ext cx="9201538"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Нийгмийн даатгал, халамж</a:t>
            </a:r>
            <a:endParaRPr lang="mn-MN" sz="2400" b="1" dirty="0">
              <a:solidFill>
                <a:schemeClr val="bg1"/>
              </a:solidFill>
              <a:latin typeface="Arial" pitchFamily="34" charset="0"/>
              <a:cs typeface="Arial" pitchFamily="34" charset="0"/>
            </a:endParaRPr>
          </a:p>
        </p:txBody>
      </p:sp>
      <p:pic>
        <p:nvPicPr>
          <p:cNvPr id="18" name="Picture 17" descr="\\exchange_server\MCCT\PUBLIC\Tserendejid\Information icon\3.jpg"/>
          <p:cNvPicPr>
            <a:picLocks noChangeAspect="1" noChangeArrowheads="1"/>
          </p:cNvPicPr>
          <p:nvPr/>
        </p:nvPicPr>
        <p:blipFill>
          <a:blip r:embed="rId7" cstate="print"/>
          <a:srcRect/>
          <a:stretch>
            <a:fillRect/>
          </a:stretch>
        </p:blipFill>
        <p:spPr bwMode="auto">
          <a:xfrm>
            <a:off x="1749490" y="609098"/>
            <a:ext cx="533400" cy="482442"/>
          </a:xfrm>
          <a:prstGeom prst="rect">
            <a:avLst/>
          </a:prstGeom>
          <a:noFill/>
          <a:ln w="9525">
            <a:noFill/>
            <a:miter lim="800000"/>
            <a:headEnd/>
            <a:tailEnd/>
          </a:ln>
        </p:spPr>
      </p:pic>
      <p:pic>
        <p:nvPicPr>
          <p:cNvPr id="19" name="Picture 18"/>
          <p:cNvPicPr>
            <a:picLocks noChangeAspect="1"/>
          </p:cNvPicPr>
          <p:nvPr/>
        </p:nvPicPr>
        <p:blipFill>
          <a:blip r:embed="rId8"/>
          <a:stretch>
            <a:fillRect/>
          </a:stretch>
        </p:blipFill>
        <p:spPr>
          <a:xfrm>
            <a:off x="1185666" y="1161906"/>
            <a:ext cx="10454271" cy="1700138"/>
          </a:xfrm>
          <a:prstGeom prst="rect">
            <a:avLst/>
          </a:prstGeom>
        </p:spPr>
      </p:pic>
      <p:pic>
        <p:nvPicPr>
          <p:cNvPr id="20" name="Picture 19"/>
          <p:cNvPicPr>
            <a:picLocks noChangeAspect="1"/>
          </p:cNvPicPr>
          <p:nvPr/>
        </p:nvPicPr>
        <p:blipFill>
          <a:blip r:embed="rId9"/>
          <a:stretch>
            <a:fillRect/>
          </a:stretch>
        </p:blipFill>
        <p:spPr>
          <a:xfrm>
            <a:off x="1185666" y="2963645"/>
            <a:ext cx="10454272" cy="2153248"/>
          </a:xfrm>
          <a:prstGeom prst="rect">
            <a:avLst/>
          </a:prstGeom>
        </p:spPr>
      </p:pic>
      <p:sp>
        <p:nvSpPr>
          <p:cNvPr id="24" name="Rectangle 23"/>
          <p:cNvSpPr/>
          <p:nvPr/>
        </p:nvSpPr>
        <p:spPr>
          <a:xfrm>
            <a:off x="2523281" y="1494769"/>
            <a:ext cx="8913976" cy="1323439"/>
          </a:xfrm>
          <a:prstGeom prst="rect">
            <a:avLst/>
          </a:prstGeom>
        </p:spPr>
        <p:txBody>
          <a:bodyPr wrap="square">
            <a:spAutoFit/>
          </a:bodyPr>
          <a:lstStyle/>
          <a:p>
            <a:pPr algn="just"/>
            <a:r>
              <a:rPr lang="en-US" sz="1600" dirty="0" smtClean="0">
                <a:solidFill>
                  <a:srgbClr val="002060"/>
                </a:solidFill>
                <a:latin typeface="Arial" panose="020B0604020202020204" pitchFamily="34" charset="0"/>
                <a:ea typeface="Calibri" charset="0"/>
                <a:cs typeface="Arial" panose="020B0604020202020204" pitchFamily="34" charset="0"/>
              </a:rPr>
              <a:t>	</a:t>
            </a:r>
            <a:r>
              <a:rPr lang="mn-MN" sz="1600" dirty="0" smtClean="0">
                <a:solidFill>
                  <a:srgbClr val="002060"/>
                </a:solidFill>
                <a:latin typeface="Arial" panose="020B0604020202020204" pitchFamily="34" charset="0"/>
                <a:ea typeface="Calibri" charset="0"/>
                <a:cs typeface="Arial" panose="020B0604020202020204" pitchFamily="34" charset="0"/>
              </a:rPr>
              <a:t>Нийгмийн даатгалын </a:t>
            </a:r>
            <a:r>
              <a:rPr lang="mn-MN" sz="1600" dirty="0">
                <a:solidFill>
                  <a:srgbClr val="002060"/>
                </a:solidFill>
                <a:latin typeface="Arial" panose="020B0604020202020204" pitchFamily="34" charset="0"/>
                <a:ea typeface="Calibri" charset="0"/>
                <a:cs typeface="Arial" panose="020B0604020202020204" pitchFamily="34" charset="0"/>
              </a:rPr>
              <a:t>газрын мэдээллээр нийгмийн даатгалын сангийн орлого </a:t>
            </a:r>
            <a:r>
              <a:rPr lang="mn-MN" sz="1600" dirty="0" smtClean="0">
                <a:solidFill>
                  <a:srgbClr val="002060"/>
                </a:solidFill>
                <a:latin typeface="Arial" panose="020B0604020202020204" pitchFamily="34" charset="0"/>
                <a:ea typeface="Calibri" charset="0"/>
                <a:cs typeface="Arial" panose="020B0604020202020204" pitchFamily="34" charset="0"/>
              </a:rPr>
              <a:t>20</a:t>
            </a:r>
            <a:r>
              <a:rPr lang="en-US" sz="1600" dirty="0" smtClean="0">
                <a:solidFill>
                  <a:srgbClr val="002060"/>
                </a:solidFill>
                <a:latin typeface="Arial" panose="020B0604020202020204" pitchFamily="34" charset="0"/>
                <a:ea typeface="Calibri" charset="0"/>
                <a:cs typeface="Arial" panose="020B0604020202020204" pitchFamily="34" charset="0"/>
              </a:rPr>
              <a:t>20</a:t>
            </a:r>
            <a:r>
              <a:rPr lang="mn-MN" sz="1600" dirty="0" smtClean="0">
                <a:solidFill>
                  <a:srgbClr val="002060"/>
                </a:solidFill>
                <a:latin typeface="Arial" panose="020B0604020202020204" pitchFamily="34" charset="0"/>
                <a:ea typeface="Calibri" charset="0"/>
                <a:cs typeface="Arial" panose="020B0604020202020204" pitchFamily="34" charset="0"/>
              </a:rPr>
              <a:t> </a:t>
            </a:r>
            <a:r>
              <a:rPr lang="mn-MN" sz="1600" dirty="0">
                <a:solidFill>
                  <a:srgbClr val="002060"/>
                </a:solidFill>
                <a:latin typeface="Arial" panose="020B0604020202020204" pitchFamily="34" charset="0"/>
                <a:ea typeface="Calibri" charset="0"/>
                <a:cs typeface="Arial" panose="020B0604020202020204" pitchFamily="34" charset="0"/>
              </a:rPr>
              <a:t>оны </a:t>
            </a:r>
            <a:r>
              <a:rPr lang="mn-MN" sz="1600" dirty="0" smtClean="0">
                <a:solidFill>
                  <a:srgbClr val="002060"/>
                </a:solidFill>
                <a:latin typeface="Arial" panose="020B0604020202020204" pitchFamily="34" charset="0"/>
                <a:ea typeface="Calibri" charset="0"/>
                <a:cs typeface="Arial" panose="020B0604020202020204" pitchFamily="34" charset="0"/>
              </a:rPr>
              <a:t>эхний 6 сарын байдлаар </a:t>
            </a:r>
            <a:r>
              <a:rPr lang="en-US" sz="1600" dirty="0" smtClean="0">
                <a:solidFill>
                  <a:srgbClr val="002060"/>
                </a:solidFill>
                <a:latin typeface="Arial" panose="020B0604020202020204" pitchFamily="34" charset="0"/>
                <a:ea typeface="Calibri" charset="0"/>
                <a:cs typeface="Arial" panose="020B0604020202020204" pitchFamily="34" charset="0"/>
              </a:rPr>
              <a:t>20</a:t>
            </a:r>
            <a:r>
              <a:rPr lang="mn-MN" sz="1600" dirty="0" smtClean="0">
                <a:solidFill>
                  <a:srgbClr val="002060"/>
                </a:solidFill>
                <a:latin typeface="Arial" panose="020B0604020202020204" pitchFamily="34" charset="0"/>
                <a:ea typeface="Calibri" charset="0"/>
                <a:cs typeface="Arial" panose="020B0604020202020204" pitchFamily="34" charset="0"/>
              </a:rPr>
              <a:t> </a:t>
            </a:r>
            <a:r>
              <a:rPr lang="en-US" sz="1600" dirty="0" smtClean="0">
                <a:solidFill>
                  <a:srgbClr val="002060"/>
                </a:solidFill>
                <a:latin typeface="Arial" panose="020B0604020202020204" pitchFamily="34" charset="0"/>
                <a:ea typeface="Calibri" charset="0"/>
                <a:cs typeface="Arial" panose="020B0604020202020204" pitchFamily="34" charset="0"/>
              </a:rPr>
              <a:t>156</a:t>
            </a:r>
            <a:r>
              <a:rPr lang="mn-MN" sz="1600" dirty="0" smtClean="0">
                <a:solidFill>
                  <a:srgbClr val="002060"/>
                </a:solidFill>
                <a:latin typeface="Arial" panose="020B0604020202020204" pitchFamily="34" charset="0"/>
                <a:ea typeface="Calibri" charset="0"/>
                <a:cs typeface="Arial" panose="020B0604020202020204" pitchFamily="34" charset="0"/>
              </a:rPr>
              <a:t>.</a:t>
            </a:r>
            <a:r>
              <a:rPr lang="en-US" sz="1600" dirty="0" smtClean="0">
                <a:solidFill>
                  <a:srgbClr val="002060"/>
                </a:solidFill>
                <a:latin typeface="Arial" panose="020B0604020202020204" pitchFamily="34" charset="0"/>
                <a:ea typeface="Calibri" charset="0"/>
                <a:cs typeface="Arial" panose="020B0604020202020204" pitchFamily="34" charset="0"/>
              </a:rPr>
              <a:t>1</a:t>
            </a:r>
            <a:r>
              <a:rPr lang="mn-MN" sz="1600" dirty="0" smtClean="0">
                <a:solidFill>
                  <a:srgbClr val="002060"/>
                </a:solidFill>
                <a:latin typeface="Arial" panose="020B0604020202020204" pitchFamily="34" charset="0"/>
                <a:ea typeface="Calibri" charset="0"/>
                <a:cs typeface="Arial" panose="020B0604020202020204" pitchFamily="34" charset="0"/>
              </a:rPr>
              <a:t> сая төгрөг </a:t>
            </a:r>
            <a:r>
              <a:rPr lang="mn-MN" sz="1600" dirty="0">
                <a:solidFill>
                  <a:srgbClr val="002060"/>
                </a:solidFill>
                <a:latin typeface="Arial" panose="020B0604020202020204" pitchFamily="34" charset="0"/>
                <a:ea typeface="Calibri" charset="0"/>
                <a:cs typeface="Arial" panose="020B0604020202020204" pitchFamily="34" charset="0"/>
              </a:rPr>
              <a:t>болж, өмнөх оны мөн үеэс </a:t>
            </a:r>
            <a:r>
              <a:rPr lang="en-US" sz="1600" dirty="0" smtClean="0">
                <a:solidFill>
                  <a:srgbClr val="002060"/>
                </a:solidFill>
                <a:latin typeface="Arial" panose="020B0604020202020204" pitchFamily="34" charset="0"/>
                <a:ea typeface="Calibri" charset="0"/>
                <a:cs typeface="Arial" panose="020B0604020202020204" pitchFamily="34" charset="0"/>
              </a:rPr>
              <a:t>12 565</a:t>
            </a:r>
            <a:r>
              <a:rPr lang="mn-MN" sz="1600" dirty="0" smtClean="0">
                <a:solidFill>
                  <a:srgbClr val="002060"/>
                </a:solidFill>
                <a:latin typeface="Arial" panose="020B0604020202020204" pitchFamily="34" charset="0"/>
                <a:ea typeface="Calibri" charset="0"/>
                <a:cs typeface="Arial" panose="020B0604020202020204" pitchFamily="34" charset="0"/>
              </a:rPr>
              <a:t>.</a:t>
            </a:r>
            <a:r>
              <a:rPr lang="en-US" sz="1600" dirty="0" smtClean="0">
                <a:solidFill>
                  <a:srgbClr val="002060"/>
                </a:solidFill>
                <a:latin typeface="Arial" panose="020B0604020202020204" pitchFamily="34" charset="0"/>
                <a:ea typeface="Calibri" charset="0"/>
                <a:cs typeface="Arial" panose="020B0604020202020204" pitchFamily="34" charset="0"/>
              </a:rPr>
              <a:t>9</a:t>
            </a:r>
            <a:r>
              <a:rPr lang="mn-MN" sz="1600" dirty="0" smtClean="0">
                <a:solidFill>
                  <a:srgbClr val="002060"/>
                </a:solidFill>
                <a:latin typeface="Arial" panose="020B0604020202020204" pitchFamily="34" charset="0"/>
                <a:ea typeface="Calibri" charset="0"/>
                <a:cs typeface="Arial" panose="020B0604020202020204" pitchFamily="34" charset="0"/>
              </a:rPr>
              <a:t>  сая төгрөгөөр өссөн </a:t>
            </a:r>
            <a:r>
              <a:rPr lang="mn-MN" sz="1600" dirty="0">
                <a:solidFill>
                  <a:srgbClr val="002060"/>
                </a:solidFill>
                <a:latin typeface="Arial" panose="020B0604020202020204" pitchFamily="34" charset="0"/>
                <a:ea typeface="Calibri" charset="0"/>
                <a:cs typeface="Arial" panose="020B0604020202020204" pitchFamily="34" charset="0"/>
              </a:rPr>
              <a:t>байна.</a:t>
            </a:r>
            <a:r>
              <a:rPr lang="en-US" sz="1600" dirty="0">
                <a:solidFill>
                  <a:srgbClr val="002060"/>
                </a:solidFill>
                <a:latin typeface="Arial" panose="020B0604020202020204" pitchFamily="34" charset="0"/>
                <a:cs typeface="Arial" panose="020B0604020202020204" pitchFamily="34" charset="0"/>
              </a:rPr>
              <a:t> </a:t>
            </a:r>
            <a:endParaRPr lang="mn-MN" sz="1600" dirty="0" smtClean="0">
              <a:solidFill>
                <a:srgbClr val="002060"/>
              </a:solidFill>
              <a:latin typeface="Arial" panose="020B0604020202020204" pitchFamily="34" charset="0"/>
              <a:cs typeface="Arial" panose="020B0604020202020204" pitchFamily="34" charset="0"/>
            </a:endParaRPr>
          </a:p>
          <a:p>
            <a:pPr algn="just"/>
            <a:endParaRPr lang="mn-MN" sz="1600" dirty="0">
              <a:solidFill>
                <a:srgbClr val="002060"/>
              </a:solidFill>
              <a:latin typeface="Arial" panose="020B0604020202020204" pitchFamily="34" charset="0"/>
              <a:cs typeface="Arial" panose="020B0604020202020204" pitchFamily="34" charset="0"/>
            </a:endParaRPr>
          </a:p>
          <a:p>
            <a:pPr algn="just"/>
            <a:endParaRPr lang="en-US" sz="1600"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2523281" y="3046612"/>
            <a:ext cx="9028253" cy="2092881"/>
          </a:xfrm>
          <a:prstGeom prst="rect">
            <a:avLst/>
          </a:prstGeom>
        </p:spPr>
        <p:txBody>
          <a:bodyPr wrap="square">
            <a:spAutoFit/>
          </a:bodyPr>
          <a:lstStyle/>
          <a:p>
            <a:pPr algn="just"/>
            <a:r>
              <a:rPr lang="en-US" sz="16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2020 </a:t>
            </a:r>
            <a:r>
              <a:rPr lang="mn-MN" sz="1400" dirty="0">
                <a:latin typeface="Arial" panose="020B0604020202020204" pitchFamily="34" charset="0"/>
                <a:cs typeface="Arial" panose="020B0604020202020204" pitchFamily="34" charset="0"/>
              </a:rPr>
              <a:t>оны 6 дугаар сарын байдлаар тэтгэврийн даатгалын сангаас 17 520 тэтгэвэр авагчдад 39 994</a:t>
            </a:r>
            <a:r>
              <a:rPr lang="en-US" sz="1400" dirty="0">
                <a:latin typeface="Arial" panose="020B0604020202020204" pitchFamily="34" charset="0"/>
                <a:cs typeface="Arial" panose="020B0604020202020204" pitchFamily="34" charset="0"/>
              </a:rPr>
              <a:t>.7</a:t>
            </a:r>
            <a:r>
              <a:rPr lang="mn-MN" sz="1400" dirty="0">
                <a:latin typeface="Arial" panose="020B0604020202020204" pitchFamily="34" charset="0"/>
                <a:cs typeface="Arial" panose="020B0604020202020204" pitchFamily="34" charset="0"/>
              </a:rPr>
              <a:t> сая төгрөгийг олгосон нь өмнөх оны мөн үеэс тэтгэвэр авагчид </a:t>
            </a:r>
            <a:r>
              <a:rPr lang="en-US" sz="1400" dirty="0">
                <a:latin typeface="Arial" panose="020B0604020202020204" pitchFamily="34" charset="0"/>
                <a:cs typeface="Arial" panose="020B0604020202020204" pitchFamily="34" charset="0"/>
              </a:rPr>
              <a:t>789 (</a:t>
            </a:r>
            <a:r>
              <a:rPr lang="mn-MN"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7</a:t>
            </a:r>
            <a:r>
              <a:rPr lang="mn-MN"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a:t>
            </a:r>
            <a:r>
              <a:rPr lang="mn-MN" sz="1400" dirty="0">
                <a:latin typeface="Arial" panose="020B0604020202020204" pitchFamily="34" charset="0"/>
                <a:cs typeface="Arial" panose="020B0604020202020204" pitchFamily="34" charset="0"/>
              </a:rPr>
              <a:t> хүнээр өсч, олгосон тэтгэврийн хэмжээ </a:t>
            </a:r>
            <a:r>
              <a:rPr lang="en-US" sz="1400" dirty="0">
                <a:latin typeface="Arial" panose="020B0604020202020204" pitchFamily="34" charset="0"/>
                <a:cs typeface="Arial" panose="020B0604020202020204" pitchFamily="34" charset="0"/>
              </a:rPr>
              <a:t>3</a:t>
            </a:r>
            <a:r>
              <a:rPr lang="mn-MN" sz="1400" dirty="0">
                <a:latin typeface="Arial" panose="020B0604020202020204" pitchFamily="34" charset="0"/>
                <a:cs typeface="Arial" panose="020B0604020202020204" pitchFamily="34" charset="0"/>
              </a:rPr>
              <a:t> 10</a:t>
            </a:r>
            <a:r>
              <a:rPr lang="en-US" sz="1400" dirty="0">
                <a:latin typeface="Arial" panose="020B0604020202020204" pitchFamily="34" charset="0"/>
                <a:cs typeface="Arial" panose="020B0604020202020204" pitchFamily="34" charset="0"/>
              </a:rPr>
              <a:t>3</a:t>
            </a:r>
            <a:r>
              <a:rPr lang="mn-MN"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3 (8</a:t>
            </a:r>
            <a:r>
              <a:rPr lang="mn-MN"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4%) </a:t>
            </a:r>
            <a:r>
              <a:rPr lang="mn-MN" sz="1400" dirty="0">
                <a:latin typeface="Arial" panose="020B0604020202020204" pitchFamily="34" charset="0"/>
                <a:cs typeface="Arial" panose="020B0604020202020204" pitchFamily="34" charset="0"/>
              </a:rPr>
              <a:t>сая төгрөгөөр өссөн байна. Тэтгэмжийн даатгалын сангаас </a:t>
            </a:r>
            <a:r>
              <a:rPr lang="en-US" sz="1400" dirty="0">
                <a:latin typeface="Arial" panose="020B0604020202020204" pitchFamily="34" charset="0"/>
                <a:cs typeface="Arial" panose="020B0604020202020204" pitchFamily="34" charset="0"/>
              </a:rPr>
              <a:t>3 097</a:t>
            </a:r>
            <a:r>
              <a:rPr lang="mn-MN" sz="1400" dirty="0">
                <a:latin typeface="Arial" panose="020B0604020202020204" pitchFamily="34" charset="0"/>
                <a:cs typeface="Arial" panose="020B0604020202020204" pitchFamily="34" charset="0"/>
              </a:rPr>
              <a:t> хүнд </a:t>
            </a:r>
            <a:r>
              <a:rPr lang="en-US" sz="1400" dirty="0">
                <a:latin typeface="Arial" panose="020B0604020202020204" pitchFamily="34" charset="0"/>
                <a:cs typeface="Arial" panose="020B0604020202020204" pitchFamily="34" charset="0"/>
              </a:rPr>
              <a:t>1 654.6 </a:t>
            </a:r>
            <a:r>
              <a:rPr lang="mn-MN" sz="1400" dirty="0">
                <a:latin typeface="Arial" panose="020B0604020202020204" pitchFamily="34" charset="0"/>
                <a:cs typeface="Arial" panose="020B0604020202020204" pitchFamily="34" charset="0"/>
              </a:rPr>
              <a:t>сая төгрөгийг хөдөлмөрийн чадвараа түр алдсан, жирэмсэн амаржсан, оршуулгын тэтгэмжид, үйлдвэрийн осол мэргэжлээс шалтгаалах өвчин, даатгалын сангаас үйлдвэрлэлийн ослын тэтгэвэр, хөдөлмөрийн чадвараа түр алдсаны тэтгэмж, нөхөн төлбөр, сувиллын зардалд </a:t>
            </a:r>
            <a:r>
              <a:rPr lang="en-US" sz="1400" dirty="0">
                <a:latin typeface="Arial" panose="020B0604020202020204" pitchFamily="34" charset="0"/>
                <a:cs typeface="Arial" panose="020B0604020202020204" pitchFamily="34" charset="0"/>
              </a:rPr>
              <a:t>241</a:t>
            </a:r>
            <a:r>
              <a:rPr lang="mn-MN" sz="1400" dirty="0">
                <a:latin typeface="Arial" panose="020B0604020202020204" pitchFamily="34" charset="0"/>
                <a:cs typeface="Arial" panose="020B0604020202020204" pitchFamily="34" charset="0"/>
              </a:rPr>
              <a:t> хүнд </a:t>
            </a:r>
            <a:r>
              <a:rPr lang="en-US" sz="1400" dirty="0">
                <a:latin typeface="Arial" panose="020B0604020202020204" pitchFamily="34" charset="0"/>
                <a:cs typeface="Arial" panose="020B0604020202020204" pitchFamily="34" charset="0"/>
              </a:rPr>
              <a:t>587.5</a:t>
            </a:r>
            <a:r>
              <a:rPr lang="mn-MN" sz="1400" dirty="0">
                <a:latin typeface="Arial" panose="020B0604020202020204" pitchFamily="34" charset="0"/>
                <a:cs typeface="Arial" panose="020B0604020202020204" pitchFamily="34" charset="0"/>
              </a:rPr>
              <a:t> мянган төгрөг, Ажилгүйдлийн даатгалын сангаас </a:t>
            </a:r>
            <a:r>
              <a:rPr lang="en-US" sz="1400" dirty="0">
                <a:latin typeface="Arial" panose="020B0604020202020204" pitchFamily="34" charset="0"/>
                <a:cs typeface="Arial" panose="020B0604020202020204" pitchFamily="34" charset="0"/>
              </a:rPr>
              <a:t>221</a:t>
            </a:r>
            <a:r>
              <a:rPr lang="mn-MN" sz="1400" dirty="0">
                <a:latin typeface="Arial" panose="020B0604020202020204" pitchFamily="34" charset="0"/>
                <a:cs typeface="Arial" panose="020B0604020202020204" pitchFamily="34" charset="0"/>
              </a:rPr>
              <a:t> хүнд 5</a:t>
            </a:r>
            <a:r>
              <a:rPr lang="en-US" sz="1400" dirty="0">
                <a:latin typeface="Arial" panose="020B0604020202020204" pitchFamily="34" charset="0"/>
                <a:cs typeface="Arial" panose="020B0604020202020204" pitchFamily="34" charset="0"/>
              </a:rPr>
              <a:t>88</a:t>
            </a:r>
            <a:r>
              <a:rPr lang="mn-MN"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5</a:t>
            </a:r>
            <a:r>
              <a:rPr lang="mn-MN" sz="1400" dirty="0">
                <a:latin typeface="Arial" panose="020B0604020202020204" pitchFamily="34" charset="0"/>
                <a:cs typeface="Arial" panose="020B0604020202020204" pitchFamily="34" charset="0"/>
              </a:rPr>
              <a:t> мянган төгрөгийг ажилгүйдлийн тэтгэмжид тус тус олгожээ. </a:t>
            </a:r>
            <a:endParaRPr lang="en-US" sz="16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10"/>
          <a:stretch>
            <a:fillRect/>
          </a:stretch>
        </p:blipFill>
        <p:spPr>
          <a:xfrm>
            <a:off x="1185666" y="5240942"/>
            <a:ext cx="10454271" cy="1127708"/>
          </a:xfrm>
          <a:prstGeom prst="rect">
            <a:avLst/>
          </a:prstGeom>
        </p:spPr>
      </p:pic>
      <p:sp>
        <p:nvSpPr>
          <p:cNvPr id="3" name="Rectangle 2"/>
          <p:cNvSpPr/>
          <p:nvPr/>
        </p:nvSpPr>
        <p:spPr>
          <a:xfrm>
            <a:off x="2479079" y="5343348"/>
            <a:ext cx="9116656" cy="830997"/>
          </a:xfrm>
          <a:prstGeom prst="rect">
            <a:avLst/>
          </a:prstGeom>
        </p:spPr>
        <p:txBody>
          <a:bodyPr wrap="square">
            <a:spAutoFit/>
          </a:bodyPr>
          <a:lstStyle/>
          <a:p>
            <a:pPr algn="just"/>
            <a:r>
              <a:rPr lang="en-US" sz="1600" dirty="0" smtClean="0">
                <a:latin typeface="Arial" panose="020B0604020202020204" pitchFamily="34" charset="0"/>
                <a:cs typeface="Arial" panose="020B0604020202020204" pitchFamily="34" charset="0"/>
              </a:rPr>
              <a:t>	</a:t>
            </a:r>
            <a:r>
              <a:rPr lang="mn-MN" sz="1600" dirty="0"/>
              <a:t>Нийгмийн халамжийн сангаас </a:t>
            </a:r>
            <a:r>
              <a:rPr lang="en-US" sz="1600" dirty="0"/>
              <a:t>36 392</a:t>
            </a:r>
            <a:r>
              <a:rPr lang="mn-MN" sz="1600" dirty="0"/>
              <a:t> хүнд </a:t>
            </a:r>
            <a:r>
              <a:rPr lang="en-US" sz="1600" dirty="0"/>
              <a:t>8 933</a:t>
            </a:r>
            <a:r>
              <a:rPr lang="mn-MN" sz="1600" dirty="0"/>
              <a:t>.</a:t>
            </a:r>
            <a:r>
              <a:rPr lang="en-US" sz="1600" dirty="0"/>
              <a:t>6</a:t>
            </a:r>
            <a:r>
              <a:rPr lang="mn-MN" sz="1600" dirty="0"/>
              <a:t> сая төгрөгийн халамжийн тэтгэвэр, тэтгэмжийг олгосон нь өмнөх оны мөн үеэс нийгмийн халамжийн тэтгэвэр, тэтгэмж авагчид </a:t>
            </a:r>
            <a:r>
              <a:rPr lang="en-US" sz="1600" dirty="0"/>
              <a:t>947 (</a:t>
            </a:r>
            <a:r>
              <a:rPr lang="mn-MN" sz="1600" dirty="0"/>
              <a:t>2.6</a:t>
            </a:r>
            <a:r>
              <a:rPr lang="en-US" sz="1600" dirty="0"/>
              <a:t>%)</a:t>
            </a:r>
            <a:r>
              <a:rPr lang="mn-MN" sz="1600" dirty="0"/>
              <a:t> хүнээр өсч, олгосон тэтгэвэр тэтгэмжийн хэмжээ 1 343.4 </a:t>
            </a:r>
            <a:r>
              <a:rPr lang="en-US" sz="1600" dirty="0"/>
              <a:t>(</a:t>
            </a:r>
            <a:r>
              <a:rPr lang="mn-MN" sz="1600" dirty="0"/>
              <a:t>17.7</a:t>
            </a:r>
            <a:r>
              <a:rPr lang="en-US" sz="1600" dirty="0"/>
              <a:t>%)</a:t>
            </a:r>
            <a:r>
              <a:rPr lang="mn-MN" sz="1600" dirty="0"/>
              <a:t> сая төгрөгөөр тус тус өссөн байна.</a:t>
            </a:r>
            <a:endParaRPr lang="en-US" sz="1400" dirty="0"/>
          </a:p>
        </p:txBody>
      </p:sp>
    </p:spTree>
    <p:extLst>
      <p:ext uri="{BB962C8B-B14F-4D97-AF65-F5344CB8AC3E}">
        <p14:creationId xmlns:p14="http://schemas.microsoft.com/office/powerpoint/2010/main" val="2202151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438400" y="629875"/>
            <a:ext cx="9201538"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Гэмт хэрэг</a:t>
            </a:r>
            <a:endParaRPr lang="mn-MN" sz="2400" b="1" dirty="0">
              <a:solidFill>
                <a:schemeClr val="bg1"/>
              </a:solidFill>
              <a:latin typeface="Arial" pitchFamily="34" charset="0"/>
              <a:cs typeface="Arial" pitchFamily="34" charset="0"/>
            </a:endParaRPr>
          </a:p>
        </p:txBody>
      </p:sp>
      <p:pic>
        <p:nvPicPr>
          <p:cNvPr id="19" name="Picture 18"/>
          <p:cNvPicPr/>
          <p:nvPr/>
        </p:nvPicPr>
        <p:blipFill>
          <a:blip r:embed="rId7"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752701" y="629875"/>
            <a:ext cx="510540" cy="486410"/>
          </a:xfrm>
          <a:prstGeom prst="rect">
            <a:avLst/>
          </a:prstGeom>
          <a:noFill/>
          <a:ln w="9525">
            <a:noFill/>
            <a:miter lim="800000"/>
            <a:headEnd/>
            <a:tailEnd/>
          </a:ln>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002" y="1752529"/>
            <a:ext cx="1591821" cy="1441649"/>
          </a:xfrm>
          <a:prstGeom prst="rect">
            <a:avLst/>
          </a:prstGeom>
        </p:spPr>
      </p:pic>
      <p:sp>
        <p:nvSpPr>
          <p:cNvPr id="3" name="Round Diagonal Corner Rectangle 2"/>
          <p:cNvSpPr/>
          <p:nvPr/>
        </p:nvSpPr>
        <p:spPr>
          <a:xfrm>
            <a:off x="2263240" y="1269657"/>
            <a:ext cx="9376697" cy="2206204"/>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2323261" y="1239840"/>
            <a:ext cx="9376697" cy="2246769"/>
          </a:xfrm>
          <a:prstGeom prst="rect">
            <a:avLst/>
          </a:prstGeom>
          <a:noFill/>
        </p:spPr>
        <p:txBody>
          <a:bodyPr wrap="square" rtlCol="0">
            <a:spAutoFit/>
          </a:bodyPr>
          <a:lstStyle/>
          <a:p>
            <a:pPr algn="just"/>
            <a:r>
              <a:rPr lang="en-US" sz="1400" dirty="0">
                <a:solidFill>
                  <a:schemeClr val="bg1"/>
                </a:solidFill>
                <a:latin typeface="Arial" panose="020B0604020202020204" pitchFamily="34" charset="0"/>
                <a:cs typeface="Arial" panose="020B0604020202020204" pitchFamily="34" charset="0"/>
              </a:rPr>
              <a:t> </a:t>
            </a:r>
            <a:r>
              <a:rPr lang="en-US" sz="1400" dirty="0" smtClean="0">
                <a:solidFill>
                  <a:schemeClr val="bg1"/>
                </a:solidFill>
                <a:latin typeface="Arial" panose="020B0604020202020204" pitchFamily="34" charset="0"/>
                <a:cs typeface="Arial" panose="020B0604020202020204" pitchFamily="34" charset="0"/>
              </a:rPr>
              <a:t>    </a:t>
            </a:r>
            <a:r>
              <a:rPr lang="mn-MN" sz="1400" dirty="0" smtClean="0">
                <a:latin typeface="Arial" panose="020B0604020202020204" pitchFamily="34" charset="0"/>
                <a:cs typeface="Arial" panose="020B0604020202020204" pitchFamily="34" charset="0"/>
              </a:rPr>
              <a:t>2020 </a:t>
            </a:r>
            <a:r>
              <a:rPr lang="mn-MN" sz="1400" dirty="0">
                <a:latin typeface="Arial" panose="020B0604020202020204" pitchFamily="34" charset="0"/>
                <a:cs typeface="Arial" panose="020B0604020202020204" pitchFamily="34" charset="0"/>
              </a:rPr>
              <a:t>оны эхний хагас жилийн байдлаар Цагдаагийн газрын мэдээгээр нийт 318 гэмт хэрэг бүртгэгдсэн өмнөх оны мөн үеэс 83 (20.7%)-иар буурсан байна. Нийт гэмт хэргийн 62 (19.5%) нь согтуугаар үйлдэгдсэн нь өнгөрсөн оны мөн үетэй харьцуулахад </a:t>
            </a:r>
            <a:r>
              <a:rPr lang="en-US" sz="1400" dirty="0">
                <a:latin typeface="Arial" panose="020B0604020202020204" pitchFamily="34" charset="0"/>
                <a:cs typeface="Arial" panose="020B0604020202020204" pitchFamily="34" charset="0"/>
              </a:rPr>
              <a:t>25</a:t>
            </a:r>
            <a:r>
              <a:rPr lang="mn-MN" sz="1400" dirty="0">
                <a:latin typeface="Arial" panose="020B0604020202020204" pitchFamily="34" charset="0"/>
                <a:cs typeface="Arial" panose="020B0604020202020204" pitchFamily="34" charset="0"/>
              </a:rPr>
              <a:t> (28.7%)-иар буурсан байна.  </a:t>
            </a:r>
            <a:endParaRPr lang="en-US" sz="1400" dirty="0">
              <a:latin typeface="Arial" panose="020B0604020202020204" pitchFamily="34" charset="0"/>
              <a:cs typeface="Arial" panose="020B0604020202020204" pitchFamily="34" charset="0"/>
            </a:endParaRPr>
          </a:p>
          <a:p>
            <a:pPr algn="just"/>
            <a:r>
              <a:rPr lang="mn-MN" sz="1400" dirty="0">
                <a:latin typeface="Arial" panose="020B0604020202020204" pitchFamily="34" charset="0"/>
                <a:cs typeface="Arial" panose="020B0604020202020204" pitchFamily="34" charset="0"/>
              </a:rPr>
              <a:t>Иргэн болон байгууллагад нийт 654.8 сая төгрөгийн хохирол учирсан нь өмнөх оны мөн үеэс </a:t>
            </a:r>
            <a:r>
              <a:rPr lang="en-US" sz="1400" dirty="0">
                <a:latin typeface="Arial" panose="020B0604020202020204" pitchFamily="34" charset="0"/>
                <a:cs typeface="Arial" panose="020B0604020202020204" pitchFamily="34" charset="0"/>
              </a:rPr>
              <a:t>438</a:t>
            </a:r>
            <a:r>
              <a:rPr lang="mn-MN" sz="1400" dirty="0">
                <a:latin typeface="Arial" panose="020B0604020202020204" pitchFamily="34" charset="0"/>
                <a:cs typeface="Arial" panose="020B0604020202020204" pitchFamily="34" charset="0"/>
              </a:rPr>
              <a:t>.3 (40.1</a:t>
            </a:r>
            <a:r>
              <a:rPr lang="en-US" sz="1400" dirty="0">
                <a:latin typeface="Arial" panose="020B0604020202020204" pitchFamily="34" charset="0"/>
                <a:cs typeface="Arial" panose="020B0604020202020204" pitchFamily="34" charset="0"/>
              </a:rPr>
              <a:t>%</a:t>
            </a:r>
            <a:r>
              <a:rPr lang="mn-MN" sz="1400" dirty="0">
                <a:latin typeface="Arial" panose="020B0604020202020204" pitchFamily="34" charset="0"/>
                <a:cs typeface="Arial" panose="020B0604020202020204" pitchFamily="34" charset="0"/>
              </a:rPr>
              <a:t>) сая төгрөгөөр буурсан байна. Учирсан хохирлоос 285.2 сая төгрөгийг нөхөн төлүүлж, нөхөн төлөлт 43.6 хувьтай байна. </a:t>
            </a:r>
            <a:r>
              <a:rPr lang="mn-MN" sz="1400" dirty="0" smtClean="0">
                <a:latin typeface="Arial" panose="020B0604020202020204" pitchFamily="34" charset="0"/>
                <a:cs typeface="Arial" panose="020B0604020202020204" pitchFamily="34" charset="0"/>
              </a:rPr>
              <a:t>Бүртгэгдсэн </a:t>
            </a:r>
            <a:r>
              <a:rPr lang="mn-MN" sz="1400" dirty="0">
                <a:latin typeface="Arial" panose="020B0604020202020204" pitchFamily="34" charset="0"/>
                <a:cs typeface="Arial" panose="020B0604020202020204" pitchFamily="34" charset="0"/>
              </a:rPr>
              <a:t>гэмт хэргийн 127(39.9%) нь өмчлөх эрхийн эсрэг гэмт хэрэг,  116 (36.5%) нь хүний амь бие, эрүүл мэндийн эсрэг гэмт хэрэг, 31 (9.7%) нь байгаль хамгаалах журмын эсрэг гэмт хэрэг, 12 (3.8%) нь тээврийн хэрэгслийн хөдөлгөөний аюулгүй байдлын эсрэг гэмт хэрэг, 32 (10.1%) нь бусад төрлийн гэмт хэрэг эзэлж байна. Өмчлөх эрхийн эсрэг гэмт хэргийн  38(29.9%) нь малын хулгай байгаа нь өмнөх оны мөн үеэс 9 (31%)-иар  өссөн байна.</a:t>
            </a:r>
            <a:endParaRPr lang="en-US" sz="1400" dirty="0">
              <a:latin typeface="Arial" panose="020B0604020202020204" pitchFamily="34" charset="0"/>
              <a:cs typeface="Arial" panose="020B0604020202020204" pitchFamily="34" charset="0"/>
            </a:endParaRPr>
          </a:p>
        </p:txBody>
      </p:sp>
      <p:sp>
        <p:nvSpPr>
          <p:cNvPr id="2" name="Rectangle 1"/>
          <p:cNvSpPr/>
          <p:nvPr/>
        </p:nvSpPr>
        <p:spPr>
          <a:xfrm>
            <a:off x="3415250" y="3334471"/>
            <a:ext cx="6096000" cy="587853"/>
          </a:xfrm>
          <a:prstGeom prst="rect">
            <a:avLst/>
          </a:prstGeom>
        </p:spPr>
        <p:txBody>
          <a:bodyPr>
            <a:spAutoFit/>
          </a:bodyPr>
          <a:lstStyle/>
          <a:p>
            <a:pPr algn="just">
              <a:lnSpc>
                <a:spcPct val="115000"/>
              </a:lnSpc>
              <a:spcAft>
                <a:spcPts val="0"/>
              </a:spcAft>
            </a:pPr>
            <a:r>
              <a:rPr lang="mn-MN" sz="1400" dirty="0">
                <a:latin typeface="Arial" panose="020B0604020202020204" pitchFamily="34" charset="0"/>
                <a:ea typeface="Times New Roman" panose="02020603050405020304" pitchFamily="18" charset="0"/>
                <a:cs typeface="Arial" panose="020B0604020202020204" pitchFamily="34" charset="0"/>
              </a:rPr>
              <a:t> </a:t>
            </a:r>
            <a:endParaRPr lang="en-US" sz="1400" dirty="0">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mn-MN" sz="1400" b="1" dirty="0">
                <a:latin typeface="Arial" panose="020B0604020202020204" pitchFamily="34" charset="0"/>
                <a:ea typeface="Times New Roman" panose="02020603050405020304" pitchFamily="18" charset="0"/>
                <a:cs typeface="Arial" panose="020B0604020202020204" pitchFamily="34" charset="0"/>
              </a:rPr>
              <a:t>    Бүртгэгдсэн гэмт хэрэг, </a:t>
            </a:r>
            <a:r>
              <a:rPr lang="mn-MN" sz="1400" dirty="0">
                <a:latin typeface="Arial" panose="020B0604020202020204" pitchFamily="34" charset="0"/>
                <a:ea typeface="Times New Roman" panose="02020603050405020304" pitchFamily="18" charset="0"/>
                <a:cs typeface="Arial" panose="020B0604020202020204" pitchFamily="34" charset="0"/>
              </a:rPr>
              <a:t>төрлөөр, хувиар</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7" name="Picture 16"/>
          <p:cNvPicPr/>
          <p:nvPr/>
        </p:nvPicPr>
        <p:blipFill>
          <a:blip r:embed="rId9">
            <a:extLst>
              <a:ext uri="{28A0092B-C50C-407E-A947-70E740481C1C}">
                <a14:useLocalDpi xmlns:a14="http://schemas.microsoft.com/office/drawing/2010/main" val="0"/>
              </a:ext>
            </a:extLst>
          </a:blip>
          <a:srcRect/>
          <a:stretch>
            <a:fillRect/>
          </a:stretch>
        </p:blipFill>
        <p:spPr bwMode="auto">
          <a:xfrm>
            <a:off x="3240092" y="3805518"/>
            <a:ext cx="6697538" cy="2877229"/>
          </a:xfrm>
          <a:prstGeom prst="rect">
            <a:avLst/>
          </a:prstGeom>
          <a:noFill/>
        </p:spPr>
      </p:pic>
    </p:spTree>
    <p:extLst>
      <p:ext uri="{BB962C8B-B14F-4D97-AF65-F5344CB8AC3E}">
        <p14:creationId xmlns:p14="http://schemas.microsoft.com/office/powerpoint/2010/main" val="3631510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0886" y="1066991"/>
            <a:ext cx="2057400" cy="1625346"/>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80886" y="3559502"/>
            <a:ext cx="2471928" cy="1600200"/>
          </a:xfrm>
          <a:prstGeom prst="rect">
            <a:avLst/>
          </a:prstGeom>
        </p:spPr>
      </p:pic>
      <p:sp>
        <p:nvSpPr>
          <p:cNvPr id="7" name="Round Diagonal Corner Rectangle 6"/>
          <p:cNvSpPr/>
          <p:nvPr/>
        </p:nvSpPr>
        <p:spPr>
          <a:xfrm>
            <a:off x="4225159" y="762957"/>
            <a:ext cx="7708694" cy="177187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315649" y="778981"/>
            <a:ext cx="7527713" cy="2063642"/>
          </a:xfrm>
          <a:prstGeom prst="rect">
            <a:avLst/>
          </a:prstGeom>
          <a:noFill/>
        </p:spPr>
        <p:txBody>
          <a:bodyPr wrap="square" rtlCol="0">
            <a:spAutoFit/>
          </a:bodyPr>
          <a:lstStyle/>
          <a:p>
            <a:pPr algn="just"/>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Сэлэнгэ аймгийн Алтанбулаг болон Сүхбаатар боомтоор давхардсан тоогоор   102.7 мянган зорчигч нэвтэрсэн нь өмнөх оны мөн үеэс 241.8 (70.2%) мянган хүнээр буурсан байна. Нийт зорчигчдын 76.3 (74</a:t>
            </a:r>
            <a:r>
              <a:rPr lang="en-US" sz="1400" dirty="0">
                <a:solidFill>
                  <a:schemeClr val="bg1"/>
                </a:solidFill>
                <a:latin typeface="Arial" panose="020B0604020202020204" pitchFamily="34" charset="0"/>
                <a:cs typeface="Arial" panose="020B0604020202020204" pitchFamily="34" charset="0"/>
              </a:rPr>
              <a:t>.3</a:t>
            </a:r>
            <a:r>
              <a:rPr lang="mn-MN" sz="1400" dirty="0">
                <a:solidFill>
                  <a:schemeClr val="bg1"/>
                </a:solidFill>
                <a:latin typeface="Arial" panose="020B0604020202020204" pitchFamily="34" charset="0"/>
                <a:cs typeface="Arial" panose="020B0604020202020204" pitchFamily="34" charset="0"/>
              </a:rPr>
              <a:t>%) мянга нь Монгол иргэд,  26.4 (25.7%) мянга нь гадаад иргэд байна. Энэ нь өмнөх оны мөн үетэй харьцуулахад хилээр нэвтэрсэн Монгол иргэдийн тоо 203.3 (72.7%) мянган хүнээр, гадаад иргэдийн тоо 38.5 (59.3%) мянган хүнээр буурсан үзүүлэлттэй байна.</a:t>
            </a:r>
            <a:endParaRPr lang="en-US" sz="1400" dirty="0">
              <a:solidFill>
                <a:schemeClr val="bg1"/>
              </a:solidFill>
              <a:latin typeface="Arial" panose="020B0604020202020204" pitchFamily="34" charset="0"/>
              <a:cs typeface="Arial" panose="020B0604020202020204" pitchFamily="34" charset="0"/>
            </a:endParaRPr>
          </a:p>
          <a:p>
            <a:pPr algn="just"/>
            <a:r>
              <a:rPr lang="mn-MN" sz="1400" dirty="0">
                <a:solidFill>
                  <a:schemeClr val="bg1"/>
                </a:solidFill>
                <a:latin typeface="Arial" panose="020B0604020202020204" pitchFamily="34" charset="0"/>
                <a:cs typeface="Arial" panose="020B0604020202020204" pitchFamily="34" charset="0"/>
              </a:rPr>
              <a:t>Монгол-Оросын хилийг хялбарчилсан журмаар хил нэвтрэх эрхийн үнэмлэхээр </a:t>
            </a:r>
            <a:r>
              <a:rPr lang="en-US" sz="1400" dirty="0">
                <a:solidFill>
                  <a:schemeClr val="bg1"/>
                </a:solidFill>
                <a:latin typeface="Arial" panose="020B0604020202020204" pitchFamily="34" charset="0"/>
                <a:cs typeface="Arial" panose="020B0604020202020204" pitchFamily="34" charset="0"/>
              </a:rPr>
              <a:t>5 202 </a:t>
            </a:r>
            <a:r>
              <a:rPr lang="mn-MN" sz="1400" dirty="0">
                <a:solidFill>
                  <a:schemeClr val="bg1"/>
                </a:solidFill>
                <a:latin typeface="Arial" panose="020B0604020202020204" pitchFamily="34" charset="0"/>
                <a:cs typeface="Arial" panose="020B0604020202020204" pitchFamily="34" charset="0"/>
              </a:rPr>
              <a:t>хүн  зорчсон байна. </a:t>
            </a:r>
            <a:endParaRPr lang="en-US" sz="1400" dirty="0">
              <a:solidFill>
                <a:schemeClr val="bg1"/>
              </a:solidFill>
              <a:latin typeface="Arial" panose="020B0604020202020204" pitchFamily="34" charset="0"/>
              <a:cs typeface="Arial" panose="020B0604020202020204" pitchFamily="34" charset="0"/>
            </a:endParaRPr>
          </a:p>
          <a:p>
            <a:pPr algn="just">
              <a:lnSpc>
                <a:spcPct val="115000"/>
              </a:lnSpc>
            </a:pPr>
            <a:r>
              <a:rPr lang="mn-MN" sz="14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mn-MN" sz="14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17" name="Chart 16"/>
          <p:cNvGraphicFramePr/>
          <p:nvPr>
            <p:extLst>
              <p:ext uri="{D42A27DB-BD31-4B8C-83A1-F6EECF244321}">
                <p14:modId xmlns:p14="http://schemas.microsoft.com/office/powerpoint/2010/main" val="793560061"/>
              </p:ext>
            </p:extLst>
          </p:nvPr>
        </p:nvGraphicFramePr>
        <p:xfrm>
          <a:off x="4225160" y="2876441"/>
          <a:ext cx="7618202" cy="347864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646760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7">
            <a:duotone>
              <a:prstClr val="black"/>
              <a:srgbClr val="00B0F0">
                <a:tint val="45000"/>
                <a:satMod val="400000"/>
              </a:srgbClr>
            </a:duotone>
          </a:blip>
          <a:stretch>
            <a:fillRect/>
          </a:stretch>
        </p:blipFill>
        <p:spPr>
          <a:xfrm>
            <a:off x="1229460" y="1307140"/>
            <a:ext cx="10373160" cy="1230290"/>
          </a:xfrm>
          <a:prstGeom prst="rect">
            <a:avLst/>
          </a:prstGeom>
        </p:spPr>
      </p:pic>
      <p:sp>
        <p:nvSpPr>
          <p:cNvPr id="19" name="Rectangle 12"/>
          <p:cNvSpPr>
            <a:spLocks noChangeArrowheads="1"/>
          </p:cNvSpPr>
          <p:nvPr/>
        </p:nvSpPr>
        <p:spPr bwMode="auto">
          <a:xfrm>
            <a:off x="2732315" y="638756"/>
            <a:ext cx="920153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ctr" fontAlgn="auto">
              <a:spcBef>
                <a:spcPct val="20000"/>
              </a:spcBef>
              <a:spcAft>
                <a:spcPts val="0"/>
              </a:spcAft>
              <a:buClr>
                <a:schemeClr val="accent6">
                  <a:lumMod val="50000"/>
                </a:schemeClr>
              </a:buClr>
              <a:buSzPct val="80000"/>
              <a:defRPr/>
            </a:pPr>
            <a:r>
              <a:rPr lang="mn-MN" sz="2400" b="1" dirty="0">
                <a:solidFill>
                  <a:srgbClr val="002060"/>
                </a:solidFill>
                <a:latin typeface="Arial" panose="020B0604020202020204" pitchFamily="34" charset="0"/>
                <a:ea typeface="Arial Unicode MS" pitchFamily="34" charset="-128"/>
                <a:cs typeface="Arial" panose="020B0604020202020204" pitchFamily="34" charset="0"/>
              </a:rPr>
              <a:t>МАКРО ЭДИЙН ЗАСГИЙН </a:t>
            </a:r>
            <a:r>
              <a:rPr lang="mn-MN" sz="2400" b="1" dirty="0" smtClean="0">
                <a:solidFill>
                  <a:srgbClr val="002060"/>
                </a:solidFill>
                <a:latin typeface="Arial" panose="020B0604020202020204" pitchFamily="34" charset="0"/>
                <a:ea typeface="Arial Unicode MS" pitchFamily="34" charset="-128"/>
                <a:cs typeface="Arial" panose="020B0604020202020204" pitchFamily="34" charset="0"/>
              </a:rPr>
              <a:t>ҮЗҮҮЛЭЛТ–Банкны </a:t>
            </a:r>
            <a:r>
              <a:rPr lang="mn-MN" sz="2400" b="1" dirty="0">
                <a:solidFill>
                  <a:srgbClr val="002060"/>
                </a:solidFill>
                <a:latin typeface="Arial" panose="020B0604020202020204" pitchFamily="34" charset="0"/>
                <a:ea typeface="Arial Unicode MS" pitchFamily="34" charset="-128"/>
                <a:cs typeface="Arial" panose="020B0604020202020204" pitchFamily="34" charset="0"/>
              </a:rPr>
              <a:t>мэдээ</a:t>
            </a:r>
          </a:p>
        </p:txBody>
      </p:sp>
      <p:pic>
        <p:nvPicPr>
          <p:cNvPr id="20" name="Picture 1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90398" y="660365"/>
            <a:ext cx="510540" cy="462915"/>
          </a:xfrm>
          <a:prstGeom prst="rect">
            <a:avLst/>
          </a:prstGeom>
          <a:noFill/>
          <a:ln w="9525">
            <a:noFill/>
            <a:miter lim="800000"/>
            <a:headEnd/>
            <a:tailEnd/>
          </a:ln>
        </p:spPr>
      </p:pic>
      <p:sp>
        <p:nvSpPr>
          <p:cNvPr id="21" name="Rectangle 20"/>
          <p:cNvSpPr/>
          <p:nvPr/>
        </p:nvSpPr>
        <p:spPr>
          <a:xfrm>
            <a:off x="2707983" y="1356514"/>
            <a:ext cx="8870305" cy="1077218"/>
          </a:xfrm>
          <a:prstGeom prst="rect">
            <a:avLst/>
          </a:prstGeom>
        </p:spPr>
        <p:txBody>
          <a:bodyPr wrap="square">
            <a:spAutoFit/>
          </a:bodyPr>
          <a:lstStyle/>
          <a:p>
            <a:pPr algn="just"/>
            <a:r>
              <a:rPr lang="en-US" sz="1400" dirty="0" smtClean="0">
                <a:solidFill>
                  <a:schemeClr val="bg1"/>
                </a:solidFill>
                <a:latin typeface="Arial" panose="020B0604020202020204" pitchFamily="34" charset="0"/>
                <a:cs typeface="Arial" panose="020B0604020202020204" pitchFamily="34" charset="0"/>
              </a:rPr>
              <a:t>	</a:t>
            </a:r>
            <a:r>
              <a:rPr lang="mn-MN" sz="1600" dirty="0" smtClean="0">
                <a:solidFill>
                  <a:schemeClr val="bg1"/>
                </a:solidFill>
                <a:latin typeface="Arial" panose="020B0604020202020204" pitchFamily="34" charset="0"/>
                <a:cs typeface="Arial" panose="020B0604020202020204" pitchFamily="34" charset="0"/>
              </a:rPr>
              <a:t>Монгол банкны мэдээгээр зээлийн өрийн үлдэгдэл 273 607.9</a:t>
            </a:r>
            <a:r>
              <a:rPr lang="mn-MN" sz="1600" b="1" dirty="0" smtClean="0">
                <a:solidFill>
                  <a:schemeClr val="bg1"/>
                </a:solidFill>
                <a:latin typeface="Arial" panose="020B0604020202020204" pitchFamily="34" charset="0"/>
                <a:cs typeface="Arial" panose="020B0604020202020204" pitchFamily="34" charset="0"/>
              </a:rPr>
              <a:t> </a:t>
            </a:r>
            <a:r>
              <a:rPr lang="mn-MN" sz="1600" dirty="0" smtClean="0">
                <a:solidFill>
                  <a:schemeClr val="bg1"/>
                </a:solidFill>
                <a:latin typeface="Arial" panose="020B0604020202020204" pitchFamily="34" charset="0"/>
                <a:cs typeface="Arial" panose="020B0604020202020204" pitchFamily="34" charset="0"/>
              </a:rPr>
              <a:t>сая төгрөг  байгаа ба үүний 3.</a:t>
            </a:r>
            <a:r>
              <a:rPr lang="en-US" sz="1600" dirty="0" smtClean="0">
                <a:solidFill>
                  <a:schemeClr val="bg1"/>
                </a:solidFill>
                <a:latin typeface="Arial" panose="020B0604020202020204" pitchFamily="34" charset="0"/>
                <a:cs typeface="Arial" panose="020B0604020202020204" pitchFamily="34" charset="0"/>
              </a:rPr>
              <a:t>3</a:t>
            </a:r>
            <a:r>
              <a:rPr lang="mn-MN" sz="1600" dirty="0" smtClean="0">
                <a:solidFill>
                  <a:schemeClr val="bg1"/>
                </a:solidFill>
                <a:latin typeface="Arial" panose="020B0604020202020204" pitchFamily="34" charset="0"/>
                <a:cs typeface="Arial" panose="020B0604020202020204" pitchFamily="34" charset="0"/>
              </a:rPr>
              <a:t> хувийг чанаргүй зээл эзэлж байна. Нийт харилцахын үлдэгдэл 39 </a:t>
            </a:r>
            <a:r>
              <a:rPr lang="en-US" sz="1600" dirty="0" smtClean="0">
                <a:solidFill>
                  <a:schemeClr val="bg1"/>
                </a:solidFill>
                <a:latin typeface="Arial" panose="020B0604020202020204" pitchFamily="34" charset="0"/>
                <a:cs typeface="Arial" panose="020B0604020202020204" pitchFamily="34" charset="0"/>
              </a:rPr>
              <a:t>507</a:t>
            </a:r>
            <a:r>
              <a:rPr lang="mn-MN" sz="1600" dirty="0" smtClean="0">
                <a:solidFill>
                  <a:schemeClr val="bg1"/>
                </a:solidFill>
                <a:latin typeface="Arial" panose="020B0604020202020204" pitchFamily="34" charset="0"/>
                <a:cs typeface="Arial" panose="020B0604020202020204" pitchFamily="34" charset="0"/>
              </a:rPr>
              <a:t>.3 сая төгрөг, мөнгөн хадгаламж 1</a:t>
            </a:r>
            <a:r>
              <a:rPr lang="en-US" sz="1600" dirty="0" smtClean="0">
                <a:solidFill>
                  <a:schemeClr val="bg1"/>
                </a:solidFill>
                <a:latin typeface="Arial" panose="020B0604020202020204" pitchFamily="34" charset="0"/>
                <a:cs typeface="Arial" panose="020B0604020202020204" pitchFamily="34" charset="0"/>
              </a:rPr>
              <a:t>22 566</a:t>
            </a:r>
            <a:r>
              <a:rPr lang="mn-MN" sz="1600" dirty="0" smtClean="0">
                <a:solidFill>
                  <a:schemeClr val="bg1"/>
                </a:solidFill>
                <a:latin typeface="Arial" panose="020B0604020202020204" pitchFamily="34" charset="0"/>
                <a:cs typeface="Arial" panose="020B0604020202020204" pitchFamily="34" charset="0"/>
              </a:rPr>
              <a:t>.</a:t>
            </a:r>
            <a:r>
              <a:rPr lang="en-US" sz="1600" dirty="0" smtClean="0">
                <a:solidFill>
                  <a:schemeClr val="bg1"/>
                </a:solidFill>
                <a:latin typeface="Arial" panose="020B0604020202020204" pitchFamily="34" charset="0"/>
                <a:cs typeface="Arial" panose="020B0604020202020204" pitchFamily="34" charset="0"/>
              </a:rPr>
              <a:t>2</a:t>
            </a:r>
            <a:r>
              <a:rPr lang="en-US" sz="1600" b="1" dirty="0" smtClean="0">
                <a:solidFill>
                  <a:schemeClr val="bg1"/>
                </a:solidFill>
                <a:latin typeface="Arial" panose="020B0604020202020204" pitchFamily="34" charset="0"/>
                <a:cs typeface="Arial" panose="020B0604020202020204" pitchFamily="34" charset="0"/>
              </a:rPr>
              <a:t> </a:t>
            </a:r>
            <a:r>
              <a:rPr lang="mn-MN" sz="1600" dirty="0" smtClean="0">
                <a:solidFill>
                  <a:schemeClr val="bg1"/>
                </a:solidFill>
                <a:latin typeface="Arial" panose="020B0604020202020204" pitchFamily="34" charset="0"/>
                <a:cs typeface="Arial" panose="020B0604020202020204" pitchFamily="34" charset="0"/>
              </a:rPr>
              <a:t>сая төгрөг байна. Аймгийн хэмжээнд банкны нийт 64 салбар нэгжид 373 ажилтан ажиллаж байна.</a:t>
            </a:r>
            <a:endParaRPr lang="en-US" sz="1600" dirty="0">
              <a:solidFill>
                <a:schemeClr val="bg1"/>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9">
            <a:duotone>
              <a:prstClr val="black"/>
              <a:srgbClr val="FF0000">
                <a:tint val="45000"/>
                <a:satMod val="400000"/>
              </a:srgbClr>
            </a:duotone>
          </a:blip>
          <a:stretch>
            <a:fillRect/>
          </a:stretch>
        </p:blipFill>
        <p:spPr>
          <a:xfrm>
            <a:off x="1236114" y="2710732"/>
            <a:ext cx="10454272" cy="1386019"/>
          </a:xfrm>
          <a:prstGeom prst="rect">
            <a:avLst/>
          </a:prstGeom>
        </p:spPr>
      </p:pic>
      <p:sp>
        <p:nvSpPr>
          <p:cNvPr id="23" name="Rectangle 22"/>
          <p:cNvSpPr/>
          <p:nvPr/>
        </p:nvSpPr>
        <p:spPr>
          <a:xfrm>
            <a:off x="2807082" y="3111450"/>
            <a:ext cx="8424779" cy="553998"/>
          </a:xfrm>
          <a:prstGeom prst="rect">
            <a:avLst/>
          </a:prstGeom>
        </p:spPr>
        <p:txBody>
          <a:bodyPr wrap="square">
            <a:spAutoFit/>
          </a:bodyPr>
          <a:lstStyle/>
          <a:p>
            <a:pPr algn="just"/>
            <a:r>
              <a:rPr lang="en-US" sz="1500" dirty="0" smtClean="0">
                <a:solidFill>
                  <a:schemeClr val="bg1"/>
                </a:solidFill>
                <a:latin typeface="Tahoma" charset="0"/>
                <a:ea typeface="Calibri" charset="0"/>
              </a:rPr>
              <a:t>	</a:t>
            </a:r>
            <a:r>
              <a:rPr lang="mn-MN" sz="1500" dirty="0" smtClean="0">
                <a:solidFill>
                  <a:schemeClr val="bg1"/>
                </a:solidFill>
                <a:latin typeface="Tahoma" charset="0"/>
                <a:ea typeface="Calibri" charset="0"/>
              </a:rPr>
              <a:t>20</a:t>
            </a:r>
            <a:r>
              <a:rPr lang="en-US" sz="1500" dirty="0" smtClean="0">
                <a:solidFill>
                  <a:schemeClr val="bg1"/>
                </a:solidFill>
                <a:latin typeface="Tahoma" charset="0"/>
                <a:ea typeface="Calibri" charset="0"/>
              </a:rPr>
              <a:t>20</a:t>
            </a:r>
            <a:r>
              <a:rPr lang="mn-MN" sz="1500" dirty="0" smtClean="0">
                <a:solidFill>
                  <a:schemeClr val="bg1"/>
                </a:solidFill>
                <a:latin typeface="Tahoma" charset="0"/>
                <a:ea typeface="Calibri" charset="0"/>
              </a:rPr>
              <a:t> </a:t>
            </a:r>
            <a:r>
              <a:rPr lang="mn-MN" sz="1500" dirty="0">
                <a:solidFill>
                  <a:schemeClr val="bg1"/>
                </a:solidFill>
                <a:latin typeface="Tahoma" charset="0"/>
                <a:ea typeface="Calibri" charset="0"/>
              </a:rPr>
              <a:t>оны </a:t>
            </a:r>
            <a:r>
              <a:rPr lang="mn-MN" sz="1500" dirty="0" smtClean="0">
                <a:solidFill>
                  <a:schemeClr val="bg1"/>
                </a:solidFill>
                <a:latin typeface="Tahoma" charset="0"/>
                <a:ea typeface="Calibri" charset="0"/>
              </a:rPr>
              <a:t>эхний 6 сарын байдлаар иргэдийн мөнгөн хадгламж </a:t>
            </a:r>
            <a:r>
              <a:rPr lang="en-US" sz="1500" dirty="0" smtClean="0">
                <a:solidFill>
                  <a:schemeClr val="bg1"/>
                </a:solidFill>
                <a:latin typeface="Tahoma" charset="0"/>
                <a:ea typeface="Calibri" charset="0"/>
              </a:rPr>
              <a:t>122</a:t>
            </a:r>
            <a:r>
              <a:rPr lang="mn-MN" sz="1500" dirty="0" smtClean="0">
                <a:solidFill>
                  <a:schemeClr val="bg1"/>
                </a:solidFill>
                <a:latin typeface="Tahoma" charset="0"/>
                <a:ea typeface="Calibri" charset="0"/>
              </a:rPr>
              <a:t> </a:t>
            </a:r>
            <a:r>
              <a:rPr lang="en-US" sz="1500" dirty="0" smtClean="0">
                <a:solidFill>
                  <a:schemeClr val="bg1"/>
                </a:solidFill>
                <a:latin typeface="Tahoma" charset="0"/>
                <a:ea typeface="Calibri" charset="0"/>
              </a:rPr>
              <a:t>566</a:t>
            </a:r>
            <a:r>
              <a:rPr lang="mn-MN" sz="1500" dirty="0" smtClean="0">
                <a:solidFill>
                  <a:schemeClr val="bg1"/>
                </a:solidFill>
                <a:latin typeface="Tahoma" charset="0"/>
                <a:ea typeface="Calibri" charset="0"/>
              </a:rPr>
              <a:t>.</a:t>
            </a:r>
            <a:r>
              <a:rPr lang="en-US" sz="1500" dirty="0" smtClean="0">
                <a:solidFill>
                  <a:schemeClr val="bg1"/>
                </a:solidFill>
                <a:latin typeface="Tahoma" charset="0"/>
                <a:ea typeface="Calibri" charset="0"/>
              </a:rPr>
              <a:t>2</a:t>
            </a:r>
            <a:r>
              <a:rPr lang="mn-MN" sz="1500" dirty="0" smtClean="0">
                <a:solidFill>
                  <a:schemeClr val="bg1"/>
                </a:solidFill>
                <a:latin typeface="Tahoma" charset="0"/>
                <a:ea typeface="Calibri" charset="0"/>
              </a:rPr>
              <a:t> </a:t>
            </a:r>
            <a:r>
              <a:rPr lang="mn-MN" sz="1500" dirty="0" smtClean="0">
                <a:solidFill>
                  <a:schemeClr val="bg1"/>
                </a:solidFill>
                <a:latin typeface="Tahoma" charset="0"/>
                <a:ea typeface="Calibri" charset="0"/>
              </a:rPr>
              <a:t>сая.төг </a:t>
            </a:r>
            <a:r>
              <a:rPr lang="mn-MN" sz="1500" dirty="0">
                <a:solidFill>
                  <a:schemeClr val="bg1"/>
                </a:solidFill>
                <a:latin typeface="Tahoma" charset="0"/>
                <a:ea typeface="Calibri" charset="0"/>
              </a:rPr>
              <a:t>төгрөг болж, өмнөх оны мөн </a:t>
            </a:r>
            <a:r>
              <a:rPr lang="mn-MN" sz="1500" dirty="0" smtClean="0">
                <a:solidFill>
                  <a:schemeClr val="bg1"/>
                </a:solidFill>
                <a:latin typeface="Tahoma" charset="0"/>
                <a:ea typeface="Calibri" charset="0"/>
              </a:rPr>
              <a:t>үеэс </a:t>
            </a:r>
            <a:r>
              <a:rPr lang="en-US" sz="1500" dirty="0" smtClean="0">
                <a:solidFill>
                  <a:schemeClr val="bg1"/>
                </a:solidFill>
                <a:latin typeface="Tahoma" charset="0"/>
                <a:ea typeface="Calibri" charset="0"/>
              </a:rPr>
              <a:t>20</a:t>
            </a:r>
            <a:r>
              <a:rPr lang="en-US" sz="1500" dirty="0" smtClean="0">
                <a:solidFill>
                  <a:schemeClr val="bg1"/>
                </a:solidFill>
                <a:latin typeface="Tahoma" charset="0"/>
                <a:ea typeface="Calibri" charset="0"/>
              </a:rPr>
              <a:t> 824.7</a:t>
            </a:r>
            <a:r>
              <a:rPr lang="mn-MN" sz="1500" dirty="0" smtClean="0">
                <a:solidFill>
                  <a:schemeClr val="bg1"/>
                </a:solidFill>
                <a:latin typeface="Tahoma" charset="0"/>
                <a:ea typeface="Calibri" charset="0"/>
              </a:rPr>
              <a:t> </a:t>
            </a:r>
            <a:r>
              <a:rPr lang="mn-MN" sz="1500" dirty="0" smtClean="0">
                <a:solidFill>
                  <a:schemeClr val="bg1"/>
                </a:solidFill>
                <a:latin typeface="Tahoma" charset="0"/>
                <a:ea typeface="Calibri" charset="0"/>
              </a:rPr>
              <a:t>(</a:t>
            </a:r>
            <a:r>
              <a:rPr lang="en-US" sz="1500" dirty="0" smtClean="0">
                <a:solidFill>
                  <a:schemeClr val="bg1"/>
                </a:solidFill>
                <a:latin typeface="Tahoma" charset="0"/>
                <a:ea typeface="Calibri" charset="0"/>
              </a:rPr>
              <a:t>20.5 </a:t>
            </a:r>
            <a:r>
              <a:rPr lang="mn-MN" sz="1500" dirty="0" smtClean="0">
                <a:solidFill>
                  <a:schemeClr val="bg1"/>
                </a:solidFill>
                <a:latin typeface="Tahoma" charset="0"/>
                <a:ea typeface="Calibri" charset="0"/>
              </a:rPr>
              <a:t>%) сая.төгрөгөөр өссөн байна.</a:t>
            </a:r>
            <a:endParaRPr lang="en-US" sz="1500" dirty="0">
              <a:solidFill>
                <a:schemeClr val="bg1"/>
              </a:solidFill>
              <a:latin typeface="Tahoma" charset="0"/>
              <a:ea typeface="Calibri" charset="0"/>
            </a:endParaRPr>
          </a:p>
        </p:txBody>
      </p:sp>
      <p:pic>
        <p:nvPicPr>
          <p:cNvPr id="24" name="Picture 23"/>
          <p:cNvPicPr>
            <a:picLocks noChangeAspect="1"/>
          </p:cNvPicPr>
          <p:nvPr/>
        </p:nvPicPr>
        <p:blipFill>
          <a:blip r:embed="rId10">
            <a:duotone>
              <a:prstClr val="black"/>
              <a:srgbClr val="002060">
                <a:tint val="45000"/>
                <a:satMod val="400000"/>
              </a:srgbClr>
            </a:duotone>
          </a:blip>
          <a:stretch>
            <a:fillRect/>
          </a:stretch>
        </p:blipFill>
        <p:spPr>
          <a:xfrm>
            <a:off x="1236114" y="4499663"/>
            <a:ext cx="10454272" cy="1624137"/>
          </a:xfrm>
          <a:prstGeom prst="rect">
            <a:avLst/>
          </a:prstGeom>
        </p:spPr>
      </p:pic>
      <p:sp>
        <p:nvSpPr>
          <p:cNvPr id="25" name="Rectangle 24"/>
          <p:cNvSpPr/>
          <p:nvPr/>
        </p:nvSpPr>
        <p:spPr>
          <a:xfrm>
            <a:off x="2732315" y="4947630"/>
            <a:ext cx="8574314" cy="553998"/>
          </a:xfrm>
          <a:prstGeom prst="rect">
            <a:avLst/>
          </a:prstGeom>
        </p:spPr>
        <p:txBody>
          <a:bodyPr wrap="square">
            <a:spAutoFit/>
          </a:bodyPr>
          <a:lstStyle/>
          <a:p>
            <a:pPr algn="just"/>
            <a:r>
              <a:rPr lang="en-US" sz="1500" dirty="0" smtClean="0">
                <a:solidFill>
                  <a:schemeClr val="bg1"/>
                </a:solidFill>
                <a:latin typeface="Tahoma" charset="0"/>
                <a:ea typeface="Calibri" charset="0"/>
              </a:rPr>
              <a:t>	</a:t>
            </a:r>
            <a:r>
              <a:rPr lang="mn-MN" sz="1500" dirty="0" smtClean="0">
                <a:solidFill>
                  <a:schemeClr val="bg1"/>
                </a:solidFill>
                <a:latin typeface="Tahoma" charset="0"/>
                <a:ea typeface="Calibri" charset="0"/>
              </a:rPr>
              <a:t>Банкны </a:t>
            </a:r>
            <a:r>
              <a:rPr lang="mn-MN" sz="1500" dirty="0">
                <a:solidFill>
                  <a:schemeClr val="bg1"/>
                </a:solidFill>
                <a:latin typeface="Tahoma" charset="0"/>
                <a:ea typeface="Calibri" charset="0"/>
              </a:rPr>
              <a:t>системийн хэмжээгээр чанаргүй зээл </a:t>
            </a:r>
            <a:r>
              <a:rPr lang="mn-MN" sz="1500" dirty="0" smtClean="0">
                <a:solidFill>
                  <a:schemeClr val="bg1"/>
                </a:solidFill>
                <a:latin typeface="Tahoma" charset="0"/>
                <a:ea typeface="Calibri" charset="0"/>
              </a:rPr>
              <a:t>20</a:t>
            </a:r>
            <a:r>
              <a:rPr lang="en-US" sz="1500" dirty="0" smtClean="0">
                <a:solidFill>
                  <a:schemeClr val="bg1"/>
                </a:solidFill>
                <a:latin typeface="Tahoma" charset="0"/>
                <a:ea typeface="Calibri" charset="0"/>
              </a:rPr>
              <a:t>20</a:t>
            </a:r>
            <a:r>
              <a:rPr lang="mn-MN" sz="1500" dirty="0" smtClean="0">
                <a:solidFill>
                  <a:schemeClr val="bg1"/>
                </a:solidFill>
                <a:latin typeface="Tahoma" charset="0"/>
                <a:ea typeface="Calibri" charset="0"/>
              </a:rPr>
              <a:t> </a:t>
            </a:r>
            <a:r>
              <a:rPr lang="mn-MN" sz="1500" dirty="0">
                <a:solidFill>
                  <a:schemeClr val="bg1"/>
                </a:solidFill>
                <a:latin typeface="Tahoma" charset="0"/>
                <a:ea typeface="Calibri" charset="0"/>
              </a:rPr>
              <a:t>оны </a:t>
            </a:r>
            <a:r>
              <a:rPr lang="mn-MN" sz="1500" dirty="0" smtClean="0">
                <a:solidFill>
                  <a:schemeClr val="bg1"/>
                </a:solidFill>
                <a:latin typeface="Tahoma" charset="0"/>
                <a:ea typeface="Calibri" charset="0"/>
              </a:rPr>
              <a:t>эхний </a:t>
            </a:r>
            <a:r>
              <a:rPr lang="en-US" sz="1500" dirty="0" smtClean="0">
                <a:solidFill>
                  <a:schemeClr val="bg1"/>
                </a:solidFill>
                <a:latin typeface="Tahoma" charset="0"/>
                <a:ea typeface="Calibri" charset="0"/>
              </a:rPr>
              <a:t>6 </a:t>
            </a:r>
            <a:r>
              <a:rPr lang="mn-MN" sz="1500" dirty="0" smtClean="0">
                <a:solidFill>
                  <a:schemeClr val="bg1"/>
                </a:solidFill>
                <a:latin typeface="Tahoma" charset="0"/>
                <a:ea typeface="Calibri" charset="0"/>
              </a:rPr>
              <a:t>сарын байдлаар     </a:t>
            </a:r>
            <a:r>
              <a:rPr lang="en-US" sz="1500" dirty="0">
                <a:solidFill>
                  <a:schemeClr val="bg1"/>
                </a:solidFill>
                <a:latin typeface="Tahoma" charset="0"/>
                <a:ea typeface="Calibri" charset="0"/>
              </a:rPr>
              <a:t>8</a:t>
            </a:r>
            <a:r>
              <a:rPr lang="mn-MN" sz="1500" dirty="0" smtClean="0">
                <a:solidFill>
                  <a:schemeClr val="bg1"/>
                </a:solidFill>
                <a:latin typeface="Tahoma" charset="0"/>
                <a:ea typeface="Calibri" charset="0"/>
              </a:rPr>
              <a:t> </a:t>
            </a:r>
            <a:r>
              <a:rPr lang="en-US" sz="1500" dirty="0" smtClean="0">
                <a:solidFill>
                  <a:schemeClr val="bg1"/>
                </a:solidFill>
                <a:latin typeface="Tahoma" charset="0"/>
                <a:ea typeface="Calibri" charset="0"/>
              </a:rPr>
              <a:t>956</a:t>
            </a:r>
            <a:r>
              <a:rPr lang="en-US" sz="1500" dirty="0" smtClean="0">
                <a:solidFill>
                  <a:schemeClr val="bg1"/>
                </a:solidFill>
                <a:latin typeface="Tahoma" charset="0"/>
                <a:ea typeface="Calibri" charset="0"/>
              </a:rPr>
              <a:t>.8 </a:t>
            </a:r>
            <a:r>
              <a:rPr lang="mn-MN" sz="1500" dirty="0" smtClean="0">
                <a:solidFill>
                  <a:schemeClr val="bg1"/>
                </a:solidFill>
                <a:latin typeface="Tahoma" charset="0"/>
                <a:ea typeface="Calibri" charset="0"/>
              </a:rPr>
              <a:t>сая </a:t>
            </a:r>
            <a:r>
              <a:rPr lang="mn-MN" sz="1500" dirty="0">
                <a:solidFill>
                  <a:schemeClr val="bg1"/>
                </a:solidFill>
                <a:latin typeface="Tahoma" charset="0"/>
                <a:ea typeface="Calibri" charset="0"/>
              </a:rPr>
              <a:t>төгрөг </a:t>
            </a:r>
            <a:r>
              <a:rPr lang="mn-MN" sz="1500" dirty="0" smtClean="0">
                <a:solidFill>
                  <a:schemeClr val="bg1"/>
                </a:solidFill>
                <a:latin typeface="Tahoma" charset="0"/>
                <a:ea typeface="Calibri" charset="0"/>
              </a:rPr>
              <a:t>болж өмнөх </a:t>
            </a:r>
            <a:r>
              <a:rPr lang="mn-MN" sz="1500" dirty="0">
                <a:solidFill>
                  <a:schemeClr val="bg1"/>
                </a:solidFill>
                <a:latin typeface="Tahoma" charset="0"/>
                <a:ea typeface="Calibri" charset="0"/>
              </a:rPr>
              <a:t>оны мөн </a:t>
            </a:r>
            <a:r>
              <a:rPr lang="mn-MN" sz="1500" dirty="0" smtClean="0">
                <a:solidFill>
                  <a:schemeClr val="bg1"/>
                </a:solidFill>
                <a:latin typeface="Tahoma" charset="0"/>
                <a:ea typeface="Calibri" charset="0"/>
              </a:rPr>
              <a:t>үеэс </a:t>
            </a:r>
            <a:r>
              <a:rPr lang="en-US" sz="1500" dirty="0" smtClean="0">
                <a:solidFill>
                  <a:schemeClr val="bg1"/>
                </a:solidFill>
                <a:latin typeface="Tahoma" charset="0"/>
                <a:ea typeface="Calibri" charset="0"/>
              </a:rPr>
              <a:t>948.5 </a:t>
            </a:r>
            <a:r>
              <a:rPr lang="mn-MN" sz="1500" dirty="0" smtClean="0">
                <a:solidFill>
                  <a:schemeClr val="bg1"/>
                </a:solidFill>
                <a:latin typeface="Tahoma" charset="0"/>
                <a:ea typeface="Calibri" charset="0"/>
              </a:rPr>
              <a:t>(</a:t>
            </a:r>
            <a:r>
              <a:rPr lang="en-US" sz="1500" dirty="0" smtClean="0">
                <a:solidFill>
                  <a:schemeClr val="bg1"/>
                </a:solidFill>
                <a:latin typeface="Tahoma" charset="0"/>
                <a:ea typeface="Calibri" charset="0"/>
              </a:rPr>
              <a:t>11</a:t>
            </a:r>
            <a:r>
              <a:rPr lang="mn-MN" sz="1500" dirty="0" smtClean="0">
                <a:solidFill>
                  <a:schemeClr val="bg1"/>
                </a:solidFill>
                <a:latin typeface="Tahoma" charset="0"/>
                <a:ea typeface="Calibri" charset="0"/>
              </a:rPr>
              <a:t>.</a:t>
            </a:r>
            <a:r>
              <a:rPr lang="en-US" sz="1500" dirty="0">
                <a:solidFill>
                  <a:schemeClr val="bg1"/>
                </a:solidFill>
                <a:latin typeface="Tahoma" charset="0"/>
                <a:ea typeface="Calibri" charset="0"/>
              </a:rPr>
              <a:t>8</a:t>
            </a:r>
            <a:r>
              <a:rPr lang="mn-MN" sz="1500" dirty="0" smtClean="0">
                <a:solidFill>
                  <a:schemeClr val="bg1"/>
                </a:solidFill>
                <a:latin typeface="Tahoma" charset="0"/>
                <a:ea typeface="Calibri" charset="0"/>
              </a:rPr>
              <a:t>%) </a:t>
            </a:r>
            <a:r>
              <a:rPr lang="mn-MN" sz="1500" dirty="0" smtClean="0">
                <a:solidFill>
                  <a:schemeClr val="bg1"/>
                </a:solidFill>
                <a:latin typeface="Tahoma" charset="0"/>
                <a:ea typeface="Calibri" charset="0"/>
              </a:rPr>
              <a:t>сая төгрөгөөр өссөн </a:t>
            </a:r>
            <a:r>
              <a:rPr lang="mn-MN" sz="1500" dirty="0">
                <a:solidFill>
                  <a:schemeClr val="bg1"/>
                </a:solidFill>
                <a:latin typeface="Tahoma" charset="0"/>
                <a:ea typeface="Calibri" charset="0"/>
              </a:rPr>
              <a:t>байна. </a:t>
            </a:r>
            <a:endParaRPr lang="en-US" sz="1500" dirty="0">
              <a:solidFill>
                <a:schemeClr val="bg1"/>
              </a:solidFill>
              <a:latin typeface="Tahoma" charset="0"/>
              <a:ea typeface="Calibri" charset="0"/>
            </a:endParaRPr>
          </a:p>
        </p:txBody>
      </p:sp>
    </p:spTree>
    <p:extLst>
      <p:ext uri="{BB962C8B-B14F-4D97-AF65-F5344CB8AC3E}">
        <p14:creationId xmlns:p14="http://schemas.microsoft.com/office/powerpoint/2010/main" val="3794895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732315" y="638756"/>
            <a:ext cx="920153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ctr" fontAlgn="auto">
              <a:spcBef>
                <a:spcPct val="20000"/>
              </a:spcBef>
              <a:spcAft>
                <a:spcPts val="0"/>
              </a:spcAft>
              <a:buClr>
                <a:schemeClr val="accent6">
                  <a:lumMod val="50000"/>
                </a:schemeClr>
              </a:buClr>
              <a:buSzPct val="80000"/>
              <a:defRPr/>
            </a:pPr>
            <a:r>
              <a:rPr lang="mn-MN" sz="2400" b="1" dirty="0">
                <a:solidFill>
                  <a:srgbClr val="002060"/>
                </a:solidFill>
                <a:latin typeface="Arial" panose="020B0604020202020204" pitchFamily="34" charset="0"/>
                <a:ea typeface="Arial Unicode MS" pitchFamily="34" charset="-128"/>
                <a:cs typeface="Arial" panose="020B0604020202020204" pitchFamily="34" charset="0"/>
              </a:rPr>
              <a:t>МАКРО ЭДИЙН ЗАСГИЙН </a:t>
            </a:r>
            <a:r>
              <a:rPr lang="mn-MN" sz="2400" b="1" dirty="0" smtClean="0">
                <a:solidFill>
                  <a:srgbClr val="002060"/>
                </a:solidFill>
                <a:latin typeface="Arial" panose="020B0604020202020204" pitchFamily="34" charset="0"/>
                <a:ea typeface="Arial Unicode MS" pitchFamily="34" charset="-128"/>
                <a:cs typeface="Arial" panose="020B0604020202020204" pitchFamily="34" charset="0"/>
              </a:rPr>
              <a:t>ҮЗҮҮЛЭЛТ–Банкны </a:t>
            </a:r>
            <a:r>
              <a:rPr lang="mn-MN" sz="2400" b="1" dirty="0">
                <a:solidFill>
                  <a:srgbClr val="002060"/>
                </a:solidFill>
                <a:latin typeface="Arial" panose="020B0604020202020204" pitchFamily="34" charset="0"/>
                <a:ea typeface="Arial Unicode MS" pitchFamily="34" charset="-128"/>
                <a:cs typeface="Arial" panose="020B0604020202020204" pitchFamily="34" charset="0"/>
              </a:rPr>
              <a:t>мэдээ</a:t>
            </a:r>
          </a:p>
        </p:txBody>
      </p:sp>
      <p:pic>
        <p:nvPicPr>
          <p:cNvPr id="14" name="Picture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0398" y="660365"/>
            <a:ext cx="510540" cy="462915"/>
          </a:xfrm>
          <a:prstGeom prst="rect">
            <a:avLst/>
          </a:prstGeom>
          <a:noFill/>
          <a:ln w="9525">
            <a:noFill/>
            <a:miter lim="800000"/>
            <a:headEnd/>
            <a:tailEnd/>
          </a:ln>
        </p:spPr>
      </p:pic>
      <p:pic>
        <p:nvPicPr>
          <p:cNvPr id="17" name="Shape 232"/>
          <p:cNvPicPr preferRelativeResize="0"/>
          <p:nvPr/>
        </p:nvPicPr>
        <p:blipFill rotWithShape="1">
          <a:blip r:embed="rId8">
            <a:alphaModFix/>
          </a:blip>
          <a:srcRect/>
          <a:stretch/>
        </p:blipFill>
        <p:spPr>
          <a:xfrm>
            <a:off x="1950851" y="1344700"/>
            <a:ext cx="9177476" cy="4793959"/>
          </a:xfrm>
          <a:prstGeom prst="rect">
            <a:avLst/>
          </a:prstGeom>
          <a:noFill/>
          <a:ln>
            <a:noFill/>
          </a:ln>
        </p:spPr>
      </p:pic>
      <p:pic>
        <p:nvPicPr>
          <p:cNvPr id="18" name="Shape 235"/>
          <p:cNvPicPr preferRelativeResize="0"/>
          <p:nvPr/>
        </p:nvPicPr>
        <p:blipFill rotWithShape="1">
          <a:blip r:embed="rId9">
            <a:alphaModFix/>
          </a:blip>
          <a:srcRect/>
          <a:stretch/>
        </p:blipFill>
        <p:spPr>
          <a:xfrm>
            <a:off x="2285999" y="1828800"/>
            <a:ext cx="2041502" cy="880130"/>
          </a:xfrm>
          <a:prstGeom prst="rect">
            <a:avLst/>
          </a:prstGeom>
          <a:noFill/>
          <a:ln>
            <a:noFill/>
          </a:ln>
        </p:spPr>
      </p:pic>
      <p:pic>
        <p:nvPicPr>
          <p:cNvPr id="19" name="Shape 233"/>
          <p:cNvPicPr preferRelativeResize="0"/>
          <p:nvPr/>
        </p:nvPicPr>
        <p:blipFill rotWithShape="1">
          <a:blip r:embed="rId10">
            <a:alphaModFix/>
          </a:blip>
          <a:srcRect/>
          <a:stretch/>
        </p:blipFill>
        <p:spPr>
          <a:xfrm>
            <a:off x="5402077" y="1877843"/>
            <a:ext cx="2001792" cy="838009"/>
          </a:xfrm>
          <a:prstGeom prst="rect">
            <a:avLst/>
          </a:prstGeom>
          <a:noFill/>
          <a:ln>
            <a:noFill/>
          </a:ln>
        </p:spPr>
      </p:pic>
      <p:pic>
        <p:nvPicPr>
          <p:cNvPr id="20" name="Shape 234"/>
          <p:cNvPicPr preferRelativeResize="0"/>
          <p:nvPr/>
        </p:nvPicPr>
        <p:blipFill rotWithShape="1">
          <a:blip r:embed="rId11">
            <a:alphaModFix/>
          </a:blip>
          <a:srcRect/>
          <a:stretch/>
        </p:blipFill>
        <p:spPr>
          <a:xfrm>
            <a:off x="8631876" y="1877843"/>
            <a:ext cx="1883724" cy="892321"/>
          </a:xfrm>
          <a:prstGeom prst="rect">
            <a:avLst/>
          </a:prstGeom>
          <a:noFill/>
          <a:ln>
            <a:noFill/>
          </a:ln>
        </p:spPr>
      </p:pic>
      <p:sp>
        <p:nvSpPr>
          <p:cNvPr id="22" name="Shape 239"/>
          <p:cNvSpPr/>
          <p:nvPr/>
        </p:nvSpPr>
        <p:spPr>
          <a:xfrm>
            <a:off x="2174207" y="2942419"/>
            <a:ext cx="2280981" cy="2308324"/>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mn-MN" sz="2400" dirty="0" smtClean="0">
                <a:solidFill>
                  <a:srgbClr val="0033CC"/>
                </a:solidFill>
                <a:latin typeface="Calibri"/>
                <a:ea typeface="Calibri"/>
                <a:cs typeface="Calibri"/>
                <a:sym typeface="Calibri"/>
              </a:rPr>
              <a:t>4</a:t>
            </a:r>
            <a:r>
              <a:rPr lang="en-US" sz="2400" dirty="0">
                <a:solidFill>
                  <a:srgbClr val="0033CC"/>
                </a:solidFill>
                <a:latin typeface="Calibri"/>
                <a:ea typeface="Calibri"/>
                <a:cs typeface="Calibri"/>
                <a:sym typeface="Calibri"/>
              </a:rPr>
              <a:t>1</a:t>
            </a:r>
            <a:r>
              <a:rPr lang="en-US" sz="2400" dirty="0" smtClean="0">
                <a:solidFill>
                  <a:srgbClr val="0033CC"/>
                </a:solidFill>
                <a:latin typeface="Calibri"/>
                <a:ea typeface="Calibri"/>
                <a:cs typeface="Calibri"/>
                <a:sym typeface="Calibri"/>
              </a:rPr>
              <a:t>.10</a:t>
            </a:r>
            <a:r>
              <a:rPr lang="mn-MN" sz="2400" dirty="0" smtClean="0">
                <a:solidFill>
                  <a:srgbClr val="0033CC"/>
                </a:solidFill>
                <a:latin typeface="Calibri"/>
                <a:ea typeface="Calibri"/>
                <a:cs typeface="Calibri"/>
                <a:sym typeface="Calibri"/>
              </a:rPr>
              <a:t> </a:t>
            </a:r>
            <a:r>
              <a:rPr lang="mn-MN" sz="2400" dirty="0">
                <a:solidFill>
                  <a:srgbClr val="0033CC"/>
                </a:solidFill>
                <a:latin typeface="Calibri"/>
                <a:ea typeface="Calibri"/>
                <a:cs typeface="Calibri"/>
                <a:sym typeface="Calibri"/>
              </a:rPr>
              <a:t>төгрөг өмнөх оны мөн үеэс </a:t>
            </a:r>
            <a:r>
              <a:rPr lang="en-US" sz="2400" dirty="0">
                <a:solidFill>
                  <a:srgbClr val="0033CC"/>
                </a:solidFill>
                <a:latin typeface="Calibri"/>
                <a:ea typeface="Calibri"/>
                <a:cs typeface="Calibri"/>
                <a:sym typeface="Calibri"/>
              </a:rPr>
              <a:t>0</a:t>
            </a:r>
            <a:r>
              <a:rPr lang="mn-MN" sz="2400" dirty="0" smtClean="0">
                <a:solidFill>
                  <a:srgbClr val="0033CC"/>
                </a:solidFill>
                <a:latin typeface="Calibri"/>
                <a:ea typeface="Calibri"/>
                <a:cs typeface="Calibri"/>
                <a:sym typeface="Calibri"/>
              </a:rPr>
              <a:t>.</a:t>
            </a:r>
            <a:r>
              <a:rPr lang="en-US" sz="2400" dirty="0" smtClean="0">
                <a:solidFill>
                  <a:srgbClr val="0033CC"/>
                </a:solidFill>
                <a:latin typeface="Calibri"/>
                <a:ea typeface="Calibri"/>
                <a:cs typeface="Calibri"/>
                <a:sym typeface="Calibri"/>
              </a:rPr>
              <a:t>60</a:t>
            </a:r>
            <a:r>
              <a:rPr lang="mn-MN" sz="2400" dirty="0" smtClean="0">
                <a:solidFill>
                  <a:srgbClr val="0033CC"/>
                </a:solidFill>
                <a:latin typeface="Calibri"/>
                <a:ea typeface="Calibri"/>
                <a:cs typeface="Calibri"/>
                <a:sym typeface="Calibri"/>
              </a:rPr>
              <a:t> (</a:t>
            </a:r>
            <a:r>
              <a:rPr lang="en-US" sz="2400" dirty="0" smtClean="0">
                <a:solidFill>
                  <a:srgbClr val="0033CC"/>
                </a:solidFill>
                <a:latin typeface="Calibri"/>
                <a:ea typeface="Calibri"/>
                <a:cs typeface="Calibri"/>
                <a:sym typeface="Calibri"/>
              </a:rPr>
              <a:t>1</a:t>
            </a:r>
            <a:r>
              <a:rPr lang="en-US" sz="2400" dirty="0" smtClean="0">
                <a:solidFill>
                  <a:srgbClr val="0033CC"/>
                </a:solidFill>
                <a:latin typeface="Calibri"/>
                <a:ea typeface="Calibri"/>
                <a:cs typeface="Calibri"/>
                <a:sym typeface="Calibri"/>
              </a:rPr>
              <a:t>.4</a:t>
            </a:r>
            <a:r>
              <a:rPr lang="mn-MN" sz="2400" dirty="0" smtClean="0">
                <a:solidFill>
                  <a:srgbClr val="0033CC"/>
                </a:solidFill>
                <a:latin typeface="Calibri"/>
                <a:ea typeface="Calibri"/>
                <a:cs typeface="Calibri"/>
                <a:sym typeface="Calibri"/>
              </a:rPr>
              <a:t>%) </a:t>
            </a:r>
            <a:r>
              <a:rPr lang="mn-MN" sz="2400" dirty="0">
                <a:solidFill>
                  <a:srgbClr val="0033CC"/>
                </a:solidFill>
                <a:latin typeface="Calibri"/>
                <a:ea typeface="Calibri"/>
                <a:cs typeface="Calibri"/>
                <a:sym typeface="Calibri"/>
              </a:rPr>
              <a:t>төгрөгөөр </a:t>
            </a:r>
            <a:r>
              <a:rPr lang="mn-MN" sz="2400" dirty="0" smtClean="0">
                <a:solidFill>
                  <a:srgbClr val="0033CC"/>
                </a:solidFill>
                <a:latin typeface="Calibri"/>
                <a:ea typeface="Calibri"/>
                <a:cs typeface="Calibri"/>
                <a:sym typeface="Calibri"/>
              </a:rPr>
              <a:t>суларчээ </a:t>
            </a:r>
            <a:endParaRPr lang="mn-MN" sz="2400" dirty="0">
              <a:solidFill>
                <a:srgbClr val="0033CC"/>
              </a:solidFill>
              <a:latin typeface="Calibri"/>
              <a:ea typeface="Calibri"/>
              <a:cs typeface="Calibri"/>
              <a:sym typeface="Calibri"/>
            </a:endParaRPr>
          </a:p>
        </p:txBody>
      </p:sp>
      <p:sp>
        <p:nvSpPr>
          <p:cNvPr id="23" name="Shape 237"/>
          <p:cNvSpPr/>
          <p:nvPr/>
        </p:nvSpPr>
        <p:spPr>
          <a:xfrm>
            <a:off x="5230866" y="2990044"/>
            <a:ext cx="2541534" cy="1938992"/>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mn-MN" sz="2400" dirty="0" smtClean="0">
                <a:solidFill>
                  <a:srgbClr val="0033CC"/>
                </a:solidFill>
                <a:latin typeface="Calibri"/>
                <a:ea typeface="Calibri"/>
                <a:cs typeface="Calibri"/>
                <a:sym typeface="Calibri"/>
              </a:rPr>
              <a:t>2 838 </a:t>
            </a:r>
            <a:r>
              <a:rPr lang="mn-MN" sz="2400" dirty="0">
                <a:solidFill>
                  <a:srgbClr val="0033CC"/>
                </a:solidFill>
                <a:latin typeface="Calibri"/>
                <a:ea typeface="Calibri"/>
                <a:cs typeface="Calibri"/>
                <a:sym typeface="Calibri"/>
              </a:rPr>
              <a:t>төгрөг </a:t>
            </a:r>
            <a:r>
              <a:rPr lang="mn-MN" sz="2400" dirty="0" smtClean="0">
                <a:solidFill>
                  <a:srgbClr val="0033CC"/>
                </a:solidFill>
                <a:latin typeface="Calibri"/>
                <a:ea typeface="Calibri"/>
                <a:cs typeface="Calibri"/>
                <a:sym typeface="Calibri"/>
              </a:rPr>
              <a:t>өмнөх оны мөн үеэс </a:t>
            </a:r>
            <a:r>
              <a:rPr lang="mn-MN" sz="2400" dirty="0" smtClean="0">
                <a:solidFill>
                  <a:srgbClr val="0033CC"/>
                </a:solidFill>
                <a:latin typeface="Calibri"/>
                <a:ea typeface="Calibri"/>
                <a:cs typeface="Calibri"/>
                <a:sym typeface="Calibri"/>
              </a:rPr>
              <a:t>165</a:t>
            </a:r>
            <a:r>
              <a:rPr lang="mn-MN" sz="2400" dirty="0" smtClean="0">
                <a:solidFill>
                  <a:srgbClr val="0033CC"/>
                </a:solidFill>
                <a:latin typeface="Calibri"/>
                <a:ea typeface="Calibri"/>
                <a:cs typeface="Calibri"/>
                <a:sym typeface="Calibri"/>
              </a:rPr>
              <a:t> (6.2%) </a:t>
            </a:r>
            <a:r>
              <a:rPr lang="mn-MN" sz="2400" dirty="0">
                <a:solidFill>
                  <a:srgbClr val="0033CC"/>
                </a:solidFill>
                <a:latin typeface="Calibri"/>
                <a:ea typeface="Calibri"/>
                <a:cs typeface="Calibri"/>
                <a:sym typeface="Calibri"/>
              </a:rPr>
              <a:t>төгрөгөөр </a:t>
            </a:r>
            <a:r>
              <a:rPr lang="mn-MN" sz="2400" dirty="0" smtClean="0">
                <a:solidFill>
                  <a:srgbClr val="0033CC"/>
                </a:solidFill>
                <a:latin typeface="Calibri"/>
                <a:ea typeface="Calibri"/>
                <a:cs typeface="Calibri"/>
                <a:sym typeface="Calibri"/>
              </a:rPr>
              <a:t>чангарчээ.</a:t>
            </a:r>
            <a:endParaRPr lang="mn-MN" sz="2400" dirty="0">
              <a:solidFill>
                <a:srgbClr val="0033CC"/>
              </a:solidFill>
              <a:latin typeface="Calibri"/>
              <a:ea typeface="Calibri"/>
              <a:cs typeface="Calibri"/>
              <a:sym typeface="Calibri"/>
            </a:endParaRPr>
          </a:p>
        </p:txBody>
      </p:sp>
      <p:sp>
        <p:nvSpPr>
          <p:cNvPr id="24" name="Shape 238"/>
          <p:cNvSpPr/>
          <p:nvPr/>
        </p:nvSpPr>
        <p:spPr>
          <a:xfrm>
            <a:off x="8390553" y="3071547"/>
            <a:ext cx="2534138" cy="1938992"/>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mn-MN" sz="2400" dirty="0" smtClean="0">
                <a:solidFill>
                  <a:srgbClr val="0033CC"/>
                </a:solidFill>
                <a:latin typeface="Calibri"/>
                <a:ea typeface="Calibri"/>
                <a:cs typeface="Calibri"/>
                <a:sym typeface="Calibri"/>
              </a:rPr>
              <a:t>407</a:t>
            </a:r>
            <a:r>
              <a:rPr lang="mn-MN" sz="2400" dirty="0" smtClean="0">
                <a:solidFill>
                  <a:srgbClr val="0033CC"/>
                </a:solidFill>
                <a:latin typeface="Calibri"/>
                <a:ea typeface="Calibri"/>
                <a:cs typeface="Calibri"/>
                <a:sym typeface="Calibri"/>
              </a:rPr>
              <a:t>.20 </a:t>
            </a:r>
            <a:r>
              <a:rPr lang="mn-MN" sz="2400" dirty="0">
                <a:solidFill>
                  <a:srgbClr val="0033CC"/>
                </a:solidFill>
                <a:latin typeface="Calibri"/>
                <a:ea typeface="Calibri"/>
                <a:cs typeface="Calibri"/>
                <a:sym typeface="Calibri"/>
              </a:rPr>
              <a:t>төгрөг өмнөх оны мөн үеэс </a:t>
            </a:r>
            <a:r>
              <a:rPr lang="mn-MN" sz="2400" dirty="0" smtClean="0">
                <a:solidFill>
                  <a:srgbClr val="0033CC"/>
                </a:solidFill>
                <a:latin typeface="Calibri"/>
                <a:ea typeface="Calibri"/>
                <a:cs typeface="Calibri"/>
                <a:sym typeface="Calibri"/>
              </a:rPr>
              <a:t>28</a:t>
            </a:r>
            <a:r>
              <a:rPr lang="mn-MN" sz="2400" dirty="0" smtClean="0">
                <a:solidFill>
                  <a:srgbClr val="0033CC"/>
                </a:solidFill>
                <a:latin typeface="Calibri"/>
                <a:ea typeface="Calibri"/>
                <a:cs typeface="Calibri"/>
                <a:sym typeface="Calibri"/>
              </a:rPr>
              <a:t>.5 (7.5%) </a:t>
            </a:r>
            <a:r>
              <a:rPr lang="mn-MN" sz="2400" dirty="0">
                <a:solidFill>
                  <a:srgbClr val="0033CC"/>
                </a:solidFill>
                <a:latin typeface="Calibri"/>
                <a:ea typeface="Calibri"/>
                <a:cs typeface="Calibri"/>
                <a:sym typeface="Calibri"/>
              </a:rPr>
              <a:t>төгрөгөөр </a:t>
            </a:r>
            <a:r>
              <a:rPr lang="mn-MN" sz="2400" dirty="0" smtClean="0">
                <a:solidFill>
                  <a:srgbClr val="0033CC"/>
                </a:solidFill>
                <a:latin typeface="Calibri"/>
                <a:ea typeface="Calibri"/>
                <a:cs typeface="Calibri"/>
                <a:sym typeface="Calibri"/>
              </a:rPr>
              <a:t>чангарчээ</a:t>
            </a:r>
            <a:endParaRPr lang="mn-MN" sz="2400" dirty="0">
              <a:solidFill>
                <a:srgbClr val="0033CC"/>
              </a:solidFill>
              <a:latin typeface="Calibri"/>
              <a:ea typeface="Calibri"/>
              <a:cs typeface="Calibri"/>
              <a:sym typeface="Calibri"/>
            </a:endParaRPr>
          </a:p>
        </p:txBody>
      </p:sp>
    </p:spTree>
    <p:extLst>
      <p:ext uri="{BB962C8B-B14F-4D97-AF65-F5344CB8AC3E}">
        <p14:creationId xmlns:p14="http://schemas.microsoft.com/office/powerpoint/2010/main" val="3744886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1844</TotalTime>
  <Words>466</Words>
  <Application>Microsoft Office PowerPoint</Application>
  <PresentationFormat>Widescreen</PresentationFormat>
  <Paragraphs>104</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 Unicode MS</vt: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Galbadrakh</dc:creator>
  <cp:lastModifiedBy>Batbaatar</cp:lastModifiedBy>
  <cp:revision>194</cp:revision>
  <dcterms:created xsi:type="dcterms:W3CDTF">2017-06-22T02:35:03Z</dcterms:created>
  <dcterms:modified xsi:type="dcterms:W3CDTF">2020-07-20T07:04:16Z</dcterms:modified>
</cp:coreProperties>
</file>