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3" r:id="rId2"/>
    <p:sldId id="310" r:id="rId3"/>
    <p:sldId id="318" r:id="rId4"/>
    <p:sldId id="329" r:id="rId5"/>
    <p:sldId id="332" r:id="rId6"/>
    <p:sldId id="319" r:id="rId7"/>
    <p:sldId id="326" r:id="rId8"/>
    <p:sldId id="320" r:id="rId9"/>
    <p:sldId id="321" r:id="rId10"/>
    <p:sldId id="322" r:id="rId11"/>
    <p:sldId id="323" r:id="rId12"/>
    <p:sldId id="324" r:id="rId13"/>
    <p:sldId id="330" r:id="rId14"/>
    <p:sldId id="331" r:id="rId15"/>
    <p:sldId id="325" r:id="rId16"/>
    <p:sldId id="327" r:id="rId17"/>
    <p:sldId id="328" r:id="rId1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3B55"/>
    <a:srgbClr val="A6C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2" autoAdjust="0"/>
    <p:restoredTop sz="90564" autoAdjust="0"/>
  </p:normalViewPr>
  <p:slideViewPr>
    <p:cSldViewPr snapToGrid="0">
      <p:cViewPr varScale="1">
        <p:scale>
          <a:sx n="66" d="100"/>
          <a:sy n="66" d="100"/>
        </p:scale>
        <p:origin x="180"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1072;&#1078;&#1080;&#1083;\driver's\jobs\2020\12%20&#1089;&#1072;&#1088;\2020.12%20&#1089;&#1072;&#1088;%20&#1076;&#1086;&#1090;&#1086;&#1088;%20&#1084;&#1101;&#1076;&#1101;&#1101;%20&#1093;&#1257;&#1076;&#1257;&#1257;%20&#1072;&#1078;%20&#1072;&#1093;&#1091;&#1081;.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D:\&#1072;&#1078;&#1080;&#1083;\driver's\jobs\2020\12%20&#1089;&#1072;&#1088;\2020.12%20&#1089;&#1072;&#1088;%20&#1076;&#1086;&#1090;&#1086;&#1088;%20&#1084;&#1101;&#1076;&#1101;&#1101;%20&#1093;&#1257;&#1076;&#1257;&#1257;%20&#1072;&#1078;%20&#1072;&#1093;&#1091;&#1081;.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D:\&#1072;&#1078;&#1080;&#1083;\driver's\jobs\2020\12%20&#1089;&#1072;&#1088;\2020.12%20&#1089;&#1072;&#1088;%20&#1076;&#1086;&#1090;&#1086;&#1088;%20&#1084;&#1101;&#1076;&#1101;&#1101;%20&#1093;&#1257;&#1076;&#1257;&#1257;%20&#1072;&#1078;%20&#1072;&#1093;&#1091;&#1081;.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D:\hulka\AY\&#1047;&#1057;&#1052;\2020\2020.12AY.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20disk\Cdiskiiiii\zahirgaa%20sta%20medee\Sar%20uliraliin%20taniltsuulaga\2020\2020.12\2020-12%20sar-ts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20disk\Cdiskiiiii\zahirgaa%20sta%20medee\Sar%20uliraliin%20taniltsuulaga\2020\2020.12\2020-12%20sar-ts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Selenge-Statistik%201\Desktop\oyunaa\&#1089;&#1072;&#1088;%20&#1091;&#1083;&#1080;&#1088;&#1083;&#1099;&#1085;%20&#1084;&#1101;&#1076;&#1101;&#1101;\11%20&#1089;&#1072;&#1088;\2020-11-oyunaa.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D:\MUNKHSOLONGO\Work-2020\Zahirgaanii%20Statistik\12%20sar\2020.12%20Solongoo.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D:\&#1072;&#1078;&#1080;&#1083;\driver's\jobs\2020\12%20&#1089;&#1072;&#1088;\2020.12%20&#1089;&#1072;&#1088;%20&#1076;&#1086;&#1090;&#1086;&#1088;%20&#1084;&#1101;&#1076;&#1101;&#1101;%20&#1093;&#1257;&#1076;&#1257;&#1257;%20&#1072;&#1078;%20&#1072;&#1093;&#1091;&#1081;.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D:\&#1072;&#1078;&#1080;&#1083;\driver's\jobs\2020\12%20&#1089;&#1072;&#1088;\2020.12%20&#1089;&#1072;&#1088;%20&#1076;&#1086;&#1090;&#1086;&#1088;%20&#1084;&#1101;&#1076;&#1101;&#1101;%20&#1093;&#1257;&#1076;&#1257;&#1257;%20&#1072;&#1078;%20&#1072;&#1093;&#1091;&#1081;.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40" b="1" i="0" u="none" strike="noStrike" kern="1200" spc="0" baseline="0">
                <a:solidFill>
                  <a:schemeClr val="accent6">
                    <a:lumMod val="50000"/>
                  </a:schemeClr>
                </a:solidFill>
                <a:latin typeface="Arial" panose="020B0604020202020204" pitchFamily="34" charset="0"/>
                <a:ea typeface="+mn-ea"/>
                <a:cs typeface="Arial" panose="020B0604020202020204" pitchFamily="34" charset="0"/>
              </a:defRPr>
            </a:pPr>
            <a:r>
              <a:rPr lang="mn-MN" b="1"/>
              <a:t>Амьд төрсөн хүүхэд</a:t>
            </a:r>
            <a:endParaRPr lang="en-US" b="1"/>
          </a:p>
        </c:rich>
      </c:tx>
      <c:layout>
        <c:manualLayout>
          <c:xMode val="edge"/>
          <c:yMode val="edge"/>
          <c:x val="0.40503495324319455"/>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7283079973582503E-2"/>
          <c:y val="0.26487421284512297"/>
          <c:w val="0.96718021328297044"/>
          <c:h val="0.57415049095209458"/>
        </c:manualLayout>
      </c:layout>
      <c:lineChart>
        <c:grouping val="standard"/>
        <c:varyColors val="0"/>
        <c:ser>
          <c:idx val="0"/>
          <c:order val="0"/>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Sheet1!$A$1:$K$1</c:f>
              <c:strCache>
                <c:ptCount val="11"/>
                <c:pt idx="0">
                  <c:v>2010 I-XII</c:v>
                </c:pt>
                <c:pt idx="1">
                  <c:v>2011 I-XII</c:v>
                </c:pt>
                <c:pt idx="2">
                  <c:v>2012 I-XII</c:v>
                </c:pt>
                <c:pt idx="3">
                  <c:v>2013 I-XII</c:v>
                </c:pt>
                <c:pt idx="4">
                  <c:v>2014 I-XII</c:v>
                </c:pt>
                <c:pt idx="5">
                  <c:v>2015 I-XII</c:v>
                </c:pt>
                <c:pt idx="6">
                  <c:v>2016 I-XII</c:v>
                </c:pt>
                <c:pt idx="7">
                  <c:v>2017 I-XII</c:v>
                </c:pt>
                <c:pt idx="8">
                  <c:v>2018 I-XII</c:v>
                </c:pt>
                <c:pt idx="9">
                  <c:v>2019 I-XII</c:v>
                </c:pt>
                <c:pt idx="10">
                  <c:v>2020 I-XII</c:v>
                </c:pt>
              </c:strCache>
            </c:strRef>
          </c:cat>
          <c:val>
            <c:numRef>
              <c:f>Sheet1!$A$2:$K$2</c:f>
              <c:numCache>
                <c:formatCode>#\ ##0</c:formatCode>
                <c:ptCount val="11"/>
                <c:pt idx="0">
                  <c:v>1909</c:v>
                </c:pt>
                <c:pt idx="1">
                  <c:v>1858</c:v>
                </c:pt>
                <c:pt idx="2">
                  <c:v>1940</c:v>
                </c:pt>
                <c:pt idx="3">
                  <c:v>1934</c:v>
                </c:pt>
                <c:pt idx="4">
                  <c:v>2029</c:v>
                </c:pt>
                <c:pt idx="5">
                  <c:v>1956</c:v>
                </c:pt>
                <c:pt idx="6">
                  <c:v>1836</c:v>
                </c:pt>
                <c:pt idx="7">
                  <c:v>1720</c:v>
                </c:pt>
                <c:pt idx="8">
                  <c:v>1706</c:v>
                </c:pt>
                <c:pt idx="9">
                  <c:v>1780</c:v>
                </c:pt>
                <c:pt idx="10">
                  <c:v>1655</c:v>
                </c:pt>
              </c:numCache>
            </c:numRef>
          </c:val>
          <c:smooth val="0"/>
          <c:extLst>
            <c:ext xmlns:c16="http://schemas.microsoft.com/office/drawing/2014/chart" uri="{C3380CC4-5D6E-409C-BE32-E72D297353CC}">
              <c16:uniqueId val="{00000000-4AFC-4092-9F86-D49A9E83E707}"/>
            </c:ext>
          </c:extLst>
        </c:ser>
        <c:dLbls>
          <c:dLblPos val="t"/>
          <c:showLegendKey val="0"/>
          <c:showVal val="1"/>
          <c:showCatName val="0"/>
          <c:showSerName val="0"/>
          <c:showPercent val="0"/>
          <c:showBubbleSize val="0"/>
        </c:dLbls>
        <c:marker val="1"/>
        <c:smooth val="0"/>
        <c:axId val="232961784"/>
        <c:axId val="233395976"/>
      </c:lineChart>
      <c:catAx>
        <c:axId val="23296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crossAx val="233395976"/>
        <c:crosses val="autoZero"/>
        <c:auto val="1"/>
        <c:lblAlgn val="ctr"/>
        <c:lblOffset val="100"/>
        <c:noMultiLvlLbl val="0"/>
      </c:catAx>
      <c:valAx>
        <c:axId val="233395976"/>
        <c:scaling>
          <c:orientation val="minMax"/>
          <c:max val="2100"/>
          <c:min val="1500"/>
        </c:scaling>
        <c:delete val="1"/>
        <c:axPos val="l"/>
        <c:numFmt formatCode="#\ ##0" sourceLinked="1"/>
        <c:majorTickMark val="none"/>
        <c:minorTickMark val="none"/>
        <c:tickLblPos val="nextTo"/>
        <c:crossAx val="2329617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chemeClr val="accent6">
              <a:lumMod val="5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mn-MN" sz="1400" b="1" dirty="0">
                <a:solidFill>
                  <a:schemeClr val="accent1">
                    <a:lumMod val="50000"/>
                  </a:schemeClr>
                </a:solidFill>
              </a:rPr>
              <a:t>Малын тоо төрлөөр, мянган толгой, жил бүрийн </a:t>
            </a:r>
          </a:p>
          <a:p>
            <a:pPr>
              <a:defRPr sz="1200" b="1"/>
            </a:pPr>
            <a:r>
              <a:rPr lang="mn-MN" sz="1400" b="1" dirty="0">
                <a:solidFill>
                  <a:schemeClr val="accent1">
                    <a:lumMod val="50000"/>
                  </a:schemeClr>
                </a:solidFill>
              </a:rPr>
              <a:t>эцэст </a:t>
            </a:r>
            <a:endParaRPr lang="en-US" sz="1400" b="1" dirty="0">
              <a:solidFill>
                <a:schemeClr val="accent1">
                  <a:lumMod val="50000"/>
                </a:schemeClr>
              </a:solidFill>
            </a:endParaRPr>
          </a:p>
        </c:rich>
      </c:tx>
      <c:layout>
        <c:manualLayout>
          <c:xMode val="edge"/>
          <c:yMode val="edge"/>
          <c:x val="0.23640451671833576"/>
          <c:y val="4.3481155399151872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0794049752934942E-2"/>
          <c:y val="0.32002480914771336"/>
          <c:w val="0.95329087048832273"/>
          <c:h val="0.42877283008718708"/>
        </c:manualLayout>
      </c:layout>
      <c:barChart>
        <c:barDir val="col"/>
        <c:grouping val="clustered"/>
        <c:varyColors val="0"/>
        <c:ser>
          <c:idx val="0"/>
          <c:order val="0"/>
          <c:tx>
            <c:strRef>
              <c:f>'niit mal'!$Q$34</c:f>
              <c:strCache>
                <c:ptCount val="1"/>
                <c:pt idx="0">
                  <c:v>2018</c:v>
                </c:pt>
              </c:strCache>
            </c:strRef>
          </c:tx>
          <c:spPr>
            <a:pattFill prst="dkVert">
              <a:fgClr>
                <a:srgbClr val="C00000"/>
              </a:fgClr>
              <a:bgClr>
                <a:schemeClr val="bg1"/>
              </a:bgClr>
            </a:pattFill>
            <a:ln>
              <a:noFill/>
            </a:ln>
            <a:effectLst/>
          </c:spPr>
          <c:invertIfNegative val="0"/>
          <c:dLbls>
            <c:dLbl>
              <c:idx val="1"/>
              <c:layout>
                <c:manualLayout>
                  <c:x val="-2.1231422505307855E-3"/>
                  <c:y val="-6.08063732920357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AC-477C-8658-26314955D2D8}"/>
                </c:ext>
              </c:extLst>
            </c:dLbl>
            <c:spPr>
              <a:noFill/>
              <a:ln>
                <a:noFill/>
              </a:ln>
              <a:effectLst/>
            </c:spPr>
            <c:txPr>
              <a:bodyPr rot="-5400000" spcFirstLastPara="1" vertOverflow="ellipsis" wrap="square" anchor="ctr" anchorCtr="1"/>
              <a:lstStyle/>
              <a:p>
                <a:pPr>
                  <a:defRPr sz="14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'niit mal'!$R$33:$V$33</c:f>
              <c:strCache>
                <c:ptCount val="5"/>
                <c:pt idx="0">
                  <c:v>Тэмээ</c:v>
                </c:pt>
                <c:pt idx="1">
                  <c:v>Адуу</c:v>
                </c:pt>
                <c:pt idx="2">
                  <c:v>Үхэр</c:v>
                </c:pt>
                <c:pt idx="3">
                  <c:v>Хонь</c:v>
                </c:pt>
                <c:pt idx="4">
                  <c:v>Ямаа</c:v>
                </c:pt>
              </c:strCache>
            </c:strRef>
          </c:cat>
          <c:val>
            <c:numRef>
              <c:f>'niit mal'!$R$34:$V$34</c:f>
              <c:numCache>
                <c:formatCode>General</c:formatCode>
                <c:ptCount val="5"/>
                <c:pt idx="0">
                  <c:v>0.5</c:v>
                </c:pt>
                <c:pt idx="1">
                  <c:v>97.6</c:v>
                </c:pt>
                <c:pt idx="2">
                  <c:v>216.8</c:v>
                </c:pt>
                <c:pt idx="3">
                  <c:v>705.9</c:v>
                </c:pt>
                <c:pt idx="4">
                  <c:v>519.29999999999995</c:v>
                </c:pt>
              </c:numCache>
            </c:numRef>
          </c:val>
          <c:extLst>
            <c:ext xmlns:c16="http://schemas.microsoft.com/office/drawing/2014/chart" uri="{C3380CC4-5D6E-409C-BE32-E72D297353CC}">
              <c16:uniqueId val="{00000000-4AAC-477C-8658-26314955D2D8}"/>
            </c:ext>
          </c:extLst>
        </c:ser>
        <c:ser>
          <c:idx val="1"/>
          <c:order val="1"/>
          <c:tx>
            <c:strRef>
              <c:f>'niit mal'!$Q$35</c:f>
              <c:strCache>
                <c:ptCount val="1"/>
                <c:pt idx="0">
                  <c:v>2019</c:v>
                </c:pt>
              </c:strCache>
            </c:strRef>
          </c:tx>
          <c:spPr>
            <a:pattFill prst="wdUpDiag">
              <a:fgClr>
                <a:srgbClr val="0070C0"/>
              </a:fgClr>
              <a:bgClr>
                <a:schemeClr val="bg1"/>
              </a:bgClr>
            </a:patt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'niit mal'!$R$33:$V$33</c:f>
              <c:strCache>
                <c:ptCount val="5"/>
                <c:pt idx="0">
                  <c:v>Тэмээ</c:v>
                </c:pt>
                <c:pt idx="1">
                  <c:v>Адуу</c:v>
                </c:pt>
                <c:pt idx="2">
                  <c:v>Үхэр</c:v>
                </c:pt>
                <c:pt idx="3">
                  <c:v>Хонь</c:v>
                </c:pt>
                <c:pt idx="4">
                  <c:v>Ямаа</c:v>
                </c:pt>
              </c:strCache>
            </c:strRef>
          </c:cat>
          <c:val>
            <c:numRef>
              <c:f>'niit mal'!$R$35:$V$35</c:f>
              <c:numCache>
                <c:formatCode>General</c:formatCode>
                <c:ptCount val="5"/>
                <c:pt idx="0">
                  <c:v>0.5</c:v>
                </c:pt>
                <c:pt idx="1">
                  <c:v>103.4</c:v>
                </c:pt>
                <c:pt idx="2">
                  <c:v>232.3</c:v>
                </c:pt>
                <c:pt idx="3">
                  <c:v>744.7</c:v>
                </c:pt>
                <c:pt idx="4">
                  <c:v>601.6</c:v>
                </c:pt>
              </c:numCache>
            </c:numRef>
          </c:val>
          <c:extLst>
            <c:ext xmlns:c16="http://schemas.microsoft.com/office/drawing/2014/chart" uri="{C3380CC4-5D6E-409C-BE32-E72D297353CC}">
              <c16:uniqueId val="{00000001-4AAC-477C-8658-26314955D2D8}"/>
            </c:ext>
          </c:extLst>
        </c:ser>
        <c:ser>
          <c:idx val="2"/>
          <c:order val="2"/>
          <c:tx>
            <c:strRef>
              <c:f>'niit mal'!$Q$36</c:f>
              <c:strCache>
                <c:ptCount val="1"/>
                <c:pt idx="0">
                  <c:v>2020</c:v>
                </c:pt>
              </c:strCache>
            </c:strRef>
          </c:tx>
          <c:spPr>
            <a:pattFill prst="dkHorz">
              <a:fgClr>
                <a:srgbClr val="00B050"/>
              </a:fgClr>
              <a:bgClr>
                <a:schemeClr val="bg1"/>
              </a:bgClr>
            </a:pattFill>
            <a:ln>
              <a:noFill/>
            </a:ln>
            <a:effectLst/>
          </c:spPr>
          <c:invertIfNegative val="0"/>
          <c:dLbls>
            <c:dLbl>
              <c:idx val="1"/>
              <c:layout>
                <c:manualLayout>
                  <c:x val="2.123142250530824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AC-477C-8658-26314955D2D8}"/>
                </c:ext>
              </c:extLst>
            </c:dLbl>
            <c:dLbl>
              <c:idx val="2"/>
              <c:layout>
                <c:manualLayout>
                  <c:x val="6.3056352526049521E-3"/>
                  <c:y val="-3.99032644326494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AC-477C-8658-26314955D2D8}"/>
                </c:ext>
              </c:extLst>
            </c:dLbl>
            <c:spPr>
              <a:noFill/>
              <a:ln>
                <a:noFill/>
              </a:ln>
              <a:effectLst/>
            </c:spPr>
            <c:txPr>
              <a:bodyPr rot="-5400000" spcFirstLastPara="1" vertOverflow="ellipsis" wrap="square" anchor="ctr" anchorCtr="1"/>
              <a:lstStyle/>
              <a:p>
                <a:pPr>
                  <a:defRPr sz="14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'niit mal'!$R$33:$V$33</c:f>
              <c:strCache>
                <c:ptCount val="5"/>
                <c:pt idx="0">
                  <c:v>Тэмээ</c:v>
                </c:pt>
                <c:pt idx="1">
                  <c:v>Адуу</c:v>
                </c:pt>
                <c:pt idx="2">
                  <c:v>Үхэр</c:v>
                </c:pt>
                <c:pt idx="3">
                  <c:v>Хонь</c:v>
                </c:pt>
                <c:pt idx="4">
                  <c:v>Ямаа</c:v>
                </c:pt>
              </c:strCache>
            </c:strRef>
          </c:cat>
          <c:val>
            <c:numRef>
              <c:f>'niit mal'!$R$36:$V$36</c:f>
              <c:numCache>
                <c:formatCode>General</c:formatCode>
                <c:ptCount val="5"/>
                <c:pt idx="0">
                  <c:v>0.4</c:v>
                </c:pt>
                <c:pt idx="1">
                  <c:v>109.7</c:v>
                </c:pt>
                <c:pt idx="2" formatCode="0.0">
                  <c:v>256</c:v>
                </c:pt>
                <c:pt idx="3">
                  <c:v>783.4</c:v>
                </c:pt>
                <c:pt idx="4" formatCode="0.0">
                  <c:v>669</c:v>
                </c:pt>
              </c:numCache>
            </c:numRef>
          </c:val>
          <c:extLst>
            <c:ext xmlns:c16="http://schemas.microsoft.com/office/drawing/2014/chart" uri="{C3380CC4-5D6E-409C-BE32-E72D297353CC}">
              <c16:uniqueId val="{00000002-4AAC-477C-8658-26314955D2D8}"/>
            </c:ext>
          </c:extLst>
        </c:ser>
        <c:dLbls>
          <c:showLegendKey val="0"/>
          <c:showVal val="1"/>
          <c:showCatName val="0"/>
          <c:showSerName val="0"/>
          <c:showPercent val="0"/>
          <c:showBubbleSize val="0"/>
        </c:dLbls>
        <c:gapWidth val="150"/>
        <c:overlap val="-25"/>
        <c:axId val="318731888"/>
        <c:axId val="318732280"/>
      </c:barChart>
      <c:catAx>
        <c:axId val="31873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crossAx val="318732280"/>
        <c:crosses val="autoZero"/>
        <c:auto val="1"/>
        <c:lblAlgn val="ctr"/>
        <c:lblOffset val="100"/>
        <c:noMultiLvlLbl val="0"/>
      </c:catAx>
      <c:valAx>
        <c:axId val="318732280"/>
        <c:scaling>
          <c:orientation val="minMax"/>
        </c:scaling>
        <c:delete val="1"/>
        <c:axPos val="l"/>
        <c:numFmt formatCode="General" sourceLinked="1"/>
        <c:majorTickMark val="none"/>
        <c:minorTickMark val="none"/>
        <c:tickLblPos val="nextTo"/>
        <c:crossAx val="318731888"/>
        <c:crosses val="autoZero"/>
        <c:crossBetween val="between"/>
      </c:valAx>
      <c:spPr>
        <a:noFill/>
        <a:ln>
          <a:noFill/>
        </a:ln>
        <a:effectLst/>
      </c:spPr>
    </c:plotArea>
    <c:legend>
      <c:legendPos val="t"/>
      <c:layout>
        <c:manualLayout>
          <c:xMode val="edge"/>
          <c:yMode val="edge"/>
          <c:x val="0.22432006832356555"/>
          <c:y val="0.91112233586419089"/>
          <c:w val="0.52364043666516202"/>
          <c:h val="7.38785376050563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r>
              <a:rPr lang="mn-MN" b="1">
                <a:solidFill>
                  <a:schemeClr val="accent1">
                    <a:lumMod val="50000"/>
                  </a:schemeClr>
                </a:solidFill>
              </a:rPr>
              <a:t>Үр тариа тариалсан талбай /мян.га/</a:t>
            </a:r>
          </a:p>
        </c:rich>
      </c:tx>
      <c:layout>
        <c:manualLayout>
          <c:xMode val="edge"/>
          <c:yMode val="edge"/>
          <c:x val="0.12802488634389109"/>
          <c:y val="1.3467843483228933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564102564102564E-2"/>
          <c:y val="0.10041570561255599"/>
          <c:w val="0.95512820512820518"/>
          <c:h val="0.69906784379225329"/>
        </c:manualLayout>
      </c:layout>
      <c:lineChart>
        <c:grouping val="standard"/>
        <c:varyColors val="0"/>
        <c:ser>
          <c:idx val="0"/>
          <c:order val="0"/>
          <c:tx>
            <c:strRef>
              <c:f>tarialalt!$K$28</c:f>
              <c:strCache>
                <c:ptCount val="1"/>
                <c:pt idx="0">
                  <c:v>Үр тариа</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0"/>
              <c:layout>
                <c:manualLayout>
                  <c:x val="-7.6923076923076927E-2"/>
                  <c:y val="-5.67375886524823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85-4AC2-A09F-36116F4376C0}"/>
                </c:ext>
              </c:extLst>
            </c:dLbl>
            <c:dLbl>
              <c:idx val="1"/>
              <c:layout>
                <c:manualLayout>
                  <c:x val="-0.13634129768953274"/>
                  <c:y val="-1.2148489579586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85-4AC2-A09F-36116F4376C0}"/>
                </c:ext>
              </c:extLst>
            </c:dLbl>
            <c:dLbl>
              <c:idx val="2"/>
              <c:layout>
                <c:manualLayout>
                  <c:x val="-8.1965958925602933E-2"/>
                  <c:y val="-7.9858775281130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85-4AC2-A09F-36116F4376C0}"/>
                </c:ext>
              </c:extLst>
            </c:dLbl>
            <c:dLbl>
              <c:idx val="3"/>
              <c:layout>
                <c:manualLayout>
                  <c:x val="-6.41025641025641E-3"/>
                  <c:y val="2.1276595744680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85-4AC2-A09F-36116F4376C0}"/>
                </c:ext>
              </c:extLst>
            </c:dLbl>
            <c:dLbl>
              <c:idx val="4"/>
              <c:layout>
                <c:manualLayout>
                  <c:x val="-1.7094017094017096E-2"/>
                  <c:y val="-5.6737588652482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85-4AC2-A09F-36116F4376C0}"/>
                </c:ext>
              </c:extLst>
            </c:dLbl>
            <c:dLbl>
              <c:idx val="5"/>
              <c:layout>
                <c:manualLayout>
                  <c:x val="-1.2820512820512742E-2"/>
                  <c:y val="6.3829787234042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85-4AC2-A09F-36116F4376C0}"/>
                </c:ext>
              </c:extLst>
            </c:dLbl>
            <c:dLbl>
              <c:idx val="6"/>
              <c:layout>
                <c:manualLayout>
                  <c:x val="-1.2820512820512898E-2"/>
                  <c:y val="-5.6737588652482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85-4AC2-A09F-36116F4376C0}"/>
                </c:ext>
              </c:extLst>
            </c:dLbl>
            <c:dLbl>
              <c:idx val="7"/>
              <c:layout>
                <c:manualLayout>
                  <c:x val="-1.282051282051282E-2"/>
                  <c:y val="5.6737588652482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85-4AC2-A09F-36116F4376C0}"/>
                </c:ext>
              </c:extLst>
            </c:dLbl>
            <c:dLbl>
              <c:idx val="8"/>
              <c:layout>
                <c:manualLayout>
                  <c:x val="8.4752575902570845E-3"/>
                  <c:y val="-1.5742214402582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85-4AC2-A09F-36116F4376C0}"/>
                </c:ext>
              </c:extLst>
            </c:dLbl>
            <c:dLbl>
              <c:idx val="9"/>
              <c:layout>
                <c:manualLayout>
                  <c:x val="-2.7446902130831528E-3"/>
                  <c:y val="-5.8773514138669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FE-4B3D-8F2B-B28819296455}"/>
                </c:ext>
              </c:extLst>
            </c:dLbl>
            <c:spPr>
              <a:noFill/>
              <a:ln>
                <a:noFill/>
              </a:ln>
              <a:effectLst/>
            </c:spPr>
            <c:txPr>
              <a:bodyPr rot="0" spcFirstLastPara="1" vertOverflow="ellipsis" vert="horz" wrap="square" anchor="ctr" anchorCtr="1"/>
              <a:lstStyle/>
              <a:p>
                <a:pPr>
                  <a:defRPr sz="12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tarialalt!$L$27:$U$27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tarialalt!$L$28:$U$28</c:f>
              <c:numCache>
                <c:formatCode>0.0</c:formatCode>
                <c:ptCount val="10"/>
                <c:pt idx="0" formatCode="General">
                  <c:v>151.80000000000001</c:v>
                </c:pt>
                <c:pt idx="1">
                  <c:v>140</c:v>
                </c:pt>
                <c:pt idx="2" formatCode="General">
                  <c:v>138.9</c:v>
                </c:pt>
                <c:pt idx="3" formatCode="General">
                  <c:v>142.30000000000001</c:v>
                </c:pt>
                <c:pt idx="4" formatCode="General">
                  <c:v>153.5</c:v>
                </c:pt>
                <c:pt idx="5" formatCode="General">
                  <c:v>147.30000000000001</c:v>
                </c:pt>
                <c:pt idx="6" formatCode="General">
                  <c:v>157.69999999999999</c:v>
                </c:pt>
                <c:pt idx="7">
                  <c:v>150</c:v>
                </c:pt>
                <c:pt idx="8" formatCode="General">
                  <c:v>153.4</c:v>
                </c:pt>
                <c:pt idx="9" formatCode="General">
                  <c:v>170.9</c:v>
                </c:pt>
              </c:numCache>
            </c:numRef>
          </c:val>
          <c:smooth val="0"/>
          <c:extLst>
            <c:ext xmlns:c16="http://schemas.microsoft.com/office/drawing/2014/chart" uri="{C3380CC4-5D6E-409C-BE32-E72D297353CC}">
              <c16:uniqueId val="{00000000-7385-4AC2-A09F-36116F4376C0}"/>
            </c:ext>
          </c:extLst>
        </c:ser>
        <c:dLbls>
          <c:showLegendKey val="0"/>
          <c:showVal val="1"/>
          <c:showCatName val="0"/>
          <c:showSerName val="0"/>
          <c:showPercent val="0"/>
          <c:showBubbleSize val="0"/>
        </c:dLbls>
        <c:marker val="1"/>
        <c:smooth val="0"/>
        <c:axId val="318733064"/>
        <c:axId val="318733456"/>
      </c:lineChart>
      <c:catAx>
        <c:axId val="318733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crossAx val="318733456"/>
        <c:crosses val="autoZero"/>
        <c:auto val="1"/>
        <c:lblAlgn val="ctr"/>
        <c:lblOffset val="100"/>
        <c:noMultiLvlLbl val="0"/>
      </c:catAx>
      <c:valAx>
        <c:axId val="318733456"/>
        <c:scaling>
          <c:orientation val="minMax"/>
          <c:min val="138"/>
        </c:scaling>
        <c:delete val="1"/>
        <c:axPos val="l"/>
        <c:numFmt formatCode="General" sourceLinked="1"/>
        <c:majorTickMark val="none"/>
        <c:minorTickMark val="none"/>
        <c:tickLblPos val="nextTo"/>
        <c:crossAx val="3187330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r>
              <a:rPr lang="mn-MN" b="1">
                <a:solidFill>
                  <a:schemeClr val="accent1">
                    <a:lumMod val="50000"/>
                  </a:schemeClr>
                </a:solidFill>
              </a:rPr>
              <a:t>Хураан авсан ургац, төмс, хүнсний ногоо /мян.тн/</a:t>
            </a:r>
            <a:endParaRPr lang="en-US" b="1">
              <a:solidFill>
                <a:schemeClr val="accent1">
                  <a:lumMod val="50000"/>
                </a:schemeClr>
              </a:solidFill>
            </a:endParaRP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2988505747126436E-2"/>
          <c:y val="0.33168326541729781"/>
          <c:w val="0.95402298850574707"/>
          <c:h val="0.32152639177295089"/>
        </c:manualLayout>
      </c:layout>
      <c:barChart>
        <c:barDir val="col"/>
        <c:grouping val="clustered"/>
        <c:varyColors val="0"/>
        <c:ser>
          <c:idx val="0"/>
          <c:order val="0"/>
          <c:tx>
            <c:strRef>
              <c:f>'urgats huraalt'!$I$30</c:f>
              <c:strCache>
                <c:ptCount val="1"/>
                <c:pt idx="0">
                  <c:v>Төмс</c:v>
                </c:pt>
              </c:strCache>
            </c:strRef>
          </c:tx>
          <c:spPr>
            <a:pattFill prst="dkHorz">
              <a:fgClr>
                <a:srgbClr val="FFC000"/>
              </a:fgClr>
              <a:bgClr>
                <a:schemeClr val="bg1"/>
              </a:bgClr>
            </a:pattFill>
            <a:ln>
              <a:noFill/>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'urgats huraalt'!$J$29:$S$29</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'urgats huraalt'!$J$30:$S$30</c:f>
              <c:numCache>
                <c:formatCode>General</c:formatCode>
                <c:ptCount val="10"/>
                <c:pt idx="0">
                  <c:v>55.3</c:v>
                </c:pt>
                <c:pt idx="1">
                  <c:v>62.2</c:v>
                </c:pt>
                <c:pt idx="2" formatCode="0.0">
                  <c:v>56</c:v>
                </c:pt>
                <c:pt idx="3">
                  <c:v>45.4</c:v>
                </c:pt>
                <c:pt idx="4">
                  <c:v>37.9</c:v>
                </c:pt>
                <c:pt idx="5">
                  <c:v>42.4</c:v>
                </c:pt>
                <c:pt idx="6">
                  <c:v>28.5</c:v>
                </c:pt>
                <c:pt idx="7" formatCode="0.0">
                  <c:v>34</c:v>
                </c:pt>
                <c:pt idx="8">
                  <c:v>34.1</c:v>
                </c:pt>
                <c:pt idx="9">
                  <c:v>33.700000000000003</c:v>
                </c:pt>
              </c:numCache>
            </c:numRef>
          </c:val>
          <c:extLst>
            <c:ext xmlns:c16="http://schemas.microsoft.com/office/drawing/2014/chart" uri="{C3380CC4-5D6E-409C-BE32-E72D297353CC}">
              <c16:uniqueId val="{00000000-983B-4619-8F6E-0F218798B27F}"/>
            </c:ext>
          </c:extLst>
        </c:ser>
        <c:ser>
          <c:idx val="1"/>
          <c:order val="1"/>
          <c:tx>
            <c:strRef>
              <c:f>'urgats huraalt'!$I$31</c:f>
              <c:strCache>
                <c:ptCount val="1"/>
                <c:pt idx="0">
                  <c:v>Хүнсний ногоо</c:v>
                </c:pt>
              </c:strCache>
            </c:strRef>
          </c:tx>
          <c:spPr>
            <a:pattFill prst="dkVert">
              <a:fgClr>
                <a:srgbClr val="00B050"/>
              </a:fgClr>
              <a:bgClr>
                <a:schemeClr val="bg1"/>
              </a:bgClr>
            </a:pattFill>
            <a:ln>
              <a:noFill/>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'urgats huraalt'!$J$29:$S$29</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'urgats huraalt'!$J$31:$S$31</c:f>
              <c:numCache>
                <c:formatCode>0.0</c:formatCode>
                <c:ptCount val="10"/>
                <c:pt idx="0" formatCode="General">
                  <c:v>34.799999999999997</c:v>
                </c:pt>
                <c:pt idx="1">
                  <c:v>34</c:v>
                </c:pt>
                <c:pt idx="2" formatCode="General">
                  <c:v>35.4</c:v>
                </c:pt>
                <c:pt idx="3" formatCode="General">
                  <c:v>32.6</c:v>
                </c:pt>
                <c:pt idx="4" formatCode="General">
                  <c:v>26.6</c:v>
                </c:pt>
                <c:pt idx="5" formatCode="General">
                  <c:v>32.700000000000003</c:v>
                </c:pt>
                <c:pt idx="6" formatCode="General">
                  <c:v>30.8</c:v>
                </c:pt>
                <c:pt idx="7" formatCode="General">
                  <c:v>34.6</c:v>
                </c:pt>
                <c:pt idx="8" formatCode="General">
                  <c:v>32.6</c:v>
                </c:pt>
                <c:pt idx="9" formatCode="General">
                  <c:v>40.299999999999997</c:v>
                </c:pt>
              </c:numCache>
            </c:numRef>
          </c:val>
          <c:extLst>
            <c:ext xmlns:c16="http://schemas.microsoft.com/office/drawing/2014/chart" uri="{C3380CC4-5D6E-409C-BE32-E72D297353CC}">
              <c16:uniqueId val="{00000001-983B-4619-8F6E-0F218798B27F}"/>
            </c:ext>
          </c:extLst>
        </c:ser>
        <c:dLbls>
          <c:showLegendKey val="0"/>
          <c:showVal val="1"/>
          <c:showCatName val="0"/>
          <c:showSerName val="0"/>
          <c:showPercent val="0"/>
          <c:showBubbleSize val="0"/>
        </c:dLbls>
        <c:gapWidth val="150"/>
        <c:overlap val="-25"/>
        <c:axId val="319393872"/>
        <c:axId val="319394264"/>
      </c:barChart>
      <c:catAx>
        <c:axId val="31939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crossAx val="319394264"/>
        <c:crosses val="autoZero"/>
        <c:auto val="1"/>
        <c:lblAlgn val="ctr"/>
        <c:lblOffset val="100"/>
        <c:noMultiLvlLbl val="0"/>
      </c:catAx>
      <c:valAx>
        <c:axId val="319394264"/>
        <c:scaling>
          <c:orientation val="minMax"/>
        </c:scaling>
        <c:delete val="1"/>
        <c:axPos val="l"/>
        <c:numFmt formatCode="General" sourceLinked="1"/>
        <c:majorTickMark val="none"/>
        <c:minorTickMark val="none"/>
        <c:tickLblPos val="nextTo"/>
        <c:crossAx val="319393872"/>
        <c:crosses val="autoZero"/>
        <c:crossBetween val="between"/>
      </c:valAx>
      <c:spPr>
        <a:noFill/>
        <a:ln>
          <a:noFill/>
        </a:ln>
        <a:effectLst/>
      </c:spPr>
    </c:plotArea>
    <c:legend>
      <c:legendPos val="t"/>
      <c:layout>
        <c:manualLayout>
          <c:xMode val="edge"/>
          <c:yMode val="edge"/>
          <c:x val="0.26401259097347324"/>
          <c:y val="0.86815382491688886"/>
          <c:w val="0.4996032549222883"/>
          <c:h val="8.307045603674541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r>
              <a:rPr lang="mn-MN" b="1"/>
              <a:t>Аж үйлдвэрийн бүтээгдэхүүн үйлдвэрлэлт, борлуулалт </a:t>
            </a:r>
            <a:r>
              <a:rPr lang="en-US" b="1"/>
              <a:t>(</a:t>
            </a:r>
            <a:r>
              <a:rPr lang="mn-MN" b="1"/>
              <a:t>тэрбум төг</a:t>
            </a:r>
            <a:r>
              <a:rPr lang="en-US" b="1"/>
              <a:t>)</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8012087938548965"/>
          <c:w val="0.95679920785147343"/>
          <c:h val="0.55298514291218182"/>
        </c:manualLayout>
      </c:layout>
      <c:lineChart>
        <c:grouping val="standard"/>
        <c:varyColors val="0"/>
        <c:ser>
          <c:idx val="0"/>
          <c:order val="0"/>
          <c:tx>
            <c:strRef>
              <c:f>'aj uildver'!$A$73</c:f>
              <c:strCache>
                <c:ptCount val="1"/>
                <c:pt idx="0">
                  <c:v>Борлуулалт</c:v>
                </c:pt>
              </c:strCache>
            </c:strRef>
          </c:tx>
          <c:spPr>
            <a:ln w="28575" cap="rnd">
              <a:solidFill>
                <a:schemeClr val="accent6"/>
              </a:solidFill>
              <a:round/>
            </a:ln>
            <a:effectLst/>
          </c:spPr>
          <c:marker>
            <c:symbol val="none"/>
          </c:marker>
          <c:dLbls>
            <c:dLbl>
              <c:idx val="0"/>
              <c:layout>
                <c:manualLayout>
                  <c:x val="-4.3853571200456853E-2"/>
                  <c:y val="4.0867964421113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26-4565-ABAF-FCAEBA0DD396}"/>
                </c:ext>
              </c:extLst>
            </c:dLbl>
            <c:dLbl>
              <c:idx val="1"/>
              <c:layout>
                <c:manualLayout>
                  <c:x val="-3.6561490408229605E-2"/>
                  <c:y val="5.7905125341896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26-4565-ABAF-FCAEBA0DD396}"/>
                </c:ext>
              </c:extLst>
            </c:dLbl>
            <c:dLbl>
              <c:idx val="2"/>
              <c:layout>
                <c:manualLayout>
                  <c:x val="-4.6143652490201456E-2"/>
                  <c:y val="4.4196369209916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26-4565-ABAF-FCAEBA0DD396}"/>
                </c:ext>
              </c:extLst>
            </c:dLbl>
            <c:dLbl>
              <c:idx val="3"/>
              <c:layout>
                <c:manualLayout>
                  <c:x val="-4.8768792867415499E-2"/>
                  <c:y val="4.87359291514096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26-4565-ABAF-FCAEBA0DD396}"/>
                </c:ext>
              </c:extLst>
            </c:dLbl>
            <c:dLbl>
              <c:idx val="4"/>
              <c:layout>
                <c:manualLayout>
                  <c:x val="-2.6876324739178403E-2"/>
                  <c:y val="4.52591522945444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26-4565-ABAF-FCAEBA0DD396}"/>
                </c:ext>
              </c:extLst>
            </c:dLbl>
            <c:dLbl>
              <c:idx val="5"/>
              <c:layout>
                <c:manualLayout>
                  <c:x val="-3.2538192341341948E-2"/>
                  <c:y val="-4.1870500132437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26-4565-ABAF-FCAEBA0DD396}"/>
                </c:ext>
              </c:extLst>
            </c:dLbl>
            <c:dLbl>
              <c:idx val="6"/>
              <c:layout>
                <c:manualLayout>
                  <c:x val="-4.5403127904653527E-2"/>
                  <c:y val="5.7616725244984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26-4565-ABAF-FCAEBA0DD396}"/>
                </c:ext>
              </c:extLst>
            </c:dLbl>
            <c:dLbl>
              <c:idx val="7"/>
              <c:layout>
                <c:manualLayout>
                  <c:x val="-3.2068189320430644E-2"/>
                  <c:y val="4.9718369978839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326-4565-ABAF-FCAEBA0DD396}"/>
                </c:ext>
              </c:extLst>
            </c:dLbl>
            <c:dLbl>
              <c:idx val="8"/>
              <c:layout>
                <c:manualLayout>
                  <c:x val="-2.0702714412293578E-2"/>
                  <c:y val="5.91809933792877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97-4F39-A281-209815405353}"/>
                </c:ext>
              </c:extLst>
            </c:dLbl>
            <c:dLbl>
              <c:idx val="9"/>
              <c:layout>
                <c:manualLayout>
                  <c:x val="-2.7166925823292949E-2"/>
                  <c:y val="6.84082136791723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97-4F39-A281-209815405353}"/>
                </c:ext>
              </c:extLst>
            </c:dLbl>
            <c:spPr>
              <a:noFill/>
              <a:ln>
                <a:noFill/>
              </a:ln>
              <a:effectLst/>
            </c:spPr>
            <c:txPr>
              <a:bodyPr rot="0" spcFirstLastPara="1" vertOverflow="ellipsis" vert="horz" wrap="square" anchor="ctr" anchorCtr="1"/>
              <a:lstStyle/>
              <a:p>
                <a:pPr>
                  <a:defRPr sz="12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'aj uildver'!$B$71:$K$71</c:f>
              <c:strCache>
                <c:ptCount val="10"/>
                <c:pt idx="0">
                  <c:v>2011 I-XII</c:v>
                </c:pt>
                <c:pt idx="1">
                  <c:v>2012 I-XII</c:v>
                </c:pt>
                <c:pt idx="2">
                  <c:v>2013 I-XII</c:v>
                </c:pt>
                <c:pt idx="3">
                  <c:v>2014 I-XII</c:v>
                </c:pt>
                <c:pt idx="4">
                  <c:v>2015 I-XII</c:v>
                </c:pt>
                <c:pt idx="5">
                  <c:v>2016 I-XII</c:v>
                </c:pt>
                <c:pt idx="6">
                  <c:v>2017 I-XII</c:v>
                </c:pt>
                <c:pt idx="7">
                  <c:v>2018 I-XII</c:v>
                </c:pt>
                <c:pt idx="8">
                  <c:v>2019 I-XII</c:v>
                </c:pt>
                <c:pt idx="9">
                  <c:v>2020 I-XII</c:v>
                </c:pt>
              </c:strCache>
            </c:strRef>
          </c:cat>
          <c:val>
            <c:numRef>
              <c:f>'aj uildver'!$B$72:$K$72</c:f>
              <c:numCache>
                <c:formatCode>0.0</c:formatCode>
                <c:ptCount val="10"/>
                <c:pt idx="0">
                  <c:v>407.85509999999999</c:v>
                </c:pt>
                <c:pt idx="1">
                  <c:v>495.5419</c:v>
                </c:pt>
                <c:pt idx="2">
                  <c:v>438.53919999999999</c:v>
                </c:pt>
                <c:pt idx="3">
                  <c:v>408.43870000000004</c:v>
                </c:pt>
                <c:pt idx="4">
                  <c:v>313.40109999999999</c:v>
                </c:pt>
                <c:pt idx="5">
                  <c:v>303.89820000000003</c:v>
                </c:pt>
                <c:pt idx="6">
                  <c:v>305.80339999999995</c:v>
                </c:pt>
                <c:pt idx="7">
                  <c:v>377.02</c:v>
                </c:pt>
                <c:pt idx="8" formatCode="######.\ ##">
                  <c:v>462.2</c:v>
                </c:pt>
                <c:pt idx="9">
                  <c:v>559</c:v>
                </c:pt>
              </c:numCache>
            </c:numRef>
          </c:val>
          <c:smooth val="0"/>
          <c:extLst>
            <c:ext xmlns:c16="http://schemas.microsoft.com/office/drawing/2014/chart" uri="{C3380CC4-5D6E-409C-BE32-E72D297353CC}">
              <c16:uniqueId val="{00000008-9326-4565-ABAF-FCAEBA0DD396}"/>
            </c:ext>
          </c:extLst>
        </c:ser>
        <c:ser>
          <c:idx val="1"/>
          <c:order val="1"/>
          <c:tx>
            <c:strRef>
              <c:f>'aj uildver'!$A$72</c:f>
              <c:strCache>
                <c:ptCount val="1"/>
                <c:pt idx="0">
                  <c:v>Үйлдвэрлэлт</c:v>
                </c:pt>
              </c:strCache>
            </c:strRef>
          </c:tx>
          <c:spPr>
            <a:ln w="28575" cap="rnd">
              <a:solidFill>
                <a:schemeClr val="accent5"/>
              </a:solidFill>
              <a:prstDash val="dashDot"/>
              <a:round/>
            </a:ln>
            <a:effectLst/>
          </c:spPr>
          <c:marker>
            <c:symbol val="none"/>
          </c:marker>
          <c:dLbls>
            <c:dLbl>
              <c:idx val="1"/>
              <c:layout>
                <c:manualLayout>
                  <c:x val="-4.4494868785257664E-2"/>
                  <c:y val="-4.4036948443467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326-4565-ABAF-FCAEBA0DD396}"/>
                </c:ext>
              </c:extLst>
            </c:dLbl>
            <c:dLbl>
              <c:idx val="2"/>
              <c:layout>
                <c:manualLayout>
                  <c:x val="-5.3632798587523997E-2"/>
                  <c:y val="-6.93948723537585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326-4565-ABAF-FCAEBA0DD396}"/>
                </c:ext>
              </c:extLst>
            </c:dLbl>
            <c:dLbl>
              <c:idx val="4"/>
              <c:layout>
                <c:manualLayout>
                  <c:x val="-1.6279904358174727E-2"/>
                  <c:y val="-3.3670998737614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326-4565-ABAF-FCAEBA0DD396}"/>
                </c:ext>
              </c:extLst>
            </c:dLbl>
            <c:dLbl>
              <c:idx val="5"/>
              <c:layout>
                <c:manualLayout>
                  <c:x val="-3.9964499629854038E-2"/>
                  <c:y val="4.2185781823143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326-4565-ABAF-FCAEBA0DD396}"/>
                </c:ext>
              </c:extLst>
            </c:dLbl>
            <c:dLbl>
              <c:idx val="6"/>
              <c:layout>
                <c:manualLayout>
                  <c:x val="-4.2000068408662494E-2"/>
                  <c:y val="-2.9817726071438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326-4565-ABAF-FCAEBA0DD396}"/>
                </c:ext>
              </c:extLst>
            </c:dLbl>
            <c:dLbl>
              <c:idx val="7"/>
              <c:layout>
                <c:manualLayout>
                  <c:x val="-4.2891688456092494E-2"/>
                  <c:y val="-8.70664523335967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326-4565-ABAF-FCAEBA0DD396}"/>
                </c:ext>
              </c:extLst>
            </c:dLbl>
            <c:dLbl>
              <c:idx val="8"/>
              <c:layout>
                <c:manualLayout>
                  <c:x val="-3.9878449751122896E-2"/>
                  <c:y val="-4.3120180911642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326-4565-ABAF-FCAEBA0DD396}"/>
                </c:ext>
              </c:extLst>
            </c:dLbl>
            <c:dLbl>
              <c:idx val="9"/>
              <c:layout>
                <c:manualLayout>
                  <c:x val="-1.8369626119513066E-2"/>
                  <c:y val="-1.00104441962055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326-4565-ABAF-FCAEBA0DD396}"/>
                </c:ext>
              </c:extLst>
            </c:dLbl>
            <c:spPr>
              <a:noFill/>
              <a:ln>
                <a:noFill/>
              </a:ln>
              <a:effectLst/>
            </c:spPr>
            <c:txPr>
              <a:bodyPr rot="0" spcFirstLastPara="1" vertOverflow="ellipsis" vert="horz" wrap="square" anchor="ctr" anchorCtr="1"/>
              <a:lstStyle/>
              <a:p>
                <a:pPr>
                  <a:defRPr sz="12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'aj uildver'!$B$71:$K$71</c:f>
              <c:strCache>
                <c:ptCount val="10"/>
                <c:pt idx="0">
                  <c:v>2011 I-XII</c:v>
                </c:pt>
                <c:pt idx="1">
                  <c:v>2012 I-XII</c:v>
                </c:pt>
                <c:pt idx="2">
                  <c:v>2013 I-XII</c:v>
                </c:pt>
                <c:pt idx="3">
                  <c:v>2014 I-XII</c:v>
                </c:pt>
                <c:pt idx="4">
                  <c:v>2015 I-XII</c:v>
                </c:pt>
                <c:pt idx="5">
                  <c:v>2016 I-XII</c:v>
                </c:pt>
                <c:pt idx="6">
                  <c:v>2017 I-XII</c:v>
                </c:pt>
                <c:pt idx="7">
                  <c:v>2018 I-XII</c:v>
                </c:pt>
                <c:pt idx="8">
                  <c:v>2019 I-XII</c:v>
                </c:pt>
                <c:pt idx="9">
                  <c:v>2020 I-XII</c:v>
                </c:pt>
              </c:strCache>
            </c:strRef>
          </c:cat>
          <c:val>
            <c:numRef>
              <c:f>'aj uildver'!$B$73:$K$73</c:f>
              <c:numCache>
                <c:formatCode>0.0</c:formatCode>
                <c:ptCount val="10"/>
                <c:pt idx="0">
                  <c:v>483.9821</c:v>
                </c:pt>
                <c:pt idx="1">
                  <c:v>557.42989999999998</c:v>
                </c:pt>
                <c:pt idx="2">
                  <c:v>468.11709999999999</c:v>
                </c:pt>
                <c:pt idx="3">
                  <c:v>681.51980000000003</c:v>
                </c:pt>
                <c:pt idx="4">
                  <c:v>385.3365</c:v>
                </c:pt>
                <c:pt idx="5">
                  <c:v>279.39440000000002</c:v>
                </c:pt>
                <c:pt idx="6">
                  <c:v>394.08609999999999</c:v>
                </c:pt>
                <c:pt idx="7">
                  <c:v>390.7</c:v>
                </c:pt>
                <c:pt idx="8" formatCode="General">
                  <c:v>515.1</c:v>
                </c:pt>
                <c:pt idx="9">
                  <c:v>642.79999999999995</c:v>
                </c:pt>
              </c:numCache>
            </c:numRef>
          </c:val>
          <c:smooth val="0"/>
          <c:extLst>
            <c:ext xmlns:c16="http://schemas.microsoft.com/office/drawing/2014/chart" uri="{C3380CC4-5D6E-409C-BE32-E72D297353CC}">
              <c16:uniqueId val="{00000011-9326-4565-ABAF-FCAEBA0DD396}"/>
            </c:ext>
          </c:extLst>
        </c:ser>
        <c:dLbls>
          <c:dLblPos val="t"/>
          <c:showLegendKey val="0"/>
          <c:showVal val="1"/>
          <c:showCatName val="0"/>
          <c:showSerName val="0"/>
          <c:showPercent val="0"/>
          <c:showBubbleSize val="0"/>
        </c:dLbls>
        <c:smooth val="0"/>
        <c:axId val="319395440"/>
        <c:axId val="319395832"/>
      </c:lineChart>
      <c:catAx>
        <c:axId val="31939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60000" spcFirstLastPara="1" vertOverflow="ellipsis" wrap="square" anchor="ctr" anchorCtr="1"/>
          <a:lstStyle/>
          <a:p>
            <a:pPr>
              <a:defRPr sz="12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crossAx val="319395832"/>
        <c:crosses val="autoZero"/>
        <c:auto val="1"/>
        <c:lblAlgn val="ctr"/>
        <c:lblOffset val="100"/>
        <c:noMultiLvlLbl val="0"/>
      </c:catAx>
      <c:valAx>
        <c:axId val="319395832"/>
        <c:scaling>
          <c:orientation val="minMax"/>
        </c:scaling>
        <c:delete val="1"/>
        <c:axPos val="l"/>
        <c:numFmt formatCode="0.0" sourceLinked="1"/>
        <c:majorTickMark val="none"/>
        <c:minorTickMark val="none"/>
        <c:tickLblPos val="nextTo"/>
        <c:crossAx val="319395440"/>
        <c:crosses val="autoZero"/>
        <c:crossBetween val="between"/>
      </c:valAx>
      <c:spPr>
        <a:noFill/>
        <a:ln>
          <a:noFill/>
        </a:ln>
        <a:effectLst/>
      </c:spPr>
    </c:plotArea>
    <c:legend>
      <c:legendPos val="b"/>
      <c:layout>
        <c:manualLayout>
          <c:xMode val="edge"/>
          <c:yMode val="edge"/>
          <c:x val="0.30143642797924897"/>
          <c:y val="0.93496624848499432"/>
          <c:w val="0.41661151170456268"/>
          <c:h val="6.50337515150055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accent1">
              <a:lumMod val="5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Sheet1!$A$7:$K$7</c:f>
              <c:strCache>
                <c:ptCount val="11"/>
                <c:pt idx="0">
                  <c:v>2010 I-XII</c:v>
                </c:pt>
                <c:pt idx="1">
                  <c:v>2011 I-XII</c:v>
                </c:pt>
                <c:pt idx="2">
                  <c:v>2012 I-XII</c:v>
                </c:pt>
                <c:pt idx="3">
                  <c:v>2013 I-XII</c:v>
                </c:pt>
                <c:pt idx="4">
                  <c:v>2014 I-XII</c:v>
                </c:pt>
                <c:pt idx="5">
                  <c:v>2015 I-XII</c:v>
                </c:pt>
                <c:pt idx="6">
                  <c:v>2016 I-XII</c:v>
                </c:pt>
                <c:pt idx="7">
                  <c:v>2017 I-XII</c:v>
                </c:pt>
                <c:pt idx="8">
                  <c:v>2018 I-XII</c:v>
                </c:pt>
                <c:pt idx="9">
                  <c:v>2019 I-XII</c:v>
                </c:pt>
                <c:pt idx="10">
                  <c:v>2020 I-XII</c:v>
                </c:pt>
              </c:strCache>
            </c:strRef>
          </c:cat>
          <c:val>
            <c:numRef>
              <c:f>Sheet1!$A$8:$K$8</c:f>
              <c:numCache>
                <c:formatCode>General</c:formatCode>
                <c:ptCount val="11"/>
                <c:pt idx="0">
                  <c:v>557</c:v>
                </c:pt>
                <c:pt idx="1">
                  <c:v>493</c:v>
                </c:pt>
                <c:pt idx="2">
                  <c:v>543</c:v>
                </c:pt>
                <c:pt idx="3">
                  <c:v>506</c:v>
                </c:pt>
                <c:pt idx="4">
                  <c:v>484</c:v>
                </c:pt>
                <c:pt idx="5">
                  <c:v>527</c:v>
                </c:pt>
                <c:pt idx="6">
                  <c:v>570</c:v>
                </c:pt>
                <c:pt idx="7">
                  <c:v>494</c:v>
                </c:pt>
                <c:pt idx="8">
                  <c:v>529</c:v>
                </c:pt>
                <c:pt idx="9">
                  <c:v>502</c:v>
                </c:pt>
                <c:pt idx="10">
                  <c:v>491</c:v>
                </c:pt>
              </c:numCache>
            </c:numRef>
          </c:val>
          <c:extLst>
            <c:ext xmlns:c16="http://schemas.microsoft.com/office/drawing/2014/chart" uri="{C3380CC4-5D6E-409C-BE32-E72D297353CC}">
              <c16:uniqueId val="{00000000-5092-4E44-B0A1-B9484BF323CE}"/>
            </c:ext>
          </c:extLst>
        </c:ser>
        <c:dLbls>
          <c:dLblPos val="outEnd"/>
          <c:showLegendKey val="0"/>
          <c:showVal val="1"/>
          <c:showCatName val="0"/>
          <c:showSerName val="0"/>
          <c:showPercent val="0"/>
          <c:showBubbleSize val="0"/>
        </c:dLbls>
        <c:gapWidth val="219"/>
        <c:overlap val="-27"/>
        <c:axId val="232462504"/>
        <c:axId val="233879184"/>
      </c:barChart>
      <c:catAx>
        <c:axId val="23246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crossAx val="233879184"/>
        <c:crosses val="autoZero"/>
        <c:auto val="1"/>
        <c:lblAlgn val="ctr"/>
        <c:lblOffset val="100"/>
        <c:noMultiLvlLbl val="0"/>
      </c:catAx>
      <c:valAx>
        <c:axId val="233879184"/>
        <c:scaling>
          <c:orientation val="minMax"/>
        </c:scaling>
        <c:delete val="1"/>
        <c:axPos val="l"/>
        <c:numFmt formatCode="General" sourceLinked="1"/>
        <c:majorTickMark val="none"/>
        <c:minorTickMark val="none"/>
        <c:tickLblPos val="nextTo"/>
        <c:crossAx val="2324625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b="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0" i="0" u="none" strike="noStrike" kern="1200" spc="0" baseline="0">
                <a:solidFill>
                  <a:schemeClr val="accent6">
                    <a:lumMod val="50000"/>
                  </a:schemeClr>
                </a:solidFill>
                <a:latin typeface="Arial" panose="020B0604020202020204" pitchFamily="34" charset="0"/>
                <a:ea typeface="+mn-ea"/>
                <a:cs typeface="Arial" panose="020B0604020202020204" pitchFamily="34" charset="0"/>
              </a:defRPr>
            </a:pPr>
            <a:r>
              <a:rPr lang="mn-MN" sz="1600">
                <a:solidFill>
                  <a:schemeClr val="accent6">
                    <a:lumMod val="50000"/>
                  </a:schemeClr>
                </a:solidFill>
              </a:rPr>
              <a:t>Хөгжлийн бэрхшээлтэй хүний тоо</a:t>
            </a:r>
            <a:endParaRPr lang="en-US" sz="1600">
              <a:solidFill>
                <a:schemeClr val="accent6">
                  <a:lumMod val="50000"/>
                </a:schemeClr>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Sheet1!$B$18:$F$18</c:f>
              <c:strCache>
                <c:ptCount val="5"/>
                <c:pt idx="0">
                  <c:v>2016 I-XII</c:v>
                </c:pt>
                <c:pt idx="1">
                  <c:v>2017 I-XII</c:v>
                </c:pt>
                <c:pt idx="2">
                  <c:v>2018 I-XII</c:v>
                </c:pt>
                <c:pt idx="3">
                  <c:v>2019 I-XII</c:v>
                </c:pt>
                <c:pt idx="4">
                  <c:v>2020 I-XII</c:v>
                </c:pt>
              </c:strCache>
            </c:strRef>
          </c:cat>
          <c:val>
            <c:numRef>
              <c:f>Sheet1!$B$19:$F$19</c:f>
              <c:numCache>
                <c:formatCode>#\ ##0</c:formatCode>
                <c:ptCount val="5"/>
                <c:pt idx="0">
                  <c:v>4630</c:v>
                </c:pt>
                <c:pt idx="1">
                  <c:v>4758</c:v>
                </c:pt>
                <c:pt idx="2">
                  <c:v>4616</c:v>
                </c:pt>
                <c:pt idx="3">
                  <c:v>4934</c:v>
                </c:pt>
                <c:pt idx="4">
                  <c:v>4980</c:v>
                </c:pt>
              </c:numCache>
            </c:numRef>
          </c:val>
          <c:extLst>
            <c:ext xmlns:c16="http://schemas.microsoft.com/office/drawing/2014/chart" uri="{C3380CC4-5D6E-409C-BE32-E72D297353CC}">
              <c16:uniqueId val="{00000000-5263-41D4-B171-AC62DB9979CC}"/>
            </c:ext>
          </c:extLst>
        </c:ser>
        <c:dLbls>
          <c:dLblPos val="outEnd"/>
          <c:showLegendKey val="0"/>
          <c:showVal val="1"/>
          <c:showCatName val="0"/>
          <c:showSerName val="0"/>
          <c:showPercent val="0"/>
          <c:showBubbleSize val="0"/>
        </c:dLbls>
        <c:gapWidth val="138"/>
        <c:overlap val="-27"/>
        <c:axId val="232293256"/>
        <c:axId val="196860264"/>
      </c:barChart>
      <c:catAx>
        <c:axId val="23229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crossAx val="196860264"/>
        <c:crosses val="autoZero"/>
        <c:auto val="1"/>
        <c:lblAlgn val="ctr"/>
        <c:lblOffset val="100"/>
        <c:noMultiLvlLbl val="0"/>
      </c:catAx>
      <c:valAx>
        <c:axId val="196860264"/>
        <c:scaling>
          <c:orientation val="minMax"/>
        </c:scaling>
        <c:delete val="1"/>
        <c:axPos val="l"/>
        <c:numFmt formatCode="#\ ##0" sourceLinked="1"/>
        <c:majorTickMark val="none"/>
        <c:minorTickMark val="none"/>
        <c:tickLblPos val="nextTo"/>
        <c:crossAx val="2322932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4853811275417416"/>
          <c:y val="3.4991115713139981E-2"/>
          <c:w val="0.55146188724582579"/>
          <c:h val="0.93001776857372009"/>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halamj!$A$17:$A$21</c:f>
              <c:strCache>
                <c:ptCount val="5"/>
                <c:pt idx="0">
                  <c:v>  Дээд</c:v>
                </c:pt>
                <c:pt idx="1">
                  <c:v>  Тусгай дунд</c:v>
                </c:pt>
                <c:pt idx="2">
                  <c:v>  Ерөнхий боловсролтой</c:v>
                </c:pt>
                <c:pt idx="3">
                  <c:v>  Мэргэжилтэй ажилчид </c:v>
                </c:pt>
                <c:pt idx="4">
                  <c:v>  Боловсролгүй</c:v>
                </c:pt>
              </c:strCache>
            </c:strRef>
          </c:cat>
          <c:val>
            <c:numRef>
              <c:f>halamj!$B$17:$B$21</c:f>
              <c:numCache>
                <c:formatCode>General</c:formatCode>
                <c:ptCount val="5"/>
                <c:pt idx="0">
                  <c:v>173</c:v>
                </c:pt>
                <c:pt idx="1">
                  <c:v>38</c:v>
                </c:pt>
                <c:pt idx="2">
                  <c:v>340</c:v>
                </c:pt>
                <c:pt idx="3">
                  <c:v>66</c:v>
                </c:pt>
                <c:pt idx="4">
                  <c:v>2</c:v>
                </c:pt>
              </c:numCache>
            </c:numRef>
          </c:val>
          <c:extLst>
            <c:ext xmlns:c16="http://schemas.microsoft.com/office/drawing/2014/chart" uri="{C3380CC4-5D6E-409C-BE32-E72D297353CC}">
              <c16:uniqueId val="{00000000-FF3E-4BC6-B095-A2AFE1956479}"/>
            </c:ext>
          </c:extLst>
        </c:ser>
        <c:dLbls>
          <c:showLegendKey val="0"/>
          <c:showVal val="0"/>
          <c:showCatName val="0"/>
          <c:showSerName val="0"/>
          <c:showPercent val="0"/>
          <c:showBubbleSize val="0"/>
        </c:dLbls>
        <c:gapWidth val="182"/>
        <c:axId val="234056424"/>
        <c:axId val="234056816"/>
      </c:barChart>
      <c:catAx>
        <c:axId val="234056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crossAx val="234056816"/>
        <c:crosses val="autoZero"/>
        <c:auto val="1"/>
        <c:lblAlgn val="ctr"/>
        <c:lblOffset val="100"/>
        <c:noMultiLvlLbl val="0"/>
      </c:catAx>
      <c:valAx>
        <c:axId val="234056816"/>
        <c:scaling>
          <c:orientation val="minMax"/>
        </c:scaling>
        <c:delete val="1"/>
        <c:axPos val="b"/>
        <c:numFmt formatCode="General" sourceLinked="1"/>
        <c:majorTickMark val="none"/>
        <c:minorTickMark val="none"/>
        <c:tickLblPos val="nextTo"/>
        <c:crossAx val="2340564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68511558045021E-2"/>
          <c:y val="0.13254087111704821"/>
          <c:w val="0.97262976883909957"/>
          <c:h val="0.73231162063393496"/>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5555555555555552E-2"/>
                  <c:y val="-3.7037037037037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9A-4651-ABB3-463065B66570}"/>
                </c:ext>
              </c:extLst>
            </c:dLbl>
            <c:dLbl>
              <c:idx val="1"/>
              <c:layout>
                <c:manualLayout>
                  <c:x val="-5.5555555555555608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9A-4651-ABB3-463065B66570}"/>
                </c:ext>
              </c:extLst>
            </c:dLbl>
            <c:dLbl>
              <c:idx val="2"/>
              <c:layout>
                <c:manualLayout>
                  <c:x val="-8.3333333333333329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9A-4651-ABB3-463065B66570}"/>
                </c:ext>
              </c:extLst>
            </c:dLbl>
            <c:dLbl>
              <c:idx val="3"/>
              <c:layout>
                <c:manualLayout>
                  <c:x val="-6.9444444444444448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9A-4651-ABB3-463065B66570}"/>
                </c:ext>
              </c:extLst>
            </c:dLbl>
            <c:dLbl>
              <c:idx val="4"/>
              <c:layout>
                <c:manualLayout>
                  <c:x val="-4.1666666666666768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69A-4651-ABB3-463065B66570}"/>
                </c:ext>
              </c:extLst>
            </c:dLbl>
            <c:spPr>
              <a:noFill/>
              <a:ln>
                <a:noFill/>
              </a:ln>
              <a:effectLst/>
            </c:spPr>
            <c:txPr>
              <a:bodyPr rot="0" spcFirstLastPara="1" vertOverflow="ellipsis" vert="horz" wrap="square" anchor="ctr" anchorCtr="1"/>
              <a:lstStyle/>
              <a:p>
                <a:pPr>
                  <a:defRPr sz="14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ND!$A$30:$E$30</c:f>
              <c:strCache>
                <c:ptCount val="5"/>
                <c:pt idx="0">
                  <c:v>2016 I-XII</c:v>
                </c:pt>
                <c:pt idx="1">
                  <c:v>2017 I-XII</c:v>
                </c:pt>
                <c:pt idx="2">
                  <c:v>2018 I-XII</c:v>
                </c:pt>
                <c:pt idx="3">
                  <c:v>2019 I-XII</c:v>
                </c:pt>
                <c:pt idx="4">
                  <c:v>2020 I-XII</c:v>
                </c:pt>
              </c:strCache>
            </c:strRef>
          </c:cat>
          <c:val>
            <c:numRef>
              <c:f>ND!$A$31:$E$31</c:f>
              <c:numCache>
                <c:formatCode>#\ ##0.0</c:formatCode>
                <c:ptCount val="5"/>
                <c:pt idx="0">
                  <c:v>27637.4</c:v>
                </c:pt>
                <c:pt idx="1">
                  <c:v>29982.9</c:v>
                </c:pt>
                <c:pt idx="2">
                  <c:v>35633.300000000003</c:v>
                </c:pt>
                <c:pt idx="3">
                  <c:v>42804.3</c:v>
                </c:pt>
                <c:pt idx="4">
                  <c:v>40662.19999999999</c:v>
                </c:pt>
              </c:numCache>
            </c:numRef>
          </c:val>
          <c:smooth val="0"/>
          <c:extLst>
            <c:ext xmlns:c16="http://schemas.microsoft.com/office/drawing/2014/chart" uri="{C3380CC4-5D6E-409C-BE32-E72D297353CC}">
              <c16:uniqueId val="{00000005-969A-4651-ABB3-463065B66570}"/>
            </c:ext>
          </c:extLst>
        </c:ser>
        <c:dLbls>
          <c:showLegendKey val="0"/>
          <c:showVal val="0"/>
          <c:showCatName val="0"/>
          <c:showSerName val="0"/>
          <c:showPercent val="0"/>
          <c:showBubbleSize val="0"/>
        </c:dLbls>
        <c:marker val="1"/>
        <c:smooth val="0"/>
        <c:axId val="234057992"/>
        <c:axId val="234058384"/>
      </c:lineChart>
      <c:catAx>
        <c:axId val="234057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n-US"/>
          </a:p>
        </c:txPr>
        <c:crossAx val="234058384"/>
        <c:crosses val="autoZero"/>
        <c:auto val="1"/>
        <c:lblAlgn val="ctr"/>
        <c:lblOffset val="100"/>
        <c:noMultiLvlLbl val="0"/>
      </c:catAx>
      <c:valAx>
        <c:axId val="234058384"/>
        <c:scaling>
          <c:orientation val="minMax"/>
        </c:scaling>
        <c:delete val="1"/>
        <c:axPos val="l"/>
        <c:numFmt formatCode="#\ ##0.0" sourceLinked="1"/>
        <c:majorTickMark val="none"/>
        <c:minorTickMark val="none"/>
        <c:tickLblPos val="nextTo"/>
        <c:crossAx val="2340579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25905669397249"/>
          <c:y val="0.15524669714340325"/>
          <c:w val="0.59206565275988454"/>
          <c:h val="0.61612915465702434"/>
        </c:manualLayout>
      </c:layout>
      <c:pieChart>
        <c:varyColors val="1"/>
        <c:ser>
          <c:idx val="0"/>
          <c:order val="0"/>
          <c:explosion val="4"/>
          <c:dPt>
            <c:idx val="0"/>
            <c:bubble3D val="0"/>
            <c:explosion val="5"/>
            <c:spPr>
              <a:pattFill prst="wdUpDiag">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5E5-49A8-AD2D-E22AEA9261C3}"/>
              </c:ext>
            </c:extLst>
          </c:dPt>
          <c:dPt>
            <c:idx val="1"/>
            <c:bubble3D val="0"/>
            <c:spPr>
              <a:pattFill prst="dkDnDiag">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5E5-49A8-AD2D-E22AEA9261C3}"/>
              </c:ext>
            </c:extLst>
          </c:dPt>
          <c:dPt>
            <c:idx val="2"/>
            <c:bubble3D val="0"/>
            <c:spPr>
              <a:pattFill prst="solidDmnd">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5E5-49A8-AD2D-E22AEA9261C3}"/>
              </c:ext>
            </c:extLst>
          </c:dPt>
          <c:dPt>
            <c:idx val="3"/>
            <c:bubble3D val="0"/>
            <c:spPr>
              <a:pattFill prst="horzBrick">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5E5-49A8-AD2D-E22AEA9261C3}"/>
              </c:ext>
            </c:extLst>
          </c:dPt>
          <c:dPt>
            <c:idx val="4"/>
            <c:bubble3D val="0"/>
            <c:spPr>
              <a:pattFill prst="pct90">
                <a:fgClr>
                  <a:schemeClr val="accent1"/>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5E5-49A8-AD2D-E22AEA9261C3}"/>
              </c:ext>
            </c:extLst>
          </c:dPt>
          <c:dLbls>
            <c:dLbl>
              <c:idx val="0"/>
              <c:layout>
                <c:manualLayout>
                  <c:x val="1.1774316971081918E-2"/>
                  <c:y val="1.5752108461743039E-3"/>
                </c:manualLayout>
              </c:layout>
              <c:tx>
                <c:rich>
                  <a:bodyPr/>
                  <a:lstStyle/>
                  <a:p>
                    <a:fld id="{F0E0EFB9-B0CF-438A-9F0C-146E4368CC26}" type="CATEGORYNAME">
                      <a:rPr lang="ru-RU"/>
                      <a:pPr/>
                      <a:t>[CATEGORY NAME]</a:t>
                    </a:fld>
                    <a:r>
                      <a:rPr lang="ru-RU" dirty="0"/>
                      <a:t>, 11.8%</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35373678936721303"/>
                      <c:h val="0.21789086555149731"/>
                    </c:manualLayout>
                  </c15:layout>
                  <c15:dlblFieldTable/>
                  <c15:showDataLabelsRange val="0"/>
                </c:ext>
                <c:ext xmlns:c16="http://schemas.microsoft.com/office/drawing/2014/chart" uri="{C3380CC4-5D6E-409C-BE32-E72D297353CC}">
                  <c16:uniqueId val="{00000001-85E5-49A8-AD2D-E22AEA9261C3}"/>
                </c:ext>
              </c:extLst>
            </c:dLbl>
            <c:dLbl>
              <c:idx val="1"/>
              <c:layout>
                <c:manualLayout>
                  <c:x val="-1.2627217027857934E-2"/>
                  <c:y val="6.3929194287087487E-2"/>
                </c:manualLayout>
              </c:layout>
              <c:tx>
                <c:rich>
                  <a:bodyPr/>
                  <a:lstStyle/>
                  <a:p>
                    <a:fld id="{CBBD4A0B-F4FC-4FF7-82EA-53801317E024}" type="CATEGORYNAME">
                      <a:rPr lang="mn-MN"/>
                      <a:pPr/>
                      <a:t>[CATEGORY NAME]</a:t>
                    </a:fld>
                    <a:r>
                      <a:rPr lang="mn-MN" dirty="0"/>
                      <a:t>, 8.7%</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8077103999627029"/>
                      <c:h val="0.17576777420202566"/>
                    </c:manualLayout>
                  </c15:layout>
                  <c15:dlblFieldTable/>
                  <c15:showDataLabelsRange val="0"/>
                </c:ext>
                <c:ext xmlns:c16="http://schemas.microsoft.com/office/drawing/2014/chart" uri="{C3380CC4-5D6E-409C-BE32-E72D297353CC}">
                  <c16:uniqueId val="{00000003-85E5-49A8-AD2D-E22AEA9261C3}"/>
                </c:ext>
              </c:extLst>
            </c:dLbl>
            <c:dLbl>
              <c:idx val="2"/>
              <c:layout>
                <c:manualLayout>
                  <c:x val="-1.8124207275379164E-2"/>
                  <c:y val="2.2285727134366995E-2"/>
                </c:manualLayout>
              </c:layout>
              <c:tx>
                <c:rich>
                  <a:bodyPr/>
                  <a:lstStyle/>
                  <a:p>
                    <a:fld id="{4C711417-5DB2-4D04-91F9-7D6E8C00E4E4}" type="CATEGORYNAME">
                      <a:rPr lang="ru-RU"/>
                      <a:pPr/>
                      <a:t>[CATEGORY NAME]</a:t>
                    </a:fld>
                    <a:r>
                      <a:rPr lang="ru-RU" baseline="0" dirty="0"/>
                      <a:t>, 38.9%</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013192240101518"/>
                      <c:h val="0.24285886144755711"/>
                    </c:manualLayout>
                  </c15:layout>
                  <c15:dlblFieldTable/>
                  <c15:showDataLabelsRange val="0"/>
                </c:ext>
                <c:ext xmlns:c16="http://schemas.microsoft.com/office/drawing/2014/chart" uri="{C3380CC4-5D6E-409C-BE32-E72D297353CC}">
                  <c16:uniqueId val="{00000005-85E5-49A8-AD2D-E22AEA9261C3}"/>
                </c:ext>
              </c:extLst>
            </c:dLbl>
            <c:dLbl>
              <c:idx val="3"/>
              <c:layout>
                <c:manualLayout>
                  <c:x val="5.5362847086959315E-2"/>
                  <c:y val="-5.5060492059231484E-4"/>
                </c:manualLayout>
              </c:layout>
              <c:tx>
                <c:rich>
                  <a:bodyPr/>
                  <a:lstStyle/>
                  <a:p>
                    <a:fld id="{44FF2579-2A13-4AE9-939A-BC1AB051FC6F}" type="CATEGORYNAME">
                      <a:rPr lang="mn-MN"/>
                      <a:pPr/>
                      <a:t>[CATEGORY NAME]</a:t>
                    </a:fld>
                    <a:r>
                      <a:rPr lang="mn-MN" dirty="0"/>
                      <a:t>, 5.3%</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42303835535269668"/>
                      <c:h val="0.23189246453164844"/>
                    </c:manualLayout>
                  </c15:layout>
                  <c15:dlblFieldTable/>
                  <c15:showDataLabelsRange val="0"/>
                </c:ext>
                <c:ext xmlns:c16="http://schemas.microsoft.com/office/drawing/2014/chart" uri="{C3380CC4-5D6E-409C-BE32-E72D297353CC}">
                  <c16:uniqueId val="{00000007-85E5-49A8-AD2D-E22AEA9261C3}"/>
                </c:ext>
              </c:extLst>
            </c:dLbl>
            <c:dLbl>
              <c:idx val="4"/>
              <c:layout>
                <c:manualLayout>
                  <c:x val="2.6487811908356335E-2"/>
                  <c:y val="-0.1707971217013883"/>
                </c:manualLayout>
              </c:layout>
              <c:tx>
                <c:rich>
                  <a:bodyPr/>
                  <a:lstStyle/>
                  <a:p>
                    <a:fld id="{09933456-202F-4F44-93D8-2D8AFD7500AA}" type="CATEGORYNAME">
                      <a:rPr lang="ru-RU"/>
                      <a:pPr/>
                      <a:t>[CATEGORY NAME]</a:t>
                    </a:fld>
                    <a:r>
                      <a:rPr lang="ru-RU" dirty="0"/>
                      <a:t>, 35.3%</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235715096455203"/>
                      <c:h val="0.22407079655186432"/>
                    </c:manualLayout>
                  </c15:layout>
                  <c15:dlblFieldTable/>
                  <c15:showDataLabelsRange val="0"/>
                </c:ext>
                <c:ext xmlns:c16="http://schemas.microsoft.com/office/drawing/2014/chart" uri="{C3380CC4-5D6E-409C-BE32-E72D297353CC}">
                  <c16:uniqueId val="{00000009-85E5-49A8-AD2D-E22AEA9261C3}"/>
                </c:ext>
              </c:extLst>
            </c:dLbl>
            <c:spPr>
              <a:noFill/>
              <a:ln>
                <a:noFill/>
              </a:ln>
              <a:effectLst/>
            </c:spPr>
            <c:txPr>
              <a:bodyPr rot="0" vert="horz"/>
              <a:lstStyle/>
              <a:p>
                <a:pPr algn="ctr">
                  <a:defRPr>
                    <a:solidFill>
                      <a:schemeClr val="accent1">
                        <a:lumMod val="50000"/>
                      </a:schemeClr>
                    </a:solidFill>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'tsagdaa-2'!$R$7:$R$11</c:f>
              <c:strCache>
                <c:ptCount val="5"/>
                <c:pt idx="0">
                  <c:v>Байгаль хамгаалах журмын эсрэг г/х</c:v>
                </c:pt>
                <c:pt idx="1">
                  <c:v>бусад</c:v>
                </c:pt>
                <c:pt idx="2">
                  <c:v>хүний амь бие эрүүл мэндийн эсрэг г/х</c:v>
                </c:pt>
                <c:pt idx="3">
                  <c:v>тээврийн хэрэгслийн хөдөлгөөний аюулгүй байдлын эсрэг г/х</c:v>
                </c:pt>
                <c:pt idx="4">
                  <c:v>өмчлөх эрхийн эсрэг г/х</c:v>
                </c:pt>
              </c:strCache>
            </c:strRef>
          </c:cat>
          <c:val>
            <c:numRef>
              <c:f>'tsagdaa-2'!$S$7:$S$11</c:f>
              <c:numCache>
                <c:formatCode>0.0</c:formatCode>
                <c:ptCount val="5"/>
                <c:pt idx="0">
                  <c:v>11.7</c:v>
                </c:pt>
                <c:pt idx="1">
                  <c:v>8.8000000000000007</c:v>
                </c:pt>
                <c:pt idx="2">
                  <c:v>36.4</c:v>
                </c:pt>
                <c:pt idx="3">
                  <c:v>4.7</c:v>
                </c:pt>
                <c:pt idx="4">
                  <c:v>38.4</c:v>
                </c:pt>
              </c:numCache>
            </c:numRef>
          </c:val>
          <c:extLst>
            <c:ext xmlns:c16="http://schemas.microsoft.com/office/drawing/2014/chart" uri="{C3380CC4-5D6E-409C-BE32-E72D297353CC}">
              <c16:uniqueId val="{0000000A-85E5-49A8-AD2D-E22AEA9261C3}"/>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8957887731312E-2"/>
          <c:y val="4.1792755648123646E-2"/>
          <c:w val="0.97342084224537373"/>
          <c:h val="0.77561019754207039"/>
        </c:manualLayout>
      </c:layout>
      <c:barChart>
        <c:barDir val="col"/>
        <c:grouping val="clustered"/>
        <c:varyColors val="0"/>
        <c:ser>
          <c:idx val="0"/>
          <c:order val="0"/>
          <c:tx>
            <c:strRef>
              <c:f>gaali!$B$27</c:f>
              <c:strCache>
                <c:ptCount val="1"/>
                <c:pt idx="0">
                  <c:v>  Монгол</c:v>
                </c:pt>
              </c:strCache>
            </c:strRef>
          </c:tx>
          <c:spPr>
            <a:pattFill prst="wdDnDiag">
              <a:fgClr>
                <a:schemeClr val="bg1"/>
              </a:fgClr>
              <a:bgClr>
                <a:schemeClr val="accent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gaali!$C$26:$G$26</c:f>
              <c:strCache>
                <c:ptCount val="5"/>
                <c:pt idx="0">
                  <c:v>2016 I-XII</c:v>
                </c:pt>
                <c:pt idx="1">
                  <c:v>2017 I-XII</c:v>
                </c:pt>
                <c:pt idx="2">
                  <c:v>2018 I-XII</c:v>
                </c:pt>
                <c:pt idx="3">
                  <c:v>2019 I-XII</c:v>
                </c:pt>
                <c:pt idx="4">
                  <c:v>2020 I-XII</c:v>
                </c:pt>
              </c:strCache>
            </c:strRef>
          </c:cat>
          <c:val>
            <c:numRef>
              <c:f>gaali!$C$27:$G$27</c:f>
              <c:numCache>
                <c:formatCode>#\ ##0.0</c:formatCode>
                <c:ptCount val="5"/>
                <c:pt idx="0">
                  <c:v>1178.7</c:v>
                </c:pt>
                <c:pt idx="1">
                  <c:v>595.70000000000005</c:v>
                </c:pt>
                <c:pt idx="2">
                  <c:v>596.1</c:v>
                </c:pt>
                <c:pt idx="3">
                  <c:v>525.29999999999995</c:v>
                </c:pt>
                <c:pt idx="4">
                  <c:v>81.2</c:v>
                </c:pt>
              </c:numCache>
            </c:numRef>
          </c:val>
          <c:extLst>
            <c:ext xmlns:c16="http://schemas.microsoft.com/office/drawing/2014/chart" uri="{C3380CC4-5D6E-409C-BE32-E72D297353CC}">
              <c16:uniqueId val="{00000000-DCDB-4497-8AA8-9AFD81FB7DB5}"/>
            </c:ext>
          </c:extLst>
        </c:ser>
        <c:ser>
          <c:idx val="1"/>
          <c:order val="1"/>
          <c:tx>
            <c:strRef>
              <c:f>gaali!$B$28</c:f>
              <c:strCache>
                <c:ptCount val="1"/>
                <c:pt idx="0">
                  <c:v>  Гадаад</c:v>
                </c:pt>
              </c:strCache>
            </c:strRef>
          </c:tx>
          <c:spPr>
            <a:pattFill prst="diagBrick">
              <a:fgClr>
                <a:schemeClr val="bg2"/>
              </a:fgClr>
              <a:bgClr>
                <a:srgbClr val="C00000"/>
              </a:bgClr>
            </a:patt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gaali!$C$26:$G$26</c:f>
              <c:strCache>
                <c:ptCount val="5"/>
                <c:pt idx="0">
                  <c:v>2016 I-XII</c:v>
                </c:pt>
                <c:pt idx="1">
                  <c:v>2017 I-XII</c:v>
                </c:pt>
                <c:pt idx="2">
                  <c:v>2018 I-XII</c:v>
                </c:pt>
                <c:pt idx="3">
                  <c:v>2019 I-XII</c:v>
                </c:pt>
                <c:pt idx="4">
                  <c:v>2020 I-XII</c:v>
                </c:pt>
              </c:strCache>
            </c:strRef>
          </c:cat>
          <c:val>
            <c:numRef>
              <c:f>gaali!$C$28:$G$28</c:f>
              <c:numCache>
                <c:formatCode>#\ ##0.0</c:formatCode>
                <c:ptCount val="5"/>
                <c:pt idx="0">
                  <c:v>152.80000000000001</c:v>
                </c:pt>
                <c:pt idx="1">
                  <c:v>120.8</c:v>
                </c:pt>
                <c:pt idx="2">
                  <c:v>153.6</c:v>
                </c:pt>
                <c:pt idx="3">
                  <c:v>141.5</c:v>
                </c:pt>
                <c:pt idx="4">
                  <c:v>40.200000000000003</c:v>
                </c:pt>
              </c:numCache>
            </c:numRef>
          </c:val>
          <c:extLst>
            <c:ext xmlns:c16="http://schemas.microsoft.com/office/drawing/2014/chart" uri="{C3380CC4-5D6E-409C-BE32-E72D297353CC}">
              <c16:uniqueId val="{00000001-DCDB-4497-8AA8-9AFD81FB7DB5}"/>
            </c:ext>
          </c:extLst>
        </c:ser>
        <c:dLbls>
          <c:dLblPos val="outEnd"/>
          <c:showLegendKey val="0"/>
          <c:showVal val="1"/>
          <c:showCatName val="0"/>
          <c:showSerName val="0"/>
          <c:showPercent val="0"/>
          <c:showBubbleSize val="0"/>
        </c:dLbls>
        <c:gapWidth val="148"/>
        <c:overlap val="-10"/>
        <c:axId val="317960208"/>
        <c:axId val="317960600"/>
      </c:barChart>
      <c:catAx>
        <c:axId val="317960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crossAx val="317960600"/>
        <c:crosses val="autoZero"/>
        <c:auto val="1"/>
        <c:lblAlgn val="ctr"/>
        <c:lblOffset val="100"/>
        <c:noMultiLvlLbl val="0"/>
      </c:catAx>
      <c:valAx>
        <c:axId val="317960600"/>
        <c:scaling>
          <c:orientation val="minMax"/>
        </c:scaling>
        <c:delete val="1"/>
        <c:axPos val="l"/>
        <c:numFmt formatCode="#\ ##0.0" sourceLinked="1"/>
        <c:majorTickMark val="out"/>
        <c:minorTickMark val="none"/>
        <c:tickLblPos val="nextTo"/>
        <c:crossAx val="31796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17229860374036"/>
          <c:y val="4.8678670785200627E-2"/>
          <c:w val="0.84827207727560716"/>
          <c:h val="0.7615063948191152"/>
        </c:manualLayout>
      </c:layout>
      <c:barChart>
        <c:barDir val="bar"/>
        <c:grouping val="clustered"/>
        <c:varyColors val="0"/>
        <c:ser>
          <c:idx val="0"/>
          <c:order val="0"/>
          <c:tx>
            <c:strRef>
              <c:f>төсөв1!$J$22</c:f>
              <c:strCache>
                <c:ptCount val="1"/>
                <c:pt idx="0">
                  <c:v>Төсвийн орлогын гүйцэтгэл</c:v>
                </c:pt>
              </c:strCache>
            </c:strRef>
          </c:tx>
          <c:spPr>
            <a:pattFill prst="dkVert">
              <a:fgClr>
                <a:srgbClr val="00B050"/>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төсөв1!$K$21:$N$21</c:f>
              <c:strCache>
                <c:ptCount val="4"/>
                <c:pt idx="0">
                  <c:v>2017 I-IIX</c:v>
                </c:pt>
                <c:pt idx="1">
                  <c:v>2018 I-IIX</c:v>
                </c:pt>
                <c:pt idx="2">
                  <c:v>2019 I-IIX</c:v>
                </c:pt>
                <c:pt idx="3">
                  <c:v>2020 I-IIX</c:v>
                </c:pt>
              </c:strCache>
            </c:strRef>
          </c:cat>
          <c:val>
            <c:numRef>
              <c:f>төсөв1!$K$22:$N$22</c:f>
              <c:numCache>
                <c:formatCode>#\ ##0.0</c:formatCode>
                <c:ptCount val="4"/>
                <c:pt idx="0">
                  <c:v>23303.599999999999</c:v>
                </c:pt>
                <c:pt idx="1">
                  <c:v>18826.900000000001</c:v>
                </c:pt>
                <c:pt idx="2">
                  <c:v>21360.1</c:v>
                </c:pt>
                <c:pt idx="3">
                  <c:v>30019.599999999999</c:v>
                </c:pt>
              </c:numCache>
            </c:numRef>
          </c:val>
          <c:extLst>
            <c:ext xmlns:c16="http://schemas.microsoft.com/office/drawing/2014/chart" uri="{C3380CC4-5D6E-409C-BE32-E72D297353CC}">
              <c16:uniqueId val="{00000000-FBC4-491E-9E23-1C851AD59E52}"/>
            </c:ext>
          </c:extLst>
        </c:ser>
        <c:ser>
          <c:idx val="1"/>
          <c:order val="1"/>
          <c:tx>
            <c:strRef>
              <c:f>төсөв1!$J$23</c:f>
              <c:strCache>
                <c:ptCount val="1"/>
                <c:pt idx="0">
                  <c:v>Төсвийн зарлагын гүйцэтгэл</c:v>
                </c:pt>
              </c:strCache>
            </c:strRef>
          </c:tx>
          <c:spPr>
            <a:pattFill prst="dkHorz">
              <a:fgClr>
                <a:srgbClr val="FF0000"/>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төсөв1!$K$21:$N$21</c:f>
              <c:strCache>
                <c:ptCount val="4"/>
                <c:pt idx="0">
                  <c:v>2017 I-IIX</c:v>
                </c:pt>
                <c:pt idx="1">
                  <c:v>2018 I-IIX</c:v>
                </c:pt>
                <c:pt idx="2">
                  <c:v>2019 I-IIX</c:v>
                </c:pt>
                <c:pt idx="3">
                  <c:v>2020 I-IIX</c:v>
                </c:pt>
              </c:strCache>
            </c:strRef>
          </c:cat>
          <c:val>
            <c:numRef>
              <c:f>төсөв1!$K$23:$N$23</c:f>
              <c:numCache>
                <c:formatCode>#\ ##0.0</c:formatCode>
                <c:ptCount val="4"/>
                <c:pt idx="0">
                  <c:v>76421.600000000006</c:v>
                </c:pt>
                <c:pt idx="1">
                  <c:v>77563.600000000006</c:v>
                </c:pt>
                <c:pt idx="2">
                  <c:v>91623.8</c:v>
                </c:pt>
                <c:pt idx="3">
                  <c:v>92217</c:v>
                </c:pt>
              </c:numCache>
            </c:numRef>
          </c:val>
          <c:extLst>
            <c:ext xmlns:c16="http://schemas.microsoft.com/office/drawing/2014/chart" uri="{C3380CC4-5D6E-409C-BE32-E72D297353CC}">
              <c16:uniqueId val="{00000001-FBC4-491E-9E23-1C851AD59E52}"/>
            </c:ext>
          </c:extLst>
        </c:ser>
        <c:dLbls>
          <c:showLegendKey val="0"/>
          <c:showVal val="1"/>
          <c:showCatName val="0"/>
          <c:showSerName val="0"/>
          <c:showPercent val="0"/>
          <c:showBubbleSize val="0"/>
        </c:dLbls>
        <c:gapWidth val="150"/>
        <c:overlap val="-25"/>
        <c:axId val="317960992"/>
        <c:axId val="317961384"/>
      </c:barChart>
      <c:catAx>
        <c:axId val="317960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crossAx val="317961384"/>
        <c:crosses val="autoZero"/>
        <c:auto val="1"/>
        <c:lblAlgn val="ctr"/>
        <c:lblOffset val="100"/>
        <c:noMultiLvlLbl val="0"/>
      </c:catAx>
      <c:valAx>
        <c:axId val="317961384"/>
        <c:scaling>
          <c:orientation val="minMax"/>
        </c:scaling>
        <c:delete val="1"/>
        <c:axPos val="b"/>
        <c:numFmt formatCode="#\ ##0.0" sourceLinked="1"/>
        <c:majorTickMark val="none"/>
        <c:minorTickMark val="none"/>
        <c:tickLblPos val="nextTo"/>
        <c:crossAx val="317960992"/>
        <c:crosses val="autoZero"/>
        <c:crossBetween val="between"/>
      </c:valAx>
      <c:spPr>
        <a:noFill/>
        <a:ln>
          <a:noFill/>
        </a:ln>
        <a:effectLst/>
      </c:spPr>
    </c:plotArea>
    <c:legend>
      <c:legendPos val="t"/>
      <c:layout>
        <c:manualLayout>
          <c:xMode val="edge"/>
          <c:yMode val="edge"/>
          <c:x val="7.7308682809633128E-2"/>
          <c:y val="0.82808005827465392"/>
          <c:w val="0.83982699037620301"/>
          <c:h val="7.81255468066491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chemeClr val="accent1">
              <a:lumMod val="5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r>
              <a:rPr lang="mn-MN" b="1">
                <a:solidFill>
                  <a:schemeClr val="accent1">
                    <a:lumMod val="50000"/>
                  </a:schemeClr>
                </a:solidFill>
              </a:rPr>
              <a:t>Зээлийн өрийн үлдэгдэл /тэрбум.төг/</a:t>
            </a:r>
          </a:p>
        </c:rich>
      </c:tx>
      <c:layout>
        <c:manualLayout>
          <c:xMode val="edge"/>
          <c:yMode val="edge"/>
          <c:x val="0.32819593027446692"/>
          <c:y val="3.2362459546925564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3694130317716746E-2"/>
          <c:y val="0.20280767475658823"/>
          <c:w val="0.95261173936456656"/>
          <c:h val="0.4835990211411082"/>
        </c:manualLayout>
      </c:layout>
      <c:lineChart>
        <c:grouping val="standard"/>
        <c:varyColors val="0"/>
        <c:ser>
          <c:idx val="0"/>
          <c:order val="0"/>
          <c:tx>
            <c:strRef>
              <c:f>Банк!$L$13</c:f>
              <c:strCache>
                <c:ptCount val="1"/>
                <c:pt idx="0">
                  <c:v>Зээлийн өрийн үлдэгдэл /тэрбум.төг/</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9705571904766892E-2"/>
                  <c:y val="-3.8834926696238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47-46BB-87FF-8FE5D30BF1C6}"/>
                </c:ext>
              </c:extLst>
            </c:dLbl>
            <c:dLbl>
              <c:idx val="1"/>
              <c:layout>
                <c:manualLayout>
                  <c:x val="-1.0770059235325815E-2"/>
                  <c:y val="-5.8252427184466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47-46BB-87FF-8FE5D30BF1C6}"/>
                </c:ext>
              </c:extLst>
            </c:dLbl>
            <c:dLbl>
              <c:idx val="2"/>
              <c:layout>
                <c:manualLayout>
                  <c:x val="-6.3927568261717721E-2"/>
                  <c:y val="-1.7268846198966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47-46BB-87FF-8FE5D30BF1C6}"/>
                </c:ext>
              </c:extLst>
            </c:dLbl>
            <c:dLbl>
              <c:idx val="3"/>
              <c:layout>
                <c:manualLayout>
                  <c:x val="-4.5234248788368334E-2"/>
                  <c:y val="-7.1197411003236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47-46BB-87FF-8FE5D30BF1C6}"/>
                </c:ext>
              </c:extLst>
            </c:dLbl>
            <c:dLbl>
              <c:idx val="4"/>
              <c:layout>
                <c:manualLayout>
                  <c:x val="-8.6160473882606354E-3"/>
                  <c:y val="3.8834951456310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47-46BB-87FF-8FE5D30BF1C6}"/>
                </c:ext>
              </c:extLst>
            </c:dLbl>
            <c:dLbl>
              <c:idx val="5"/>
              <c:layout>
                <c:manualLayout>
                  <c:x val="-3.0156165858912225E-2"/>
                  <c:y val="-5.17799352750809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47-46BB-87FF-8FE5D30BF1C6}"/>
                </c:ext>
              </c:extLst>
            </c:dLbl>
            <c:dLbl>
              <c:idx val="6"/>
              <c:layout>
                <c:manualLayout>
                  <c:x val="-2.3694130317716746E-2"/>
                  <c:y val="4.5307443365695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47-46BB-87FF-8FE5D30BF1C6}"/>
                </c:ext>
              </c:extLst>
            </c:dLbl>
            <c:dLbl>
              <c:idx val="7"/>
              <c:layout>
                <c:manualLayout>
                  <c:x val="-1.7232094776521351E-2"/>
                  <c:y val="-5.8252427184466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47-46BB-87FF-8FE5D30BF1C6}"/>
                </c:ext>
              </c:extLst>
            </c:dLbl>
            <c:dLbl>
              <c:idx val="8"/>
              <c:layout>
                <c:manualLayout>
                  <c:x val="-1.507808292945619E-2"/>
                  <c:y val="6.4724919093851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47-46BB-87FF-8FE5D30BF1C6}"/>
                </c:ext>
              </c:extLst>
            </c:dLbl>
            <c:dLbl>
              <c:idx val="9"/>
              <c:layout>
                <c:manualLayout>
                  <c:x val="-1.5078082929456112E-2"/>
                  <c:y val="-6.4724919093851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47-46BB-87FF-8FE5D30BF1C6}"/>
                </c:ext>
              </c:extLst>
            </c:dLbl>
            <c:dLbl>
              <c:idx val="10"/>
              <c:layout>
                <c:manualLayout>
                  <c:x val="-6.0312331717824449E-2"/>
                  <c:y val="5.8252427184465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47-46BB-87FF-8FE5D30BF1C6}"/>
                </c:ext>
              </c:extLst>
            </c:dLbl>
            <c:dLbl>
              <c:idx val="11"/>
              <c:layout>
                <c:manualLayout>
                  <c:x val="-4.3080236941303177E-3"/>
                  <c:y val="-6.4724919093851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247-46BB-87FF-8FE5D30BF1C6}"/>
                </c:ext>
              </c:extLst>
            </c:dLbl>
            <c:dLbl>
              <c:idx val="12"/>
              <c:layout>
                <c:manualLayout>
                  <c:x val="0"/>
                  <c:y val="-6.47249190938523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247-46BB-87FF-8FE5D30BF1C6}"/>
                </c:ext>
              </c:extLst>
            </c:dLbl>
            <c:spPr>
              <a:noFill/>
              <a:ln>
                <a:noFill/>
              </a:ln>
              <a:effectLst/>
            </c:spPr>
            <c:txPr>
              <a:bodyPr rot="0" spcFirstLastPara="1" vertOverflow="ellipsis" vert="horz" wrap="square" anchor="ctr" anchorCtr="1"/>
              <a:lstStyle/>
              <a:p>
                <a:pPr>
                  <a:defRPr sz="12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Банк!$M$12:$Y$12</c:f>
              <c:strCache>
                <c:ptCount val="13"/>
                <c:pt idx="0">
                  <c:v>2019-XII</c:v>
                </c:pt>
                <c:pt idx="1">
                  <c:v>2020-I</c:v>
                </c:pt>
                <c:pt idx="2">
                  <c:v>2020-II</c:v>
                </c:pt>
                <c:pt idx="3">
                  <c:v>2020-III</c:v>
                </c:pt>
                <c:pt idx="4">
                  <c:v>2020-IV</c:v>
                </c:pt>
                <c:pt idx="5">
                  <c:v>2020-V</c:v>
                </c:pt>
                <c:pt idx="6">
                  <c:v>2020-VI</c:v>
                </c:pt>
                <c:pt idx="7">
                  <c:v>2020-VII</c:v>
                </c:pt>
                <c:pt idx="8">
                  <c:v>2020-VIII</c:v>
                </c:pt>
                <c:pt idx="9">
                  <c:v>2020-IX</c:v>
                </c:pt>
                <c:pt idx="10">
                  <c:v>2020-X</c:v>
                </c:pt>
                <c:pt idx="11">
                  <c:v>2020-XI</c:v>
                </c:pt>
                <c:pt idx="12">
                  <c:v>2020-XII</c:v>
                </c:pt>
              </c:strCache>
            </c:strRef>
          </c:cat>
          <c:val>
            <c:numRef>
              <c:f>Банк!$M$13:$Y$13</c:f>
              <c:numCache>
                <c:formatCode>General</c:formatCode>
                <c:ptCount val="13"/>
                <c:pt idx="0">
                  <c:v>301.7</c:v>
                </c:pt>
                <c:pt idx="1">
                  <c:v>301.60000000000002</c:v>
                </c:pt>
                <c:pt idx="2">
                  <c:v>264.5</c:v>
                </c:pt>
                <c:pt idx="3" formatCode="0.0">
                  <c:v>264.10000000000002</c:v>
                </c:pt>
                <c:pt idx="4">
                  <c:v>269.10000000000002</c:v>
                </c:pt>
                <c:pt idx="5">
                  <c:v>272.10000000000002</c:v>
                </c:pt>
                <c:pt idx="6">
                  <c:v>273.60000000000002</c:v>
                </c:pt>
                <c:pt idx="7" formatCode="0.0">
                  <c:v>272</c:v>
                </c:pt>
                <c:pt idx="8">
                  <c:v>274.7</c:v>
                </c:pt>
                <c:pt idx="9">
                  <c:v>276.39999999999998</c:v>
                </c:pt>
                <c:pt idx="10">
                  <c:v>276.60000000000002</c:v>
                </c:pt>
                <c:pt idx="11">
                  <c:v>269.60000000000002</c:v>
                </c:pt>
                <c:pt idx="12">
                  <c:v>263.5</c:v>
                </c:pt>
              </c:numCache>
            </c:numRef>
          </c:val>
          <c:smooth val="0"/>
          <c:extLst>
            <c:ext xmlns:c16="http://schemas.microsoft.com/office/drawing/2014/chart" uri="{C3380CC4-5D6E-409C-BE32-E72D297353CC}">
              <c16:uniqueId val="{00000000-C247-46BB-87FF-8FE5D30BF1C6}"/>
            </c:ext>
          </c:extLst>
        </c:ser>
        <c:dLbls>
          <c:showLegendKey val="0"/>
          <c:showVal val="1"/>
          <c:showCatName val="0"/>
          <c:showSerName val="0"/>
          <c:showPercent val="0"/>
          <c:showBubbleSize val="0"/>
        </c:dLbls>
        <c:marker val="1"/>
        <c:smooth val="0"/>
        <c:axId val="318730320"/>
        <c:axId val="318730712"/>
      </c:lineChart>
      <c:catAx>
        <c:axId val="31873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crossAx val="318730712"/>
        <c:crosses val="autoZero"/>
        <c:auto val="1"/>
        <c:lblAlgn val="ctr"/>
        <c:lblOffset val="100"/>
        <c:noMultiLvlLbl val="0"/>
      </c:catAx>
      <c:valAx>
        <c:axId val="318730712"/>
        <c:scaling>
          <c:orientation val="minMax"/>
          <c:max val="302"/>
          <c:min val="260"/>
        </c:scaling>
        <c:delete val="1"/>
        <c:axPos val="l"/>
        <c:numFmt formatCode="General" sourceLinked="1"/>
        <c:majorTickMark val="none"/>
        <c:minorTickMark val="none"/>
        <c:tickLblPos val="nextTo"/>
        <c:crossAx val="3187303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F0570-D741-401A-AC03-7D59BC856B9D}" type="doc">
      <dgm:prSet loTypeId="urn:microsoft.com/office/officeart/2005/8/layout/arrow2" loCatId="process" qsTypeId="urn:microsoft.com/office/officeart/2005/8/quickstyle/simple1" qsCatId="simple" csTypeId="urn:microsoft.com/office/officeart/2005/8/colors/colorful1#1" csCatId="colorful" phldr="1"/>
      <dgm:spPr/>
      <dgm:t>
        <a:bodyPr/>
        <a:lstStyle/>
        <a:p>
          <a:endParaRPr lang="en-US"/>
        </a:p>
      </dgm:t>
    </dgm:pt>
    <dgm:pt modelId="{496796C7-8DEE-4F84-A992-9C4595158108}">
      <dgm:prSet phldrT="[Text]" custT="1"/>
      <dgm:spPr/>
      <dgm:t>
        <a:bodyPr/>
        <a:lstStyle/>
        <a:p>
          <a:r>
            <a:rPr lang="en-US" sz="1600" b="1" dirty="0">
              <a:latin typeface="Arial" pitchFamily="34" charset="0"/>
              <a:cs typeface="Arial" pitchFamily="34" charset="0"/>
            </a:rPr>
            <a:t>1 </a:t>
          </a:r>
          <a:r>
            <a:rPr lang="en-US" sz="1600" b="1" dirty="0">
              <a:solidFill>
                <a:schemeClr val="accent6">
                  <a:lumMod val="50000"/>
                </a:schemeClr>
              </a:solidFill>
              <a:latin typeface="Arial" pitchFamily="34" charset="0"/>
              <a:cs typeface="Arial" pitchFamily="34" charset="0"/>
            </a:rPr>
            <a:t>655</a:t>
          </a:r>
        </a:p>
      </dgm:t>
    </dgm:pt>
    <dgm:pt modelId="{B4ACA02E-6F78-493A-BFFA-29F2A3570379}" type="sibTrans" cxnId="{E391D4EB-703B-41B8-B145-339388DA6597}">
      <dgm:prSet/>
      <dgm:spPr/>
      <dgm:t>
        <a:bodyPr/>
        <a:lstStyle/>
        <a:p>
          <a:endParaRPr lang="en-US"/>
        </a:p>
      </dgm:t>
    </dgm:pt>
    <dgm:pt modelId="{51B409E7-344A-4A00-B673-3CCFCFE89A3E}" type="parTrans" cxnId="{E391D4EB-703B-41B8-B145-339388DA6597}">
      <dgm:prSet/>
      <dgm:spPr/>
      <dgm:t>
        <a:bodyPr/>
        <a:lstStyle/>
        <a:p>
          <a:endParaRPr lang="en-US"/>
        </a:p>
      </dgm:t>
    </dgm:pt>
    <dgm:pt modelId="{DDD27DE0-74CB-4259-BA8D-A13AC4059D4F}" type="pres">
      <dgm:prSet presAssocID="{A57F0570-D741-401A-AC03-7D59BC856B9D}" presName="arrowDiagram" presStyleCnt="0">
        <dgm:presLayoutVars>
          <dgm:chMax val="5"/>
          <dgm:dir/>
          <dgm:resizeHandles val="exact"/>
        </dgm:presLayoutVars>
      </dgm:prSet>
      <dgm:spPr/>
    </dgm:pt>
    <dgm:pt modelId="{AC62D2C4-7AAD-49F7-9F85-5EA8F4AB4182}" type="pres">
      <dgm:prSet presAssocID="{A57F0570-D741-401A-AC03-7D59BC856B9D}" presName="arrow" presStyleLbl="bgShp" presStyleIdx="0" presStyleCnt="1" custAng="3797986" custScaleX="95629" custScaleY="103470" custLinFactNeighborX="7760" custLinFactNeighborY="4403"/>
      <dgm:spPr/>
    </dgm:pt>
    <dgm:pt modelId="{A3445EC9-533F-4328-9A18-ED900401F8F1}" type="pres">
      <dgm:prSet presAssocID="{A57F0570-D741-401A-AC03-7D59BC856B9D}" presName="arrowDiagram1" presStyleCnt="0">
        <dgm:presLayoutVars>
          <dgm:bulletEnabled val="1"/>
        </dgm:presLayoutVars>
      </dgm:prSet>
      <dgm:spPr/>
    </dgm:pt>
    <dgm:pt modelId="{44BF4363-0A99-482D-8E05-1D3ED3090DA1}" type="pres">
      <dgm:prSet presAssocID="{496796C7-8DEE-4F84-A992-9C4595158108}" presName="bullet1" presStyleLbl="node1" presStyleIdx="0" presStyleCnt="1" custFlipVert="1" custFlipHor="1" custScaleX="24568" custScaleY="146261" custLinFactX="120270" custLinFactY="200000" custLinFactNeighborX="200000" custLinFactNeighborY="221454"/>
      <dgm:spPr/>
    </dgm:pt>
    <dgm:pt modelId="{4B2B9A2F-E9BA-4339-AD0E-F20D5EC67C46}" type="pres">
      <dgm:prSet presAssocID="{496796C7-8DEE-4F84-A992-9C4595158108}" presName="textBox1" presStyleLbl="revTx" presStyleIdx="0" presStyleCnt="1" custScaleX="86486" custScaleY="22296" custLinFactX="18565" custLinFactNeighborX="100000" custLinFactNeighborY="5832">
        <dgm:presLayoutVars>
          <dgm:bulletEnabled val="1"/>
        </dgm:presLayoutVars>
      </dgm:prSet>
      <dgm:spPr/>
    </dgm:pt>
  </dgm:ptLst>
  <dgm:cxnLst>
    <dgm:cxn modelId="{651DED12-5FF7-4378-AEA7-4022D2F9B73C}" type="presOf" srcId="{496796C7-8DEE-4F84-A992-9C4595158108}" destId="{4B2B9A2F-E9BA-4339-AD0E-F20D5EC67C46}" srcOrd="0" destOrd="0" presId="urn:microsoft.com/office/officeart/2005/8/layout/arrow2"/>
    <dgm:cxn modelId="{4A90AF47-16E7-4598-99EB-2F24C69C40AC}" type="presOf" srcId="{A57F0570-D741-401A-AC03-7D59BC856B9D}" destId="{DDD27DE0-74CB-4259-BA8D-A13AC4059D4F}" srcOrd="0" destOrd="0" presId="urn:microsoft.com/office/officeart/2005/8/layout/arrow2"/>
    <dgm:cxn modelId="{E391D4EB-703B-41B8-B145-339388DA6597}" srcId="{A57F0570-D741-401A-AC03-7D59BC856B9D}" destId="{496796C7-8DEE-4F84-A992-9C4595158108}" srcOrd="0" destOrd="0" parTransId="{51B409E7-344A-4A00-B673-3CCFCFE89A3E}" sibTransId="{B4ACA02E-6F78-493A-BFFA-29F2A3570379}"/>
    <dgm:cxn modelId="{0C98EA1B-0E8A-4645-9F39-1B51D1642534}" type="presParOf" srcId="{DDD27DE0-74CB-4259-BA8D-A13AC4059D4F}" destId="{AC62D2C4-7AAD-49F7-9F85-5EA8F4AB4182}" srcOrd="0" destOrd="0" presId="urn:microsoft.com/office/officeart/2005/8/layout/arrow2"/>
    <dgm:cxn modelId="{7F7784E9-3FF8-4BDD-9398-A11286E256D6}" type="presParOf" srcId="{DDD27DE0-74CB-4259-BA8D-A13AC4059D4F}" destId="{A3445EC9-533F-4328-9A18-ED900401F8F1}" srcOrd="1" destOrd="0" presId="urn:microsoft.com/office/officeart/2005/8/layout/arrow2"/>
    <dgm:cxn modelId="{A4D89D76-F86C-4E3F-97D0-04F26224BD3C}" type="presParOf" srcId="{A3445EC9-533F-4328-9A18-ED900401F8F1}" destId="{44BF4363-0A99-482D-8E05-1D3ED3090DA1}" srcOrd="0" destOrd="0" presId="urn:microsoft.com/office/officeart/2005/8/layout/arrow2"/>
    <dgm:cxn modelId="{C289824A-DBE6-4479-8272-CFEE23AF6B84}" type="presParOf" srcId="{A3445EC9-533F-4328-9A18-ED900401F8F1}" destId="{4B2B9A2F-E9BA-4339-AD0E-F20D5EC67C46}" srcOrd="1" destOrd="0" presId="urn:microsoft.com/office/officeart/2005/8/layout/arrow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2D2C4-7AAD-49F7-9F85-5EA8F4AB4182}">
      <dsp:nvSpPr>
        <dsp:cNvPr id="0" name=""/>
        <dsp:cNvSpPr/>
      </dsp:nvSpPr>
      <dsp:spPr>
        <a:xfrm rot="3797986">
          <a:off x="250114" y="258358"/>
          <a:ext cx="2404928" cy="162632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F4363-0A99-482D-8E05-1D3ED3090DA1}">
      <dsp:nvSpPr>
        <dsp:cNvPr id="0" name=""/>
        <dsp:cNvSpPr/>
      </dsp:nvSpPr>
      <dsp:spPr>
        <a:xfrm flipH="1" flipV="1">
          <a:off x="2469132" y="1345662"/>
          <a:ext cx="45720" cy="27219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2B9A2F-E9BA-4339-AD0E-F20D5EC67C46}">
      <dsp:nvSpPr>
        <dsp:cNvPr id="0" name=""/>
        <dsp:cNvSpPr/>
      </dsp:nvSpPr>
      <dsp:spPr>
        <a:xfrm>
          <a:off x="1644854" y="1215759"/>
          <a:ext cx="869998" cy="258628"/>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8610" bIns="0" numCol="1" spcCol="1270" anchor="t" anchorCtr="0">
          <a:noAutofit/>
        </a:bodyPr>
        <a:lstStyle/>
        <a:p>
          <a:pPr marL="0" lvl="0" indent="0" algn="r" defTabSz="711200">
            <a:lnSpc>
              <a:spcPct val="90000"/>
            </a:lnSpc>
            <a:spcBef>
              <a:spcPct val="0"/>
            </a:spcBef>
            <a:spcAft>
              <a:spcPct val="35000"/>
            </a:spcAft>
            <a:buNone/>
          </a:pPr>
          <a:r>
            <a:rPr lang="en-US" sz="1600" b="1" kern="1200" dirty="0">
              <a:latin typeface="Arial" pitchFamily="34" charset="0"/>
              <a:cs typeface="Arial" pitchFamily="34" charset="0"/>
            </a:rPr>
            <a:t>1 </a:t>
          </a:r>
          <a:r>
            <a:rPr lang="en-US" sz="1600" b="1" kern="1200" dirty="0">
              <a:solidFill>
                <a:schemeClr val="accent6">
                  <a:lumMod val="50000"/>
                </a:schemeClr>
              </a:solidFill>
              <a:latin typeface="Arial" pitchFamily="34" charset="0"/>
              <a:cs typeface="Arial" pitchFamily="34" charset="0"/>
            </a:rPr>
            <a:t>655</a:t>
          </a:r>
        </a:p>
      </dsp:txBody>
      <dsp:txXfrm>
        <a:off x="1657479" y="1228384"/>
        <a:ext cx="844748" cy="23337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574B5371-A769-404B-AF48-428F76F7D693}" type="datetimeFigureOut">
              <a:rPr lang="en-US" smtClean="0"/>
              <a:t>1/27/2021</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C37730EE-107A-46E9-8741-BCA7ACE377E9}" type="slidenum">
              <a:rPr lang="en-US" smtClean="0"/>
              <a:t>‹#›</a:t>
            </a:fld>
            <a:endParaRPr lang="en-US"/>
          </a:p>
        </p:txBody>
      </p:sp>
    </p:spTree>
    <p:extLst>
      <p:ext uri="{BB962C8B-B14F-4D97-AF65-F5344CB8AC3E}">
        <p14:creationId xmlns:p14="http://schemas.microsoft.com/office/powerpoint/2010/main" val="148321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129A5A3D-6314-48CC-88DC-C8671891E27F}" type="datetimeFigureOut">
              <a:rPr lang="en-US" smtClean="0"/>
              <a:t>1/27/2021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2919933-ADB2-4046-9DAE-8DC6D09DBE13}" type="slidenum">
              <a:rPr lang="en-US" smtClean="0"/>
              <a:t>‹#›</a:t>
            </a:fld>
            <a:endParaRPr lang="en-US"/>
          </a:p>
        </p:txBody>
      </p:sp>
    </p:spTree>
    <p:extLst>
      <p:ext uri="{BB962C8B-B14F-4D97-AF65-F5344CB8AC3E}">
        <p14:creationId xmlns:p14="http://schemas.microsoft.com/office/powerpoint/2010/main" val="3277366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19933-ADB2-4046-9DAE-8DC6D09DBE13}" type="slidenum">
              <a:rPr lang="en-US" smtClean="0"/>
              <a:t>1</a:t>
            </a:fld>
            <a:endParaRPr lang="en-US"/>
          </a:p>
        </p:txBody>
      </p:sp>
    </p:spTree>
    <p:extLst>
      <p:ext uri="{BB962C8B-B14F-4D97-AF65-F5344CB8AC3E}">
        <p14:creationId xmlns:p14="http://schemas.microsoft.com/office/powerpoint/2010/main" val="182788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FBC0AE-791D-4AF1-903C-52029527A59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69557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FBC0AE-791D-4AF1-903C-52029527A59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86586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FBC0AE-791D-4AF1-903C-52029527A59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30766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FBC0AE-791D-4AF1-903C-52029527A59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91913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FBC0AE-791D-4AF1-903C-52029527A59B}"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89215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FBC0AE-791D-4AF1-903C-52029527A59B}"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20363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FBC0AE-791D-4AF1-903C-52029527A59B}"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56061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FBC0AE-791D-4AF1-903C-52029527A59B}"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291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BC0AE-791D-4AF1-903C-52029527A59B}"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79720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38361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48324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BC0AE-791D-4AF1-903C-52029527A59B}" type="datetimeFigureOut">
              <a:rPr lang="en-US" smtClean="0"/>
              <a:t>1/27/2021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11844-1F1D-4AC1-BE32-C6F23ECE602C}" type="slidenum">
              <a:rPr lang="en-US" smtClean="0"/>
              <a:t>‹#›</a:t>
            </a:fld>
            <a:endParaRPr lang="en-US"/>
          </a:p>
        </p:txBody>
      </p:sp>
    </p:spTree>
    <p:extLst>
      <p:ext uri="{BB962C8B-B14F-4D97-AF65-F5344CB8AC3E}">
        <p14:creationId xmlns:p14="http://schemas.microsoft.com/office/powerpoint/2010/main" val="168975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2.png"/><Relationship Id="rId7" Type="http://schemas.openxmlformats.org/officeDocument/2006/relationships/chart" Target="../charts/chart1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diagramLayout" Target="../diagrams/layout1.xml"/><Relationship Id="rId5" Type="http://schemas.openxmlformats.org/officeDocument/2006/relationships/image" Target="../media/image4.png"/><Relationship Id="rId15" Type="http://schemas.openxmlformats.org/officeDocument/2006/relationships/image" Target="../media/image10.jpeg"/><Relationship Id="rId10" Type="http://schemas.openxmlformats.org/officeDocument/2006/relationships/diagramData" Target="../diagrams/data1.xml"/><Relationship Id="rId4" Type="http://schemas.openxmlformats.org/officeDocument/2006/relationships/image" Target="../media/image3.png"/><Relationship Id="rId9" Type="http://schemas.openxmlformats.org/officeDocument/2006/relationships/image" Target="../media/image9.jpeg"/><Relationship Id="rId14"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png"/><Relationship Id="rId7"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chart" Target="../charts/chart3.xml"/><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6.png"/><Relationship Id="rId12"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4.png"/><Relationship Id="rId15" Type="http://schemas.openxmlformats.org/officeDocument/2006/relationships/image" Target="../media/image22.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8.png"/><Relationship Id="rId14" Type="http://schemas.openxmlformats.org/officeDocument/2006/relationships/image" Target="../media/image21.jpg"/></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830424" cy="6858001"/>
          </a:xfrm>
          <a:prstGeom prst="rect">
            <a:avLst/>
          </a:prstGeom>
        </p:spPr>
      </p:pic>
      <p:pic>
        <p:nvPicPr>
          <p:cNvPr id="6" name="Picture 5"/>
          <p:cNvPicPr>
            <a:picLocks noChangeAspect="1"/>
          </p:cNvPicPr>
          <p:nvPr/>
        </p:nvPicPr>
        <p:blipFill>
          <a:blip r:embed="rId4"/>
          <a:stretch>
            <a:fillRect/>
          </a:stretch>
        </p:blipFill>
        <p:spPr>
          <a:xfrm>
            <a:off x="87580" y="76955"/>
            <a:ext cx="655265" cy="661752"/>
          </a:xfrm>
          <a:prstGeom prst="rect">
            <a:avLst/>
          </a:prstGeom>
        </p:spPr>
      </p:pic>
      <p:pic>
        <p:nvPicPr>
          <p:cNvPr id="11" name="Picture 10"/>
          <p:cNvPicPr>
            <a:picLocks noChangeAspect="1"/>
          </p:cNvPicPr>
          <p:nvPr/>
        </p:nvPicPr>
        <p:blipFill>
          <a:blip r:embed="rId5"/>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373901" y="2392644"/>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211" y="2031077"/>
            <a:ext cx="12165079" cy="4114286"/>
          </a:xfrm>
          <a:prstGeom prst="rect">
            <a:avLst/>
          </a:prstGeom>
        </p:spPr>
      </p:pic>
      <p:sp>
        <p:nvSpPr>
          <p:cNvPr id="8" name="TextBox 7"/>
          <p:cNvSpPr txBox="1"/>
          <p:nvPr/>
        </p:nvSpPr>
        <p:spPr>
          <a:xfrm>
            <a:off x="3004954" y="907512"/>
            <a:ext cx="6985591" cy="872034"/>
          </a:xfrm>
          <a:prstGeom prst="rect">
            <a:avLst/>
          </a:prstGeom>
          <a:noFill/>
        </p:spPr>
        <p:txBody>
          <a:bodyPr wrap="square" rtlCol="0">
            <a:spAutoFit/>
          </a:bodyPr>
          <a:lstStyle/>
          <a:p>
            <a:pPr algn="ctr">
              <a:lnSpc>
                <a:spcPct val="150000"/>
              </a:lnSpc>
            </a:pPr>
            <a:r>
              <a:rPr lang="mn-MN" b="1" dirty="0">
                <a:solidFill>
                  <a:schemeClr val="accent1">
                    <a:lumMod val="75000"/>
                  </a:schemeClr>
                </a:solidFill>
                <a:latin typeface="Arial" panose="020B0604020202020204" pitchFamily="34" charset="0"/>
                <a:cs typeface="Arial" panose="020B0604020202020204" pitchFamily="34" charset="0"/>
              </a:rPr>
              <a:t>СЭЛЭНГЭ АЙМГИЙН НИЙГЭМ ЭДИЙН ЗАСГИЙН БАЙДАЛ</a:t>
            </a:r>
          </a:p>
          <a:p>
            <a:pPr algn="ctr">
              <a:lnSpc>
                <a:spcPct val="150000"/>
              </a:lnSpc>
            </a:pPr>
            <a:r>
              <a:rPr lang="mn-MN" b="1" dirty="0">
                <a:solidFill>
                  <a:schemeClr val="accent1">
                    <a:lumMod val="75000"/>
                  </a:schemeClr>
                </a:solidFill>
                <a:latin typeface="Arial" panose="020B0604020202020204" pitchFamily="34" charset="0"/>
                <a:cs typeface="Arial" panose="020B0604020202020204" pitchFamily="34" charset="0"/>
              </a:rPr>
              <a:t>2020 </a:t>
            </a:r>
            <a:r>
              <a:rPr lang="en-US" b="1" dirty="0">
                <a:solidFill>
                  <a:schemeClr val="accent1">
                    <a:lumMod val="75000"/>
                  </a:schemeClr>
                </a:solidFill>
                <a:latin typeface="Arial" panose="020B0604020202020204" pitchFamily="34" charset="0"/>
                <a:cs typeface="Arial" panose="020B0604020202020204" pitchFamily="34" charset="0"/>
              </a:rPr>
              <a:t>I-XII</a:t>
            </a:r>
          </a:p>
        </p:txBody>
      </p:sp>
      <p:sp>
        <p:nvSpPr>
          <p:cNvPr id="9" name="Freeform 8"/>
          <p:cNvSpPr/>
          <p:nvPr/>
        </p:nvSpPr>
        <p:spPr>
          <a:xfrm>
            <a:off x="1329071" y="1806950"/>
            <a:ext cx="9742392" cy="3541203"/>
          </a:xfrm>
          <a:custGeom>
            <a:avLst/>
            <a:gdLst>
              <a:gd name="connsiteX0" fmla="*/ 0 w 9742392"/>
              <a:gd name="connsiteY0" fmla="*/ 3541203 h 3541203"/>
              <a:gd name="connsiteX1" fmla="*/ 1424762 w 9742392"/>
              <a:gd name="connsiteY1" fmla="*/ 3030840 h 3541203"/>
              <a:gd name="connsiteX2" fmla="*/ 2530548 w 9742392"/>
              <a:gd name="connsiteY2" fmla="*/ 2190868 h 3541203"/>
              <a:gd name="connsiteX3" fmla="*/ 4784651 w 9742392"/>
              <a:gd name="connsiteY3" fmla="*/ 2073910 h 3541203"/>
              <a:gd name="connsiteX4" fmla="*/ 5688418 w 9742392"/>
              <a:gd name="connsiteY4" fmla="*/ 1116980 h 3541203"/>
              <a:gd name="connsiteX5" fmla="*/ 8091376 w 9742392"/>
              <a:gd name="connsiteY5" fmla="*/ 1000022 h 3541203"/>
              <a:gd name="connsiteX6" fmla="*/ 9548037 w 9742392"/>
              <a:gd name="connsiteY6" fmla="*/ 128152 h 3541203"/>
              <a:gd name="connsiteX7" fmla="*/ 9686260 w 9742392"/>
              <a:gd name="connsiteY7" fmla="*/ 21826 h 354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2392" h="3541203">
                <a:moveTo>
                  <a:pt x="0" y="3541203"/>
                </a:moveTo>
                <a:cubicBezTo>
                  <a:pt x="501502" y="3398549"/>
                  <a:pt x="1003004" y="3255896"/>
                  <a:pt x="1424762" y="3030840"/>
                </a:cubicBezTo>
                <a:cubicBezTo>
                  <a:pt x="1846520" y="2805784"/>
                  <a:pt x="1970567" y="2350356"/>
                  <a:pt x="2530548" y="2190868"/>
                </a:cubicBezTo>
                <a:cubicBezTo>
                  <a:pt x="3090529" y="2031380"/>
                  <a:pt x="4258339" y="2252891"/>
                  <a:pt x="4784651" y="2073910"/>
                </a:cubicBezTo>
                <a:cubicBezTo>
                  <a:pt x="5310963" y="1894929"/>
                  <a:pt x="5137297" y="1295961"/>
                  <a:pt x="5688418" y="1116980"/>
                </a:cubicBezTo>
                <a:cubicBezTo>
                  <a:pt x="6239539" y="937999"/>
                  <a:pt x="7448106" y="1164827"/>
                  <a:pt x="8091376" y="1000022"/>
                </a:cubicBezTo>
                <a:cubicBezTo>
                  <a:pt x="8734646" y="835217"/>
                  <a:pt x="9282223" y="291185"/>
                  <a:pt x="9548037" y="128152"/>
                </a:cubicBezTo>
                <a:cubicBezTo>
                  <a:pt x="9813851" y="-34881"/>
                  <a:pt x="9750055" y="-6528"/>
                  <a:pt x="9686260" y="21826"/>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1290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39" name="Picture 3"/>
          <p:cNvPicPr>
            <a:picLocks noChangeAspect="1" noChangeArrowheads="1"/>
          </p:cNvPicPr>
          <p:nvPr/>
        </p:nvPicPr>
        <p:blipFill>
          <a:blip r:embed="rId6" cstate="print"/>
          <a:srcRect/>
          <a:stretch>
            <a:fillRect/>
          </a:stretch>
        </p:blipFill>
        <p:spPr bwMode="auto">
          <a:xfrm>
            <a:off x="7015587" y="638891"/>
            <a:ext cx="533400" cy="525065"/>
          </a:xfrm>
          <a:prstGeom prst="rect">
            <a:avLst/>
          </a:prstGeom>
          <a:noFill/>
          <a:ln w="9525">
            <a:noFill/>
            <a:miter lim="800000"/>
            <a:headEnd/>
            <a:tailEnd/>
          </a:ln>
        </p:spPr>
      </p:pic>
      <p:sp>
        <p:nvSpPr>
          <p:cNvPr id="40" name="TextBox 39"/>
          <p:cNvSpPr txBox="1"/>
          <p:nvPr/>
        </p:nvSpPr>
        <p:spPr>
          <a:xfrm>
            <a:off x="7675127" y="730449"/>
            <a:ext cx="2913746" cy="338554"/>
          </a:xfrm>
          <a:prstGeom prst="rect">
            <a:avLst/>
          </a:prstGeom>
          <a:noFill/>
        </p:spPr>
        <p:txBody>
          <a:bodyPr wrap="none" rtlCol="0">
            <a:spAutoFit/>
          </a:bodyPr>
          <a:lstStyle/>
          <a:p>
            <a:r>
              <a:rPr lang="mn-MN" sz="1600" b="1" u="sng" dirty="0">
                <a:solidFill>
                  <a:schemeClr val="accent5">
                    <a:lumMod val="50000"/>
                  </a:schemeClr>
                </a:solidFill>
                <a:latin typeface="Arial" pitchFamily="34" charset="0"/>
                <a:cs typeface="Arial" pitchFamily="34" charset="0"/>
              </a:rPr>
              <a:t>ГАДААД ХУДАЛДАА, мян.</a:t>
            </a:r>
            <a:r>
              <a:rPr lang="en-US" sz="1600" b="1" u="sng" dirty="0">
                <a:solidFill>
                  <a:schemeClr val="accent5">
                    <a:lumMod val="50000"/>
                  </a:schemeClr>
                </a:solidFill>
                <a:latin typeface="Arial" pitchFamily="34" charset="0"/>
                <a:cs typeface="Arial" pitchFamily="34" charset="0"/>
              </a:rPr>
              <a:t>$</a:t>
            </a:r>
          </a:p>
        </p:txBody>
      </p:sp>
      <p:sp>
        <p:nvSpPr>
          <p:cNvPr id="41" name="Rounded Rectangle 40"/>
          <p:cNvSpPr/>
          <p:nvPr/>
        </p:nvSpPr>
        <p:spPr>
          <a:xfrm>
            <a:off x="6896440" y="1392829"/>
            <a:ext cx="4576113" cy="230685"/>
          </a:xfrm>
          <a:prstGeom prst="roundRect">
            <a:avLst/>
          </a:prstGeom>
          <a:noFill/>
        </p:spPr>
        <p:style>
          <a:lnRef idx="3">
            <a:schemeClr val="lt1"/>
          </a:lnRef>
          <a:fillRef idx="1">
            <a:schemeClr val="accent1"/>
          </a:fillRef>
          <a:effectRef idx="1">
            <a:schemeClr val="accent1"/>
          </a:effectRef>
          <a:fontRef idx="minor">
            <a:schemeClr val="lt1"/>
          </a:fontRef>
        </p:style>
        <p:txBody>
          <a:bodyPr rtlCol="0" anchor="ctr"/>
          <a:lstStyle/>
          <a:p>
            <a:r>
              <a:rPr lang="mn-MN" sz="1400" dirty="0">
                <a:solidFill>
                  <a:schemeClr val="tx2">
                    <a:lumMod val="50000"/>
                  </a:schemeClr>
                </a:solidFill>
                <a:latin typeface="Arial" pitchFamily="34" charset="0"/>
                <a:cs typeface="Arial" pitchFamily="34" charset="0"/>
              </a:rPr>
              <a:t>201</a:t>
            </a:r>
            <a:r>
              <a:rPr lang="en-US" sz="1400" dirty="0">
                <a:solidFill>
                  <a:schemeClr val="tx2">
                    <a:lumMod val="50000"/>
                  </a:schemeClr>
                </a:solidFill>
                <a:latin typeface="Arial" pitchFamily="34" charset="0"/>
                <a:cs typeface="Arial" pitchFamily="34" charset="0"/>
              </a:rPr>
              <a:t>9</a:t>
            </a:r>
            <a:r>
              <a:rPr lang="mn-MN" sz="1400" dirty="0">
                <a:solidFill>
                  <a:schemeClr val="tx2">
                    <a:lumMod val="50000"/>
                  </a:schemeClr>
                </a:solidFill>
                <a:latin typeface="Arial" pitchFamily="34" charset="0"/>
                <a:cs typeface="Arial" pitchFamily="34" charset="0"/>
              </a:rPr>
              <a:t> </a:t>
            </a:r>
            <a:r>
              <a:rPr lang="en-US" sz="1400" dirty="0">
                <a:solidFill>
                  <a:schemeClr val="accent1">
                    <a:lumMod val="50000"/>
                  </a:schemeClr>
                </a:solidFill>
                <a:latin typeface="Arial" pitchFamily="34" charset="0"/>
                <a:cs typeface="Arial" pitchFamily="34" charset="0"/>
              </a:rPr>
              <a:t>I-XII</a:t>
            </a:r>
            <a:r>
              <a:rPr lang="en-US" sz="1400" dirty="0">
                <a:solidFill>
                  <a:schemeClr val="tx2">
                    <a:lumMod val="50000"/>
                  </a:schemeClr>
                </a:solidFill>
                <a:latin typeface="Arial" pitchFamily="34" charset="0"/>
                <a:cs typeface="Arial" pitchFamily="34" charset="0"/>
              </a:rPr>
              <a:t>                                                 20</a:t>
            </a:r>
            <a:r>
              <a:rPr lang="mn-MN" sz="1400" dirty="0">
                <a:solidFill>
                  <a:schemeClr val="tx2">
                    <a:lumMod val="50000"/>
                  </a:schemeClr>
                </a:solidFill>
                <a:latin typeface="Arial" pitchFamily="34" charset="0"/>
                <a:cs typeface="Arial" pitchFamily="34" charset="0"/>
              </a:rPr>
              <a:t>20</a:t>
            </a:r>
            <a:r>
              <a:rPr lang="en-US" sz="1400" dirty="0">
                <a:solidFill>
                  <a:schemeClr val="tx2">
                    <a:lumMod val="50000"/>
                  </a:schemeClr>
                </a:solidFill>
                <a:latin typeface="Arial" pitchFamily="34" charset="0"/>
                <a:cs typeface="Arial" pitchFamily="34" charset="0"/>
              </a:rPr>
              <a:t> </a:t>
            </a:r>
            <a:r>
              <a:rPr lang="en-US" sz="1600" dirty="0">
                <a:solidFill>
                  <a:schemeClr val="accent5">
                    <a:lumMod val="50000"/>
                  </a:schemeClr>
                </a:solidFill>
                <a:latin typeface="Arial" pitchFamily="34" charset="0"/>
                <a:cs typeface="Arial" pitchFamily="34" charset="0"/>
              </a:rPr>
              <a:t>I-XII</a:t>
            </a:r>
            <a:endParaRPr lang="en-US" sz="1400" dirty="0">
              <a:solidFill>
                <a:schemeClr val="accent5">
                  <a:lumMod val="50000"/>
                </a:schemeClr>
              </a:solidFill>
              <a:latin typeface="Arial" pitchFamily="34" charset="0"/>
              <a:cs typeface="Arial" pitchFamily="34" charset="0"/>
            </a:endParaRPr>
          </a:p>
        </p:txBody>
      </p:sp>
      <p:pic>
        <p:nvPicPr>
          <p:cNvPr id="42" name="Picture 13" descr="export &amp;zcy;&amp;ucy;&amp;rcy;&amp;gcy;&amp;acy;&amp;ncy; &amp;icy;&amp;lcy;&amp;ecy;&amp;rcy;&amp;tscy;үү&amp;dcy;"/>
          <p:cNvPicPr>
            <a:picLocks noChangeAspect="1" noChangeArrowheads="1"/>
          </p:cNvPicPr>
          <p:nvPr/>
        </p:nvPicPr>
        <p:blipFill>
          <a:blip r:embed="rId7" cstate="print"/>
          <a:srcRect/>
          <a:stretch>
            <a:fillRect/>
          </a:stretch>
        </p:blipFill>
        <p:spPr bwMode="auto">
          <a:xfrm rot="2401974">
            <a:off x="7822085" y="2200146"/>
            <a:ext cx="2549404" cy="1561686"/>
          </a:xfrm>
          <a:prstGeom prst="rect">
            <a:avLst/>
          </a:prstGeom>
          <a:noFill/>
        </p:spPr>
      </p:pic>
      <p:sp>
        <p:nvSpPr>
          <p:cNvPr id="44" name="Rectangle 43"/>
          <p:cNvSpPr/>
          <p:nvPr/>
        </p:nvSpPr>
        <p:spPr>
          <a:xfrm>
            <a:off x="6721019" y="3624383"/>
            <a:ext cx="954108" cy="369332"/>
          </a:xfrm>
          <a:prstGeom prst="rect">
            <a:avLst/>
          </a:prstGeom>
        </p:spPr>
        <p:txBody>
          <a:bodyPr wrap="none">
            <a:spAutoFit/>
          </a:bodyPr>
          <a:lstStyle/>
          <a:p>
            <a:pPr algn="ctr" fontAlgn="ctr"/>
            <a:r>
              <a:rPr lang="en-US" b="1" i="1" dirty="0">
                <a:solidFill>
                  <a:schemeClr val="accent1">
                    <a:lumMod val="50000"/>
                  </a:schemeClr>
                </a:solidFill>
                <a:latin typeface="Arial"/>
              </a:rPr>
              <a:t>6 039.6</a:t>
            </a:r>
          </a:p>
        </p:txBody>
      </p:sp>
      <p:sp>
        <p:nvSpPr>
          <p:cNvPr id="45" name="Rectangle 44"/>
          <p:cNvSpPr/>
          <p:nvPr/>
        </p:nvSpPr>
        <p:spPr>
          <a:xfrm>
            <a:off x="10497366" y="3554137"/>
            <a:ext cx="954108" cy="369332"/>
          </a:xfrm>
          <a:prstGeom prst="rect">
            <a:avLst/>
          </a:prstGeom>
        </p:spPr>
        <p:txBody>
          <a:bodyPr wrap="none">
            <a:spAutoFit/>
          </a:bodyPr>
          <a:lstStyle/>
          <a:p>
            <a:pPr algn="ctr" fontAlgn="ctr"/>
            <a:r>
              <a:rPr lang="en-US" b="1" i="1" dirty="0">
                <a:solidFill>
                  <a:schemeClr val="accent1">
                    <a:lumMod val="50000"/>
                  </a:schemeClr>
                </a:solidFill>
                <a:latin typeface="Arial"/>
              </a:rPr>
              <a:t>2 903.6</a:t>
            </a:r>
          </a:p>
        </p:txBody>
      </p:sp>
      <p:sp>
        <p:nvSpPr>
          <p:cNvPr id="46" name="Rectangle 45"/>
          <p:cNvSpPr/>
          <p:nvPr/>
        </p:nvSpPr>
        <p:spPr>
          <a:xfrm>
            <a:off x="6637850" y="1823065"/>
            <a:ext cx="1210589" cy="369332"/>
          </a:xfrm>
          <a:prstGeom prst="rect">
            <a:avLst/>
          </a:prstGeom>
        </p:spPr>
        <p:txBody>
          <a:bodyPr wrap="none">
            <a:spAutoFit/>
          </a:bodyPr>
          <a:lstStyle/>
          <a:p>
            <a:pPr algn="ctr" fontAlgn="ctr"/>
            <a:r>
              <a:rPr lang="en-US" b="1" i="1" dirty="0">
                <a:solidFill>
                  <a:schemeClr val="accent1">
                    <a:lumMod val="50000"/>
                  </a:schemeClr>
                </a:solidFill>
                <a:latin typeface="Arial"/>
              </a:rPr>
              <a:t>306 966.0</a:t>
            </a:r>
          </a:p>
        </p:txBody>
      </p:sp>
      <p:sp>
        <p:nvSpPr>
          <p:cNvPr id="47" name="Rectangle 46"/>
          <p:cNvSpPr/>
          <p:nvPr/>
        </p:nvSpPr>
        <p:spPr>
          <a:xfrm>
            <a:off x="10132813" y="1910778"/>
            <a:ext cx="1210589" cy="369332"/>
          </a:xfrm>
          <a:prstGeom prst="rect">
            <a:avLst/>
          </a:prstGeom>
        </p:spPr>
        <p:txBody>
          <a:bodyPr wrap="none">
            <a:spAutoFit/>
          </a:bodyPr>
          <a:lstStyle/>
          <a:p>
            <a:pPr algn="ctr" fontAlgn="ctr"/>
            <a:r>
              <a:rPr lang="en-US" b="1" i="1" dirty="0">
                <a:solidFill>
                  <a:schemeClr val="accent1">
                    <a:lumMod val="50000"/>
                  </a:schemeClr>
                </a:solidFill>
                <a:latin typeface="Arial"/>
              </a:rPr>
              <a:t>177 953.0</a:t>
            </a:r>
          </a:p>
        </p:txBody>
      </p:sp>
      <p:sp>
        <p:nvSpPr>
          <p:cNvPr id="48" name="Rounded Rectangle 47"/>
          <p:cNvSpPr/>
          <p:nvPr/>
        </p:nvSpPr>
        <p:spPr>
          <a:xfrm>
            <a:off x="5834743" y="4302214"/>
            <a:ext cx="5637811" cy="202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170113" algn="l"/>
              </a:tabLst>
            </a:pPr>
            <a:r>
              <a:rPr lang="en-US" sz="1600" dirty="0">
                <a:latin typeface="Arial" pitchFamily="34" charset="0"/>
                <a:cs typeface="Arial" pitchFamily="34" charset="0"/>
              </a:rPr>
              <a:t>      </a:t>
            </a:r>
            <a:r>
              <a:rPr lang="mn-MN" sz="1600" dirty="0">
                <a:latin typeface="Arial" pitchFamily="34" charset="0"/>
                <a:cs typeface="Arial" pitchFamily="34" charset="0"/>
              </a:rPr>
              <a:t>20</a:t>
            </a:r>
            <a:r>
              <a:rPr lang="en-US" sz="1600" dirty="0">
                <a:latin typeface="Arial" pitchFamily="34" charset="0"/>
                <a:cs typeface="Arial" pitchFamily="34" charset="0"/>
              </a:rPr>
              <a:t>20 </a:t>
            </a:r>
            <a:r>
              <a:rPr lang="mn-MN" sz="1600" dirty="0">
                <a:latin typeface="Arial" pitchFamily="34" charset="0"/>
                <a:cs typeface="Arial" pitchFamily="34" charset="0"/>
              </a:rPr>
              <a:t>оны жилийн эцсийн байдлаар гадаад худалдааны нийт бараа эргэлт 180.9 сая америк доллар, үүнээс экспорт 2.9 сая америк доллар, импорт 178.0 сая америк  доллар байна. Нийт бараа эргэлтийн хэмжээ өмнөх оны мөн үеэс 132.1 (42.2%) сая америк доллар, экспорт 3.1 (51.9%) сая америк доллар, импорт 129.0 (42.0%) сая америк  доллар-аар тус тус буурсан байна.</a:t>
            </a:r>
            <a:endParaRPr lang="en-US" sz="1600" dirty="0">
              <a:latin typeface="Arial" pitchFamily="34" charset="0"/>
              <a:cs typeface="Arial" pitchFamily="34" charset="0"/>
            </a:endParaRPr>
          </a:p>
        </p:txBody>
      </p:sp>
      <p:sp>
        <p:nvSpPr>
          <p:cNvPr id="49" name="Rectangle 48"/>
          <p:cNvSpPr/>
          <p:nvPr/>
        </p:nvSpPr>
        <p:spPr>
          <a:xfrm>
            <a:off x="1587023" y="1771924"/>
            <a:ext cx="3966223" cy="523220"/>
          </a:xfrm>
          <a:prstGeom prst="rect">
            <a:avLst/>
          </a:prstGeom>
        </p:spPr>
        <p:txBody>
          <a:bodyPr wrap="square">
            <a:spAutoFit/>
          </a:bodyPr>
          <a:lstStyle/>
          <a:p>
            <a:pPr lvl="0" indent="457200" algn="just" fontAlgn="base">
              <a:spcBef>
                <a:spcPct val="0"/>
              </a:spcBef>
              <a:spcAft>
                <a:spcPct val="0"/>
              </a:spcAft>
            </a:pPr>
            <a:r>
              <a:rPr lang="mn-MN" sz="1400" b="1" dirty="0">
                <a:solidFill>
                  <a:schemeClr val="accent1">
                    <a:lumMod val="50000"/>
                  </a:schemeClr>
                </a:solidFill>
                <a:latin typeface="Arial" pitchFamily="34" charset="0"/>
                <a:cs typeface="Arial" pitchFamily="34" charset="0"/>
              </a:rPr>
              <a:t>АРИЛЖААНЫ БАНКНЫ ВАЛЮТЫН ХАНШ, </a:t>
            </a:r>
            <a:r>
              <a:rPr lang="en-US" sz="1400" dirty="0">
                <a:solidFill>
                  <a:schemeClr val="accent1">
                    <a:lumMod val="50000"/>
                  </a:schemeClr>
                </a:solidFill>
                <a:latin typeface="Arial" pitchFamily="34" charset="0"/>
                <a:cs typeface="Arial" pitchFamily="34" charset="0"/>
              </a:rPr>
              <a:t>2020 </a:t>
            </a:r>
            <a:r>
              <a:rPr lang="mn-MN" sz="1400" dirty="0">
                <a:solidFill>
                  <a:schemeClr val="accent1">
                    <a:lumMod val="50000"/>
                  </a:schemeClr>
                </a:solidFill>
                <a:latin typeface="Arial" pitchFamily="34" charset="0"/>
                <a:cs typeface="Arial" pitchFamily="34" charset="0"/>
              </a:rPr>
              <a:t>оны </a:t>
            </a:r>
            <a:r>
              <a:rPr lang="en-US" sz="1400" dirty="0">
                <a:solidFill>
                  <a:schemeClr val="accent1">
                    <a:lumMod val="50000"/>
                  </a:schemeClr>
                </a:solidFill>
                <a:latin typeface="Arial" pitchFamily="34" charset="0"/>
                <a:cs typeface="Arial" pitchFamily="34" charset="0"/>
              </a:rPr>
              <a:t>01-</a:t>
            </a:r>
            <a:r>
              <a:rPr lang="mn-MN" sz="1400" dirty="0">
                <a:solidFill>
                  <a:schemeClr val="accent1">
                    <a:lumMod val="50000"/>
                  </a:schemeClr>
                </a:solidFill>
                <a:latin typeface="Arial" pitchFamily="34" charset="0"/>
                <a:cs typeface="Arial" pitchFamily="34" charset="0"/>
              </a:rPr>
              <a:t>р сарын 12-ны байдлаар</a:t>
            </a:r>
            <a:endParaRPr lang="en-US" sz="2400" dirty="0">
              <a:solidFill>
                <a:schemeClr val="accent1">
                  <a:lumMod val="50000"/>
                </a:schemeClr>
              </a:solidFill>
              <a:latin typeface="Arial" pitchFamily="34" charset="0"/>
              <a:cs typeface="Arial" pitchFamily="34" charset="0"/>
            </a:endParaRPr>
          </a:p>
        </p:txBody>
      </p:sp>
      <p:pic>
        <p:nvPicPr>
          <p:cNvPr id="50" name="Picture 2"/>
          <p:cNvPicPr>
            <a:picLocks noChangeAspect="1" noChangeArrowheads="1"/>
          </p:cNvPicPr>
          <p:nvPr/>
        </p:nvPicPr>
        <p:blipFill>
          <a:blip r:embed="rId8" cstate="print"/>
          <a:srcRect/>
          <a:stretch>
            <a:fillRect/>
          </a:stretch>
        </p:blipFill>
        <p:spPr bwMode="auto">
          <a:xfrm>
            <a:off x="1587023" y="693725"/>
            <a:ext cx="638735" cy="616883"/>
          </a:xfrm>
          <a:prstGeom prst="rect">
            <a:avLst/>
          </a:prstGeom>
          <a:noFill/>
          <a:ln w="9525">
            <a:noFill/>
            <a:miter lim="800000"/>
            <a:headEnd/>
            <a:tailEnd/>
          </a:ln>
        </p:spPr>
      </p:pic>
      <p:sp>
        <p:nvSpPr>
          <p:cNvPr id="51" name="Rounded Rectangle 50"/>
          <p:cNvSpPr/>
          <p:nvPr/>
        </p:nvSpPr>
        <p:spPr>
          <a:xfrm>
            <a:off x="2300390" y="808025"/>
            <a:ext cx="3053301" cy="3525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latin typeface="Arial" pitchFamily="34" charset="0"/>
              <a:cs typeface="Arial" pitchFamily="34" charset="0"/>
            </a:endParaRPr>
          </a:p>
        </p:txBody>
      </p:sp>
      <p:sp>
        <p:nvSpPr>
          <p:cNvPr id="52" name="Rectangle 27"/>
          <p:cNvSpPr>
            <a:spLocks noChangeArrowheads="1"/>
          </p:cNvSpPr>
          <p:nvPr/>
        </p:nvSpPr>
        <p:spPr bwMode="auto">
          <a:xfrm>
            <a:off x="2376588" y="797608"/>
            <a:ext cx="2799825" cy="338554"/>
          </a:xfrm>
          <a:prstGeom prst="rect">
            <a:avLst/>
          </a:prstGeom>
          <a:noFill/>
          <a:ln w="9525">
            <a:noFill/>
            <a:miter lim="800000"/>
            <a:headEnd/>
            <a:tailEnd/>
          </a:ln>
        </p:spPr>
        <p:txBody>
          <a:bodyPr wrap="square">
            <a:spAutoFit/>
          </a:bodyPr>
          <a:lstStyle/>
          <a:p>
            <a:pPr fontAlgn="b"/>
            <a:r>
              <a:rPr lang="mn-MN" altLang="en-US" sz="1600" b="1" u="sng" dirty="0">
                <a:solidFill>
                  <a:schemeClr val="accent1">
                    <a:lumMod val="50000"/>
                  </a:schemeClr>
                </a:solidFill>
                <a:latin typeface="Arial" charset="0"/>
              </a:rPr>
              <a:t>ВАЛЮТЫН ХАНШ, </a:t>
            </a:r>
            <a:r>
              <a:rPr lang="mn-MN" altLang="en-US" sz="1600" u="sng" dirty="0">
                <a:solidFill>
                  <a:schemeClr val="accent1">
                    <a:lumMod val="50000"/>
                  </a:schemeClr>
                </a:solidFill>
                <a:latin typeface="Arial" charset="0"/>
              </a:rPr>
              <a:t> төгрөг</a:t>
            </a:r>
          </a:p>
        </p:txBody>
      </p:sp>
      <p:pic>
        <p:nvPicPr>
          <p:cNvPr id="53" name="Picture 4"/>
          <p:cNvPicPr>
            <a:picLocks noChangeAspect="1" noChangeArrowheads="1"/>
          </p:cNvPicPr>
          <p:nvPr/>
        </p:nvPicPr>
        <p:blipFill>
          <a:blip r:embed="rId9" cstate="print"/>
          <a:srcRect/>
          <a:stretch>
            <a:fillRect/>
          </a:stretch>
        </p:blipFill>
        <p:spPr bwMode="auto">
          <a:xfrm>
            <a:off x="1489558" y="2463614"/>
            <a:ext cx="4063688" cy="2550377"/>
          </a:xfrm>
          <a:prstGeom prst="rect">
            <a:avLst/>
          </a:prstGeom>
          <a:noFill/>
          <a:ln w="9525">
            <a:noFill/>
            <a:miter lim="800000"/>
            <a:headEnd/>
            <a:tailEnd/>
          </a:ln>
        </p:spPr>
      </p:pic>
      <p:sp>
        <p:nvSpPr>
          <p:cNvPr id="54" name="TextBox 53"/>
          <p:cNvSpPr txBox="1"/>
          <p:nvPr/>
        </p:nvSpPr>
        <p:spPr>
          <a:xfrm>
            <a:off x="2490218" y="3139787"/>
            <a:ext cx="1480596" cy="461665"/>
          </a:xfrm>
          <a:prstGeom prst="rect">
            <a:avLst/>
          </a:prstGeom>
          <a:noFill/>
        </p:spPr>
        <p:txBody>
          <a:bodyPr wrap="square" rtlCol="0">
            <a:spAutoFit/>
          </a:bodyPr>
          <a:lstStyle/>
          <a:p>
            <a:r>
              <a:rPr lang="mn-MN"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2 8</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45.00</a:t>
            </a:r>
          </a:p>
        </p:txBody>
      </p:sp>
      <p:sp>
        <p:nvSpPr>
          <p:cNvPr id="55" name="TextBox 54"/>
          <p:cNvSpPr txBox="1"/>
          <p:nvPr/>
        </p:nvSpPr>
        <p:spPr>
          <a:xfrm>
            <a:off x="4055258" y="3142208"/>
            <a:ext cx="1415892" cy="461665"/>
          </a:xfrm>
          <a:prstGeom prst="rect">
            <a:avLst/>
          </a:prstGeom>
          <a:noFill/>
        </p:spPr>
        <p:txBody>
          <a:bodyPr wrap="square" rtlCol="0">
            <a:spAutoFit/>
          </a:bodyPr>
          <a:lstStyle/>
          <a:p>
            <a:r>
              <a:rPr lang="mn-MN"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2 8</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55.00</a:t>
            </a:r>
          </a:p>
        </p:txBody>
      </p:sp>
      <p:sp>
        <p:nvSpPr>
          <p:cNvPr id="56" name="TextBox 55"/>
          <p:cNvSpPr txBox="1"/>
          <p:nvPr/>
        </p:nvSpPr>
        <p:spPr>
          <a:xfrm>
            <a:off x="2615376" y="3809049"/>
            <a:ext cx="1230279" cy="461665"/>
          </a:xfrm>
          <a:prstGeom prst="rect">
            <a:avLst/>
          </a:prstGeom>
          <a:noFill/>
        </p:spPr>
        <p:txBody>
          <a:bodyPr wrap="square" rtlCol="0">
            <a:spAutoFit/>
          </a:bodyPr>
          <a:lstStyle/>
          <a:p>
            <a:r>
              <a:rPr lang="mn-MN"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4</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38.90</a:t>
            </a:r>
          </a:p>
        </p:txBody>
      </p:sp>
      <p:sp>
        <p:nvSpPr>
          <p:cNvPr id="57" name="TextBox 56"/>
          <p:cNvSpPr txBox="1"/>
          <p:nvPr/>
        </p:nvSpPr>
        <p:spPr>
          <a:xfrm>
            <a:off x="2644896" y="4486567"/>
            <a:ext cx="1171237" cy="461665"/>
          </a:xfrm>
          <a:prstGeom prst="rect">
            <a:avLst/>
          </a:prstGeom>
          <a:noFill/>
        </p:spPr>
        <p:txBody>
          <a:bodyPr wrap="square" rtlCol="0">
            <a:spAutoFit/>
          </a:bodyPr>
          <a:lstStyle/>
          <a:p>
            <a:r>
              <a:rPr lang="mn-M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3</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7.0</a:t>
            </a:r>
            <a:r>
              <a:rPr lang="mn-M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0</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58" name="TextBox 57"/>
          <p:cNvSpPr txBox="1"/>
          <p:nvPr/>
        </p:nvSpPr>
        <p:spPr>
          <a:xfrm>
            <a:off x="4174839" y="4552540"/>
            <a:ext cx="1244382" cy="461665"/>
          </a:xfrm>
          <a:prstGeom prst="rect">
            <a:avLst/>
          </a:prstGeom>
          <a:noFill/>
        </p:spPr>
        <p:txBody>
          <a:bodyPr wrap="square" rtlCol="0">
            <a:spAutoFit/>
          </a:bodyPr>
          <a:lstStyle/>
          <a:p>
            <a:r>
              <a:rPr lang="mn-M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3</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9.0</a:t>
            </a:r>
            <a:r>
              <a:rPr lang="mn-M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0</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59" name="TextBox 58"/>
          <p:cNvSpPr txBox="1"/>
          <p:nvPr/>
        </p:nvSpPr>
        <p:spPr>
          <a:xfrm>
            <a:off x="4201487" y="3847374"/>
            <a:ext cx="1247905" cy="461665"/>
          </a:xfrm>
          <a:prstGeom prst="rect">
            <a:avLst/>
          </a:prstGeom>
          <a:noFill/>
        </p:spPr>
        <p:txBody>
          <a:bodyPr wrap="square" rtlCol="0">
            <a:spAutoFit/>
          </a:bodyPr>
          <a:lstStyle/>
          <a:p>
            <a:r>
              <a:rPr lang="mn-MN"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4</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42.00</a:t>
            </a:r>
          </a:p>
        </p:txBody>
      </p:sp>
      <p:sp>
        <p:nvSpPr>
          <p:cNvPr id="60" name="TextBox 59"/>
          <p:cNvSpPr txBox="1"/>
          <p:nvPr/>
        </p:nvSpPr>
        <p:spPr>
          <a:xfrm>
            <a:off x="3039817" y="2529375"/>
            <a:ext cx="1017266" cy="369332"/>
          </a:xfrm>
          <a:prstGeom prst="rect">
            <a:avLst/>
          </a:prstGeom>
          <a:noFill/>
        </p:spPr>
        <p:txBody>
          <a:bodyPr wrap="square" rtlCol="0">
            <a:spAutoFit/>
          </a:bodyPr>
          <a:lstStyle/>
          <a:p>
            <a:r>
              <a:rPr lang="mn-MN" dirty="0">
                <a:solidFill>
                  <a:schemeClr val="bg1"/>
                </a:solidFill>
                <a:latin typeface="Arial" pitchFamily="34" charset="0"/>
                <a:cs typeface="Arial" pitchFamily="34" charset="0"/>
              </a:rPr>
              <a:t>Авах</a:t>
            </a:r>
            <a:endParaRPr lang="en-US" dirty="0">
              <a:solidFill>
                <a:schemeClr val="bg1"/>
              </a:solidFill>
              <a:latin typeface="Arial" pitchFamily="34" charset="0"/>
              <a:cs typeface="Arial" pitchFamily="34" charset="0"/>
            </a:endParaRPr>
          </a:p>
        </p:txBody>
      </p:sp>
      <p:sp>
        <p:nvSpPr>
          <p:cNvPr id="61" name="TextBox 60"/>
          <p:cNvSpPr txBox="1"/>
          <p:nvPr/>
        </p:nvSpPr>
        <p:spPr>
          <a:xfrm>
            <a:off x="4449183" y="2493197"/>
            <a:ext cx="1177137" cy="369332"/>
          </a:xfrm>
          <a:prstGeom prst="rect">
            <a:avLst/>
          </a:prstGeom>
          <a:noFill/>
        </p:spPr>
        <p:txBody>
          <a:bodyPr wrap="square" rtlCol="0">
            <a:spAutoFit/>
          </a:bodyPr>
          <a:lstStyle/>
          <a:p>
            <a:r>
              <a:rPr lang="mn-MN" dirty="0">
                <a:solidFill>
                  <a:schemeClr val="bg1"/>
                </a:solidFill>
                <a:latin typeface="Arial" pitchFamily="34" charset="0"/>
                <a:cs typeface="Arial" pitchFamily="34" charset="0"/>
              </a:rPr>
              <a:t>Зарах</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814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sp>
        <p:nvSpPr>
          <p:cNvPr id="10" name="Rectangle 12"/>
          <p:cNvSpPr>
            <a:spLocks noChangeArrowheads="1"/>
          </p:cNvSpPr>
          <p:nvPr/>
        </p:nvSpPr>
        <p:spPr bwMode="auto">
          <a:xfrm>
            <a:off x="2115100" y="810841"/>
            <a:ext cx="7467600" cy="369332"/>
          </a:xfrm>
          <a:prstGeom prst="rect">
            <a:avLst/>
          </a:prstGeom>
          <a:no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b="1" u="sng" dirty="0">
                <a:solidFill>
                  <a:schemeClr val="accent1">
                    <a:lumMod val="50000"/>
                  </a:schemeClr>
                </a:solidFill>
                <a:latin typeface="Arial" pitchFamily="34" charset="0"/>
                <a:cs typeface="Arial" pitchFamily="34" charset="0"/>
              </a:rPr>
              <a:t>МАКРО ЭДИЙН ЗАСГИЙН ҮЗҮҮЛЭЛТ- Төсөв, мөнгө</a:t>
            </a:r>
            <a:r>
              <a:rPr lang="mn-MN" b="1" u="sng" dirty="0">
                <a:solidFill>
                  <a:schemeClr val="bg1"/>
                </a:solidFill>
                <a:latin typeface="Arial" pitchFamily="34" charset="0"/>
                <a:cs typeface="Arial" pitchFamily="34" charset="0"/>
              </a:rPr>
              <a:t>, зээл, </a:t>
            </a:r>
          </a:p>
        </p:txBody>
      </p:sp>
      <p:pic>
        <p:nvPicPr>
          <p:cNvPr id="14" name="Picture 2"/>
          <p:cNvPicPr>
            <a:picLocks noChangeAspect="1" noChangeArrowheads="1"/>
          </p:cNvPicPr>
          <p:nvPr/>
        </p:nvPicPr>
        <p:blipFill>
          <a:blip r:embed="rId6" cstate="print"/>
          <a:srcRect/>
          <a:stretch>
            <a:fillRect/>
          </a:stretch>
        </p:blipFill>
        <p:spPr bwMode="auto">
          <a:xfrm>
            <a:off x="1206062" y="760684"/>
            <a:ext cx="533400" cy="491772"/>
          </a:xfrm>
          <a:prstGeom prst="rect">
            <a:avLst/>
          </a:prstGeom>
          <a:noFill/>
          <a:ln w="9525">
            <a:noFill/>
            <a:miter lim="800000"/>
            <a:headEnd/>
            <a:tailEnd/>
          </a:ln>
        </p:spPr>
      </p:pic>
      <p:sp>
        <p:nvSpPr>
          <p:cNvPr id="17" name="TextBox 16"/>
          <p:cNvSpPr txBox="1"/>
          <p:nvPr/>
        </p:nvSpPr>
        <p:spPr>
          <a:xfrm>
            <a:off x="3301799" y="1476434"/>
            <a:ext cx="6019800" cy="369332"/>
          </a:xfrm>
          <a:prstGeom prst="rect">
            <a:avLst/>
          </a:prstGeom>
          <a:noFill/>
        </p:spPr>
        <p:txBody>
          <a:bodyPr wrap="square" rtlCol="0">
            <a:spAutoFit/>
          </a:bodyPr>
          <a:lstStyle/>
          <a:p>
            <a:pPr algn="ctr"/>
            <a:r>
              <a:rPr lang="mn-MN" b="1" dirty="0">
                <a:ln w="1905"/>
                <a:solidFill>
                  <a:schemeClr val="accent1">
                    <a:lumMod val="50000"/>
                  </a:schemeClr>
                </a:solidFill>
                <a:effectLst>
                  <a:innerShdw blurRad="69850" dist="43180" dir="5400000">
                    <a:srgbClr val="000000">
                      <a:alpha val="65000"/>
                    </a:srgbClr>
                  </a:innerShdw>
                </a:effectLst>
                <a:latin typeface="Arial" pitchFamily="34" charset="0"/>
                <a:cs typeface="Arial" pitchFamily="34" charset="0"/>
              </a:rPr>
              <a:t>Орон нутгийн төсвийн орлого, зарлага, сая.төг </a:t>
            </a:r>
            <a:endParaRPr lang="en-US" b="1" dirty="0">
              <a:ln w="1905"/>
              <a:solidFill>
                <a:schemeClr val="accent1">
                  <a:lumMod val="50000"/>
                </a:schemeClr>
              </a:soli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19" name="Chart 18"/>
          <p:cNvGraphicFramePr/>
          <p:nvPr>
            <p:extLst>
              <p:ext uri="{D42A27DB-BD31-4B8C-83A1-F6EECF244321}">
                <p14:modId xmlns:p14="http://schemas.microsoft.com/office/powerpoint/2010/main" val="279806739"/>
              </p:ext>
            </p:extLst>
          </p:nvPr>
        </p:nvGraphicFramePr>
        <p:xfrm>
          <a:off x="1415760" y="1871397"/>
          <a:ext cx="9931113" cy="3678065"/>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p:cNvSpPr/>
          <p:nvPr/>
        </p:nvSpPr>
        <p:spPr>
          <a:xfrm>
            <a:off x="2115100" y="5392858"/>
            <a:ext cx="9582914" cy="646331"/>
          </a:xfrm>
          <a:prstGeom prst="rect">
            <a:avLst/>
          </a:prstGeom>
        </p:spPr>
        <p:txBody>
          <a:bodyPr wrap="square">
            <a:spAutoFit/>
          </a:bodyPr>
          <a:lstStyle/>
          <a:p>
            <a:r>
              <a:rPr lang="mn-MN" dirty="0">
                <a:solidFill>
                  <a:schemeClr val="accent1">
                    <a:lumMod val="50000"/>
                  </a:schemeClr>
                </a:solidFill>
                <a:latin typeface="Arial" panose="020B0604020202020204" pitchFamily="34" charset="0"/>
                <a:ea typeface="Calibri" panose="020F0502020204030204" pitchFamily="34" charset="0"/>
              </a:rPr>
              <a:t>	2020 оны </a:t>
            </a:r>
            <a:r>
              <a:rPr lang="en-US" dirty="0">
                <a:solidFill>
                  <a:schemeClr val="accent1">
                    <a:lumMod val="50000"/>
                  </a:schemeClr>
                </a:solidFill>
                <a:latin typeface="Arial" panose="020B0604020202020204" pitchFamily="34" charset="0"/>
                <a:ea typeface="Calibri" panose="020F0502020204030204" pitchFamily="34" charset="0"/>
              </a:rPr>
              <a:t>12</a:t>
            </a:r>
            <a:r>
              <a:rPr lang="mn-MN" dirty="0">
                <a:solidFill>
                  <a:schemeClr val="accent1">
                    <a:lumMod val="50000"/>
                  </a:schemeClr>
                </a:solidFill>
                <a:latin typeface="Arial" panose="020B0604020202020204" pitchFamily="34" charset="0"/>
                <a:ea typeface="Calibri" panose="020F0502020204030204" pitchFamily="34" charset="0"/>
              </a:rPr>
              <a:t> дугаар сарын төсвийн гүйцэтгэлийн мэдээгээр орон нутгийн төсвийн орлого 30019</a:t>
            </a:r>
            <a:r>
              <a:rPr lang="en-US" dirty="0">
                <a:solidFill>
                  <a:schemeClr val="accent1">
                    <a:lumMod val="50000"/>
                  </a:schemeClr>
                </a:solidFill>
                <a:latin typeface="Arial" panose="020B0604020202020204" pitchFamily="34" charset="0"/>
                <a:ea typeface="Calibri" panose="020F0502020204030204" pitchFamily="34" charset="0"/>
              </a:rPr>
              <a:t>.6 </a:t>
            </a:r>
            <a:r>
              <a:rPr lang="mn-MN" dirty="0">
                <a:solidFill>
                  <a:schemeClr val="accent1">
                    <a:lumMod val="50000"/>
                  </a:schemeClr>
                </a:solidFill>
                <a:latin typeface="Arial" panose="020B0604020202020204" pitchFamily="34" charset="0"/>
                <a:ea typeface="Calibri" panose="020F0502020204030204" pitchFamily="34" charset="0"/>
              </a:rPr>
              <a:t>сая </a:t>
            </a:r>
            <a:r>
              <a:rPr lang="en-US" dirty="0">
                <a:solidFill>
                  <a:schemeClr val="accent1">
                    <a:lumMod val="50000"/>
                  </a:schemeClr>
                </a:solidFill>
                <a:latin typeface="Arial" panose="020B0604020202020204" pitchFamily="34" charset="0"/>
                <a:ea typeface="Calibri" panose="020F0502020204030204" pitchFamily="34" charset="0"/>
              </a:rPr>
              <a:t>(101.7%)</a:t>
            </a:r>
            <a:r>
              <a:rPr lang="mn-MN" dirty="0">
                <a:solidFill>
                  <a:schemeClr val="accent1">
                    <a:lumMod val="50000"/>
                  </a:schemeClr>
                </a:solidFill>
                <a:latin typeface="Arial" panose="020B0604020202020204" pitchFamily="34" charset="0"/>
                <a:ea typeface="Calibri" panose="020F0502020204030204" pitchFamily="34" charset="0"/>
              </a:rPr>
              <a:t> төгрөгийн гүйцэтгэлтэй гарсан байна. </a:t>
            </a:r>
            <a:endParaRPr lang="en-US" dirty="0">
              <a:solidFill>
                <a:schemeClr val="accent1">
                  <a:lumMod val="50000"/>
                </a:schemeClr>
              </a:solidFill>
            </a:endParaRPr>
          </a:p>
        </p:txBody>
      </p:sp>
    </p:spTree>
    <p:extLst>
      <p:ext uri="{BB962C8B-B14F-4D97-AF65-F5344CB8AC3E}">
        <p14:creationId xmlns:p14="http://schemas.microsoft.com/office/powerpoint/2010/main" val="247443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sp>
        <p:nvSpPr>
          <p:cNvPr id="10" name="Rectangle 12"/>
          <p:cNvSpPr>
            <a:spLocks noChangeArrowheads="1"/>
          </p:cNvSpPr>
          <p:nvPr/>
        </p:nvSpPr>
        <p:spPr bwMode="auto">
          <a:xfrm>
            <a:off x="2265316" y="782802"/>
            <a:ext cx="9720678" cy="372358"/>
          </a:xfrm>
          <a:prstGeom prst="rect">
            <a:avLst/>
          </a:prstGeom>
          <a:no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b="1" u="sng" dirty="0">
                <a:solidFill>
                  <a:schemeClr val="accent1">
                    <a:lumMod val="50000"/>
                  </a:schemeClr>
                </a:solidFill>
                <a:latin typeface="Arial" pitchFamily="34" charset="0"/>
                <a:cs typeface="Arial" pitchFamily="34" charset="0"/>
              </a:rPr>
              <a:t>МАКРО ЭДИЙН ЗАСГИЙН ҮЗҮҮЛЭЛТ- Мөнгө, зээл, үнэт цаас</a:t>
            </a:r>
          </a:p>
        </p:txBody>
      </p:sp>
      <p:graphicFrame>
        <p:nvGraphicFramePr>
          <p:cNvPr id="14" name="Table 13"/>
          <p:cNvGraphicFramePr>
            <a:graphicFrameLocks noGrp="1"/>
          </p:cNvGraphicFramePr>
          <p:nvPr>
            <p:extLst>
              <p:ext uri="{D42A27DB-BD31-4B8C-83A1-F6EECF244321}">
                <p14:modId xmlns:p14="http://schemas.microsoft.com/office/powerpoint/2010/main" val="1463896912"/>
              </p:ext>
            </p:extLst>
          </p:nvPr>
        </p:nvGraphicFramePr>
        <p:xfrm>
          <a:off x="1773142" y="2608380"/>
          <a:ext cx="9859616" cy="971484"/>
        </p:xfrm>
        <a:graphic>
          <a:graphicData uri="http://schemas.openxmlformats.org/drawingml/2006/table">
            <a:tbl>
              <a:tblPr/>
              <a:tblGrid>
                <a:gridCol w="4411554">
                  <a:extLst>
                    <a:ext uri="{9D8B030D-6E8A-4147-A177-3AD203B41FA5}">
                      <a16:colId xmlns:a16="http://schemas.microsoft.com/office/drawing/2014/main" val="20000"/>
                    </a:ext>
                  </a:extLst>
                </a:gridCol>
                <a:gridCol w="1527753">
                  <a:extLst>
                    <a:ext uri="{9D8B030D-6E8A-4147-A177-3AD203B41FA5}">
                      <a16:colId xmlns:a16="http://schemas.microsoft.com/office/drawing/2014/main" val="20001"/>
                    </a:ext>
                  </a:extLst>
                </a:gridCol>
                <a:gridCol w="2007963">
                  <a:extLst>
                    <a:ext uri="{9D8B030D-6E8A-4147-A177-3AD203B41FA5}">
                      <a16:colId xmlns:a16="http://schemas.microsoft.com/office/drawing/2014/main" val="20002"/>
                    </a:ext>
                  </a:extLst>
                </a:gridCol>
                <a:gridCol w="1912346">
                  <a:extLst>
                    <a:ext uri="{9D8B030D-6E8A-4147-A177-3AD203B41FA5}">
                      <a16:colId xmlns:a16="http://schemas.microsoft.com/office/drawing/2014/main" val="20003"/>
                    </a:ext>
                  </a:extLst>
                </a:gridCol>
              </a:tblGrid>
              <a:tr h="340786">
                <a:tc>
                  <a:txBody>
                    <a:bodyPr/>
                    <a:lstStyle/>
                    <a:p>
                      <a:pPr algn="l" fontAlgn="b"/>
                      <a:r>
                        <a:rPr lang="mn-MN" sz="1800" b="0" i="0" u="none" strike="noStrike" dirty="0">
                          <a:solidFill>
                            <a:srgbClr val="003399"/>
                          </a:solidFill>
                          <a:effectLst/>
                          <a:latin typeface="Arial" panose="020B0604020202020204" pitchFamily="34" charset="0"/>
                        </a:rPr>
                        <a:t>Зээлийн өрийн үлдэгдэл</a:t>
                      </a:r>
                    </a:p>
                  </a:txBody>
                  <a:tcPr marL="0" marR="0" marT="0" marB="0" anchor="ctr">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1400" b="0" i="0" u="none" strike="noStrike" dirty="0">
                          <a:solidFill>
                            <a:srgbClr val="003399"/>
                          </a:solidFill>
                          <a:effectLst/>
                          <a:latin typeface="Arial" panose="020B0604020202020204" pitchFamily="34" charset="0"/>
                        </a:rPr>
                        <a:t>323</a:t>
                      </a:r>
                      <a:r>
                        <a:rPr lang="en-US" sz="1400" b="0" i="0" u="none" strike="noStrike" baseline="0" dirty="0">
                          <a:solidFill>
                            <a:srgbClr val="003399"/>
                          </a:solidFill>
                          <a:effectLst/>
                          <a:latin typeface="Arial" panose="020B0604020202020204" pitchFamily="34" charset="0"/>
                        </a:rPr>
                        <a:t> 122.7</a:t>
                      </a:r>
                      <a:endParaRPr lang="en-US" sz="1400" b="0" i="0" u="none" strike="noStrike" dirty="0">
                        <a:solidFill>
                          <a:srgbClr val="003399"/>
                        </a:solidFill>
                        <a:effectLst/>
                        <a:latin typeface="Arial" panose="020B0604020202020204" pitchFamily="34" charset="0"/>
                      </a:endParaRPr>
                    </a:p>
                  </a:txBody>
                  <a:tcPr marL="0" marR="0" marT="0" marB="0" anchor="ctr">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1400" b="0" i="0" u="none" strike="noStrike" dirty="0">
                          <a:solidFill>
                            <a:srgbClr val="003399"/>
                          </a:solidFill>
                          <a:effectLst/>
                          <a:latin typeface="Arial" panose="020B0604020202020204" pitchFamily="34" charset="0"/>
                        </a:rPr>
                        <a:t> 301</a:t>
                      </a:r>
                      <a:r>
                        <a:rPr lang="en-US" sz="1400" b="0" i="0" u="none" strike="noStrike" baseline="0" dirty="0">
                          <a:solidFill>
                            <a:srgbClr val="003399"/>
                          </a:solidFill>
                          <a:effectLst/>
                          <a:latin typeface="Arial" panose="020B0604020202020204" pitchFamily="34" charset="0"/>
                        </a:rPr>
                        <a:t> 744.8</a:t>
                      </a:r>
                      <a:endParaRPr lang="en-US" sz="1400" b="0" i="0" u="none" strike="noStrike" dirty="0">
                        <a:solidFill>
                          <a:srgbClr val="003399"/>
                        </a:solidFill>
                        <a:effectLst/>
                        <a:latin typeface="Arial" panose="020B0604020202020204" pitchFamily="34" charset="0"/>
                      </a:endParaRPr>
                    </a:p>
                  </a:txBody>
                  <a:tcPr marL="0" marR="0" marT="0" marB="0" anchor="ctr">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1400" b="0" i="0" u="none" strike="noStrike" dirty="0">
                          <a:solidFill>
                            <a:srgbClr val="003399"/>
                          </a:solidFill>
                          <a:effectLst/>
                          <a:latin typeface="Arial" panose="020B0604020202020204" pitchFamily="34" charset="0"/>
                        </a:rPr>
                        <a:t> 263 492.4</a:t>
                      </a:r>
                    </a:p>
                  </a:txBody>
                  <a:tcPr marL="0" marR="0" marT="0" marB="0" anchor="ctr">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extLst>
                  <a:ext uri="{0D108BD9-81ED-4DB2-BD59-A6C34878D82A}">
                    <a16:rowId xmlns:a16="http://schemas.microsoft.com/office/drawing/2014/main" val="10000"/>
                  </a:ext>
                </a:extLst>
              </a:tr>
              <a:tr h="315349">
                <a:tc>
                  <a:txBody>
                    <a:bodyPr/>
                    <a:lstStyle/>
                    <a:p>
                      <a:pPr lvl="1" algn="l" fontAlgn="b"/>
                      <a:r>
                        <a:rPr lang="mn-MN" sz="1800" b="0" i="0" u="none" strike="noStrike" dirty="0">
                          <a:solidFill>
                            <a:srgbClr val="003399"/>
                          </a:solidFill>
                          <a:effectLst/>
                          <a:latin typeface="Arial" panose="020B0604020202020204" pitchFamily="34" charset="0"/>
                        </a:rPr>
                        <a:t>Иргэдийн мөнгөн хадгаламж</a:t>
                      </a:r>
                    </a:p>
                  </a:txBody>
                  <a:tcPr marL="0" marR="0" marT="0" marB="0" anchor="ctr">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1400" b="0" i="0" u="none" strike="noStrike" dirty="0">
                          <a:solidFill>
                            <a:srgbClr val="003399"/>
                          </a:solidFill>
                          <a:effectLst/>
                          <a:latin typeface="Arial" panose="020B0604020202020204" pitchFamily="34" charset="0"/>
                        </a:rPr>
                        <a:t>97</a:t>
                      </a:r>
                      <a:r>
                        <a:rPr lang="en-US" sz="1400" b="0" i="0" u="none" strike="noStrike" baseline="0" dirty="0">
                          <a:solidFill>
                            <a:srgbClr val="003399"/>
                          </a:solidFill>
                          <a:effectLst/>
                          <a:latin typeface="Arial" panose="020B0604020202020204" pitchFamily="34" charset="0"/>
                        </a:rPr>
                        <a:t> 454.7</a:t>
                      </a:r>
                      <a:endParaRPr lang="en-US" sz="1400" b="0" i="0" u="none" strike="noStrike" dirty="0">
                        <a:solidFill>
                          <a:srgbClr val="003399"/>
                        </a:solidFill>
                        <a:effectLst/>
                        <a:latin typeface="Arial" panose="020B0604020202020204" pitchFamily="34" charset="0"/>
                      </a:endParaRPr>
                    </a:p>
                  </a:txBody>
                  <a:tcPr marL="0" marR="0" marT="0" marB="0" anchor="ctr">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1400" b="0" i="0" u="none" strike="noStrike" dirty="0">
                          <a:solidFill>
                            <a:srgbClr val="003399"/>
                          </a:solidFill>
                          <a:effectLst/>
                          <a:latin typeface="Arial" panose="020B0604020202020204" pitchFamily="34" charset="0"/>
                        </a:rPr>
                        <a:t>  105</a:t>
                      </a:r>
                      <a:r>
                        <a:rPr lang="en-US" sz="1400" b="0" i="0" u="none" strike="noStrike" baseline="0" dirty="0">
                          <a:solidFill>
                            <a:srgbClr val="003399"/>
                          </a:solidFill>
                          <a:effectLst/>
                          <a:latin typeface="Arial" panose="020B0604020202020204" pitchFamily="34" charset="0"/>
                        </a:rPr>
                        <a:t> 667.5</a:t>
                      </a:r>
                    </a:p>
                  </a:txBody>
                  <a:tcPr marL="0" marR="0" marT="0" marB="0" anchor="ctr">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1400" b="0" i="0" u="none" strike="noStrike" dirty="0">
                          <a:solidFill>
                            <a:srgbClr val="003399"/>
                          </a:solidFill>
                          <a:effectLst/>
                          <a:latin typeface="Arial" panose="020B0604020202020204" pitchFamily="34" charset="0"/>
                        </a:rPr>
                        <a:t>165 767.1</a:t>
                      </a:r>
                    </a:p>
                  </a:txBody>
                  <a:tcPr marL="0" marR="0" marT="0" marB="0" anchor="ctr">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extLst>
                  <a:ext uri="{0D108BD9-81ED-4DB2-BD59-A6C34878D82A}">
                    <a16:rowId xmlns:a16="http://schemas.microsoft.com/office/drawing/2014/main" val="10001"/>
                  </a:ext>
                </a:extLst>
              </a:tr>
              <a:tr h="315349">
                <a:tc>
                  <a:txBody>
                    <a:bodyPr/>
                    <a:lstStyle/>
                    <a:p>
                      <a:pPr lvl="1" algn="l" fontAlgn="b"/>
                      <a:r>
                        <a:rPr lang="mn-MN" sz="1800" b="0" i="0" u="none" strike="noStrike" dirty="0">
                          <a:solidFill>
                            <a:srgbClr val="003399"/>
                          </a:solidFill>
                          <a:effectLst/>
                          <a:latin typeface="Arial" panose="020B0604020202020204" pitchFamily="34" charset="0"/>
                        </a:rPr>
                        <a:t>Чанаргүй зээл</a:t>
                      </a:r>
                    </a:p>
                  </a:txBody>
                  <a:tcPr marL="0" marR="0" marT="0" marB="0" anchor="ctr">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3399"/>
                          </a:solidFill>
                          <a:effectLst/>
                          <a:latin typeface="Arial" panose="020B0604020202020204" pitchFamily="34" charset="0"/>
                        </a:rPr>
                        <a:t>5 743.6</a:t>
                      </a:r>
                    </a:p>
                  </a:txBody>
                  <a:tcPr marL="0" marR="0" marT="0" marB="0" anchor="ctr">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1400" b="0" i="0" u="none" strike="noStrike" dirty="0">
                          <a:solidFill>
                            <a:srgbClr val="003399"/>
                          </a:solidFill>
                          <a:effectLst/>
                          <a:latin typeface="Arial" panose="020B0604020202020204" pitchFamily="34" charset="0"/>
                        </a:rPr>
                        <a:t> 7 668.6</a:t>
                      </a:r>
                    </a:p>
                  </a:txBody>
                  <a:tcPr marL="0" marR="0" marT="0" marB="0" anchor="ctr">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1400" b="0" i="0" u="none" strike="noStrike" dirty="0">
                          <a:solidFill>
                            <a:srgbClr val="003399"/>
                          </a:solidFill>
                          <a:effectLst/>
                          <a:latin typeface="Arial" panose="020B0604020202020204" pitchFamily="34" charset="0"/>
                        </a:rPr>
                        <a:t>8 569.0</a:t>
                      </a:r>
                    </a:p>
                  </a:txBody>
                  <a:tcPr marL="0" marR="0" marT="0" marB="0" anchor="ctr">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7" name="Picture 16"/>
          <p:cNvPicPr>
            <a:picLocks noChangeAspect="1"/>
          </p:cNvPicPr>
          <p:nvPr/>
        </p:nvPicPr>
        <p:blipFill>
          <a:blip r:embed="rId6" cstate="print"/>
          <a:srcRect/>
          <a:stretch>
            <a:fillRect/>
          </a:stretch>
        </p:blipFill>
        <p:spPr bwMode="auto">
          <a:xfrm>
            <a:off x="1385777" y="1641705"/>
            <a:ext cx="1218280" cy="811034"/>
          </a:xfrm>
          <a:prstGeom prst="rect">
            <a:avLst/>
          </a:prstGeom>
          <a:noFill/>
          <a:ln w="9525">
            <a:noFill/>
            <a:miter lim="800000"/>
            <a:headEnd/>
            <a:tailEnd/>
          </a:ln>
        </p:spPr>
      </p:pic>
      <p:sp>
        <p:nvSpPr>
          <p:cNvPr id="18" name="Rounded Rectangle 17"/>
          <p:cNvSpPr/>
          <p:nvPr/>
        </p:nvSpPr>
        <p:spPr>
          <a:xfrm>
            <a:off x="6321373" y="2032932"/>
            <a:ext cx="1517539" cy="2988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5">
                    <a:lumMod val="50000"/>
                  </a:schemeClr>
                </a:solidFill>
                <a:latin typeface="Arial" panose="020B0604020202020204" pitchFamily="34" charset="0"/>
                <a:cs typeface="Arial" panose="020B0604020202020204" pitchFamily="34" charset="0"/>
              </a:rPr>
              <a:t>2018 I-XII</a:t>
            </a:r>
          </a:p>
        </p:txBody>
      </p:sp>
      <p:sp>
        <p:nvSpPr>
          <p:cNvPr id="19" name="Rounded Rectangle 18"/>
          <p:cNvSpPr/>
          <p:nvPr/>
        </p:nvSpPr>
        <p:spPr>
          <a:xfrm>
            <a:off x="8205350" y="2032931"/>
            <a:ext cx="1454308" cy="2939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5">
                    <a:lumMod val="50000"/>
                  </a:schemeClr>
                </a:solidFill>
                <a:latin typeface="Arial" panose="020B0604020202020204" pitchFamily="34" charset="0"/>
                <a:cs typeface="Arial" panose="020B0604020202020204" pitchFamily="34" charset="0"/>
              </a:rPr>
              <a:t>2019 I-XII</a:t>
            </a:r>
          </a:p>
        </p:txBody>
      </p:sp>
      <p:sp>
        <p:nvSpPr>
          <p:cNvPr id="20" name="Rounded Rectangle 19"/>
          <p:cNvSpPr/>
          <p:nvPr/>
        </p:nvSpPr>
        <p:spPr>
          <a:xfrm>
            <a:off x="10115219" y="2032931"/>
            <a:ext cx="1517539" cy="2939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5">
                    <a:lumMod val="50000"/>
                  </a:schemeClr>
                </a:solidFill>
                <a:latin typeface="Arial" panose="020B0604020202020204" pitchFamily="34" charset="0"/>
                <a:cs typeface="Arial" panose="020B0604020202020204" pitchFamily="34" charset="0"/>
              </a:rPr>
              <a:t>20</a:t>
            </a:r>
            <a:r>
              <a:rPr lang="mn-MN" sz="1600" dirty="0">
                <a:solidFill>
                  <a:schemeClr val="accent5">
                    <a:lumMod val="50000"/>
                  </a:schemeClr>
                </a:solidFill>
                <a:latin typeface="Arial" panose="020B0604020202020204" pitchFamily="34" charset="0"/>
                <a:cs typeface="Arial" panose="020B0604020202020204" pitchFamily="34" charset="0"/>
              </a:rPr>
              <a:t>20 </a:t>
            </a:r>
            <a:r>
              <a:rPr lang="en-US" sz="1600" dirty="0">
                <a:solidFill>
                  <a:schemeClr val="accent5">
                    <a:lumMod val="50000"/>
                  </a:schemeClr>
                </a:solidFill>
                <a:latin typeface="Arial" panose="020B0604020202020204" pitchFamily="34" charset="0"/>
                <a:cs typeface="Arial" panose="020B0604020202020204" pitchFamily="34" charset="0"/>
              </a:rPr>
              <a:t>I-XII</a:t>
            </a:r>
          </a:p>
        </p:txBody>
      </p:sp>
      <p:pic>
        <p:nvPicPr>
          <p:cNvPr id="21" name="Picture 2"/>
          <p:cNvPicPr>
            <a:picLocks noChangeAspect="1" noChangeArrowheads="1"/>
          </p:cNvPicPr>
          <p:nvPr/>
        </p:nvPicPr>
        <p:blipFill>
          <a:blip r:embed="rId7" cstate="print"/>
          <a:srcRect/>
          <a:stretch>
            <a:fillRect/>
          </a:stretch>
        </p:blipFill>
        <p:spPr bwMode="auto">
          <a:xfrm>
            <a:off x="1385777" y="716228"/>
            <a:ext cx="625838" cy="592310"/>
          </a:xfrm>
          <a:prstGeom prst="rect">
            <a:avLst/>
          </a:prstGeom>
          <a:noFill/>
          <a:ln w="9525">
            <a:noFill/>
            <a:miter lim="800000"/>
            <a:headEnd/>
            <a:tailEnd/>
          </a:ln>
        </p:spPr>
      </p:pic>
      <p:sp>
        <p:nvSpPr>
          <p:cNvPr id="23" name="TextBox 7">
            <a:extLst>
              <a:ext uri="{FF2B5EF4-FFF2-40B4-BE49-F238E27FC236}">
                <a16:creationId xmlns:a16="http://schemas.microsoft.com/office/drawing/2014/main" id="{1ED85AA4-5269-4D73-89FB-6C2AB5F09864}"/>
              </a:ext>
            </a:extLst>
          </p:cNvPr>
          <p:cNvSpPr txBox="1">
            <a:spLocks noChangeArrowheads="1"/>
          </p:cNvSpPr>
          <p:nvPr/>
        </p:nvSpPr>
        <p:spPr bwMode="auto">
          <a:xfrm>
            <a:off x="3331809" y="1423382"/>
            <a:ext cx="7587692" cy="341327"/>
          </a:xfrm>
          <a:prstGeom prst="rect">
            <a:avLst/>
          </a:prstGeom>
          <a:noFill/>
          <a:ln w="9525">
            <a:noFill/>
            <a:miter lim="800000"/>
            <a:headEnd/>
            <a:tailEnd/>
          </a:ln>
        </p:spPr>
        <p:txBody>
          <a:bodyPr wrap="square">
            <a:spAutoFit/>
          </a:bodyPr>
          <a:lstStyle/>
          <a:p>
            <a:pPr algn="just"/>
            <a:r>
              <a:rPr lang="mn-MN" sz="1600" b="1" dirty="0">
                <a:solidFill>
                  <a:schemeClr val="accent1">
                    <a:lumMod val="50000"/>
                  </a:schemeClr>
                </a:solidFill>
                <a:latin typeface="Arial" pitchFamily="34" charset="0"/>
                <a:cs typeface="Arial" pitchFamily="34" charset="0"/>
              </a:rPr>
              <a:t>ЗЭЭЛИЙН ӨРИЙН ҮЛДЭГДЭЛ, </a:t>
            </a:r>
            <a:r>
              <a:rPr lang="mn-MN" sz="1600" i="1" dirty="0">
                <a:solidFill>
                  <a:schemeClr val="accent1">
                    <a:lumMod val="50000"/>
                  </a:schemeClr>
                </a:solidFill>
                <a:latin typeface="Arial" pitchFamily="34" charset="0"/>
                <a:cs typeface="Arial" pitchFamily="34" charset="0"/>
              </a:rPr>
              <a:t>сарын эцэст, сая төгрөг</a:t>
            </a:r>
            <a:endParaRPr lang="en-US" sz="1600" i="1" dirty="0">
              <a:solidFill>
                <a:schemeClr val="accent1">
                  <a:lumMod val="50000"/>
                </a:schemeClr>
              </a:solidFill>
              <a:latin typeface="Arial" pitchFamily="34" charset="0"/>
              <a:cs typeface="Arial" pitchFamily="34" charset="0"/>
            </a:endParaRPr>
          </a:p>
        </p:txBody>
      </p:sp>
      <p:graphicFrame>
        <p:nvGraphicFramePr>
          <p:cNvPr id="25" name="Chart 24"/>
          <p:cNvGraphicFramePr/>
          <p:nvPr>
            <p:extLst>
              <p:ext uri="{D42A27DB-BD31-4B8C-83A1-F6EECF244321}">
                <p14:modId xmlns:p14="http://schemas.microsoft.com/office/powerpoint/2010/main" val="749719480"/>
              </p:ext>
            </p:extLst>
          </p:nvPr>
        </p:nvGraphicFramePr>
        <p:xfrm>
          <a:off x="1676724" y="3756581"/>
          <a:ext cx="10120094" cy="235267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2216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sp>
        <p:nvSpPr>
          <p:cNvPr id="10" name="Rectangle 9"/>
          <p:cNvSpPr/>
          <p:nvPr/>
        </p:nvSpPr>
        <p:spPr>
          <a:xfrm>
            <a:off x="2284957" y="797999"/>
            <a:ext cx="9222977" cy="370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just">
              <a:spcBef>
                <a:spcPct val="20000"/>
              </a:spcBef>
              <a:buClr>
                <a:schemeClr val="accent6">
                  <a:lumMod val="50000"/>
                </a:schemeClr>
              </a:buClr>
              <a:buSzPct val="80000"/>
              <a:defRPr/>
            </a:pPr>
            <a:r>
              <a:rPr lang="mn-MN" b="1" u="sng" dirty="0">
                <a:solidFill>
                  <a:schemeClr val="accent1">
                    <a:lumMod val="50000"/>
                  </a:schemeClr>
                </a:solidFill>
                <a:latin typeface="Arial" pitchFamily="34" charset="0"/>
                <a:ea typeface="Arial Unicode MS" pitchFamily="34" charset="-128"/>
                <a:cs typeface="Arial" pitchFamily="34" charset="0"/>
              </a:rPr>
              <a:t>ЭДИЙН ЗАСГИЙН ҮЗҮҮЛЭЛТ – Хөдөө аж ахуй</a:t>
            </a:r>
          </a:p>
        </p:txBody>
      </p:sp>
      <p:pic>
        <p:nvPicPr>
          <p:cNvPr id="18" name="Picture 1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8829" y="677385"/>
            <a:ext cx="589043" cy="612111"/>
          </a:xfrm>
          <a:prstGeom prst="rect">
            <a:avLst/>
          </a:prstGeom>
          <a:noFill/>
          <a:ln w="9525">
            <a:noFill/>
            <a:miter lim="800000"/>
            <a:headEnd/>
            <a:tailEnd/>
          </a:ln>
        </p:spPr>
      </p:pic>
      <p:graphicFrame>
        <p:nvGraphicFramePr>
          <p:cNvPr id="21" name="Chart 20"/>
          <p:cNvGraphicFramePr/>
          <p:nvPr>
            <p:extLst>
              <p:ext uri="{D42A27DB-BD31-4B8C-83A1-F6EECF244321}">
                <p14:modId xmlns:p14="http://schemas.microsoft.com/office/powerpoint/2010/main" val="2363337971"/>
              </p:ext>
            </p:extLst>
          </p:nvPr>
        </p:nvGraphicFramePr>
        <p:xfrm>
          <a:off x="1588076" y="1391034"/>
          <a:ext cx="9919857" cy="3529897"/>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p:cNvSpPr/>
          <p:nvPr/>
        </p:nvSpPr>
        <p:spPr>
          <a:xfrm>
            <a:off x="1329391" y="4991288"/>
            <a:ext cx="9919857" cy="1477328"/>
          </a:xfrm>
          <a:prstGeom prst="rect">
            <a:avLst/>
          </a:prstGeom>
        </p:spPr>
        <p:txBody>
          <a:bodyPr wrap="square">
            <a:spAutoFit/>
          </a:bodyPr>
          <a:lstStyle/>
          <a:p>
            <a:pPr algn="just"/>
            <a:r>
              <a:rPr lang="mn-MN" dirty="0">
                <a:solidFill>
                  <a:schemeClr val="accent1">
                    <a:lumMod val="50000"/>
                  </a:schemeClr>
                </a:solidFill>
                <a:latin typeface="Arial" panose="020B0604020202020204" pitchFamily="34" charset="0"/>
                <a:cs typeface="Arial" panose="020B0604020202020204" pitchFamily="34" charset="0"/>
              </a:rPr>
              <a:t>	Аймгийн хэмжээнд 2020 оны эцэст 1818.5 мянган толгой мал, үүнээс 0.4 мянган тэмээ, 109.7 мянган адуу, 256.0 мянган үхэр, 783.4 мянган хонь, 669.0 мянган ямаа тоологдов</a:t>
            </a:r>
            <a:r>
              <a:rPr lang="en-US" dirty="0">
                <a:solidFill>
                  <a:schemeClr val="accent1">
                    <a:lumMod val="50000"/>
                  </a:schemeClr>
                </a:solidFill>
                <a:latin typeface="Arial" panose="020B0604020202020204" pitchFamily="34" charset="0"/>
                <a:cs typeface="Arial" panose="020B0604020202020204" pitchFamily="34" charset="0"/>
              </a:rPr>
              <a:t>.</a:t>
            </a:r>
            <a:r>
              <a:rPr lang="mn-MN" dirty="0">
                <a:solidFill>
                  <a:schemeClr val="accent1">
                    <a:lumMod val="50000"/>
                  </a:schemeClr>
                </a:solidFill>
                <a:latin typeface="Arial" panose="020B0604020202020204" pitchFamily="34" charset="0"/>
                <a:cs typeface="Arial" panose="020B0604020202020204" pitchFamily="34" charset="0"/>
              </a:rPr>
              <a:t> Малын нийт тоо өмнөх оноос 136.0 мянга </a:t>
            </a:r>
            <a:r>
              <a:rPr lang="en-US" dirty="0">
                <a:solidFill>
                  <a:schemeClr val="accent1">
                    <a:lumMod val="50000"/>
                  </a:schemeClr>
                </a:solidFill>
                <a:latin typeface="Arial" panose="020B0604020202020204" pitchFamily="34" charset="0"/>
                <a:cs typeface="Arial" panose="020B0604020202020204" pitchFamily="34" charset="0"/>
              </a:rPr>
              <a:t>(</a:t>
            </a:r>
            <a:r>
              <a:rPr lang="mn-MN" dirty="0">
                <a:solidFill>
                  <a:schemeClr val="accent1">
                    <a:lumMod val="50000"/>
                  </a:schemeClr>
                </a:solidFill>
                <a:latin typeface="Arial" panose="020B0604020202020204" pitchFamily="34" charset="0"/>
                <a:cs typeface="Arial" panose="020B0604020202020204" pitchFamily="34" charset="0"/>
              </a:rPr>
              <a:t>8.1</a:t>
            </a:r>
            <a:r>
              <a:rPr lang="en-US" dirty="0">
                <a:solidFill>
                  <a:schemeClr val="accent1">
                    <a:lumMod val="50000"/>
                  </a:schemeClr>
                </a:solidFill>
                <a:latin typeface="Arial" panose="020B0604020202020204" pitchFamily="34" charset="0"/>
                <a:cs typeface="Arial" panose="020B0604020202020204" pitchFamily="34" charset="0"/>
              </a:rPr>
              <a:t>%) </a:t>
            </a:r>
            <a:r>
              <a:rPr lang="mn-MN" dirty="0">
                <a:solidFill>
                  <a:schemeClr val="accent1">
                    <a:lumMod val="50000"/>
                  </a:schemeClr>
                </a:solidFill>
                <a:latin typeface="Arial" panose="020B0604020202020204" pitchFamily="34" charset="0"/>
                <a:cs typeface="Arial" panose="020B0604020202020204" pitchFamily="34" charset="0"/>
              </a:rPr>
              <a:t>үүнээс адуу</a:t>
            </a:r>
            <a:r>
              <a:rPr lang="en-US" dirty="0">
                <a:solidFill>
                  <a:schemeClr val="accent1">
                    <a:lumMod val="50000"/>
                  </a:schemeClr>
                </a:solidFill>
                <a:latin typeface="Arial" panose="020B0604020202020204" pitchFamily="34" charset="0"/>
                <a:cs typeface="Arial" panose="020B0604020202020204" pitchFamily="34" charset="0"/>
              </a:rPr>
              <a:t> 6</a:t>
            </a:r>
            <a:r>
              <a:rPr lang="mn-MN" dirty="0">
                <a:solidFill>
                  <a:schemeClr val="accent1">
                    <a:lumMod val="50000"/>
                  </a:schemeClr>
                </a:solidFill>
                <a:latin typeface="Arial" panose="020B0604020202020204" pitchFamily="34" charset="0"/>
                <a:cs typeface="Arial" panose="020B0604020202020204" pitchFamily="34" charset="0"/>
              </a:rPr>
              <a:t>.3 мянга </a:t>
            </a:r>
            <a:r>
              <a:rPr lang="en-US" dirty="0">
                <a:solidFill>
                  <a:schemeClr val="accent1">
                    <a:lumMod val="50000"/>
                  </a:schemeClr>
                </a:solidFill>
                <a:latin typeface="Arial" panose="020B0604020202020204" pitchFamily="34" charset="0"/>
                <a:cs typeface="Arial" panose="020B0604020202020204" pitchFamily="34" charset="0"/>
              </a:rPr>
              <a:t>(</a:t>
            </a:r>
            <a:r>
              <a:rPr lang="mn-MN" dirty="0">
                <a:solidFill>
                  <a:schemeClr val="accent1">
                    <a:lumMod val="50000"/>
                  </a:schemeClr>
                </a:solidFill>
                <a:latin typeface="Arial" panose="020B0604020202020204" pitchFamily="34" charset="0"/>
                <a:cs typeface="Arial" panose="020B0604020202020204" pitchFamily="34" charset="0"/>
              </a:rPr>
              <a:t>6.1</a:t>
            </a:r>
            <a:r>
              <a:rPr lang="en-US" dirty="0">
                <a:solidFill>
                  <a:schemeClr val="accent1">
                    <a:lumMod val="50000"/>
                  </a:schemeClr>
                </a:solidFill>
                <a:latin typeface="Arial" panose="020B0604020202020204" pitchFamily="34" charset="0"/>
                <a:cs typeface="Arial" panose="020B0604020202020204" pitchFamily="34" charset="0"/>
              </a:rPr>
              <a:t>%)</a:t>
            </a:r>
            <a:r>
              <a:rPr lang="mn-MN" dirty="0">
                <a:solidFill>
                  <a:schemeClr val="accent1">
                    <a:lumMod val="50000"/>
                  </a:schemeClr>
                </a:solidFill>
                <a:latin typeface="Arial" panose="020B0604020202020204" pitchFamily="34" charset="0"/>
                <a:cs typeface="Arial" panose="020B0604020202020204" pitchFamily="34" charset="0"/>
              </a:rPr>
              <a:t>, үхэр 23.7 мянга </a:t>
            </a:r>
            <a:r>
              <a:rPr lang="en-US" dirty="0">
                <a:solidFill>
                  <a:schemeClr val="accent1">
                    <a:lumMod val="50000"/>
                  </a:schemeClr>
                </a:solidFill>
                <a:latin typeface="Arial" panose="020B0604020202020204" pitchFamily="34" charset="0"/>
                <a:cs typeface="Arial" panose="020B0604020202020204" pitchFamily="34" charset="0"/>
              </a:rPr>
              <a:t>(</a:t>
            </a:r>
            <a:r>
              <a:rPr lang="mn-MN" dirty="0">
                <a:solidFill>
                  <a:schemeClr val="accent1">
                    <a:lumMod val="50000"/>
                  </a:schemeClr>
                </a:solidFill>
                <a:latin typeface="Arial" panose="020B0604020202020204" pitchFamily="34" charset="0"/>
                <a:cs typeface="Arial" panose="020B0604020202020204" pitchFamily="34" charset="0"/>
              </a:rPr>
              <a:t>10.2</a:t>
            </a:r>
            <a:r>
              <a:rPr lang="en-US" dirty="0">
                <a:solidFill>
                  <a:schemeClr val="accent1">
                    <a:lumMod val="50000"/>
                  </a:schemeClr>
                </a:solidFill>
                <a:latin typeface="Arial" panose="020B0604020202020204" pitchFamily="34" charset="0"/>
                <a:cs typeface="Arial" panose="020B0604020202020204" pitchFamily="34" charset="0"/>
              </a:rPr>
              <a:t>%)</a:t>
            </a:r>
            <a:r>
              <a:rPr lang="mn-MN" dirty="0">
                <a:solidFill>
                  <a:schemeClr val="accent1">
                    <a:lumMod val="50000"/>
                  </a:schemeClr>
                </a:solidFill>
                <a:latin typeface="Arial" panose="020B0604020202020204" pitchFamily="34" charset="0"/>
                <a:cs typeface="Arial" panose="020B0604020202020204" pitchFamily="34" charset="0"/>
              </a:rPr>
              <a:t>, хонь 38.7 мянга </a:t>
            </a:r>
            <a:r>
              <a:rPr lang="en-US" dirty="0">
                <a:solidFill>
                  <a:schemeClr val="accent1">
                    <a:lumMod val="50000"/>
                  </a:schemeClr>
                </a:solidFill>
                <a:latin typeface="Arial" panose="020B0604020202020204" pitchFamily="34" charset="0"/>
                <a:cs typeface="Arial" panose="020B0604020202020204" pitchFamily="34" charset="0"/>
              </a:rPr>
              <a:t>(</a:t>
            </a:r>
            <a:r>
              <a:rPr lang="mn-MN" dirty="0">
                <a:solidFill>
                  <a:schemeClr val="accent1">
                    <a:lumMod val="50000"/>
                  </a:schemeClr>
                </a:solidFill>
                <a:latin typeface="Arial" panose="020B0604020202020204" pitchFamily="34" charset="0"/>
                <a:cs typeface="Arial" panose="020B0604020202020204" pitchFamily="34" charset="0"/>
              </a:rPr>
              <a:t>5.2</a:t>
            </a:r>
            <a:r>
              <a:rPr lang="en-US" dirty="0">
                <a:solidFill>
                  <a:schemeClr val="accent1">
                    <a:lumMod val="50000"/>
                  </a:schemeClr>
                </a:solidFill>
                <a:latin typeface="Arial" panose="020B0604020202020204" pitchFamily="34" charset="0"/>
                <a:cs typeface="Arial" panose="020B0604020202020204" pitchFamily="34" charset="0"/>
              </a:rPr>
              <a:t>%), </a:t>
            </a:r>
            <a:r>
              <a:rPr lang="en-US" dirty="0" err="1">
                <a:solidFill>
                  <a:schemeClr val="accent1">
                    <a:lumMod val="50000"/>
                  </a:schemeClr>
                </a:solidFill>
                <a:latin typeface="Arial" panose="020B0604020202020204" pitchFamily="34" charset="0"/>
                <a:cs typeface="Arial" panose="020B0604020202020204" pitchFamily="34" charset="0"/>
              </a:rPr>
              <a:t>ямаа</a:t>
            </a:r>
            <a:r>
              <a:rPr lang="en-US" dirty="0">
                <a:solidFill>
                  <a:schemeClr val="accent1">
                    <a:lumMod val="50000"/>
                  </a:schemeClr>
                </a:solidFill>
                <a:latin typeface="Arial" panose="020B0604020202020204" pitchFamily="34" charset="0"/>
                <a:cs typeface="Arial" panose="020B0604020202020204" pitchFamily="34" charset="0"/>
              </a:rPr>
              <a:t> 67.4 </a:t>
            </a:r>
            <a:r>
              <a:rPr lang="en-US" dirty="0" err="1">
                <a:solidFill>
                  <a:schemeClr val="accent1">
                    <a:lumMod val="50000"/>
                  </a:schemeClr>
                </a:solidFill>
                <a:latin typeface="Arial" panose="020B0604020202020204" pitchFamily="34" charset="0"/>
                <a:cs typeface="Arial" panose="020B0604020202020204" pitchFamily="34" charset="0"/>
              </a:rPr>
              <a:t>мянга</a:t>
            </a:r>
            <a:r>
              <a:rPr lang="en-US" dirty="0">
                <a:solidFill>
                  <a:schemeClr val="accent1">
                    <a:lumMod val="50000"/>
                  </a:schemeClr>
                </a:solidFill>
                <a:latin typeface="Arial" panose="020B0604020202020204" pitchFamily="34" charset="0"/>
                <a:cs typeface="Arial" panose="020B0604020202020204" pitchFamily="34" charset="0"/>
              </a:rPr>
              <a:t> (</a:t>
            </a:r>
            <a:r>
              <a:rPr lang="mn-MN" dirty="0">
                <a:solidFill>
                  <a:schemeClr val="accent1">
                    <a:lumMod val="50000"/>
                  </a:schemeClr>
                </a:solidFill>
                <a:latin typeface="Arial" panose="020B0604020202020204" pitchFamily="34" charset="0"/>
                <a:cs typeface="Arial" panose="020B0604020202020204" pitchFamily="34" charset="0"/>
              </a:rPr>
              <a:t>11.2</a:t>
            </a:r>
            <a:r>
              <a:rPr lang="en-US" dirty="0">
                <a:solidFill>
                  <a:schemeClr val="accent1">
                    <a:lumMod val="50000"/>
                  </a:schemeClr>
                </a:solidFill>
                <a:latin typeface="Arial" panose="020B0604020202020204" pitchFamily="34" charset="0"/>
                <a:cs typeface="Arial" panose="020B0604020202020204" pitchFamily="34" charset="0"/>
              </a:rPr>
              <a:t>%)</a:t>
            </a:r>
            <a:r>
              <a:rPr lang="mn-MN" dirty="0">
                <a:solidFill>
                  <a:schemeClr val="accent1">
                    <a:lumMod val="50000"/>
                  </a:schemeClr>
                </a:solidFill>
                <a:latin typeface="Arial" panose="020B0604020202020204" pitchFamily="34" charset="0"/>
                <a:cs typeface="Arial" panose="020B0604020202020204" pitchFamily="34" charset="0"/>
              </a:rPr>
              <a:t>-аар тус тус өсөж, тэмээ 43 </a:t>
            </a:r>
            <a:r>
              <a:rPr lang="en-US" dirty="0">
                <a:solidFill>
                  <a:schemeClr val="accent1">
                    <a:lumMod val="50000"/>
                  </a:schemeClr>
                </a:solidFill>
                <a:latin typeface="Arial" panose="020B0604020202020204" pitchFamily="34" charset="0"/>
                <a:cs typeface="Arial" panose="020B0604020202020204" pitchFamily="34" charset="0"/>
              </a:rPr>
              <a:t>(</a:t>
            </a:r>
            <a:r>
              <a:rPr lang="mn-MN" dirty="0">
                <a:solidFill>
                  <a:schemeClr val="accent1">
                    <a:lumMod val="50000"/>
                  </a:schemeClr>
                </a:solidFill>
                <a:latin typeface="Arial" panose="020B0604020202020204" pitchFamily="34" charset="0"/>
                <a:cs typeface="Arial" panose="020B0604020202020204" pitchFamily="34" charset="0"/>
              </a:rPr>
              <a:t>9.1</a:t>
            </a:r>
            <a:r>
              <a:rPr lang="en-US" dirty="0">
                <a:solidFill>
                  <a:schemeClr val="accent1">
                    <a:lumMod val="50000"/>
                  </a:schemeClr>
                </a:solidFill>
                <a:latin typeface="Arial" panose="020B0604020202020204" pitchFamily="34" charset="0"/>
                <a:cs typeface="Arial" panose="020B0604020202020204" pitchFamily="34" charset="0"/>
              </a:rPr>
              <a:t>%)</a:t>
            </a:r>
            <a:r>
              <a:rPr lang="mn-MN" dirty="0">
                <a:solidFill>
                  <a:schemeClr val="accent1">
                    <a:lumMod val="50000"/>
                  </a:schemeClr>
                </a:solidFill>
                <a:latin typeface="Arial" panose="020B0604020202020204" pitchFamily="34" charset="0"/>
                <a:cs typeface="Arial" panose="020B0604020202020204" pitchFamily="34" charset="0"/>
              </a:rPr>
              <a:t> толгойгоор буурлаа. </a:t>
            </a: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042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sp>
        <p:nvSpPr>
          <p:cNvPr id="10" name="Rectangle 9"/>
          <p:cNvSpPr/>
          <p:nvPr/>
        </p:nvSpPr>
        <p:spPr>
          <a:xfrm>
            <a:off x="2284957" y="797999"/>
            <a:ext cx="9222977" cy="370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just">
              <a:spcBef>
                <a:spcPct val="20000"/>
              </a:spcBef>
              <a:buClr>
                <a:schemeClr val="accent6">
                  <a:lumMod val="50000"/>
                </a:schemeClr>
              </a:buClr>
              <a:buSzPct val="80000"/>
              <a:defRPr/>
            </a:pPr>
            <a:r>
              <a:rPr lang="mn-MN" b="1" u="sng" dirty="0">
                <a:solidFill>
                  <a:schemeClr val="accent1">
                    <a:lumMod val="50000"/>
                  </a:schemeClr>
                </a:solidFill>
                <a:latin typeface="Arial" pitchFamily="34" charset="0"/>
                <a:ea typeface="Arial Unicode MS" pitchFamily="34" charset="-128"/>
                <a:cs typeface="Arial" pitchFamily="34" charset="0"/>
              </a:rPr>
              <a:t>ЭДИЙН ЗАСГИЙН ҮЗҮҮЛЭЛТ – Хөдөө аж ахуй</a:t>
            </a:r>
          </a:p>
        </p:txBody>
      </p:sp>
      <p:pic>
        <p:nvPicPr>
          <p:cNvPr id="18" name="Picture 1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8829" y="677385"/>
            <a:ext cx="589043" cy="612111"/>
          </a:xfrm>
          <a:prstGeom prst="rect">
            <a:avLst/>
          </a:prstGeom>
          <a:noFill/>
          <a:ln w="9525">
            <a:noFill/>
            <a:miter lim="800000"/>
            <a:headEnd/>
            <a:tailEnd/>
          </a:ln>
        </p:spPr>
      </p:pic>
      <p:graphicFrame>
        <p:nvGraphicFramePr>
          <p:cNvPr id="14" name="Chart 13"/>
          <p:cNvGraphicFramePr/>
          <p:nvPr>
            <p:extLst>
              <p:ext uri="{D42A27DB-BD31-4B8C-83A1-F6EECF244321}">
                <p14:modId xmlns:p14="http://schemas.microsoft.com/office/powerpoint/2010/main" val="90336190"/>
              </p:ext>
            </p:extLst>
          </p:nvPr>
        </p:nvGraphicFramePr>
        <p:xfrm>
          <a:off x="1378829" y="1633969"/>
          <a:ext cx="4627116" cy="23769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p:cNvGraphicFramePr/>
          <p:nvPr>
            <p:extLst>
              <p:ext uri="{D42A27DB-BD31-4B8C-83A1-F6EECF244321}">
                <p14:modId xmlns:p14="http://schemas.microsoft.com/office/powerpoint/2010/main" val="1131579847"/>
              </p:ext>
            </p:extLst>
          </p:nvPr>
        </p:nvGraphicFramePr>
        <p:xfrm>
          <a:off x="6534102" y="1600200"/>
          <a:ext cx="5474398" cy="2702111"/>
        </p:xfrm>
        <a:graphic>
          <a:graphicData uri="http://schemas.openxmlformats.org/drawingml/2006/chart">
            <c:chart xmlns:c="http://schemas.openxmlformats.org/drawingml/2006/chart" xmlns:r="http://schemas.openxmlformats.org/officeDocument/2006/relationships" r:id="rId8"/>
          </a:graphicData>
        </a:graphic>
      </p:graphicFrame>
      <p:sp>
        <p:nvSpPr>
          <p:cNvPr id="3" name="Rectangle 2"/>
          <p:cNvSpPr/>
          <p:nvPr/>
        </p:nvSpPr>
        <p:spPr>
          <a:xfrm>
            <a:off x="925242" y="4223229"/>
            <a:ext cx="5184613" cy="2031325"/>
          </a:xfrm>
          <a:prstGeom prst="rect">
            <a:avLst/>
          </a:prstGeom>
        </p:spPr>
        <p:txBody>
          <a:bodyPr wrap="square">
            <a:spAutoFit/>
          </a:bodyPr>
          <a:lstStyle/>
          <a:p>
            <a:pPr indent="457200" algn="just">
              <a:spcAft>
                <a:spcPts val="0"/>
              </a:spcAft>
            </a:pPr>
            <a:r>
              <a:rPr lang="mn-MN"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2020 оны мэдээгээр аймгийн хэмжээнд 170.9 мян.га-д үр тариа. </a:t>
            </a:r>
            <a:r>
              <a:rPr lang="en-US"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2.9 </a:t>
            </a:r>
            <a:r>
              <a:rPr lang="mn-MN"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мян.га-д төмс, </a:t>
            </a:r>
            <a:r>
              <a:rPr lang="en-US"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3.1</a:t>
            </a:r>
            <a:r>
              <a:rPr lang="mn-MN"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мян.га-д хүнсний ногоо тус тус тариалжээ. Үүнийг 2019 оны мөн үетэй харьцуулахад үр тариа 17.6</a:t>
            </a:r>
            <a:r>
              <a:rPr lang="en-US"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(11.5%)</a:t>
            </a:r>
            <a:r>
              <a:rPr lang="mn-MN"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мян.га, төмс 0.4 </a:t>
            </a:r>
            <a:r>
              <a:rPr lang="en-US"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(16.9%) </a:t>
            </a:r>
            <a:r>
              <a:rPr lang="mn-MN"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мян.га, хүнсний ногоо 0.</a:t>
            </a:r>
            <a:r>
              <a:rPr lang="en-US"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6 (22.0%)</a:t>
            </a:r>
            <a:r>
              <a:rPr lang="mn-MN"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мян.га-аар тус бүр их тариалсан байна.</a:t>
            </a:r>
            <a:endParaRPr lang="en-US" sz="1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463251" y="4223229"/>
            <a:ext cx="5493448" cy="2031325"/>
          </a:xfrm>
          <a:prstGeom prst="rect">
            <a:avLst/>
          </a:prstGeom>
        </p:spPr>
        <p:txBody>
          <a:bodyPr wrap="square">
            <a:spAutoFit/>
          </a:bodyPr>
          <a:lstStyle/>
          <a:p>
            <a:pPr indent="457200" algn="just">
              <a:spcAft>
                <a:spcPts val="0"/>
              </a:spcAft>
            </a:pPr>
            <a:r>
              <a:rPr lang="mn-MN"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2020 оны ургац хураалтын мэдээгээр үр тариа 177.9 мян.тн, төмс 33.7 мян.тн, хүнсний ногоо 40.3 мян.тн хураан авчээ. Үүнийг 2019 оны мөн үетэй харьцуулахад үр тариа 18.7 (11.7%) мян.тн, хүнсний ногоо 7.8 (23.9%) мян.тонноор тус бүр их, харин төмс 0.4 мян.тн (1.1%)-оор бага ургац хураан авсан байна. </a:t>
            </a:r>
            <a:endParaRPr lang="en-US" sz="1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6255380" y="1499596"/>
            <a:ext cx="20782" cy="4544858"/>
          </a:xfrm>
          <a:prstGeom prst="line">
            <a:avLst/>
          </a:prstGeom>
          <a:ln>
            <a:prstDash val="dash"/>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8777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sp>
        <p:nvSpPr>
          <p:cNvPr id="10" name="Rectangle 9"/>
          <p:cNvSpPr/>
          <p:nvPr/>
        </p:nvSpPr>
        <p:spPr>
          <a:xfrm>
            <a:off x="2176281" y="739488"/>
            <a:ext cx="9222977" cy="370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just">
              <a:spcBef>
                <a:spcPct val="20000"/>
              </a:spcBef>
              <a:buClr>
                <a:schemeClr val="accent6">
                  <a:lumMod val="50000"/>
                </a:schemeClr>
              </a:buClr>
              <a:buSzPct val="80000"/>
              <a:defRPr/>
            </a:pPr>
            <a:r>
              <a:rPr lang="mn-MN" b="1" u="sng" dirty="0">
                <a:solidFill>
                  <a:schemeClr val="accent1">
                    <a:lumMod val="50000"/>
                  </a:schemeClr>
                </a:solidFill>
                <a:latin typeface="Arial" pitchFamily="34" charset="0"/>
                <a:ea typeface="Arial Unicode MS" pitchFamily="34" charset="-128"/>
                <a:cs typeface="Arial" pitchFamily="34" charset="0"/>
              </a:rPr>
              <a:t>ЭДИЙН ЗАСГИЙН ҮЗҮҮЛЭЛТ – Аж үйлдвэр</a:t>
            </a:r>
          </a:p>
        </p:txBody>
      </p:sp>
      <p:pic>
        <p:nvPicPr>
          <p:cNvPr id="14" name="Picture 2"/>
          <p:cNvPicPr>
            <a:picLocks noChangeAspect="1" noChangeArrowheads="1"/>
          </p:cNvPicPr>
          <p:nvPr/>
        </p:nvPicPr>
        <p:blipFill>
          <a:blip r:embed="rId6" cstate="print"/>
          <a:srcRect/>
          <a:stretch>
            <a:fillRect/>
          </a:stretch>
        </p:blipFill>
        <p:spPr bwMode="auto">
          <a:xfrm>
            <a:off x="1213510" y="672294"/>
            <a:ext cx="579685" cy="574267"/>
          </a:xfrm>
          <a:prstGeom prst="rect">
            <a:avLst/>
          </a:prstGeom>
          <a:noFill/>
          <a:ln w="9525">
            <a:noFill/>
            <a:miter lim="800000"/>
            <a:headEnd/>
            <a:tailEnd/>
          </a:ln>
        </p:spPr>
      </p:pic>
      <p:sp>
        <p:nvSpPr>
          <p:cNvPr id="17" name="TextBox 16">
            <a:extLst>
              <a:ext uri="{FF2B5EF4-FFF2-40B4-BE49-F238E27FC236}">
                <a16:creationId xmlns:a16="http://schemas.microsoft.com/office/drawing/2014/main" id="{B84ADBC2-94FD-4721-8E1A-3AC94AEEE30C}"/>
              </a:ext>
            </a:extLst>
          </p:cNvPr>
          <p:cNvSpPr txBox="1"/>
          <p:nvPr/>
        </p:nvSpPr>
        <p:spPr>
          <a:xfrm>
            <a:off x="1213510" y="5115859"/>
            <a:ext cx="10302766" cy="1200329"/>
          </a:xfrm>
          <a:prstGeom prst="rect">
            <a:avLst/>
          </a:prstGeom>
          <a:noFill/>
        </p:spPr>
        <p:txBody>
          <a:bodyPr wrap="square">
            <a:spAutoFit/>
          </a:bodyPr>
          <a:lstStyle/>
          <a:p>
            <a:pPr algn="just"/>
            <a:r>
              <a:rPr lang="mn-MN"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	2020 оны жилийн эцсийн байдлаар аж үйлдвэрийн салбарт 559.0 тэрбум төгрөгийн бүтээгдэхүүн үйлдвэрлэж, 642.8 тэрбум төгрөгийн борлуулалт хийгдсэн нь урьд оны мөн үеэс үйлдвэрлэлт 96.8 (20.9%) тэрбум төгрөгөөр, борлуулалт 127.7 (24.9%) тэрбум төгрөгөөр тус тус өссөн байна. </a:t>
            </a:r>
            <a:endParaRPr lang="en-US" dirty="0">
              <a:solidFill>
                <a:schemeClr val="accent1">
                  <a:lumMod val="50000"/>
                </a:schemeClr>
              </a:solidFill>
            </a:endParaRPr>
          </a:p>
        </p:txBody>
      </p:sp>
      <p:graphicFrame>
        <p:nvGraphicFramePr>
          <p:cNvPr id="19" name="Chart 18">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3615406118"/>
              </p:ext>
            </p:extLst>
          </p:nvPr>
        </p:nvGraphicFramePr>
        <p:xfrm>
          <a:off x="1225230" y="1459057"/>
          <a:ext cx="10428786" cy="34275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906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10" name="Picture 2"/>
          <p:cNvPicPr>
            <a:picLocks noChangeAspect="1" noChangeArrowheads="1"/>
          </p:cNvPicPr>
          <p:nvPr/>
        </p:nvPicPr>
        <p:blipFill>
          <a:blip r:embed="rId6" cstate="print"/>
          <a:srcRect/>
          <a:stretch>
            <a:fillRect/>
          </a:stretch>
        </p:blipFill>
        <p:spPr bwMode="auto">
          <a:xfrm>
            <a:off x="1258614" y="737555"/>
            <a:ext cx="533400" cy="491772"/>
          </a:xfrm>
          <a:prstGeom prst="rect">
            <a:avLst/>
          </a:prstGeom>
          <a:noFill/>
          <a:ln w="9525">
            <a:noFill/>
            <a:miter lim="800000"/>
            <a:headEnd/>
            <a:tailEnd/>
          </a:ln>
        </p:spPr>
      </p:pic>
      <p:sp>
        <p:nvSpPr>
          <p:cNvPr id="14" name="Rectangle 12"/>
          <p:cNvSpPr>
            <a:spLocks noChangeArrowheads="1"/>
          </p:cNvSpPr>
          <p:nvPr/>
        </p:nvSpPr>
        <p:spPr bwMode="auto">
          <a:xfrm>
            <a:off x="2035285" y="789766"/>
            <a:ext cx="7550150" cy="369332"/>
          </a:xfrm>
          <a:prstGeom prst="rect">
            <a:avLst/>
          </a:prstGeom>
          <a:no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b="1" u="sng" dirty="0">
                <a:solidFill>
                  <a:schemeClr val="accent1">
                    <a:lumMod val="50000"/>
                  </a:schemeClr>
                </a:solidFill>
                <a:latin typeface="Arial" pitchFamily="34" charset="0"/>
                <a:cs typeface="Arial" pitchFamily="34" charset="0"/>
              </a:rPr>
              <a:t>МАКРО ЭДИЙН ЗАСГИЙН ҮЗҮҮЛЭЛТ- Хэрэглээний үнийн индекс</a:t>
            </a:r>
          </a:p>
        </p:txBody>
      </p:sp>
      <p:graphicFrame>
        <p:nvGraphicFramePr>
          <p:cNvPr id="2" name="Table 1"/>
          <p:cNvGraphicFramePr>
            <a:graphicFrameLocks noGrp="1"/>
          </p:cNvGraphicFramePr>
          <p:nvPr>
            <p:extLst>
              <p:ext uri="{D42A27DB-BD31-4B8C-83A1-F6EECF244321}">
                <p14:modId xmlns:p14="http://schemas.microsoft.com/office/powerpoint/2010/main" val="2277138940"/>
              </p:ext>
            </p:extLst>
          </p:nvPr>
        </p:nvGraphicFramePr>
        <p:xfrm>
          <a:off x="1258614" y="1580905"/>
          <a:ext cx="10358423" cy="4321138"/>
        </p:xfrm>
        <a:graphic>
          <a:graphicData uri="http://schemas.openxmlformats.org/drawingml/2006/table">
            <a:tbl>
              <a:tblPr firstRow="1" firstCol="1" bandRow="1">
                <a:tableStyleId>{7DF18680-E054-41AD-8BC1-D1AEF772440D}</a:tableStyleId>
              </a:tblPr>
              <a:tblGrid>
                <a:gridCol w="6901227">
                  <a:extLst>
                    <a:ext uri="{9D8B030D-6E8A-4147-A177-3AD203B41FA5}">
                      <a16:colId xmlns:a16="http://schemas.microsoft.com/office/drawing/2014/main" val="20000"/>
                    </a:ext>
                  </a:extLst>
                </a:gridCol>
                <a:gridCol w="1184948">
                  <a:extLst>
                    <a:ext uri="{9D8B030D-6E8A-4147-A177-3AD203B41FA5}">
                      <a16:colId xmlns:a16="http://schemas.microsoft.com/office/drawing/2014/main" val="20001"/>
                    </a:ext>
                  </a:extLst>
                </a:gridCol>
                <a:gridCol w="1184948">
                  <a:extLst>
                    <a:ext uri="{9D8B030D-6E8A-4147-A177-3AD203B41FA5}">
                      <a16:colId xmlns:a16="http://schemas.microsoft.com/office/drawing/2014/main" val="20002"/>
                    </a:ext>
                  </a:extLst>
                </a:gridCol>
                <a:gridCol w="1087300">
                  <a:extLst>
                    <a:ext uri="{9D8B030D-6E8A-4147-A177-3AD203B41FA5}">
                      <a16:colId xmlns:a16="http://schemas.microsoft.com/office/drawing/2014/main" val="20003"/>
                    </a:ext>
                  </a:extLst>
                </a:gridCol>
              </a:tblGrid>
              <a:tr h="593284">
                <a:tc>
                  <a:txBody>
                    <a:bodyPr/>
                    <a:lstStyle/>
                    <a:p>
                      <a:pPr algn="ctr">
                        <a:lnSpc>
                          <a:spcPct val="115000"/>
                        </a:lnSpc>
                        <a:spcAft>
                          <a:spcPts val="0"/>
                        </a:spcAft>
                      </a:pPr>
                      <a:r>
                        <a:rPr lang="mn-MN" sz="1400" dirty="0">
                          <a:solidFill>
                            <a:schemeClr val="accent5">
                              <a:lumMod val="50000"/>
                            </a:schemeClr>
                          </a:solidFill>
                          <a:effectLst/>
                          <a:latin typeface="Arial" panose="020B0604020202020204" pitchFamily="34" charset="0"/>
                          <a:cs typeface="Arial" panose="020B0604020202020204" pitchFamily="34" charset="0"/>
                        </a:rPr>
                        <a:t>СЭЛЭНГЭ АЙМГИЙН ХЭРЭГЛЭЭНИЙ ҮНИЙН ИНДЕКС</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ctr">
                        <a:lnSpc>
                          <a:spcPct val="115000"/>
                        </a:lnSpc>
                        <a:spcAft>
                          <a:spcPts val="0"/>
                        </a:spcAft>
                      </a:pPr>
                      <a:r>
                        <a:rPr lang="en-US" sz="1400" u="sng" dirty="0">
                          <a:solidFill>
                            <a:schemeClr val="accent5">
                              <a:lumMod val="50000"/>
                            </a:schemeClr>
                          </a:solidFill>
                          <a:effectLst/>
                          <a:latin typeface="Arial" panose="020B0604020202020204" pitchFamily="34" charset="0"/>
                          <a:cs typeface="Arial" panose="020B0604020202020204" pitchFamily="34" charset="0"/>
                        </a:rPr>
                        <a:t>2020.XII </a:t>
                      </a:r>
                      <a:r>
                        <a:rPr lang="en-US" sz="1400" dirty="0">
                          <a:solidFill>
                            <a:schemeClr val="accent5">
                              <a:lumMod val="50000"/>
                            </a:schemeClr>
                          </a:solidFill>
                          <a:effectLst/>
                          <a:latin typeface="Arial" panose="020B0604020202020204" pitchFamily="34" charset="0"/>
                          <a:cs typeface="Arial" panose="020B0604020202020204" pitchFamily="34" charset="0"/>
                        </a:rPr>
                        <a:t>2015.XII</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ctr">
                        <a:lnSpc>
                          <a:spcPct val="115000"/>
                        </a:lnSpc>
                        <a:spcAft>
                          <a:spcPts val="0"/>
                        </a:spcAft>
                      </a:pPr>
                      <a:r>
                        <a:rPr lang="en-US" sz="1400" u="sng">
                          <a:solidFill>
                            <a:schemeClr val="accent5">
                              <a:lumMod val="50000"/>
                            </a:schemeClr>
                          </a:solidFill>
                          <a:effectLst/>
                          <a:latin typeface="Arial" panose="020B0604020202020204" pitchFamily="34" charset="0"/>
                          <a:cs typeface="Arial" panose="020B0604020202020204" pitchFamily="34" charset="0"/>
                        </a:rPr>
                        <a:t>2020.XII</a:t>
                      </a:r>
                      <a:r>
                        <a:rPr lang="en-US" sz="1400">
                          <a:solidFill>
                            <a:schemeClr val="accent5">
                              <a:lumMod val="50000"/>
                            </a:schemeClr>
                          </a:solidFill>
                          <a:effectLst/>
                          <a:latin typeface="Arial" panose="020B0604020202020204" pitchFamily="34" charset="0"/>
                          <a:cs typeface="Arial" panose="020B0604020202020204" pitchFamily="34" charset="0"/>
                        </a:rPr>
                        <a:t> 2019.XII</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ctr">
                        <a:lnSpc>
                          <a:spcPct val="115000"/>
                        </a:lnSpc>
                        <a:spcAft>
                          <a:spcPts val="0"/>
                        </a:spcAft>
                      </a:pPr>
                      <a:r>
                        <a:rPr lang="en-US" sz="1400" u="sng">
                          <a:solidFill>
                            <a:schemeClr val="accent5">
                              <a:lumMod val="50000"/>
                            </a:schemeClr>
                          </a:solidFill>
                          <a:effectLst/>
                          <a:latin typeface="Arial" panose="020B0604020202020204" pitchFamily="34" charset="0"/>
                          <a:cs typeface="Arial" panose="020B0604020202020204" pitchFamily="34" charset="0"/>
                        </a:rPr>
                        <a:t>2020.XII</a:t>
                      </a:r>
                      <a:r>
                        <a:rPr lang="en-US" sz="1400">
                          <a:solidFill>
                            <a:schemeClr val="accent5">
                              <a:lumMod val="50000"/>
                            </a:schemeClr>
                          </a:solidFill>
                          <a:effectLst/>
                          <a:latin typeface="Arial" panose="020B0604020202020204" pitchFamily="34" charset="0"/>
                          <a:cs typeface="Arial" panose="020B0604020202020204" pitchFamily="34" charset="0"/>
                        </a:rPr>
                        <a:t> 2020.XI</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000"/>
                  </a:ext>
                </a:extLst>
              </a:tr>
              <a:tr h="286758">
                <a:tc>
                  <a:txBody>
                    <a:bodyPr/>
                    <a:lstStyle/>
                    <a:p>
                      <a:pPr algn="ct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     Аймгийн ерөнхий индекс</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119.3</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102.0</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101.0</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2"/>
                    </a:solidFill>
                  </a:tcPr>
                </a:tc>
                <a:extLst>
                  <a:ext uri="{0D108BD9-81ED-4DB2-BD59-A6C34878D82A}">
                    <a16:rowId xmlns:a16="http://schemas.microsoft.com/office/drawing/2014/main" val="10001"/>
                  </a:ext>
                </a:extLst>
              </a:tr>
              <a:tr h="286758">
                <a:tc>
                  <a:txBody>
                    <a:bodyPr/>
                    <a:lstStyle/>
                    <a:p>
                      <a:pPr algn="l">
                        <a:lnSpc>
                          <a:spcPct val="115000"/>
                        </a:lnSpc>
                        <a:spcAft>
                          <a:spcPts val="0"/>
                        </a:spcAft>
                      </a:pPr>
                      <a:r>
                        <a:rPr lang="ru-RU" sz="1400" dirty="0">
                          <a:solidFill>
                            <a:schemeClr val="accent5">
                              <a:lumMod val="50000"/>
                            </a:schemeClr>
                          </a:solidFill>
                          <a:effectLst/>
                          <a:latin typeface="Arial" panose="020B0604020202020204" pitchFamily="34" charset="0"/>
                          <a:cs typeface="Arial" panose="020B0604020202020204" pitchFamily="34" charset="0"/>
                        </a:rPr>
                        <a:t>Х</a:t>
                      </a:r>
                      <a:r>
                        <a:rPr lang="en-US" sz="1400" dirty="0">
                          <a:solidFill>
                            <a:schemeClr val="accent5">
                              <a:lumMod val="50000"/>
                            </a:schemeClr>
                          </a:solidFill>
                          <a:effectLst/>
                          <a:latin typeface="Arial" panose="020B0604020202020204" pitchFamily="34" charset="0"/>
                          <a:cs typeface="Arial" panose="020B0604020202020204" pitchFamily="34" charset="0"/>
                        </a:rPr>
                        <a:t>y</a:t>
                      </a:r>
                      <a:r>
                        <a:rPr lang="ru-RU" sz="1400" dirty="0">
                          <a:solidFill>
                            <a:schemeClr val="accent5">
                              <a:lumMod val="50000"/>
                            </a:schemeClr>
                          </a:solidFill>
                          <a:effectLst/>
                          <a:latin typeface="Arial" panose="020B0604020202020204" pitchFamily="34" charset="0"/>
                          <a:cs typeface="Arial" panose="020B0604020202020204" pitchFamily="34" charset="0"/>
                        </a:rPr>
                        <a:t>нсний бараа, согтууруулах бус ундаа</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123.3</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105.7</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103.2</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002"/>
                  </a:ext>
                </a:extLst>
              </a:tr>
              <a:tr h="286758">
                <a:tc>
                  <a:txBody>
                    <a:bodyPr/>
                    <a:lstStyle/>
                    <a:p>
                      <a:pPr algn="l">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Согтууруулах ундаа, тамхи, мансууруулах бодис</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122.6</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104.9</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100.0</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003"/>
                  </a:ext>
                </a:extLst>
              </a:tr>
              <a:tr h="286758">
                <a:tc>
                  <a:txBody>
                    <a:bodyPr/>
                    <a:lstStyle/>
                    <a:p>
                      <a:pPr algn="l">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Хувцас, бөс бараа, гутал</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113.1</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102.3</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100.0</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004"/>
                  </a:ext>
                </a:extLst>
              </a:tr>
              <a:tr h="286758">
                <a:tc>
                  <a:txBody>
                    <a:bodyPr/>
                    <a:lstStyle/>
                    <a:p>
                      <a:pPr algn="l">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Орон сууц, ус, цахилгаан, хийн болон бусад тyлш</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129.6</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101.8</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100.0</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005"/>
                  </a:ext>
                </a:extLst>
              </a:tr>
              <a:tr h="286758">
                <a:tc>
                  <a:txBody>
                    <a:bodyPr/>
                    <a:lstStyle/>
                    <a:p>
                      <a:pPr algn="l">
                        <a:lnSpc>
                          <a:spcPct val="115000"/>
                        </a:lnSpc>
                        <a:spcAft>
                          <a:spcPts val="0"/>
                        </a:spcAft>
                      </a:pPr>
                      <a:r>
                        <a:rPr lang="ru-RU" sz="1400" dirty="0">
                          <a:solidFill>
                            <a:schemeClr val="accent5">
                              <a:lumMod val="50000"/>
                            </a:schemeClr>
                          </a:solidFill>
                          <a:effectLst/>
                          <a:latin typeface="Arial" panose="020B0604020202020204" pitchFamily="34" charset="0"/>
                          <a:cs typeface="Arial" panose="020B0604020202020204" pitchFamily="34" charset="0"/>
                        </a:rPr>
                        <a:t>Гэр ахуйн тавилга, гэр ахуйн бараа</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121.9</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102.8</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100.2</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006"/>
                  </a:ext>
                </a:extLst>
              </a:tr>
              <a:tr h="286758">
                <a:tc>
                  <a:txBody>
                    <a:bodyPr/>
                    <a:lstStyle/>
                    <a:p>
                      <a:pPr algn="l">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Эм, тариа, эмнэлгийн yйлчилгээ</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124.1</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100.1</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100.0</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007"/>
                  </a:ext>
                </a:extLst>
              </a:tr>
              <a:tr h="286758">
                <a:tc>
                  <a:txBody>
                    <a:bodyPr/>
                    <a:lstStyle/>
                    <a:p>
                      <a:pPr algn="l">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Тээвэр</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109.4</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93.1</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99.9</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008"/>
                  </a:ext>
                </a:extLst>
              </a:tr>
              <a:tr h="286758">
                <a:tc>
                  <a:txBody>
                    <a:bodyPr/>
                    <a:lstStyle/>
                    <a:p>
                      <a:pPr algn="l">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 Холбооны хэрэгсэл, шуудангийн yйлчилгээ</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97.3</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100.0</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100.0</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009"/>
                  </a:ext>
                </a:extLst>
              </a:tr>
              <a:tr h="286758">
                <a:tc>
                  <a:txBody>
                    <a:bodyPr/>
                    <a:lstStyle/>
                    <a:p>
                      <a:pPr algn="l">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Амралт, чөлөөт цаг, соёлын бараа, yйлчилгээ</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105.0</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100.0</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100.0</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010"/>
                  </a:ext>
                </a:extLst>
              </a:tr>
              <a:tr h="286758">
                <a:tc>
                  <a:txBody>
                    <a:bodyPr/>
                    <a:lstStyle/>
                    <a:p>
                      <a:pPr algn="l">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Боловсролын yйлчилгээ</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130.9</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100.0</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100.0</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011"/>
                  </a:ext>
                </a:extLst>
              </a:tr>
              <a:tr h="286758">
                <a:tc>
                  <a:txBody>
                    <a:bodyPr/>
                    <a:lstStyle/>
                    <a:p>
                      <a:pPr algn="l">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Зочид буудал, нийтийн хоол, дотуур байрны yйлчилгээ</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107.0</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100.1</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100.0</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012"/>
                  </a:ext>
                </a:extLst>
              </a:tr>
              <a:tr h="286758">
                <a:tc>
                  <a:txBody>
                    <a:bodyPr/>
                    <a:lstStyle/>
                    <a:p>
                      <a:pPr algn="l">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Бусад бараа, yйлчилгээ</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a:solidFill>
                            <a:schemeClr val="accent5">
                              <a:lumMod val="50000"/>
                            </a:schemeClr>
                          </a:solidFill>
                          <a:effectLst/>
                          <a:latin typeface="Arial" panose="020B0604020202020204" pitchFamily="34" charset="0"/>
                          <a:cs typeface="Arial" panose="020B0604020202020204" pitchFamily="34" charset="0"/>
                        </a:rPr>
                        <a:t>132.7</a:t>
                      </a:r>
                      <a:endParaRPr lang="en-US" sz="14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100.8</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r">
                        <a:lnSpc>
                          <a:spcPct val="115000"/>
                        </a:lnSpc>
                        <a:spcAft>
                          <a:spcPts val="0"/>
                        </a:spcAft>
                      </a:pPr>
                      <a:r>
                        <a:rPr lang="en-US" sz="1400" dirty="0">
                          <a:solidFill>
                            <a:schemeClr val="accent5">
                              <a:lumMod val="50000"/>
                            </a:schemeClr>
                          </a:solidFill>
                          <a:effectLst/>
                          <a:latin typeface="Arial" panose="020B0604020202020204" pitchFamily="34" charset="0"/>
                          <a:cs typeface="Arial" panose="020B0604020202020204" pitchFamily="34" charset="0"/>
                        </a:rPr>
                        <a:t>100.0</a:t>
                      </a:r>
                      <a:endParaRPr lang="en-US" sz="14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530987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sp>
        <p:nvSpPr>
          <p:cNvPr id="10" name="Title 1">
            <a:extLst>
              <a:ext uri="{FF2B5EF4-FFF2-40B4-BE49-F238E27FC236}">
                <a16:creationId xmlns:a16="http://schemas.microsoft.com/office/drawing/2014/main" id="{4CAC7B1F-96B1-4949-A209-7B160B06E30D}"/>
              </a:ext>
            </a:extLst>
          </p:cNvPr>
          <p:cNvSpPr txBox="1">
            <a:spLocks/>
          </p:cNvSpPr>
          <p:nvPr/>
        </p:nvSpPr>
        <p:spPr>
          <a:xfrm>
            <a:off x="2553215" y="730602"/>
            <a:ext cx="6596402" cy="55127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1800" dirty="0">
                <a:solidFill>
                  <a:srgbClr val="0070C0"/>
                </a:solidFill>
                <a:effectLst>
                  <a:outerShdw blurRad="38100" dist="38100" dir="2700000" algn="tl">
                    <a:srgbClr val="000000">
                      <a:alpha val="43137"/>
                    </a:srgbClr>
                  </a:outerShdw>
                </a:effectLst>
                <a:latin typeface="Arial" pitchFamily="34" charset="0"/>
                <a:cs typeface="Arial" pitchFamily="34" charset="0"/>
              </a:rPr>
              <a:t>СТАТИСТИК МЭДЭЭЛЛИЙГ ХЭРХЭН АВАХ ВЭ?</a:t>
            </a:r>
            <a:endParaRPr lang="en-US" sz="1800"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Cloud 13">
            <a:extLst>
              <a:ext uri="{FF2B5EF4-FFF2-40B4-BE49-F238E27FC236}">
                <a16:creationId xmlns:a16="http://schemas.microsoft.com/office/drawing/2014/main" id="{F80CD8E5-8EB9-4E99-A2CE-738E495444CB}"/>
              </a:ext>
            </a:extLst>
          </p:cNvPr>
          <p:cNvSpPr/>
          <p:nvPr/>
        </p:nvSpPr>
        <p:spPr>
          <a:xfrm>
            <a:off x="1082932" y="1441418"/>
            <a:ext cx="2940565" cy="103089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a:solidFill>
                  <a:srgbClr val="0070C0"/>
                </a:solidFill>
                <a:latin typeface="Arial" pitchFamily="34" charset="0"/>
                <a:cs typeface="Arial" pitchFamily="34" charset="0"/>
              </a:rPr>
              <a:t>Статистик мэдээллийн лавлах утас 1900-1212</a:t>
            </a:r>
            <a:endParaRPr lang="en-US" sz="1050" dirty="0">
              <a:solidFill>
                <a:srgbClr val="0070C0"/>
              </a:solidFill>
              <a:latin typeface="Arial" pitchFamily="34" charset="0"/>
              <a:cs typeface="Arial" pitchFamily="34" charset="0"/>
            </a:endParaRPr>
          </a:p>
        </p:txBody>
      </p:sp>
      <p:sp>
        <p:nvSpPr>
          <p:cNvPr id="17" name="Cloud 16">
            <a:extLst>
              <a:ext uri="{FF2B5EF4-FFF2-40B4-BE49-F238E27FC236}">
                <a16:creationId xmlns:a16="http://schemas.microsoft.com/office/drawing/2014/main" id="{3F468B05-3761-4AA3-8708-FFC9A7F1BED6}"/>
              </a:ext>
            </a:extLst>
          </p:cNvPr>
          <p:cNvSpPr/>
          <p:nvPr/>
        </p:nvSpPr>
        <p:spPr>
          <a:xfrm>
            <a:off x="7675542" y="1719797"/>
            <a:ext cx="3337939" cy="798595"/>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a:solidFill>
                  <a:srgbClr val="0070C0"/>
                </a:solidFill>
                <a:latin typeface="Arial" pitchFamily="34" charset="0"/>
                <a:cs typeface="Arial" pitchFamily="34" charset="0"/>
              </a:rPr>
              <a:t>Статистик мэдээллийн нэгдсэн сан </a:t>
            </a:r>
            <a:r>
              <a:rPr lang="en-US" sz="1050" dirty="0">
                <a:solidFill>
                  <a:srgbClr val="0070C0"/>
                </a:solidFill>
                <a:latin typeface="Arial" pitchFamily="34" charset="0"/>
                <a:cs typeface="Arial" pitchFamily="34" charset="0"/>
              </a:rPr>
              <a:t>WWW.1212.mn</a:t>
            </a:r>
          </a:p>
        </p:txBody>
      </p:sp>
      <p:sp>
        <p:nvSpPr>
          <p:cNvPr id="18" name="Rectangle 17">
            <a:extLst>
              <a:ext uri="{FF2B5EF4-FFF2-40B4-BE49-F238E27FC236}">
                <a16:creationId xmlns:a16="http://schemas.microsoft.com/office/drawing/2014/main" id="{29E06256-0420-4792-8D97-6219938B8C2A}"/>
              </a:ext>
            </a:extLst>
          </p:cNvPr>
          <p:cNvSpPr/>
          <p:nvPr/>
        </p:nvSpPr>
        <p:spPr>
          <a:xfrm>
            <a:off x="3703347" y="2476307"/>
            <a:ext cx="4680498" cy="323165"/>
          </a:xfrm>
          <a:prstGeom prst="rect">
            <a:avLst/>
          </a:prstGeom>
        </p:spPr>
        <p:txBody>
          <a:bodyPr wrap="square">
            <a:spAutoFit/>
          </a:bodyPr>
          <a:lstStyle/>
          <a:p>
            <a:pPr algn="ctr"/>
            <a:r>
              <a:rPr lang="mn-MN" sz="1500" u="sng" dirty="0">
                <a:solidFill>
                  <a:srgbClr val="0070C0"/>
                </a:solidFill>
                <a:latin typeface="Arial" pitchFamily="34" charset="0"/>
                <a:cs typeface="Arial" pitchFamily="34" charset="0"/>
              </a:rPr>
              <a:t>Статистик мэдээллийн аппликейшн</a:t>
            </a:r>
            <a:endParaRPr lang="en-US" sz="1500" u="sng" dirty="0">
              <a:solidFill>
                <a:srgbClr val="0070C0"/>
              </a:solidFill>
              <a:latin typeface="Arial" pitchFamily="34" charset="0"/>
              <a:cs typeface="Arial" pitchFamily="34" charset="0"/>
            </a:endParaRPr>
          </a:p>
        </p:txBody>
      </p:sp>
      <p:sp>
        <p:nvSpPr>
          <p:cNvPr id="19" name="Cloud 18">
            <a:extLst>
              <a:ext uri="{FF2B5EF4-FFF2-40B4-BE49-F238E27FC236}">
                <a16:creationId xmlns:a16="http://schemas.microsoft.com/office/drawing/2014/main" id="{72245FDD-7D4A-4B04-ABB0-7E3F8E9778B4}"/>
              </a:ext>
            </a:extLst>
          </p:cNvPr>
          <p:cNvSpPr/>
          <p:nvPr/>
        </p:nvSpPr>
        <p:spPr>
          <a:xfrm>
            <a:off x="1047734" y="3680644"/>
            <a:ext cx="2875430" cy="1002207"/>
          </a:xfrm>
          <a:prstGeom prst="cloud">
            <a:avLst/>
          </a:prstGeom>
          <a:solidFill>
            <a:srgbClr val="0070C0"/>
          </a:solidFill>
        </p:spPr>
        <p:style>
          <a:lnRef idx="0">
            <a:schemeClr val="accent1"/>
          </a:lnRef>
          <a:fillRef idx="1003">
            <a:schemeClr val="dk2"/>
          </a:fillRef>
          <a:effectRef idx="3">
            <a:schemeClr val="accent1"/>
          </a:effectRef>
          <a:fontRef idx="minor">
            <a:schemeClr val="lt1"/>
          </a:fontRef>
        </p:style>
        <p:txBody>
          <a:bodyPr rtlCol="0" anchor="ctr"/>
          <a:lstStyle/>
          <a:p>
            <a:pPr algn="ctr"/>
            <a:r>
              <a:rPr lang="en-US" sz="1350" dirty="0"/>
              <a:t>Selenge.nso.mn</a:t>
            </a:r>
          </a:p>
        </p:txBody>
      </p:sp>
      <p:sp>
        <p:nvSpPr>
          <p:cNvPr id="21" name="Cloud 20">
            <a:extLst>
              <a:ext uri="{FF2B5EF4-FFF2-40B4-BE49-F238E27FC236}">
                <a16:creationId xmlns:a16="http://schemas.microsoft.com/office/drawing/2014/main" id="{A1C3AB7E-21D2-418F-BE02-A567088E19E3}"/>
              </a:ext>
            </a:extLst>
          </p:cNvPr>
          <p:cNvSpPr/>
          <p:nvPr/>
        </p:nvSpPr>
        <p:spPr>
          <a:xfrm>
            <a:off x="8096476" y="2727719"/>
            <a:ext cx="3047789" cy="163463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788" dirty="0">
                <a:solidFill>
                  <a:srgbClr val="0070C0"/>
                </a:solidFill>
                <a:latin typeface="Arial" pitchFamily="34" charset="0"/>
                <a:cs typeface="Arial" pitchFamily="34" charset="0"/>
              </a:rPr>
              <a:t>www.nso.mn </a:t>
            </a:r>
            <a:r>
              <a:rPr lang="mn-MN" sz="788" dirty="0">
                <a:solidFill>
                  <a:srgbClr val="0070C0"/>
                </a:solidFill>
                <a:latin typeface="Arial" pitchFamily="34" charset="0"/>
                <a:cs typeface="Arial" pitchFamily="34" charset="0"/>
              </a:rPr>
              <a:t>сайтын Хэрэглэгчийн бүртгэл мэдээлэл авах</a:t>
            </a:r>
            <a:endParaRPr lang="en-US" sz="788" dirty="0">
              <a:solidFill>
                <a:srgbClr val="0070C0"/>
              </a:solidFill>
              <a:latin typeface="Arial" pitchFamily="34" charset="0"/>
              <a:cs typeface="Arial" pitchFamily="34" charset="0"/>
            </a:endParaRPr>
          </a:p>
        </p:txBody>
      </p:sp>
      <p:pic>
        <p:nvPicPr>
          <p:cNvPr id="24" name="Picture 3">
            <a:extLst>
              <a:ext uri="{FF2B5EF4-FFF2-40B4-BE49-F238E27FC236}">
                <a16:creationId xmlns:a16="http://schemas.microsoft.com/office/drawing/2014/main" id="{0FC0D3FC-395E-437B-920D-F6AED7834189}"/>
              </a:ext>
            </a:extLst>
          </p:cNvPr>
          <p:cNvPicPr>
            <a:picLocks noChangeAspect="1" noChangeArrowheads="1"/>
          </p:cNvPicPr>
          <p:nvPr/>
        </p:nvPicPr>
        <p:blipFill>
          <a:blip r:embed="rId6" cstate="print"/>
          <a:srcRect/>
          <a:stretch>
            <a:fillRect/>
          </a:stretch>
        </p:blipFill>
        <p:spPr bwMode="auto">
          <a:xfrm>
            <a:off x="4838013" y="3986504"/>
            <a:ext cx="1597614" cy="1748444"/>
          </a:xfrm>
          <a:prstGeom prst="rect">
            <a:avLst/>
          </a:prstGeom>
          <a:noFill/>
          <a:ln w="9525">
            <a:noFill/>
            <a:miter lim="800000"/>
            <a:headEnd/>
            <a:tailEnd/>
          </a:ln>
        </p:spPr>
      </p:pic>
      <p:pic>
        <p:nvPicPr>
          <p:cNvPr id="25" name="Picture 4">
            <a:extLst>
              <a:ext uri="{FF2B5EF4-FFF2-40B4-BE49-F238E27FC236}">
                <a16:creationId xmlns:a16="http://schemas.microsoft.com/office/drawing/2014/main" id="{9F45D604-2D09-4A3F-A341-3CB91029A26B}"/>
              </a:ext>
            </a:extLst>
          </p:cNvPr>
          <p:cNvPicPr>
            <a:picLocks noChangeAspect="1" noChangeArrowheads="1"/>
          </p:cNvPicPr>
          <p:nvPr/>
        </p:nvPicPr>
        <p:blipFill>
          <a:blip r:embed="rId7" cstate="print"/>
          <a:srcRect/>
          <a:stretch>
            <a:fillRect/>
          </a:stretch>
        </p:blipFill>
        <p:spPr bwMode="auto">
          <a:xfrm>
            <a:off x="6586457" y="4020281"/>
            <a:ext cx="1292710" cy="1808051"/>
          </a:xfrm>
          <a:prstGeom prst="rect">
            <a:avLst/>
          </a:prstGeom>
          <a:noFill/>
          <a:ln w="9525">
            <a:noFill/>
            <a:miter lim="800000"/>
            <a:headEnd/>
            <a:tailEnd/>
          </a:ln>
        </p:spPr>
      </p:pic>
      <p:sp>
        <p:nvSpPr>
          <p:cNvPr id="26" name="Cloud 25">
            <a:extLst>
              <a:ext uri="{FF2B5EF4-FFF2-40B4-BE49-F238E27FC236}">
                <a16:creationId xmlns:a16="http://schemas.microsoft.com/office/drawing/2014/main" id="{B9A1A07F-F6BD-4926-9C4A-E7222C312721}"/>
              </a:ext>
            </a:extLst>
          </p:cNvPr>
          <p:cNvSpPr/>
          <p:nvPr/>
        </p:nvSpPr>
        <p:spPr>
          <a:xfrm>
            <a:off x="8096477" y="4486262"/>
            <a:ext cx="3543980" cy="160782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788" dirty="0">
                <a:solidFill>
                  <a:srgbClr val="0070C0"/>
                </a:solidFill>
                <a:latin typeface="Arial" pitchFamily="34" charset="0"/>
                <a:cs typeface="Arial" pitchFamily="34" charset="0"/>
              </a:rPr>
              <a:t>Утас: 70362449</a:t>
            </a:r>
          </a:p>
          <a:p>
            <a:pPr algn="ctr"/>
            <a:r>
              <a:rPr lang="mn-MN" sz="788" dirty="0">
                <a:solidFill>
                  <a:srgbClr val="0070C0"/>
                </a:solidFill>
                <a:latin typeface="Arial" pitchFamily="34" charset="0"/>
                <a:cs typeface="Arial" pitchFamily="34" charset="0"/>
              </a:rPr>
              <a:t>           70362047</a:t>
            </a:r>
            <a:endParaRPr lang="en-US" sz="788"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72468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7" name="Rectangle 16"/>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56" name="Picture 2"/>
          <p:cNvPicPr>
            <a:picLocks noChangeAspect="1" noChangeArrowheads="1"/>
          </p:cNvPicPr>
          <p:nvPr/>
        </p:nvPicPr>
        <p:blipFill>
          <a:blip r:embed="rId6" cstate="print"/>
          <a:srcRect/>
          <a:stretch>
            <a:fillRect/>
          </a:stretch>
        </p:blipFill>
        <p:spPr bwMode="auto">
          <a:xfrm>
            <a:off x="7423620" y="1436311"/>
            <a:ext cx="533400" cy="480060"/>
          </a:xfrm>
          <a:prstGeom prst="rect">
            <a:avLst/>
          </a:prstGeom>
          <a:noFill/>
          <a:ln w="9525">
            <a:noFill/>
            <a:miter lim="800000"/>
            <a:headEnd/>
            <a:tailEnd/>
          </a:ln>
        </p:spPr>
      </p:pic>
      <p:sp>
        <p:nvSpPr>
          <p:cNvPr id="57" name="TextBox 56"/>
          <p:cNvSpPr txBox="1"/>
          <p:nvPr/>
        </p:nvSpPr>
        <p:spPr>
          <a:xfrm>
            <a:off x="8109420" y="1465011"/>
            <a:ext cx="1684435" cy="307777"/>
          </a:xfrm>
          <a:prstGeom prst="rect">
            <a:avLst/>
          </a:prstGeom>
          <a:noFill/>
        </p:spPr>
        <p:txBody>
          <a:bodyPr wrap="none" rtlCol="0">
            <a:spAutoFit/>
          </a:bodyPr>
          <a:lstStyle/>
          <a:p>
            <a:r>
              <a:rPr lang="mn-MN" sz="1400" b="1" dirty="0">
                <a:solidFill>
                  <a:schemeClr val="accent6">
                    <a:lumMod val="75000"/>
                  </a:schemeClr>
                </a:solidFill>
                <a:latin typeface="Arial" pitchFamily="34" charset="0"/>
                <a:cs typeface="Arial" pitchFamily="34" charset="0"/>
              </a:rPr>
              <a:t>ТӨРСӨН ХҮҮХЭД</a:t>
            </a:r>
            <a:endParaRPr lang="en-US" sz="1400" b="1" dirty="0">
              <a:solidFill>
                <a:schemeClr val="accent6">
                  <a:lumMod val="75000"/>
                </a:schemeClr>
              </a:solidFill>
              <a:latin typeface="Arial" pitchFamily="34" charset="0"/>
              <a:cs typeface="Arial" pitchFamily="34" charset="0"/>
            </a:endParaRPr>
          </a:p>
        </p:txBody>
      </p:sp>
      <p:sp>
        <p:nvSpPr>
          <p:cNvPr id="58" name="TextBox 57"/>
          <p:cNvSpPr txBox="1"/>
          <p:nvPr/>
        </p:nvSpPr>
        <p:spPr>
          <a:xfrm>
            <a:off x="7546986" y="2117766"/>
            <a:ext cx="1385518" cy="33855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600" b="1" dirty="0">
                <a:solidFill>
                  <a:schemeClr val="accent6">
                    <a:lumMod val="50000"/>
                  </a:schemeClr>
                </a:solidFill>
                <a:latin typeface="Arial" panose="020B0604020202020204" pitchFamily="34" charset="0"/>
                <a:cs typeface="Arial" panose="020B0604020202020204" pitchFamily="34" charset="0"/>
              </a:rPr>
              <a:t>2019 I-XII</a:t>
            </a:r>
          </a:p>
        </p:txBody>
      </p:sp>
      <p:pic>
        <p:nvPicPr>
          <p:cNvPr id="59" name="Picture 7"/>
          <p:cNvPicPr>
            <a:picLocks noChangeAspect="1" noChangeArrowheads="1"/>
          </p:cNvPicPr>
          <p:nvPr/>
        </p:nvPicPr>
        <p:blipFill>
          <a:blip r:embed="rId7" cstate="print"/>
          <a:srcRect/>
          <a:stretch>
            <a:fillRect/>
          </a:stretch>
        </p:blipFill>
        <p:spPr bwMode="auto">
          <a:xfrm>
            <a:off x="6889531" y="4255711"/>
            <a:ext cx="1219889" cy="1364728"/>
          </a:xfrm>
          <a:prstGeom prst="rect">
            <a:avLst/>
          </a:prstGeom>
          <a:noFill/>
          <a:ln w="9525">
            <a:noFill/>
            <a:miter lim="800000"/>
            <a:headEnd/>
            <a:tailEnd/>
          </a:ln>
        </p:spPr>
      </p:pic>
      <p:sp>
        <p:nvSpPr>
          <p:cNvPr id="60" name="Rounded Rectangle 59"/>
          <p:cNvSpPr/>
          <p:nvPr/>
        </p:nvSpPr>
        <p:spPr>
          <a:xfrm>
            <a:off x="8039132" y="4961691"/>
            <a:ext cx="3969368" cy="1323031"/>
          </a:xfrm>
          <a:prstGeom prst="round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mn-MN" sz="1600" dirty="0">
                <a:latin typeface="Arial" panose="020B0604020202020204" pitchFamily="34" charset="0"/>
                <a:cs typeface="Arial" panose="020B0604020202020204" pitchFamily="34" charset="0"/>
              </a:rPr>
              <a:t>20</a:t>
            </a:r>
            <a:r>
              <a:rPr lang="en-US" sz="1600" dirty="0">
                <a:latin typeface="Arial" panose="020B0604020202020204" pitchFamily="34" charset="0"/>
                <a:cs typeface="Arial" panose="020B0604020202020204" pitchFamily="34" charset="0"/>
              </a:rPr>
              <a:t>20</a:t>
            </a:r>
            <a:r>
              <a:rPr lang="mn-MN" sz="1600" dirty="0">
                <a:latin typeface="Arial" panose="020B0604020202020204" pitchFamily="34" charset="0"/>
                <a:cs typeface="Arial" panose="020B0604020202020204" pitchFamily="34" charset="0"/>
              </a:rPr>
              <a:t> онд аймгийн хэмжээгээр нийт</a:t>
            </a:r>
            <a:r>
              <a:rPr lang="en-US" sz="1600" dirty="0">
                <a:latin typeface="Arial" panose="020B0604020202020204" pitchFamily="34" charset="0"/>
                <a:cs typeface="Arial" panose="020B0604020202020204" pitchFamily="34" charset="0"/>
              </a:rPr>
              <a:t> 1</a:t>
            </a:r>
            <a:r>
              <a:rPr lang="mn-MN" sz="1600" dirty="0">
                <a:latin typeface="Arial" panose="020B0604020202020204" pitchFamily="34" charset="0"/>
                <a:cs typeface="Arial" panose="020B0604020202020204" pitchFamily="34" charset="0"/>
              </a:rPr>
              <a:t>655 хүүхэд төрсөн нь өнгөрсөн оны мөн үеэс 125 (7.0%)-аар буурсан байна. </a:t>
            </a:r>
            <a:endParaRPr lang="en-US" sz="1600" b="1" dirty="0">
              <a:latin typeface="Arial" pitchFamily="34" charset="0"/>
              <a:cs typeface="Arial" pitchFamily="34" charset="0"/>
            </a:endParaRPr>
          </a:p>
        </p:txBody>
      </p:sp>
      <p:pic>
        <p:nvPicPr>
          <p:cNvPr id="61" name="Picture 6"/>
          <p:cNvPicPr>
            <a:picLocks noChangeAspect="1"/>
          </p:cNvPicPr>
          <p:nvPr/>
        </p:nvPicPr>
        <p:blipFill>
          <a:blip r:embed="rId8" cstate="print"/>
          <a:srcRect/>
          <a:stretch>
            <a:fillRect/>
          </a:stretch>
        </p:blipFill>
        <p:spPr bwMode="auto">
          <a:xfrm>
            <a:off x="1519136" y="1210806"/>
            <a:ext cx="5530603" cy="5647194"/>
          </a:xfrm>
          <a:prstGeom prst="rect">
            <a:avLst/>
          </a:prstGeom>
          <a:noFill/>
          <a:ln w="9525">
            <a:noFill/>
            <a:miter lim="800000"/>
            <a:headEnd/>
            <a:tailEnd/>
          </a:ln>
        </p:spPr>
      </p:pic>
      <p:sp>
        <p:nvSpPr>
          <p:cNvPr id="63" name="Rectangle 12"/>
          <p:cNvSpPr>
            <a:spLocks noChangeArrowheads="1"/>
          </p:cNvSpPr>
          <p:nvPr/>
        </p:nvSpPr>
        <p:spPr bwMode="auto">
          <a:xfrm>
            <a:off x="2933184" y="693039"/>
            <a:ext cx="7919435" cy="461665"/>
          </a:xfrm>
          <a:prstGeom prst="rect">
            <a:avLst/>
          </a:prstGeom>
          <a:no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accent6">
                    <a:lumMod val="75000"/>
                  </a:schemeClr>
                </a:solidFill>
                <a:latin typeface="Arial" pitchFamily="34" charset="0"/>
                <a:cs typeface="Arial" pitchFamily="34" charset="0"/>
              </a:rPr>
              <a:t>ХҮН АМ, НИЙГМИЙН ҮЗҮҮЛЭЛТ- Эрүүл мэнд</a:t>
            </a:r>
          </a:p>
        </p:txBody>
      </p:sp>
      <p:sp>
        <p:nvSpPr>
          <p:cNvPr id="64" name="TextBox 63"/>
          <p:cNvSpPr txBox="1"/>
          <p:nvPr/>
        </p:nvSpPr>
        <p:spPr>
          <a:xfrm>
            <a:off x="1848379" y="2051457"/>
            <a:ext cx="990600" cy="276999"/>
          </a:xfrm>
          <a:prstGeom prst="rect">
            <a:avLst/>
          </a:prstGeom>
          <a:noFill/>
        </p:spPr>
        <p:txBody>
          <a:bodyPr wrap="square" rtlCol="0">
            <a:spAutoFit/>
          </a:bodyPr>
          <a:lstStyle/>
          <a:p>
            <a:r>
              <a:rPr lang="mn-MN" sz="1200" b="1" dirty="0">
                <a:solidFill>
                  <a:schemeClr val="bg1"/>
                </a:solidFill>
                <a:latin typeface="Arial" pitchFamily="34" charset="0"/>
                <a:cs typeface="Arial" pitchFamily="34" charset="0"/>
              </a:rPr>
              <a:t>201</a:t>
            </a:r>
            <a:r>
              <a:rPr lang="en-US" sz="1200" b="1" dirty="0">
                <a:solidFill>
                  <a:schemeClr val="bg1"/>
                </a:solidFill>
                <a:latin typeface="Arial" pitchFamily="34" charset="0"/>
                <a:cs typeface="Arial" pitchFamily="34" charset="0"/>
              </a:rPr>
              <a:t>8 I</a:t>
            </a:r>
            <a:r>
              <a:rPr lang="mn-MN" sz="1200" b="1" dirty="0">
                <a:solidFill>
                  <a:schemeClr val="bg1"/>
                </a:solidFill>
                <a:latin typeface="Arial" pitchFamily="34" charset="0"/>
                <a:cs typeface="Arial" pitchFamily="34" charset="0"/>
              </a:rPr>
              <a:t>-</a:t>
            </a:r>
            <a:r>
              <a:rPr lang="en-US" sz="1200" b="1" dirty="0">
                <a:solidFill>
                  <a:schemeClr val="bg1"/>
                </a:solidFill>
                <a:latin typeface="Arial" pitchFamily="34" charset="0"/>
                <a:cs typeface="Arial" pitchFamily="34" charset="0"/>
              </a:rPr>
              <a:t>XII</a:t>
            </a:r>
          </a:p>
        </p:txBody>
      </p:sp>
      <p:sp>
        <p:nvSpPr>
          <p:cNvPr id="65" name="TextBox 64"/>
          <p:cNvSpPr txBox="1"/>
          <p:nvPr/>
        </p:nvSpPr>
        <p:spPr>
          <a:xfrm>
            <a:off x="1848379" y="3646154"/>
            <a:ext cx="990600" cy="276999"/>
          </a:xfrm>
          <a:prstGeom prst="rect">
            <a:avLst/>
          </a:prstGeom>
          <a:noFill/>
        </p:spPr>
        <p:txBody>
          <a:bodyPr wrap="square" rtlCol="0">
            <a:spAutoFit/>
          </a:bodyPr>
          <a:lstStyle/>
          <a:p>
            <a:r>
              <a:rPr lang="mn-MN" sz="1200" b="1" dirty="0">
                <a:solidFill>
                  <a:schemeClr val="bg1"/>
                </a:solidFill>
                <a:latin typeface="Arial" pitchFamily="34" charset="0"/>
                <a:cs typeface="Arial" pitchFamily="34" charset="0"/>
              </a:rPr>
              <a:t>20</a:t>
            </a:r>
            <a:r>
              <a:rPr lang="en-US" sz="1200" b="1" dirty="0">
                <a:solidFill>
                  <a:schemeClr val="bg1"/>
                </a:solidFill>
                <a:latin typeface="Arial" pitchFamily="34" charset="0"/>
                <a:cs typeface="Arial" pitchFamily="34" charset="0"/>
              </a:rPr>
              <a:t>19 I</a:t>
            </a:r>
            <a:r>
              <a:rPr lang="mn-MN" sz="1200" b="1" dirty="0">
                <a:solidFill>
                  <a:schemeClr val="bg1"/>
                </a:solidFill>
                <a:latin typeface="Arial" pitchFamily="34" charset="0"/>
                <a:cs typeface="Arial" pitchFamily="34" charset="0"/>
              </a:rPr>
              <a:t>-</a:t>
            </a:r>
            <a:r>
              <a:rPr lang="en-US" sz="1200" b="1" dirty="0">
                <a:solidFill>
                  <a:schemeClr val="bg1"/>
                </a:solidFill>
                <a:latin typeface="Arial" pitchFamily="34" charset="0"/>
                <a:cs typeface="Arial" pitchFamily="34" charset="0"/>
              </a:rPr>
              <a:t>XII</a:t>
            </a:r>
          </a:p>
        </p:txBody>
      </p:sp>
      <p:sp>
        <p:nvSpPr>
          <p:cNvPr id="66" name="TextBox 65"/>
          <p:cNvSpPr txBox="1"/>
          <p:nvPr/>
        </p:nvSpPr>
        <p:spPr>
          <a:xfrm>
            <a:off x="1807761" y="3987976"/>
            <a:ext cx="990600" cy="276999"/>
          </a:xfrm>
          <a:prstGeom prst="rect">
            <a:avLst/>
          </a:prstGeom>
          <a:noFill/>
        </p:spPr>
        <p:txBody>
          <a:bodyPr wrap="square" rtlCol="0">
            <a:spAutoFit/>
          </a:bodyPr>
          <a:lstStyle/>
          <a:p>
            <a:r>
              <a:rPr lang="mn-MN" sz="1200" b="1" dirty="0">
                <a:solidFill>
                  <a:schemeClr val="bg1"/>
                </a:solidFill>
                <a:latin typeface="Arial" pitchFamily="34" charset="0"/>
                <a:cs typeface="Arial" pitchFamily="34" charset="0"/>
              </a:rPr>
              <a:t>20</a:t>
            </a:r>
            <a:r>
              <a:rPr lang="en-US" sz="1200" b="1" dirty="0">
                <a:solidFill>
                  <a:schemeClr val="bg1"/>
                </a:solidFill>
                <a:latin typeface="Arial" pitchFamily="34" charset="0"/>
                <a:cs typeface="Arial" pitchFamily="34" charset="0"/>
              </a:rPr>
              <a:t>20 I</a:t>
            </a:r>
            <a:r>
              <a:rPr lang="mn-MN" sz="1200" b="1" dirty="0">
                <a:solidFill>
                  <a:schemeClr val="bg1"/>
                </a:solidFill>
                <a:latin typeface="Arial" pitchFamily="34" charset="0"/>
                <a:cs typeface="Arial" pitchFamily="34" charset="0"/>
              </a:rPr>
              <a:t>-</a:t>
            </a:r>
            <a:r>
              <a:rPr lang="en-US" sz="1200" b="1" dirty="0">
                <a:solidFill>
                  <a:schemeClr val="bg1"/>
                </a:solidFill>
                <a:latin typeface="Arial" pitchFamily="34" charset="0"/>
                <a:cs typeface="Arial" pitchFamily="34" charset="0"/>
              </a:rPr>
              <a:t>XII</a:t>
            </a:r>
          </a:p>
        </p:txBody>
      </p:sp>
      <p:sp>
        <p:nvSpPr>
          <p:cNvPr id="67" name="Rectangle 66"/>
          <p:cNvSpPr/>
          <p:nvPr/>
        </p:nvSpPr>
        <p:spPr>
          <a:xfrm>
            <a:off x="3500532" y="4961691"/>
            <a:ext cx="3277640" cy="1077218"/>
          </a:xfrm>
          <a:prstGeom prst="rect">
            <a:avLst/>
          </a:prstGeom>
          <a:solidFill>
            <a:schemeClr val="accent6"/>
          </a:solidFill>
        </p:spPr>
        <p:txBody>
          <a:bodyPr wrap="square">
            <a:spAutoFit/>
          </a:bodyPr>
          <a:lstStyle/>
          <a:p>
            <a:pPr algn="just"/>
            <a:r>
              <a:rPr lang="mn-MN" sz="1600" dirty="0">
                <a:solidFill>
                  <a:schemeClr val="bg1"/>
                </a:solidFill>
                <a:latin typeface="Arial" pitchFamily="34" charset="0"/>
              </a:rPr>
              <a:t>2020</a:t>
            </a:r>
            <a:r>
              <a:rPr lang="en-US" sz="1600" dirty="0">
                <a:solidFill>
                  <a:schemeClr val="bg1"/>
                </a:solidFill>
                <a:latin typeface="Arial" pitchFamily="34" charset="0"/>
              </a:rPr>
              <a:t> </a:t>
            </a:r>
            <a:r>
              <a:rPr lang="mn-MN" sz="1600" dirty="0">
                <a:solidFill>
                  <a:schemeClr val="bg1"/>
                </a:solidFill>
                <a:latin typeface="Arial" pitchFamily="34" charset="0"/>
              </a:rPr>
              <a:t>онд аймгийн хэмжээгээр нийт 1641 эх амаржиж</a:t>
            </a:r>
            <a:r>
              <a:rPr lang="en-US" sz="1600" dirty="0">
                <a:solidFill>
                  <a:schemeClr val="bg1"/>
                </a:solidFill>
                <a:latin typeface="Arial" pitchFamily="34" charset="0"/>
              </a:rPr>
              <a:t> </a:t>
            </a:r>
            <a:r>
              <a:rPr lang="mn-MN" sz="1600" dirty="0">
                <a:solidFill>
                  <a:schemeClr val="bg1"/>
                </a:solidFill>
                <a:latin typeface="Arial" pitchFamily="34" charset="0"/>
              </a:rPr>
              <a:t>өнгөрсөн оны мөн үеэс 131 (7.4%)-ээр</a:t>
            </a:r>
            <a:r>
              <a:rPr lang="en-US" sz="1600" dirty="0">
                <a:solidFill>
                  <a:schemeClr val="bg1"/>
                </a:solidFill>
                <a:latin typeface="Arial" pitchFamily="34" charset="0"/>
              </a:rPr>
              <a:t> </a:t>
            </a:r>
            <a:r>
              <a:rPr lang="mn-MN" sz="1600" dirty="0">
                <a:solidFill>
                  <a:schemeClr val="bg1"/>
                </a:solidFill>
                <a:latin typeface="Arial" pitchFamily="34" charset="0"/>
              </a:rPr>
              <a:t>буурсан байна. </a:t>
            </a:r>
            <a:endParaRPr lang="en-US" sz="1600" dirty="0">
              <a:solidFill>
                <a:schemeClr val="bg1"/>
              </a:solidFill>
              <a:latin typeface="Arial" pitchFamily="34" charset="0"/>
            </a:endParaRPr>
          </a:p>
        </p:txBody>
      </p:sp>
      <p:sp>
        <p:nvSpPr>
          <p:cNvPr id="68" name="Rectangle 67"/>
          <p:cNvSpPr/>
          <p:nvPr/>
        </p:nvSpPr>
        <p:spPr>
          <a:xfrm>
            <a:off x="4999617" y="4105791"/>
            <a:ext cx="761747" cy="369332"/>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a:ln/>
                <a:solidFill>
                  <a:schemeClr val="accent6">
                    <a:lumMod val="50000"/>
                  </a:schemeClr>
                </a:solidFill>
                <a:effectLst>
                  <a:reflection blurRad="10000" stA="55000" endPos="48000" dist="500" dir="5400000" sy="-100000" algn="bl" rotWithShape="0"/>
                </a:effectLst>
                <a:latin typeface="Arial" pitchFamily="34" charset="0"/>
                <a:cs typeface="Arial" pitchFamily="34" charset="0"/>
              </a:rPr>
              <a:t>1 641</a:t>
            </a:r>
          </a:p>
        </p:txBody>
      </p:sp>
      <p:sp>
        <p:nvSpPr>
          <p:cNvPr id="69" name="Rectangle 68"/>
          <p:cNvSpPr/>
          <p:nvPr/>
        </p:nvSpPr>
        <p:spPr>
          <a:xfrm>
            <a:off x="4999617" y="3191391"/>
            <a:ext cx="761747" cy="369332"/>
          </a:xfrm>
          <a:prstGeom prst="rect">
            <a:avLst/>
          </a:prstGeom>
        </p:spPr>
        <p:txBody>
          <a:bodyPr wrap="none">
            <a:spAutoFit/>
          </a:bodyPr>
          <a:lstStyle/>
          <a:p>
            <a:r>
              <a:rPr lang="en-US" b="1" dirty="0">
                <a:ln w="1905"/>
                <a:solidFill>
                  <a:schemeClr val="accent6">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1 772</a:t>
            </a:r>
          </a:p>
        </p:txBody>
      </p:sp>
      <p:sp>
        <p:nvSpPr>
          <p:cNvPr id="70" name="Rectangle 69"/>
          <p:cNvSpPr/>
          <p:nvPr/>
        </p:nvSpPr>
        <p:spPr>
          <a:xfrm>
            <a:off x="4999617" y="2429391"/>
            <a:ext cx="793807"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solidFill>
                  <a:schemeClr val="accent6">
                    <a:lumMod val="50000"/>
                  </a:schemeClr>
                </a:solidFill>
                <a:latin typeface="Arial" panose="020B0604020202020204" pitchFamily="34" charset="0"/>
                <a:cs typeface="Arial" panose="020B0604020202020204" pitchFamily="34" charset="0"/>
              </a:rPr>
              <a:t>1 705</a:t>
            </a:r>
          </a:p>
        </p:txBody>
      </p:sp>
      <p:pic>
        <p:nvPicPr>
          <p:cNvPr id="72" name="Picture 4" descr="&amp;KHcy;ҮҮ&amp;KHcy;&amp;Ecy;&amp;Dcy; &amp;zcy;&amp;ucy;&amp;rcy;&amp;gcy;&amp;acy;&amp;ncy; &amp;icy;&amp;lcy;&amp;ecy;&amp;rcy;&amp;tscy;үү&amp;dcy;"/>
          <p:cNvPicPr>
            <a:picLocks noChangeAspect="1" noChangeArrowheads="1"/>
          </p:cNvPicPr>
          <p:nvPr/>
        </p:nvPicPr>
        <p:blipFill>
          <a:blip r:embed="rId9" cstate="print"/>
          <a:srcRect/>
          <a:stretch>
            <a:fillRect/>
          </a:stretch>
        </p:blipFill>
        <p:spPr bwMode="auto">
          <a:xfrm>
            <a:off x="8270886" y="2446766"/>
            <a:ext cx="2286000" cy="914400"/>
          </a:xfrm>
          <a:prstGeom prst="rect">
            <a:avLst/>
          </a:prstGeom>
          <a:noFill/>
        </p:spPr>
      </p:pic>
      <p:graphicFrame>
        <p:nvGraphicFramePr>
          <p:cNvPr id="73" name="Diagram 72"/>
          <p:cNvGraphicFramePr/>
          <p:nvPr>
            <p:extLst>
              <p:ext uri="{D42A27DB-BD31-4B8C-83A1-F6EECF244321}">
                <p14:modId xmlns:p14="http://schemas.microsoft.com/office/powerpoint/2010/main" val="3716919541"/>
              </p:ext>
            </p:extLst>
          </p:nvPr>
        </p:nvGraphicFramePr>
        <p:xfrm>
          <a:off x="7961315" y="2465161"/>
          <a:ext cx="2514853" cy="21430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4" name="TextBox 73"/>
          <p:cNvSpPr txBox="1"/>
          <p:nvPr/>
        </p:nvSpPr>
        <p:spPr>
          <a:xfrm>
            <a:off x="8709076" y="4238869"/>
            <a:ext cx="1219200" cy="369332"/>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a:ln/>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2020</a:t>
            </a:r>
            <a:r>
              <a:rPr lang="mn-MN" b="1" cap="all" dirty="0">
                <a:ln/>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t>
            </a:r>
            <a:r>
              <a:rPr lang="en-US" b="1" cap="all" dirty="0">
                <a:ln/>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I-XII</a:t>
            </a:r>
          </a:p>
        </p:txBody>
      </p:sp>
      <p:pic>
        <p:nvPicPr>
          <p:cNvPr id="75" name="Picture 74" descr="\\exchange_server\MCCT\PUBLIC\Tserendejid\Information icon\3.jpg"/>
          <p:cNvPicPr>
            <a:picLocks noChangeAspect="1" noChangeArrowheads="1"/>
          </p:cNvPicPr>
          <p:nvPr/>
        </p:nvPicPr>
        <p:blipFill>
          <a:blip r:embed="rId15" cstate="print"/>
          <a:srcRect/>
          <a:stretch>
            <a:fillRect/>
          </a:stretch>
        </p:blipFill>
        <p:spPr bwMode="auto">
          <a:xfrm>
            <a:off x="1761117" y="664003"/>
            <a:ext cx="533400" cy="482442"/>
          </a:xfrm>
          <a:prstGeom prst="rect">
            <a:avLst/>
          </a:prstGeom>
          <a:noFill/>
          <a:ln w="9525">
            <a:noFill/>
            <a:miter lim="800000"/>
            <a:headEnd/>
            <a:tailEnd/>
          </a:ln>
        </p:spPr>
      </p:pic>
      <p:sp>
        <p:nvSpPr>
          <p:cNvPr id="71" name="Rectangle 70"/>
          <p:cNvSpPr/>
          <p:nvPr/>
        </p:nvSpPr>
        <p:spPr>
          <a:xfrm>
            <a:off x="7690320" y="2444780"/>
            <a:ext cx="697627" cy="338554"/>
          </a:xfrm>
          <a:prstGeom prst="rect">
            <a:avLst/>
          </a:prstGeom>
        </p:spPr>
        <p:txBody>
          <a:bodyPr wrap="none">
            <a:spAutoFit/>
          </a:bodyPr>
          <a:lstStyle/>
          <a:p>
            <a:r>
              <a:rPr lang="en-US" sz="1600" b="1" dirty="0">
                <a:solidFill>
                  <a:schemeClr val="accent6">
                    <a:lumMod val="50000"/>
                  </a:schemeClr>
                </a:solidFill>
                <a:latin typeface="Arial" panose="020B0604020202020204" pitchFamily="34" charset="0"/>
                <a:cs typeface="Arial" panose="020B0604020202020204" pitchFamily="34" charset="0"/>
              </a:rPr>
              <a:t>1 780</a:t>
            </a:r>
            <a:endParaRPr lang="en-US" sz="16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43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sp>
        <p:nvSpPr>
          <p:cNvPr id="14" name="Rectangle 12"/>
          <p:cNvSpPr>
            <a:spLocks noChangeArrowheads="1"/>
          </p:cNvSpPr>
          <p:nvPr/>
        </p:nvSpPr>
        <p:spPr bwMode="auto">
          <a:xfrm>
            <a:off x="2523117" y="700575"/>
            <a:ext cx="9080304" cy="461665"/>
          </a:xfrm>
          <a:prstGeom prst="rect">
            <a:avLst/>
          </a:prstGeom>
          <a:no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accent6">
                    <a:lumMod val="50000"/>
                  </a:schemeClr>
                </a:solidFill>
                <a:latin typeface="Arial" pitchFamily="34" charset="0"/>
                <a:cs typeface="Arial" pitchFamily="34" charset="0"/>
              </a:rPr>
              <a:t>ХҮН АМ, НИЙГМИЙН ҮЗҮҮЛЭЛТ- Хүн ам</a:t>
            </a:r>
          </a:p>
        </p:txBody>
      </p:sp>
      <p:sp>
        <p:nvSpPr>
          <p:cNvPr id="17" name="TextBox 7"/>
          <p:cNvSpPr txBox="1">
            <a:spLocks noChangeArrowheads="1"/>
          </p:cNvSpPr>
          <p:nvPr/>
        </p:nvSpPr>
        <p:spPr bwMode="auto">
          <a:xfrm>
            <a:off x="2523116" y="4041558"/>
            <a:ext cx="1371600" cy="338554"/>
          </a:xfrm>
          <a:prstGeom prst="rect">
            <a:avLst/>
          </a:prstGeom>
          <a:noFill/>
          <a:ln w="9525">
            <a:noFill/>
            <a:miter lim="800000"/>
            <a:headEnd/>
            <a:tailEnd/>
          </a:ln>
        </p:spPr>
        <p:txBody>
          <a:bodyPr wrap="square">
            <a:spAutoFit/>
          </a:bodyPr>
          <a:lstStyle/>
          <a:p>
            <a:pPr algn="just"/>
            <a:r>
              <a:rPr lang="mn-MN" sz="1600" b="1" dirty="0">
                <a:solidFill>
                  <a:schemeClr val="accent6">
                    <a:lumMod val="50000"/>
                  </a:schemeClr>
                </a:solidFill>
                <a:latin typeface="Arial" pitchFamily="34" charset="0"/>
                <a:cs typeface="Arial" pitchFamily="34" charset="0"/>
              </a:rPr>
              <a:t>Нас баралт</a:t>
            </a:r>
            <a:endParaRPr lang="en-US" sz="1600" b="1" dirty="0">
              <a:solidFill>
                <a:schemeClr val="accent6">
                  <a:lumMod val="50000"/>
                </a:schemeClr>
              </a:solidFill>
              <a:latin typeface="Arial" pitchFamily="34" charset="0"/>
              <a:cs typeface="Arial" pitchFamily="34" charset="0"/>
            </a:endParaRPr>
          </a:p>
        </p:txBody>
      </p:sp>
      <p:pic>
        <p:nvPicPr>
          <p:cNvPr id="18" name="Picture 17" descr="\\exchange_server\MCCT\PUBLIC\Tserendejid\Information icon\3.jpg"/>
          <p:cNvPicPr>
            <a:picLocks noChangeAspect="1" noChangeArrowheads="1"/>
          </p:cNvPicPr>
          <p:nvPr/>
        </p:nvPicPr>
        <p:blipFill>
          <a:blip r:embed="rId6" cstate="print"/>
          <a:srcRect/>
          <a:stretch>
            <a:fillRect/>
          </a:stretch>
        </p:blipFill>
        <p:spPr bwMode="auto">
          <a:xfrm>
            <a:off x="1410070" y="3881074"/>
            <a:ext cx="533400" cy="482442"/>
          </a:xfrm>
          <a:prstGeom prst="rect">
            <a:avLst/>
          </a:prstGeom>
          <a:noFill/>
          <a:ln w="9525">
            <a:noFill/>
            <a:miter lim="800000"/>
            <a:headEnd/>
            <a:tailEnd/>
          </a:ln>
        </p:spPr>
      </p:pic>
      <p:pic>
        <p:nvPicPr>
          <p:cNvPr id="19" name="Picture 18" descr="\\exchange_server\MCCT\PUBLIC\Tserendejid\Information icon\3.jpg"/>
          <p:cNvPicPr>
            <a:picLocks noChangeAspect="1" noChangeArrowheads="1"/>
          </p:cNvPicPr>
          <p:nvPr/>
        </p:nvPicPr>
        <p:blipFill>
          <a:blip r:embed="rId6" cstate="print"/>
          <a:srcRect/>
          <a:stretch>
            <a:fillRect/>
          </a:stretch>
        </p:blipFill>
        <p:spPr bwMode="auto">
          <a:xfrm>
            <a:off x="1337481" y="700575"/>
            <a:ext cx="533400" cy="482442"/>
          </a:xfrm>
          <a:prstGeom prst="rect">
            <a:avLst/>
          </a:prstGeom>
          <a:noFill/>
          <a:ln w="9525">
            <a:noFill/>
            <a:miter lim="800000"/>
            <a:headEnd/>
            <a:tailEnd/>
          </a:ln>
        </p:spPr>
      </p:pic>
      <p:graphicFrame>
        <p:nvGraphicFramePr>
          <p:cNvPr id="23" name="Chart 22"/>
          <p:cNvGraphicFramePr>
            <a:graphicFrameLocks/>
          </p:cNvGraphicFramePr>
          <p:nvPr>
            <p:extLst>
              <p:ext uri="{D42A27DB-BD31-4B8C-83A1-F6EECF244321}">
                <p14:modId xmlns:p14="http://schemas.microsoft.com/office/powerpoint/2010/main" val="3834986692"/>
              </p:ext>
            </p:extLst>
          </p:nvPr>
        </p:nvGraphicFramePr>
        <p:xfrm>
          <a:off x="1711492" y="1327396"/>
          <a:ext cx="9891929" cy="24424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hart 23"/>
          <p:cNvGraphicFramePr>
            <a:graphicFrameLocks/>
          </p:cNvGraphicFramePr>
          <p:nvPr>
            <p:extLst>
              <p:ext uri="{D42A27DB-BD31-4B8C-83A1-F6EECF244321}">
                <p14:modId xmlns:p14="http://schemas.microsoft.com/office/powerpoint/2010/main" val="1812309252"/>
              </p:ext>
            </p:extLst>
          </p:nvPr>
        </p:nvGraphicFramePr>
        <p:xfrm>
          <a:off x="1505685" y="4492574"/>
          <a:ext cx="10097735" cy="184083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97090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sp>
        <p:nvSpPr>
          <p:cNvPr id="14" name="Rectangle 12"/>
          <p:cNvSpPr>
            <a:spLocks noChangeArrowheads="1"/>
          </p:cNvSpPr>
          <p:nvPr/>
        </p:nvSpPr>
        <p:spPr bwMode="auto">
          <a:xfrm>
            <a:off x="2377938" y="764674"/>
            <a:ext cx="9080304" cy="461665"/>
          </a:xfrm>
          <a:prstGeom prst="rect">
            <a:avLst/>
          </a:prstGeom>
          <a:no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accent6">
                    <a:lumMod val="50000"/>
                  </a:schemeClr>
                </a:solidFill>
                <a:latin typeface="Arial" pitchFamily="34" charset="0"/>
                <a:cs typeface="Arial" pitchFamily="34" charset="0"/>
              </a:rPr>
              <a:t>ХҮН АМ, НИЙГМИЙН ҮЗҮҮЛЭЛТ- </a:t>
            </a:r>
            <a:r>
              <a:rPr lang="mn-MN" sz="2000" b="1" dirty="0">
                <a:solidFill>
                  <a:schemeClr val="accent6">
                    <a:lumMod val="50000"/>
                  </a:schemeClr>
                </a:solidFill>
                <a:latin typeface="Arial" pitchFamily="34" charset="0"/>
                <a:cs typeface="Arial" pitchFamily="34" charset="0"/>
              </a:rPr>
              <a:t>Нийгмийн зарим үзүүлэлт</a:t>
            </a:r>
          </a:p>
        </p:txBody>
      </p:sp>
      <p:pic>
        <p:nvPicPr>
          <p:cNvPr id="19" name="Picture 18" descr="\\exchange_server\MCCT\PUBLIC\Tserendejid\Information icon\3.jpg"/>
          <p:cNvPicPr>
            <a:picLocks noChangeAspect="1" noChangeArrowheads="1"/>
          </p:cNvPicPr>
          <p:nvPr/>
        </p:nvPicPr>
        <p:blipFill>
          <a:blip r:embed="rId6" cstate="print"/>
          <a:srcRect/>
          <a:stretch>
            <a:fillRect/>
          </a:stretch>
        </p:blipFill>
        <p:spPr bwMode="auto">
          <a:xfrm>
            <a:off x="1337481" y="700575"/>
            <a:ext cx="533400" cy="482442"/>
          </a:xfrm>
          <a:prstGeom prst="rect">
            <a:avLst/>
          </a:prstGeom>
          <a:noFill/>
          <a:ln w="9525">
            <a:noFill/>
            <a:miter lim="800000"/>
            <a:headEnd/>
            <a:tailEnd/>
          </a:ln>
        </p:spPr>
      </p:pic>
      <p:pic>
        <p:nvPicPr>
          <p:cNvPr id="2" name="Picture 1"/>
          <p:cNvPicPr>
            <a:picLocks noChangeAspect="1"/>
          </p:cNvPicPr>
          <p:nvPr/>
        </p:nvPicPr>
        <p:blipFill>
          <a:blip r:embed="rId7"/>
          <a:stretch>
            <a:fillRect/>
          </a:stretch>
        </p:blipFill>
        <p:spPr>
          <a:xfrm>
            <a:off x="1604181" y="1927270"/>
            <a:ext cx="1716535" cy="969524"/>
          </a:xfrm>
          <a:prstGeom prst="rect">
            <a:avLst/>
          </a:prstGeom>
        </p:spPr>
      </p:pic>
      <p:pic>
        <p:nvPicPr>
          <p:cNvPr id="3" name="Picture 2"/>
          <p:cNvPicPr>
            <a:picLocks noChangeAspect="1"/>
          </p:cNvPicPr>
          <p:nvPr/>
        </p:nvPicPr>
        <p:blipFill>
          <a:blip r:embed="rId8"/>
          <a:stretch>
            <a:fillRect/>
          </a:stretch>
        </p:blipFill>
        <p:spPr>
          <a:xfrm>
            <a:off x="1671077" y="3419793"/>
            <a:ext cx="1721297" cy="994878"/>
          </a:xfrm>
          <a:prstGeom prst="rect">
            <a:avLst/>
          </a:prstGeom>
        </p:spPr>
      </p:pic>
      <p:pic>
        <p:nvPicPr>
          <p:cNvPr id="5" name="Picture 4"/>
          <p:cNvPicPr>
            <a:picLocks noChangeAspect="1"/>
          </p:cNvPicPr>
          <p:nvPr/>
        </p:nvPicPr>
        <p:blipFill>
          <a:blip r:embed="rId9"/>
          <a:stretch>
            <a:fillRect/>
          </a:stretch>
        </p:blipFill>
        <p:spPr>
          <a:xfrm>
            <a:off x="1629491" y="5110905"/>
            <a:ext cx="1639168" cy="976878"/>
          </a:xfrm>
          <a:prstGeom prst="rect">
            <a:avLst/>
          </a:prstGeom>
        </p:spPr>
      </p:pic>
      <p:pic>
        <p:nvPicPr>
          <p:cNvPr id="7" name="Picture 6"/>
          <p:cNvPicPr>
            <a:picLocks noChangeAspect="1"/>
          </p:cNvPicPr>
          <p:nvPr/>
        </p:nvPicPr>
        <p:blipFill>
          <a:blip r:embed="rId10"/>
          <a:stretch>
            <a:fillRect/>
          </a:stretch>
        </p:blipFill>
        <p:spPr>
          <a:xfrm>
            <a:off x="7238197" y="2124440"/>
            <a:ext cx="1804036" cy="894802"/>
          </a:xfrm>
          <a:prstGeom prst="rect">
            <a:avLst/>
          </a:prstGeom>
        </p:spPr>
      </p:pic>
      <p:sp>
        <p:nvSpPr>
          <p:cNvPr id="8" name="TextBox 7"/>
          <p:cNvSpPr txBox="1"/>
          <p:nvPr/>
        </p:nvSpPr>
        <p:spPr>
          <a:xfrm>
            <a:off x="1221657" y="1491959"/>
            <a:ext cx="2667012" cy="338554"/>
          </a:xfrm>
          <a:prstGeom prst="rect">
            <a:avLst/>
          </a:prstGeom>
          <a:noFill/>
        </p:spPr>
        <p:txBody>
          <a:bodyPr wrap="none" rtlCol="0">
            <a:spAutoFit/>
          </a:bodyPr>
          <a:lstStyle/>
          <a:p>
            <a:r>
              <a:rPr lang="mn-MN" sz="1600" dirty="0">
                <a:solidFill>
                  <a:schemeClr val="accent6">
                    <a:lumMod val="50000"/>
                  </a:schemeClr>
                </a:solidFill>
                <a:latin typeface="Arial" panose="020B0604020202020204" pitchFamily="34" charset="0"/>
                <a:cs typeface="Arial" panose="020B0604020202020204" pitchFamily="34" charset="0"/>
              </a:rPr>
              <a:t>Бүтэн өнчин хүүхдийн тоо</a:t>
            </a:r>
            <a:endParaRPr lang="en-US" sz="1600" dirty="0">
              <a:solidFill>
                <a:schemeClr val="accent6">
                  <a:lumMod val="50000"/>
                </a:schemeClr>
              </a:solidFill>
              <a:latin typeface="Arial" panose="020B0604020202020204" pitchFamily="34" charset="0"/>
              <a:cs typeface="Arial" panose="020B0604020202020204" pitchFamily="34" charset="0"/>
            </a:endParaRPr>
          </a:p>
        </p:txBody>
      </p:sp>
      <p:sp>
        <p:nvSpPr>
          <p:cNvPr id="25" name="TextBox 24"/>
          <p:cNvSpPr txBox="1"/>
          <p:nvPr/>
        </p:nvSpPr>
        <p:spPr>
          <a:xfrm>
            <a:off x="1324108" y="3017560"/>
            <a:ext cx="2654509" cy="338554"/>
          </a:xfrm>
          <a:prstGeom prst="rect">
            <a:avLst/>
          </a:prstGeom>
          <a:noFill/>
        </p:spPr>
        <p:txBody>
          <a:bodyPr wrap="none" rtlCol="0">
            <a:spAutoFit/>
          </a:bodyPr>
          <a:lstStyle/>
          <a:p>
            <a:r>
              <a:rPr lang="mn-MN" sz="1600" dirty="0">
                <a:solidFill>
                  <a:schemeClr val="accent6">
                    <a:lumMod val="50000"/>
                  </a:schemeClr>
                </a:solidFill>
                <a:latin typeface="Arial" panose="020B0604020202020204" pitchFamily="34" charset="0"/>
                <a:cs typeface="Arial" panose="020B0604020202020204" pitchFamily="34" charset="0"/>
              </a:rPr>
              <a:t>Хагас өнчин хүүхдийн тоо</a:t>
            </a:r>
            <a:endParaRPr lang="en-US" sz="1600" dirty="0">
              <a:solidFill>
                <a:schemeClr val="accent6">
                  <a:lumMod val="50000"/>
                </a:schemeClr>
              </a:solidFill>
              <a:latin typeface="Arial" panose="020B0604020202020204" pitchFamily="34" charset="0"/>
              <a:cs typeface="Arial" panose="020B0604020202020204" pitchFamily="34" charset="0"/>
            </a:endParaRPr>
          </a:p>
        </p:txBody>
      </p:sp>
      <p:sp>
        <p:nvSpPr>
          <p:cNvPr id="26" name="TextBox 25"/>
          <p:cNvSpPr txBox="1"/>
          <p:nvPr/>
        </p:nvSpPr>
        <p:spPr>
          <a:xfrm>
            <a:off x="1324108" y="4535438"/>
            <a:ext cx="2675861" cy="338554"/>
          </a:xfrm>
          <a:prstGeom prst="rect">
            <a:avLst/>
          </a:prstGeom>
          <a:noFill/>
        </p:spPr>
        <p:txBody>
          <a:bodyPr wrap="none" rtlCol="0">
            <a:spAutoFit/>
          </a:bodyPr>
          <a:lstStyle/>
          <a:p>
            <a:r>
              <a:rPr lang="mn-MN" sz="1600" dirty="0">
                <a:solidFill>
                  <a:schemeClr val="accent6">
                    <a:lumMod val="50000"/>
                  </a:schemeClr>
                </a:solidFill>
                <a:latin typeface="Arial" panose="020B0604020202020204" pitchFamily="34" charset="0"/>
                <a:cs typeface="Arial" panose="020B0604020202020204" pitchFamily="34" charset="0"/>
              </a:rPr>
              <a:t>Өрх толгойлсон эхийн тоо</a:t>
            </a:r>
            <a:endParaRPr lang="en-US" sz="1600" dirty="0">
              <a:solidFill>
                <a:schemeClr val="accent6">
                  <a:lumMod val="50000"/>
                </a:schemeClr>
              </a:solidFill>
              <a:latin typeface="Arial" panose="020B0604020202020204" pitchFamily="34" charset="0"/>
              <a:cs typeface="Arial" panose="020B0604020202020204" pitchFamily="34" charset="0"/>
            </a:endParaRPr>
          </a:p>
        </p:txBody>
      </p:sp>
      <p:sp>
        <p:nvSpPr>
          <p:cNvPr id="27" name="TextBox 26"/>
          <p:cNvSpPr txBox="1"/>
          <p:nvPr/>
        </p:nvSpPr>
        <p:spPr>
          <a:xfrm>
            <a:off x="6622219" y="1390615"/>
            <a:ext cx="3080876" cy="584775"/>
          </a:xfrm>
          <a:prstGeom prst="rect">
            <a:avLst/>
          </a:prstGeom>
          <a:noFill/>
        </p:spPr>
        <p:txBody>
          <a:bodyPr wrap="square" rtlCol="0">
            <a:spAutoFit/>
          </a:bodyPr>
          <a:lstStyle/>
          <a:p>
            <a:pPr algn="ctr"/>
            <a:r>
              <a:rPr lang="mn-MN" sz="1600" dirty="0">
                <a:solidFill>
                  <a:schemeClr val="accent6">
                    <a:lumMod val="50000"/>
                  </a:schemeClr>
                </a:solidFill>
                <a:latin typeface="Arial" panose="020B0604020202020204" pitchFamily="34" charset="0"/>
                <a:cs typeface="Arial" panose="020B0604020202020204" pitchFamily="34" charset="0"/>
              </a:rPr>
              <a:t>Ганц биеэр өрх үүсгэн амьдарч буй өндөр настан</a:t>
            </a:r>
            <a:endParaRPr lang="en-US" sz="1600" dirty="0">
              <a:solidFill>
                <a:schemeClr val="accent6">
                  <a:lumMod val="50000"/>
                </a:schemeClr>
              </a:solidFill>
              <a:latin typeface="Arial" panose="020B0604020202020204" pitchFamily="34" charset="0"/>
              <a:cs typeface="Arial" panose="020B0604020202020204" pitchFamily="34" charset="0"/>
            </a:endParaRPr>
          </a:p>
        </p:txBody>
      </p:sp>
      <p:sp>
        <p:nvSpPr>
          <p:cNvPr id="28" name="TextBox 27"/>
          <p:cNvSpPr txBox="1"/>
          <p:nvPr/>
        </p:nvSpPr>
        <p:spPr>
          <a:xfrm>
            <a:off x="4039499" y="1454284"/>
            <a:ext cx="2582720" cy="369332"/>
          </a:xfrm>
          <a:prstGeom prst="rect">
            <a:avLst/>
          </a:prstGeom>
          <a:noFill/>
        </p:spPr>
        <p:txBody>
          <a:bodyPr wrap="square" rtlCol="0">
            <a:spAutoFit/>
          </a:bodyPr>
          <a:lstStyle/>
          <a:p>
            <a:r>
              <a:rPr lang="mn-MN" b="1" dirty="0">
                <a:solidFill>
                  <a:schemeClr val="accent6">
                    <a:lumMod val="50000"/>
                  </a:schemeClr>
                </a:solidFill>
                <a:latin typeface="Arial" panose="020B0604020202020204" pitchFamily="34" charset="0"/>
                <a:cs typeface="Arial" panose="020B0604020202020204" pitchFamily="34" charset="0"/>
              </a:rPr>
              <a:t>2019 </a:t>
            </a:r>
            <a:r>
              <a:rPr lang="en-US" b="1" dirty="0">
                <a:solidFill>
                  <a:schemeClr val="accent6">
                    <a:lumMod val="50000"/>
                  </a:schemeClr>
                </a:solidFill>
                <a:latin typeface="Arial" panose="020B0604020202020204" pitchFamily="34" charset="0"/>
                <a:cs typeface="Arial" panose="020B0604020202020204" pitchFamily="34" charset="0"/>
              </a:rPr>
              <a:t>I-XII    </a:t>
            </a:r>
            <a:r>
              <a:rPr lang="mn-MN" b="1" dirty="0">
                <a:solidFill>
                  <a:schemeClr val="accent6">
                    <a:lumMod val="50000"/>
                  </a:schemeClr>
                </a:solidFill>
                <a:latin typeface="Arial" panose="020B0604020202020204" pitchFamily="34" charset="0"/>
                <a:cs typeface="Arial" panose="020B0604020202020204" pitchFamily="34" charset="0"/>
              </a:rPr>
              <a:t>20</a:t>
            </a:r>
            <a:r>
              <a:rPr lang="en-US" b="1" dirty="0">
                <a:solidFill>
                  <a:schemeClr val="accent6">
                    <a:lumMod val="50000"/>
                  </a:schemeClr>
                </a:solidFill>
                <a:latin typeface="Arial" panose="020B0604020202020204" pitchFamily="34" charset="0"/>
                <a:cs typeface="Arial" panose="020B0604020202020204" pitchFamily="34" charset="0"/>
              </a:rPr>
              <a:t>20</a:t>
            </a:r>
            <a:r>
              <a:rPr lang="mn-MN" b="1" dirty="0">
                <a:solidFill>
                  <a:schemeClr val="accent6">
                    <a:lumMod val="50000"/>
                  </a:schemeClr>
                </a:solidFill>
                <a:latin typeface="Arial" panose="020B0604020202020204" pitchFamily="34" charset="0"/>
                <a:cs typeface="Arial" panose="020B0604020202020204" pitchFamily="34" charset="0"/>
              </a:rPr>
              <a:t> </a:t>
            </a:r>
            <a:r>
              <a:rPr lang="en-US" b="1" dirty="0">
                <a:solidFill>
                  <a:schemeClr val="accent6">
                    <a:lumMod val="50000"/>
                  </a:schemeClr>
                </a:solidFill>
                <a:latin typeface="Arial" panose="020B0604020202020204" pitchFamily="34" charset="0"/>
                <a:cs typeface="Arial" panose="020B0604020202020204" pitchFamily="34" charset="0"/>
              </a:rPr>
              <a:t>I-XII          </a:t>
            </a:r>
          </a:p>
        </p:txBody>
      </p:sp>
      <p:sp>
        <p:nvSpPr>
          <p:cNvPr id="29" name="TextBox 28"/>
          <p:cNvSpPr txBox="1"/>
          <p:nvPr/>
        </p:nvSpPr>
        <p:spPr>
          <a:xfrm>
            <a:off x="9652590" y="1513726"/>
            <a:ext cx="2362376" cy="338554"/>
          </a:xfrm>
          <a:prstGeom prst="rect">
            <a:avLst/>
          </a:prstGeom>
          <a:noFill/>
        </p:spPr>
        <p:txBody>
          <a:bodyPr wrap="square" rtlCol="0">
            <a:spAutoFit/>
          </a:bodyPr>
          <a:lstStyle/>
          <a:p>
            <a:r>
              <a:rPr lang="mn-MN" sz="1600" b="1" dirty="0">
                <a:solidFill>
                  <a:schemeClr val="accent6">
                    <a:lumMod val="50000"/>
                  </a:schemeClr>
                </a:solidFill>
                <a:latin typeface="Arial" panose="020B0604020202020204" pitchFamily="34" charset="0"/>
                <a:cs typeface="Arial" panose="020B0604020202020204" pitchFamily="34" charset="0"/>
              </a:rPr>
              <a:t>2019 </a:t>
            </a:r>
            <a:r>
              <a:rPr lang="en-US" sz="1600" b="1" dirty="0">
                <a:solidFill>
                  <a:schemeClr val="accent6">
                    <a:lumMod val="50000"/>
                  </a:schemeClr>
                </a:solidFill>
                <a:latin typeface="Arial" panose="020B0604020202020204" pitchFamily="34" charset="0"/>
                <a:cs typeface="Arial" panose="020B0604020202020204" pitchFamily="34" charset="0"/>
              </a:rPr>
              <a:t>I-XII      </a:t>
            </a:r>
            <a:r>
              <a:rPr lang="mn-MN" sz="1600" b="1" dirty="0">
                <a:solidFill>
                  <a:schemeClr val="accent6">
                    <a:lumMod val="50000"/>
                  </a:schemeClr>
                </a:solidFill>
                <a:latin typeface="Arial" panose="020B0604020202020204" pitchFamily="34" charset="0"/>
                <a:cs typeface="Arial" panose="020B0604020202020204" pitchFamily="34" charset="0"/>
              </a:rPr>
              <a:t>20</a:t>
            </a:r>
            <a:r>
              <a:rPr lang="en-US" sz="1600" b="1" dirty="0">
                <a:solidFill>
                  <a:schemeClr val="accent6">
                    <a:lumMod val="50000"/>
                  </a:schemeClr>
                </a:solidFill>
                <a:latin typeface="Arial" panose="020B0604020202020204" pitchFamily="34" charset="0"/>
                <a:cs typeface="Arial" panose="020B0604020202020204" pitchFamily="34" charset="0"/>
              </a:rPr>
              <a:t>20</a:t>
            </a:r>
            <a:r>
              <a:rPr lang="mn-MN" sz="1600" b="1" dirty="0">
                <a:solidFill>
                  <a:schemeClr val="accent6">
                    <a:lumMod val="50000"/>
                  </a:schemeClr>
                </a:solidFill>
                <a:latin typeface="Arial" panose="020B0604020202020204" pitchFamily="34" charset="0"/>
                <a:cs typeface="Arial" panose="020B0604020202020204" pitchFamily="34" charset="0"/>
              </a:rPr>
              <a:t> </a:t>
            </a:r>
            <a:r>
              <a:rPr lang="en-US" sz="1600" b="1" dirty="0">
                <a:solidFill>
                  <a:schemeClr val="accent6">
                    <a:lumMod val="50000"/>
                  </a:schemeClr>
                </a:solidFill>
                <a:latin typeface="Arial" panose="020B0604020202020204" pitchFamily="34" charset="0"/>
                <a:cs typeface="Arial" panose="020B0604020202020204" pitchFamily="34" charset="0"/>
              </a:rPr>
              <a:t>I-XII          </a:t>
            </a:r>
          </a:p>
        </p:txBody>
      </p:sp>
      <p:sp>
        <p:nvSpPr>
          <p:cNvPr id="10" name="TextBox 9"/>
          <p:cNvSpPr txBox="1"/>
          <p:nvPr/>
        </p:nvSpPr>
        <p:spPr>
          <a:xfrm>
            <a:off x="4187635" y="2104448"/>
            <a:ext cx="818880" cy="523220"/>
          </a:xfrm>
          <a:prstGeom prst="rect">
            <a:avLst/>
          </a:prstGeom>
          <a:noFill/>
        </p:spPr>
        <p:txBody>
          <a:bodyPr wrap="square" rtlCol="0">
            <a:spAutoFit/>
          </a:bodyPr>
          <a:lstStyle/>
          <a:p>
            <a:r>
              <a:rPr lang="en-US" sz="2800" dirty="0">
                <a:solidFill>
                  <a:schemeClr val="accent6">
                    <a:lumMod val="50000"/>
                  </a:schemeClr>
                </a:solidFill>
                <a:latin typeface="Arial" panose="020B0604020202020204" pitchFamily="34" charset="0"/>
                <a:cs typeface="Arial" panose="020B0604020202020204" pitchFamily="34" charset="0"/>
              </a:rPr>
              <a:t>128</a:t>
            </a:r>
          </a:p>
        </p:txBody>
      </p:sp>
      <p:sp>
        <p:nvSpPr>
          <p:cNvPr id="30" name="TextBox 29"/>
          <p:cNvSpPr txBox="1"/>
          <p:nvPr/>
        </p:nvSpPr>
        <p:spPr>
          <a:xfrm>
            <a:off x="5463994" y="2110086"/>
            <a:ext cx="818880" cy="523220"/>
          </a:xfrm>
          <a:prstGeom prst="rect">
            <a:avLst/>
          </a:prstGeom>
          <a:noFill/>
        </p:spPr>
        <p:txBody>
          <a:bodyPr wrap="square" rtlCol="0">
            <a:spAutoFit/>
          </a:bodyPr>
          <a:lstStyle/>
          <a:p>
            <a:r>
              <a:rPr lang="en-US" sz="2800" dirty="0">
                <a:solidFill>
                  <a:schemeClr val="accent6">
                    <a:lumMod val="50000"/>
                  </a:schemeClr>
                </a:solidFill>
                <a:latin typeface="Arial" panose="020B0604020202020204" pitchFamily="34" charset="0"/>
                <a:cs typeface="Arial" panose="020B0604020202020204" pitchFamily="34" charset="0"/>
              </a:rPr>
              <a:t>132</a:t>
            </a:r>
          </a:p>
        </p:txBody>
      </p:sp>
      <p:sp>
        <p:nvSpPr>
          <p:cNvPr id="31" name="TextBox 30"/>
          <p:cNvSpPr txBox="1"/>
          <p:nvPr/>
        </p:nvSpPr>
        <p:spPr>
          <a:xfrm>
            <a:off x="4039499" y="3636580"/>
            <a:ext cx="1198361" cy="523220"/>
          </a:xfrm>
          <a:prstGeom prst="rect">
            <a:avLst/>
          </a:prstGeom>
          <a:noFill/>
        </p:spPr>
        <p:txBody>
          <a:bodyPr wrap="square" rtlCol="0">
            <a:spAutoFit/>
          </a:bodyPr>
          <a:lstStyle/>
          <a:p>
            <a:r>
              <a:rPr lang="en-US" sz="2800" dirty="0">
                <a:solidFill>
                  <a:schemeClr val="accent6">
                    <a:lumMod val="50000"/>
                  </a:schemeClr>
                </a:solidFill>
                <a:latin typeface="Arial" panose="020B0604020202020204" pitchFamily="34" charset="0"/>
                <a:cs typeface="Arial" panose="020B0604020202020204" pitchFamily="34" charset="0"/>
              </a:rPr>
              <a:t>1 309</a:t>
            </a:r>
          </a:p>
        </p:txBody>
      </p:sp>
      <p:sp>
        <p:nvSpPr>
          <p:cNvPr id="32" name="TextBox 31"/>
          <p:cNvSpPr txBox="1"/>
          <p:nvPr/>
        </p:nvSpPr>
        <p:spPr>
          <a:xfrm>
            <a:off x="5330859" y="3652060"/>
            <a:ext cx="1198361" cy="523220"/>
          </a:xfrm>
          <a:prstGeom prst="rect">
            <a:avLst/>
          </a:prstGeom>
          <a:noFill/>
        </p:spPr>
        <p:txBody>
          <a:bodyPr wrap="square" rtlCol="0">
            <a:spAutoFit/>
          </a:bodyPr>
          <a:lstStyle/>
          <a:p>
            <a:r>
              <a:rPr lang="en-US" sz="2800" dirty="0">
                <a:solidFill>
                  <a:schemeClr val="accent6">
                    <a:lumMod val="50000"/>
                  </a:schemeClr>
                </a:solidFill>
                <a:latin typeface="Arial" panose="020B0604020202020204" pitchFamily="34" charset="0"/>
                <a:cs typeface="Arial" panose="020B0604020202020204" pitchFamily="34" charset="0"/>
              </a:rPr>
              <a:t>1 316</a:t>
            </a:r>
          </a:p>
        </p:txBody>
      </p:sp>
      <p:sp>
        <p:nvSpPr>
          <p:cNvPr id="33" name="TextBox 32"/>
          <p:cNvSpPr txBox="1"/>
          <p:nvPr/>
        </p:nvSpPr>
        <p:spPr>
          <a:xfrm>
            <a:off x="3999969" y="5226009"/>
            <a:ext cx="1198361" cy="523220"/>
          </a:xfrm>
          <a:prstGeom prst="rect">
            <a:avLst/>
          </a:prstGeom>
          <a:noFill/>
        </p:spPr>
        <p:txBody>
          <a:bodyPr wrap="square" rtlCol="0">
            <a:spAutoFit/>
          </a:bodyPr>
          <a:lstStyle/>
          <a:p>
            <a:r>
              <a:rPr lang="en-US" sz="2800" dirty="0">
                <a:solidFill>
                  <a:schemeClr val="accent6">
                    <a:lumMod val="50000"/>
                  </a:schemeClr>
                </a:solidFill>
                <a:latin typeface="Arial" panose="020B0604020202020204" pitchFamily="34" charset="0"/>
                <a:cs typeface="Arial" panose="020B0604020202020204" pitchFamily="34" charset="0"/>
              </a:rPr>
              <a:t>3 114</a:t>
            </a:r>
          </a:p>
        </p:txBody>
      </p:sp>
      <p:sp>
        <p:nvSpPr>
          <p:cNvPr id="34" name="TextBox 33"/>
          <p:cNvSpPr txBox="1"/>
          <p:nvPr/>
        </p:nvSpPr>
        <p:spPr>
          <a:xfrm>
            <a:off x="5342326" y="5226009"/>
            <a:ext cx="1198361" cy="523220"/>
          </a:xfrm>
          <a:prstGeom prst="rect">
            <a:avLst/>
          </a:prstGeom>
          <a:noFill/>
        </p:spPr>
        <p:txBody>
          <a:bodyPr wrap="square" rtlCol="0">
            <a:spAutoFit/>
          </a:bodyPr>
          <a:lstStyle/>
          <a:p>
            <a:r>
              <a:rPr lang="en-US" sz="2800" dirty="0">
                <a:solidFill>
                  <a:schemeClr val="accent6">
                    <a:lumMod val="50000"/>
                  </a:schemeClr>
                </a:solidFill>
                <a:latin typeface="Arial" panose="020B0604020202020204" pitchFamily="34" charset="0"/>
                <a:cs typeface="Arial" panose="020B0604020202020204" pitchFamily="34" charset="0"/>
              </a:rPr>
              <a:t>3 183</a:t>
            </a:r>
          </a:p>
        </p:txBody>
      </p:sp>
      <p:cxnSp>
        <p:nvCxnSpPr>
          <p:cNvPr id="35" name="Straight Connector 34"/>
          <p:cNvCxnSpPr/>
          <p:nvPr/>
        </p:nvCxnSpPr>
        <p:spPr>
          <a:xfrm>
            <a:off x="1604181" y="2896794"/>
            <a:ext cx="485907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a:xfrm>
            <a:off x="5231102" y="1823616"/>
            <a:ext cx="0" cy="1073178"/>
          </a:xfrm>
          <a:prstGeom prst="line">
            <a:avLst/>
          </a:prstGeom>
        </p:spPr>
        <p:style>
          <a:lnRef idx="2">
            <a:schemeClr val="accent6"/>
          </a:lnRef>
          <a:fillRef idx="0">
            <a:schemeClr val="accent6"/>
          </a:fillRef>
          <a:effectRef idx="1">
            <a:schemeClr val="accent6"/>
          </a:effectRef>
          <a:fontRef idx="minor">
            <a:schemeClr val="tx1"/>
          </a:fontRef>
        </p:style>
      </p:cxnSp>
      <p:cxnSp>
        <p:nvCxnSpPr>
          <p:cNvPr id="39" name="Straight Connector 38"/>
          <p:cNvCxnSpPr/>
          <p:nvPr/>
        </p:nvCxnSpPr>
        <p:spPr>
          <a:xfrm>
            <a:off x="1570434" y="4472464"/>
            <a:ext cx="485907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40" name="Straight Connector 39"/>
          <p:cNvCxnSpPr/>
          <p:nvPr/>
        </p:nvCxnSpPr>
        <p:spPr>
          <a:xfrm>
            <a:off x="5197355" y="3399286"/>
            <a:ext cx="0" cy="1073178"/>
          </a:xfrm>
          <a:prstGeom prst="line">
            <a:avLst/>
          </a:prstGeom>
        </p:spPr>
        <p:style>
          <a:lnRef idx="2">
            <a:schemeClr val="accent6"/>
          </a:lnRef>
          <a:fillRef idx="0">
            <a:schemeClr val="accent6"/>
          </a:fillRef>
          <a:effectRef idx="1">
            <a:schemeClr val="accent6"/>
          </a:effectRef>
          <a:fontRef idx="minor">
            <a:schemeClr val="tx1"/>
          </a:fontRef>
        </p:style>
      </p:cxnSp>
      <p:cxnSp>
        <p:nvCxnSpPr>
          <p:cNvPr id="41" name="Straight Connector 40"/>
          <p:cNvCxnSpPr/>
          <p:nvPr/>
        </p:nvCxnSpPr>
        <p:spPr>
          <a:xfrm>
            <a:off x="1570434" y="6184083"/>
            <a:ext cx="485907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42" name="Straight Connector 41"/>
          <p:cNvCxnSpPr/>
          <p:nvPr/>
        </p:nvCxnSpPr>
        <p:spPr>
          <a:xfrm>
            <a:off x="5197355" y="5110905"/>
            <a:ext cx="0" cy="1073178"/>
          </a:xfrm>
          <a:prstGeom prst="line">
            <a:avLst/>
          </a:prstGeom>
        </p:spPr>
        <p:style>
          <a:lnRef idx="2">
            <a:schemeClr val="accent6"/>
          </a:lnRef>
          <a:fillRef idx="0">
            <a:schemeClr val="accent6"/>
          </a:fillRef>
          <a:effectRef idx="1">
            <a:schemeClr val="accent6"/>
          </a:effectRef>
          <a:fontRef idx="minor">
            <a:schemeClr val="tx1"/>
          </a:fontRef>
        </p:style>
      </p:cxnSp>
      <p:cxnSp>
        <p:nvCxnSpPr>
          <p:cNvPr id="43" name="Straight Connector 42"/>
          <p:cNvCxnSpPr/>
          <p:nvPr/>
        </p:nvCxnSpPr>
        <p:spPr>
          <a:xfrm>
            <a:off x="7171538" y="3017560"/>
            <a:ext cx="485907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44" name="Straight Connector 43"/>
          <p:cNvCxnSpPr/>
          <p:nvPr/>
        </p:nvCxnSpPr>
        <p:spPr>
          <a:xfrm>
            <a:off x="10814501" y="1944382"/>
            <a:ext cx="0" cy="1073178"/>
          </a:xfrm>
          <a:prstGeom prst="line">
            <a:avLst/>
          </a:prstGeom>
        </p:spPr>
        <p:style>
          <a:lnRef idx="2">
            <a:schemeClr val="accent6"/>
          </a:lnRef>
          <a:fillRef idx="0">
            <a:schemeClr val="accent6"/>
          </a:fillRef>
          <a:effectRef idx="1">
            <a:schemeClr val="accent6"/>
          </a:effectRef>
          <a:fontRef idx="minor">
            <a:schemeClr val="tx1"/>
          </a:fontRef>
        </p:style>
      </p:cxnSp>
      <p:sp>
        <p:nvSpPr>
          <p:cNvPr id="45" name="Up Arrow 44"/>
          <p:cNvSpPr/>
          <p:nvPr/>
        </p:nvSpPr>
        <p:spPr>
          <a:xfrm>
            <a:off x="6202903" y="2536430"/>
            <a:ext cx="146630" cy="272716"/>
          </a:xfrm>
          <a:prstGeom prst="up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TextBox 45"/>
          <p:cNvSpPr txBox="1"/>
          <p:nvPr/>
        </p:nvSpPr>
        <p:spPr>
          <a:xfrm>
            <a:off x="6301711" y="2606957"/>
            <a:ext cx="593432" cy="307777"/>
          </a:xfrm>
          <a:prstGeom prst="rect">
            <a:avLst/>
          </a:prstGeom>
          <a:noFill/>
        </p:spPr>
        <p:txBody>
          <a:bodyPr wrap="none" rtlCol="0">
            <a:spAutoFit/>
          </a:bodyPr>
          <a:lstStyle/>
          <a:p>
            <a:r>
              <a:rPr lang="en-US" sz="1400" dirty="0">
                <a:solidFill>
                  <a:srgbClr val="C00000"/>
                </a:solidFill>
                <a:latin typeface="Arial" panose="020B0604020202020204" pitchFamily="34" charset="0"/>
                <a:cs typeface="Arial" panose="020B0604020202020204" pitchFamily="34" charset="0"/>
              </a:rPr>
              <a:t>3.1</a:t>
            </a:r>
            <a:r>
              <a:rPr lang="mn-MN" sz="1400" dirty="0">
                <a:solidFill>
                  <a:srgbClr val="C00000"/>
                </a:solidFill>
                <a:latin typeface="Arial" panose="020B0604020202020204" pitchFamily="34" charset="0"/>
                <a:cs typeface="Arial" panose="020B0604020202020204" pitchFamily="34" charset="0"/>
              </a:rPr>
              <a:t>%</a:t>
            </a:r>
            <a:endParaRPr lang="en-US" sz="1400" dirty="0">
              <a:solidFill>
                <a:srgbClr val="C00000"/>
              </a:solidFill>
              <a:latin typeface="Arial" panose="020B0604020202020204" pitchFamily="34" charset="0"/>
              <a:cs typeface="Arial" panose="020B0604020202020204" pitchFamily="34" charset="0"/>
            </a:endParaRPr>
          </a:p>
        </p:txBody>
      </p:sp>
      <p:sp>
        <p:nvSpPr>
          <p:cNvPr id="47" name="Up Arrow 46"/>
          <p:cNvSpPr/>
          <p:nvPr/>
        </p:nvSpPr>
        <p:spPr>
          <a:xfrm>
            <a:off x="6205936" y="4085908"/>
            <a:ext cx="146630" cy="272716"/>
          </a:xfrm>
          <a:prstGeom prst="up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TextBox 47"/>
          <p:cNvSpPr txBox="1"/>
          <p:nvPr/>
        </p:nvSpPr>
        <p:spPr>
          <a:xfrm>
            <a:off x="6304744" y="4156435"/>
            <a:ext cx="593432" cy="307777"/>
          </a:xfrm>
          <a:prstGeom prst="rect">
            <a:avLst/>
          </a:prstGeom>
          <a:noFill/>
        </p:spPr>
        <p:txBody>
          <a:bodyPr wrap="none" rtlCol="0">
            <a:spAutoFit/>
          </a:bodyPr>
          <a:lstStyle/>
          <a:p>
            <a:r>
              <a:rPr lang="mn-MN" sz="1400" dirty="0">
                <a:solidFill>
                  <a:srgbClr val="C00000"/>
                </a:solidFill>
                <a:latin typeface="Arial" panose="020B0604020202020204" pitchFamily="34" charset="0"/>
                <a:cs typeface="Arial" panose="020B0604020202020204" pitchFamily="34" charset="0"/>
              </a:rPr>
              <a:t>0.5%</a:t>
            </a:r>
            <a:endParaRPr lang="en-US" sz="1400" dirty="0">
              <a:solidFill>
                <a:srgbClr val="C00000"/>
              </a:solidFill>
              <a:latin typeface="Arial" panose="020B0604020202020204" pitchFamily="34" charset="0"/>
              <a:cs typeface="Arial" panose="020B0604020202020204" pitchFamily="34" charset="0"/>
            </a:endParaRPr>
          </a:p>
        </p:txBody>
      </p:sp>
      <p:sp>
        <p:nvSpPr>
          <p:cNvPr id="49" name="Up Arrow 48"/>
          <p:cNvSpPr/>
          <p:nvPr/>
        </p:nvSpPr>
        <p:spPr>
          <a:xfrm>
            <a:off x="6202903" y="5783332"/>
            <a:ext cx="146630" cy="272716"/>
          </a:xfrm>
          <a:prstGeom prst="up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TextBox 49"/>
          <p:cNvSpPr txBox="1"/>
          <p:nvPr/>
        </p:nvSpPr>
        <p:spPr>
          <a:xfrm>
            <a:off x="6301711" y="5853859"/>
            <a:ext cx="593432" cy="307777"/>
          </a:xfrm>
          <a:prstGeom prst="rect">
            <a:avLst/>
          </a:prstGeom>
          <a:noFill/>
        </p:spPr>
        <p:txBody>
          <a:bodyPr wrap="none" rtlCol="0">
            <a:spAutoFit/>
          </a:bodyPr>
          <a:lstStyle/>
          <a:p>
            <a:r>
              <a:rPr lang="mn-MN" sz="1400" dirty="0">
                <a:solidFill>
                  <a:srgbClr val="C00000"/>
                </a:solidFill>
                <a:latin typeface="Arial" panose="020B0604020202020204" pitchFamily="34" charset="0"/>
                <a:cs typeface="Arial" panose="020B0604020202020204" pitchFamily="34" charset="0"/>
              </a:rPr>
              <a:t>2.2%</a:t>
            </a:r>
            <a:endParaRPr lang="en-US" sz="1400" dirty="0">
              <a:solidFill>
                <a:srgbClr val="C00000"/>
              </a:solidFill>
              <a:latin typeface="Arial" panose="020B0604020202020204" pitchFamily="34" charset="0"/>
              <a:cs typeface="Arial" panose="020B0604020202020204" pitchFamily="34" charset="0"/>
            </a:endParaRPr>
          </a:p>
        </p:txBody>
      </p:sp>
      <p:sp>
        <p:nvSpPr>
          <p:cNvPr id="51" name="Up Arrow 50"/>
          <p:cNvSpPr/>
          <p:nvPr/>
        </p:nvSpPr>
        <p:spPr>
          <a:xfrm flipV="1">
            <a:off x="11552264" y="2711561"/>
            <a:ext cx="86612" cy="233641"/>
          </a:xfrm>
          <a:prstGeom prst="up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TextBox 51"/>
          <p:cNvSpPr txBox="1"/>
          <p:nvPr/>
        </p:nvSpPr>
        <p:spPr>
          <a:xfrm>
            <a:off x="11598568" y="2697537"/>
            <a:ext cx="593432" cy="307777"/>
          </a:xfrm>
          <a:prstGeom prst="rect">
            <a:avLst/>
          </a:prstGeom>
          <a:noFill/>
        </p:spPr>
        <p:txBody>
          <a:bodyPr wrap="none" rtlCol="0">
            <a:spAutoFit/>
          </a:bodyPr>
          <a:lstStyle/>
          <a:p>
            <a:r>
              <a:rPr lang="mn-MN" sz="1400" dirty="0">
                <a:solidFill>
                  <a:srgbClr val="C00000"/>
                </a:solidFill>
                <a:latin typeface="Arial" panose="020B0604020202020204" pitchFamily="34" charset="0"/>
                <a:cs typeface="Arial" panose="020B0604020202020204" pitchFamily="34" charset="0"/>
              </a:rPr>
              <a:t>1.8%</a:t>
            </a:r>
            <a:endParaRPr lang="en-US" sz="1400" dirty="0">
              <a:solidFill>
                <a:srgbClr val="C00000"/>
              </a:solidFill>
              <a:latin typeface="Arial" panose="020B0604020202020204" pitchFamily="34" charset="0"/>
              <a:cs typeface="Arial" panose="020B0604020202020204" pitchFamily="34" charset="0"/>
            </a:endParaRPr>
          </a:p>
        </p:txBody>
      </p:sp>
      <p:sp>
        <p:nvSpPr>
          <p:cNvPr id="53" name="TextBox 52"/>
          <p:cNvSpPr txBox="1"/>
          <p:nvPr/>
        </p:nvSpPr>
        <p:spPr>
          <a:xfrm>
            <a:off x="10873082" y="2122727"/>
            <a:ext cx="1198361" cy="523220"/>
          </a:xfrm>
          <a:prstGeom prst="rect">
            <a:avLst/>
          </a:prstGeom>
          <a:noFill/>
        </p:spPr>
        <p:txBody>
          <a:bodyPr wrap="square" rtlCol="0">
            <a:spAutoFit/>
          </a:bodyPr>
          <a:lstStyle/>
          <a:p>
            <a:r>
              <a:rPr lang="en-US" sz="2800" dirty="0">
                <a:solidFill>
                  <a:schemeClr val="accent6">
                    <a:lumMod val="50000"/>
                  </a:schemeClr>
                </a:solidFill>
                <a:latin typeface="Arial" panose="020B0604020202020204" pitchFamily="34" charset="0"/>
                <a:cs typeface="Arial" panose="020B0604020202020204" pitchFamily="34" charset="0"/>
              </a:rPr>
              <a:t>1 </a:t>
            </a:r>
            <a:r>
              <a:rPr lang="mn-MN" sz="2800" dirty="0">
                <a:solidFill>
                  <a:schemeClr val="accent6">
                    <a:lumMod val="50000"/>
                  </a:schemeClr>
                </a:solidFill>
                <a:latin typeface="Arial" panose="020B0604020202020204" pitchFamily="34" charset="0"/>
                <a:cs typeface="Arial" panose="020B0604020202020204" pitchFamily="34" charset="0"/>
              </a:rPr>
              <a:t>113</a:t>
            </a:r>
            <a:endParaRPr lang="en-US" sz="2800" dirty="0">
              <a:solidFill>
                <a:schemeClr val="accent6">
                  <a:lumMod val="50000"/>
                </a:schemeClr>
              </a:solidFill>
              <a:latin typeface="Arial" panose="020B0604020202020204" pitchFamily="34" charset="0"/>
              <a:cs typeface="Arial" panose="020B0604020202020204" pitchFamily="34" charset="0"/>
            </a:endParaRPr>
          </a:p>
        </p:txBody>
      </p:sp>
      <p:sp>
        <p:nvSpPr>
          <p:cNvPr id="54" name="TextBox 53"/>
          <p:cNvSpPr txBox="1"/>
          <p:nvPr/>
        </p:nvSpPr>
        <p:spPr>
          <a:xfrm>
            <a:off x="9616140" y="2083737"/>
            <a:ext cx="1198361" cy="523220"/>
          </a:xfrm>
          <a:prstGeom prst="rect">
            <a:avLst/>
          </a:prstGeom>
          <a:noFill/>
        </p:spPr>
        <p:txBody>
          <a:bodyPr wrap="square" rtlCol="0">
            <a:spAutoFit/>
          </a:bodyPr>
          <a:lstStyle/>
          <a:p>
            <a:r>
              <a:rPr lang="en-US" sz="2800" dirty="0">
                <a:solidFill>
                  <a:schemeClr val="accent6">
                    <a:lumMod val="50000"/>
                  </a:schemeClr>
                </a:solidFill>
                <a:latin typeface="Arial" panose="020B0604020202020204" pitchFamily="34" charset="0"/>
                <a:cs typeface="Arial" panose="020B0604020202020204" pitchFamily="34" charset="0"/>
              </a:rPr>
              <a:t>1 </a:t>
            </a:r>
            <a:r>
              <a:rPr lang="mn-MN" sz="2800" dirty="0">
                <a:solidFill>
                  <a:schemeClr val="accent6">
                    <a:lumMod val="50000"/>
                  </a:schemeClr>
                </a:solidFill>
                <a:latin typeface="Arial" panose="020B0604020202020204" pitchFamily="34" charset="0"/>
                <a:cs typeface="Arial" panose="020B0604020202020204" pitchFamily="34" charset="0"/>
              </a:rPr>
              <a:t>13</a:t>
            </a:r>
            <a:r>
              <a:rPr lang="mn-MN" sz="2800" dirty="0">
                <a:latin typeface="Arial" panose="020B0604020202020204" pitchFamily="34" charset="0"/>
                <a:cs typeface="Arial" panose="020B0604020202020204" pitchFamily="34" charset="0"/>
              </a:rPr>
              <a:t>2</a:t>
            </a:r>
            <a:endParaRPr lang="en-US" sz="2800" dirty="0">
              <a:latin typeface="Arial" panose="020B0604020202020204" pitchFamily="34" charset="0"/>
              <a:cs typeface="Arial" panose="020B0604020202020204" pitchFamily="34" charset="0"/>
            </a:endParaRPr>
          </a:p>
        </p:txBody>
      </p:sp>
      <p:graphicFrame>
        <p:nvGraphicFramePr>
          <p:cNvPr id="55" name="Chart 54"/>
          <p:cNvGraphicFramePr>
            <a:graphicFrameLocks/>
          </p:cNvGraphicFramePr>
          <p:nvPr>
            <p:extLst>
              <p:ext uri="{D42A27DB-BD31-4B8C-83A1-F6EECF244321}">
                <p14:modId xmlns:p14="http://schemas.microsoft.com/office/powerpoint/2010/main" val="2775053711"/>
              </p:ext>
            </p:extLst>
          </p:nvPr>
        </p:nvGraphicFramePr>
        <p:xfrm>
          <a:off x="7233838" y="3408391"/>
          <a:ext cx="4572000" cy="274320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99371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19" name="Picture 18"/>
          <p:cNvPicPr/>
          <p:nvPr/>
        </p:nvPicPr>
        <p:blipFill>
          <a:blip r:embed="rId6">
            <a:extLst>
              <a:ext uri="{28A0092B-C50C-407E-A947-70E740481C1C}">
                <a14:useLocalDpi xmlns:a14="http://schemas.microsoft.com/office/drawing/2010/main" val="0"/>
              </a:ext>
            </a:extLst>
          </a:blip>
          <a:srcRect/>
          <a:stretch>
            <a:fillRect/>
          </a:stretch>
        </p:blipFill>
        <p:spPr bwMode="auto">
          <a:xfrm>
            <a:off x="1147478" y="712929"/>
            <a:ext cx="694970" cy="651845"/>
          </a:xfrm>
          <a:prstGeom prst="rect">
            <a:avLst/>
          </a:prstGeom>
          <a:noFill/>
          <a:ln>
            <a:noFill/>
          </a:ln>
        </p:spPr>
      </p:pic>
      <p:sp>
        <p:nvSpPr>
          <p:cNvPr id="2" name="TextBox 1"/>
          <p:cNvSpPr txBox="1"/>
          <p:nvPr/>
        </p:nvSpPr>
        <p:spPr>
          <a:xfrm>
            <a:off x="2159502" y="854185"/>
            <a:ext cx="6340779" cy="369332"/>
          </a:xfrm>
          <a:prstGeom prst="rect">
            <a:avLst/>
          </a:prstGeom>
          <a:noFill/>
        </p:spPr>
        <p:txBody>
          <a:bodyPr wrap="square" rtlCol="0">
            <a:spAutoFit/>
          </a:bodyPr>
          <a:lstStyle/>
          <a:p>
            <a:r>
              <a:rPr lang="mn-MN" b="1" dirty="0">
                <a:solidFill>
                  <a:schemeClr val="accent4">
                    <a:lumMod val="50000"/>
                  </a:schemeClr>
                </a:solidFill>
                <a:latin typeface="Arial" panose="020B0604020202020204" pitchFamily="34" charset="0"/>
                <a:cs typeface="Arial" panose="020B0604020202020204" pitchFamily="34" charset="0"/>
              </a:rPr>
              <a:t>ХҮН АМ, НИЙГМИЙН ҮЗҮҮЛЭЛТ - Боловсрол</a:t>
            </a:r>
            <a:endParaRPr lang="en-US" b="1" dirty="0">
              <a:solidFill>
                <a:schemeClr val="accent4">
                  <a:lumMod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842448" y="1631627"/>
            <a:ext cx="3902194" cy="369332"/>
          </a:xfrm>
          <a:prstGeom prst="rect">
            <a:avLst/>
          </a:prstGeom>
          <a:noFill/>
        </p:spPr>
        <p:txBody>
          <a:bodyPr wrap="square" rtlCol="0">
            <a:spAutoFit/>
          </a:bodyPr>
          <a:lstStyle/>
          <a:p>
            <a:r>
              <a:rPr lang="mn-MN" b="1" dirty="0">
                <a:solidFill>
                  <a:schemeClr val="accent4">
                    <a:lumMod val="50000"/>
                  </a:schemeClr>
                </a:solidFill>
                <a:latin typeface="Arial" panose="020B0604020202020204" pitchFamily="34" charset="0"/>
                <a:cs typeface="Arial" panose="020B0604020202020204" pitchFamily="34" charset="0"/>
              </a:rPr>
              <a:t>Ерөнхий боловсролын сургууль</a:t>
            </a:r>
            <a:endParaRPr lang="en-US" b="1" dirty="0">
              <a:solidFill>
                <a:schemeClr val="accent4">
                  <a:lumMod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18402" y="2209177"/>
            <a:ext cx="1216626" cy="1138046"/>
          </a:xfrm>
          <a:prstGeom prst="rect">
            <a:avLst/>
          </a:prstGeom>
          <a:noFill/>
        </p:spPr>
      </p:pic>
      <p:sp>
        <p:nvSpPr>
          <p:cNvPr id="7" name="TextBox 6"/>
          <p:cNvSpPr txBox="1"/>
          <p:nvPr/>
        </p:nvSpPr>
        <p:spPr>
          <a:xfrm>
            <a:off x="1842448" y="3392814"/>
            <a:ext cx="1473958" cy="646331"/>
          </a:xfrm>
          <a:prstGeom prst="rect">
            <a:avLst/>
          </a:prstGeom>
          <a:noFill/>
        </p:spPr>
        <p:txBody>
          <a:bodyPr wrap="square" rtlCol="0">
            <a:spAutoFit/>
          </a:bodyPr>
          <a:lstStyle/>
          <a:p>
            <a:pPr algn="ctr"/>
            <a:r>
              <a:rPr lang="mn-MN" sz="2000" b="1" dirty="0">
                <a:solidFill>
                  <a:schemeClr val="accent4">
                    <a:lumMod val="50000"/>
                  </a:schemeClr>
                </a:solidFill>
                <a:latin typeface="Arial" panose="020B0604020202020204" pitchFamily="34" charset="0"/>
                <a:cs typeface="Arial" panose="020B0604020202020204" pitchFamily="34" charset="0"/>
              </a:rPr>
              <a:t>35</a:t>
            </a:r>
          </a:p>
          <a:p>
            <a:pPr algn="ctr"/>
            <a:r>
              <a:rPr lang="en-US" sz="1600" b="1" dirty="0">
                <a:solidFill>
                  <a:schemeClr val="accent4">
                    <a:lumMod val="50000"/>
                  </a:schemeClr>
                </a:solidFill>
                <a:latin typeface="Arial" panose="020B0604020202020204" pitchFamily="34" charset="0"/>
                <a:cs typeface="Arial" panose="020B0604020202020204" pitchFamily="34" charset="0"/>
              </a:rPr>
              <a:t>E</a:t>
            </a:r>
            <a:r>
              <a:rPr lang="mn-MN" sz="1600" b="1" dirty="0">
                <a:solidFill>
                  <a:schemeClr val="accent4">
                    <a:lumMod val="50000"/>
                  </a:schemeClr>
                </a:solidFill>
                <a:latin typeface="Arial" panose="020B0604020202020204" pitchFamily="34" charset="0"/>
                <a:cs typeface="Arial" panose="020B0604020202020204" pitchFamily="34" charset="0"/>
              </a:rPr>
              <a:t>БС-ийн тоо</a:t>
            </a:r>
            <a:endParaRPr lang="en-US" sz="1600" b="1" dirty="0">
              <a:solidFill>
                <a:schemeClr val="accent4">
                  <a:lumMod val="50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93122" y="2209177"/>
            <a:ext cx="1341682" cy="1058769"/>
          </a:xfrm>
          <a:prstGeom prst="rect">
            <a:avLst/>
          </a:prstGeom>
        </p:spPr>
      </p:pic>
      <p:sp>
        <p:nvSpPr>
          <p:cNvPr id="23" name="TextBox 22"/>
          <p:cNvSpPr txBox="1"/>
          <p:nvPr/>
        </p:nvSpPr>
        <p:spPr>
          <a:xfrm>
            <a:off x="4292830" y="3292905"/>
            <a:ext cx="1942265" cy="892552"/>
          </a:xfrm>
          <a:prstGeom prst="rect">
            <a:avLst/>
          </a:prstGeom>
          <a:noFill/>
        </p:spPr>
        <p:txBody>
          <a:bodyPr wrap="square" rtlCol="0">
            <a:spAutoFit/>
          </a:bodyPr>
          <a:lstStyle/>
          <a:p>
            <a:pPr algn="ctr"/>
            <a:r>
              <a:rPr lang="mn-MN" sz="2000" b="1" dirty="0">
                <a:solidFill>
                  <a:schemeClr val="accent4">
                    <a:lumMod val="50000"/>
                  </a:schemeClr>
                </a:solidFill>
                <a:latin typeface="Arial" panose="020B0604020202020204" pitchFamily="34" charset="0"/>
                <a:cs typeface="Arial" panose="020B0604020202020204" pitchFamily="34" charset="0"/>
              </a:rPr>
              <a:t>1 098</a:t>
            </a:r>
          </a:p>
          <a:p>
            <a:pPr algn="ctr"/>
            <a:r>
              <a:rPr lang="mn-MN" sz="1600" b="1" dirty="0">
                <a:solidFill>
                  <a:schemeClr val="accent4">
                    <a:lumMod val="50000"/>
                  </a:schemeClr>
                </a:solidFill>
                <a:latin typeface="Arial" panose="020B0604020202020204" pitchFamily="34" charset="0"/>
                <a:cs typeface="Arial" panose="020B0604020202020204" pitchFamily="34" charset="0"/>
              </a:rPr>
              <a:t>Үндсэн багшийн тоо</a:t>
            </a:r>
            <a:endParaRPr lang="en-US" sz="1600" b="1" dirty="0">
              <a:solidFill>
                <a:schemeClr val="accent4">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saturation sat="68000"/>
                    </a14:imgEffect>
                  </a14:imgLayer>
                </a14:imgProps>
              </a:ext>
              <a:ext uri="{28A0092B-C50C-407E-A947-70E740481C1C}">
                <a14:useLocalDpi xmlns:a14="http://schemas.microsoft.com/office/drawing/2010/main" val="0"/>
              </a:ext>
            </a:extLst>
          </a:blip>
          <a:stretch>
            <a:fillRect/>
          </a:stretch>
        </p:blipFill>
        <p:spPr>
          <a:xfrm>
            <a:off x="1814643" y="4035669"/>
            <a:ext cx="1624145" cy="1624145"/>
          </a:xfrm>
          <a:prstGeom prst="rect">
            <a:avLst/>
          </a:prstGeom>
        </p:spPr>
      </p:pic>
      <p:sp>
        <p:nvSpPr>
          <p:cNvPr id="24" name="TextBox 23"/>
          <p:cNvSpPr txBox="1"/>
          <p:nvPr/>
        </p:nvSpPr>
        <p:spPr>
          <a:xfrm>
            <a:off x="1740640" y="5410117"/>
            <a:ext cx="1942265" cy="892552"/>
          </a:xfrm>
          <a:prstGeom prst="rect">
            <a:avLst/>
          </a:prstGeom>
          <a:noFill/>
        </p:spPr>
        <p:txBody>
          <a:bodyPr wrap="square" rtlCol="0">
            <a:spAutoFit/>
          </a:bodyPr>
          <a:lstStyle/>
          <a:p>
            <a:pPr algn="ctr"/>
            <a:r>
              <a:rPr lang="mn-MN" sz="2000" b="1" dirty="0">
                <a:solidFill>
                  <a:schemeClr val="accent4">
                    <a:lumMod val="50000"/>
                  </a:schemeClr>
                </a:solidFill>
                <a:latin typeface="Arial" panose="020B0604020202020204" pitchFamily="34" charset="0"/>
                <a:cs typeface="Arial" panose="020B0604020202020204" pitchFamily="34" charset="0"/>
              </a:rPr>
              <a:t>21 182</a:t>
            </a:r>
          </a:p>
          <a:p>
            <a:pPr algn="ctr"/>
            <a:r>
              <a:rPr lang="mn-MN" sz="1600" b="1" dirty="0">
                <a:solidFill>
                  <a:schemeClr val="accent4">
                    <a:lumMod val="50000"/>
                  </a:schemeClr>
                </a:solidFill>
                <a:latin typeface="Arial" panose="020B0604020202020204" pitchFamily="34" charset="0"/>
                <a:cs typeface="Arial" panose="020B0604020202020204" pitchFamily="34" charset="0"/>
              </a:rPr>
              <a:t>Нийт сурагчдын тоо</a:t>
            </a:r>
            <a:endParaRPr lang="en-US" sz="1600" b="1" dirty="0">
              <a:solidFill>
                <a:schemeClr val="accent4">
                  <a:lumMod val="50000"/>
                </a:schemeClr>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1">
            <a:duotone>
              <a:schemeClr val="accent4">
                <a:shade val="45000"/>
                <a:satMod val="135000"/>
              </a:schemeClr>
              <a:prstClr val="white"/>
            </a:duotone>
            <a:extLst>
              <a:ext uri="{BEBA8EAE-BF5A-486C-A8C5-ECC9F3942E4B}">
                <a14:imgProps xmlns:a14="http://schemas.microsoft.com/office/drawing/2010/main">
                  <a14:imgLayer r:embed="rId12">
                    <a14:imgEffect>
                      <a14:saturation sat="68000"/>
                    </a14:imgEffect>
                  </a14:imgLayer>
                </a14:imgProps>
              </a:ext>
              <a:ext uri="{28A0092B-C50C-407E-A947-70E740481C1C}">
                <a14:useLocalDpi xmlns:a14="http://schemas.microsoft.com/office/drawing/2010/main" val="0"/>
              </a:ext>
            </a:extLst>
          </a:blip>
          <a:stretch>
            <a:fillRect/>
          </a:stretch>
        </p:blipFill>
        <p:spPr>
          <a:xfrm>
            <a:off x="4724654" y="4173526"/>
            <a:ext cx="1215984" cy="1215984"/>
          </a:xfrm>
          <a:prstGeom prst="rect">
            <a:avLst/>
          </a:prstGeom>
        </p:spPr>
      </p:pic>
      <p:sp>
        <p:nvSpPr>
          <p:cNvPr id="26" name="TextBox 25"/>
          <p:cNvSpPr txBox="1"/>
          <p:nvPr/>
        </p:nvSpPr>
        <p:spPr>
          <a:xfrm>
            <a:off x="4430964" y="5402979"/>
            <a:ext cx="1803363" cy="892552"/>
          </a:xfrm>
          <a:prstGeom prst="rect">
            <a:avLst/>
          </a:prstGeom>
          <a:noFill/>
        </p:spPr>
        <p:txBody>
          <a:bodyPr wrap="square" rtlCol="0">
            <a:spAutoFit/>
          </a:bodyPr>
          <a:lstStyle/>
          <a:p>
            <a:pPr algn="ctr"/>
            <a:r>
              <a:rPr lang="mn-MN" sz="2000" b="1" dirty="0">
                <a:solidFill>
                  <a:schemeClr val="accent4">
                    <a:lumMod val="50000"/>
                  </a:schemeClr>
                </a:solidFill>
                <a:latin typeface="Arial" panose="020B0604020202020204" pitchFamily="34" charset="0"/>
                <a:cs typeface="Arial" panose="020B0604020202020204" pitchFamily="34" charset="0"/>
              </a:rPr>
              <a:t>2 347</a:t>
            </a:r>
          </a:p>
          <a:p>
            <a:pPr algn="ctr"/>
            <a:r>
              <a:rPr lang="mn-MN" sz="1600" b="1" dirty="0">
                <a:solidFill>
                  <a:schemeClr val="accent4">
                    <a:lumMod val="50000"/>
                  </a:schemeClr>
                </a:solidFill>
                <a:latin typeface="Arial" panose="020B0604020202020204" pitchFamily="34" charset="0"/>
                <a:cs typeface="Arial" panose="020B0604020202020204" pitchFamily="34" charset="0"/>
              </a:rPr>
              <a:t>1 дүгээр ангид элсэгчид</a:t>
            </a:r>
            <a:endParaRPr lang="en-US" sz="1600" b="1" dirty="0">
              <a:solidFill>
                <a:schemeClr val="accent4">
                  <a:lumMod val="50000"/>
                </a:schemeClr>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1147478" y="1500138"/>
            <a:ext cx="10660894" cy="0"/>
          </a:xfrm>
          <a:prstGeom prst="line">
            <a:avLst/>
          </a:prstGeom>
          <a:ln w="28575">
            <a:prstDash val="dash"/>
          </a:ln>
        </p:spPr>
        <p:style>
          <a:lnRef idx="3">
            <a:schemeClr val="accent4"/>
          </a:lnRef>
          <a:fillRef idx="0">
            <a:schemeClr val="accent4"/>
          </a:fillRef>
          <a:effectRef idx="2">
            <a:schemeClr val="accent4"/>
          </a:effectRef>
          <a:fontRef idx="minor">
            <a:schemeClr val="tx1"/>
          </a:fontRef>
        </p:style>
      </p:cxnSp>
      <p:cxnSp>
        <p:nvCxnSpPr>
          <p:cNvPr id="30" name="Straight Connector 29"/>
          <p:cNvCxnSpPr/>
          <p:nvPr/>
        </p:nvCxnSpPr>
        <p:spPr>
          <a:xfrm>
            <a:off x="6509457" y="1500138"/>
            <a:ext cx="0" cy="4903024"/>
          </a:xfrm>
          <a:prstGeom prst="line">
            <a:avLst/>
          </a:prstGeom>
          <a:ln w="28575">
            <a:prstDash val="dash"/>
          </a:ln>
        </p:spPr>
        <p:style>
          <a:lnRef idx="3">
            <a:schemeClr val="accent4"/>
          </a:lnRef>
          <a:fillRef idx="0">
            <a:schemeClr val="accent4"/>
          </a:fillRef>
          <a:effectRef idx="2">
            <a:schemeClr val="accent4"/>
          </a:effectRef>
          <a:fontRef idx="minor">
            <a:schemeClr val="tx1"/>
          </a:fontRef>
        </p:style>
      </p:cxnSp>
      <p:sp>
        <p:nvSpPr>
          <p:cNvPr id="31" name="TextBox 30"/>
          <p:cNvSpPr txBox="1"/>
          <p:nvPr/>
        </p:nvSpPr>
        <p:spPr>
          <a:xfrm>
            <a:off x="6756666" y="1586390"/>
            <a:ext cx="4961955" cy="646331"/>
          </a:xfrm>
          <a:prstGeom prst="rect">
            <a:avLst/>
          </a:prstGeom>
          <a:noFill/>
        </p:spPr>
        <p:txBody>
          <a:bodyPr wrap="square" rtlCol="0">
            <a:spAutoFit/>
          </a:bodyPr>
          <a:lstStyle/>
          <a:p>
            <a:pPr algn="ctr"/>
            <a:r>
              <a:rPr lang="mn-MN" b="1" dirty="0">
                <a:solidFill>
                  <a:schemeClr val="accent4">
                    <a:lumMod val="50000"/>
                  </a:schemeClr>
                </a:solidFill>
                <a:latin typeface="Arial" panose="020B0604020202020204" pitchFamily="34" charset="0"/>
                <a:cs typeface="Arial" panose="020B0604020202020204" pitchFamily="34" charset="0"/>
              </a:rPr>
              <a:t>Сургуулийн өмнөх боловсролын              байгууллага</a:t>
            </a:r>
            <a:endParaRPr lang="en-US" b="1" dirty="0">
              <a:solidFill>
                <a:schemeClr val="accent4">
                  <a:lumMod val="50000"/>
                </a:schemeClr>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1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060399" y="2331795"/>
            <a:ext cx="1703874" cy="1703874"/>
          </a:xfrm>
          <a:prstGeom prst="rect">
            <a:avLst/>
          </a:prstGeom>
        </p:spPr>
      </p:pic>
      <p:sp>
        <p:nvSpPr>
          <p:cNvPr id="33" name="TextBox 32"/>
          <p:cNvSpPr txBox="1"/>
          <p:nvPr/>
        </p:nvSpPr>
        <p:spPr>
          <a:xfrm>
            <a:off x="7211519" y="3951650"/>
            <a:ext cx="1552754" cy="892552"/>
          </a:xfrm>
          <a:prstGeom prst="rect">
            <a:avLst/>
          </a:prstGeom>
          <a:noFill/>
        </p:spPr>
        <p:txBody>
          <a:bodyPr wrap="square" rtlCol="0">
            <a:spAutoFit/>
          </a:bodyPr>
          <a:lstStyle/>
          <a:p>
            <a:pPr algn="ctr"/>
            <a:r>
              <a:rPr lang="mn-MN" sz="2000" b="1" dirty="0">
                <a:solidFill>
                  <a:schemeClr val="accent4">
                    <a:lumMod val="50000"/>
                  </a:schemeClr>
                </a:solidFill>
                <a:latin typeface="Arial" panose="020B0604020202020204" pitchFamily="34" charset="0"/>
                <a:cs typeface="Arial" panose="020B0604020202020204" pitchFamily="34" charset="0"/>
              </a:rPr>
              <a:t>41</a:t>
            </a:r>
          </a:p>
          <a:p>
            <a:pPr algn="ctr"/>
            <a:r>
              <a:rPr lang="mn-MN" sz="1600" b="1" dirty="0">
                <a:solidFill>
                  <a:schemeClr val="accent4">
                    <a:lumMod val="50000"/>
                  </a:schemeClr>
                </a:solidFill>
                <a:latin typeface="Arial" panose="020B0604020202020204" pitchFamily="34" charset="0"/>
                <a:cs typeface="Arial" panose="020B0604020202020204" pitchFamily="34" charset="0"/>
              </a:rPr>
              <a:t>Цэцэрлэгийн тоо</a:t>
            </a:r>
            <a:endParaRPr lang="en-US" sz="1600" b="1" dirty="0">
              <a:solidFill>
                <a:schemeClr val="accent4">
                  <a:lumMod val="50000"/>
                </a:schemeClr>
              </a:solidFill>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466334" y="2351324"/>
            <a:ext cx="1605259" cy="1605259"/>
          </a:xfrm>
          <a:prstGeom prst="rect">
            <a:avLst/>
          </a:prstGeom>
        </p:spPr>
      </p:pic>
      <p:sp>
        <p:nvSpPr>
          <p:cNvPr id="35" name="TextBox 34"/>
          <p:cNvSpPr txBox="1"/>
          <p:nvPr/>
        </p:nvSpPr>
        <p:spPr>
          <a:xfrm>
            <a:off x="9688007" y="3941486"/>
            <a:ext cx="1345556" cy="892552"/>
          </a:xfrm>
          <a:prstGeom prst="rect">
            <a:avLst/>
          </a:prstGeom>
          <a:noFill/>
        </p:spPr>
        <p:txBody>
          <a:bodyPr wrap="square" rtlCol="0">
            <a:spAutoFit/>
          </a:bodyPr>
          <a:lstStyle/>
          <a:p>
            <a:pPr algn="ctr"/>
            <a:r>
              <a:rPr lang="mn-MN" sz="2000" b="1" dirty="0">
                <a:solidFill>
                  <a:schemeClr val="accent4">
                    <a:lumMod val="50000"/>
                  </a:schemeClr>
                </a:solidFill>
                <a:latin typeface="Arial" panose="020B0604020202020204" pitchFamily="34" charset="0"/>
                <a:cs typeface="Arial" panose="020B0604020202020204" pitchFamily="34" charset="0"/>
              </a:rPr>
              <a:t>296</a:t>
            </a:r>
          </a:p>
          <a:p>
            <a:pPr algn="ctr"/>
            <a:r>
              <a:rPr lang="mn-MN" sz="1600" b="1" dirty="0">
                <a:solidFill>
                  <a:schemeClr val="accent4">
                    <a:lumMod val="50000"/>
                  </a:schemeClr>
                </a:solidFill>
                <a:latin typeface="Arial" panose="020B0604020202020204" pitchFamily="34" charset="0"/>
                <a:cs typeface="Arial" panose="020B0604020202020204" pitchFamily="34" charset="0"/>
              </a:rPr>
              <a:t>Багшийн тоо</a:t>
            </a:r>
            <a:endParaRPr lang="en-US" sz="1600" b="1" dirty="0">
              <a:solidFill>
                <a:schemeClr val="accent4">
                  <a:lumMod val="50000"/>
                </a:schemeClr>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1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846299" y="4904187"/>
            <a:ext cx="1391344" cy="1391344"/>
          </a:xfrm>
          <a:prstGeom prst="rect">
            <a:avLst/>
          </a:prstGeom>
        </p:spPr>
      </p:pic>
      <p:sp>
        <p:nvSpPr>
          <p:cNvPr id="37" name="TextBox 36"/>
          <p:cNvSpPr txBox="1"/>
          <p:nvPr/>
        </p:nvSpPr>
        <p:spPr>
          <a:xfrm>
            <a:off x="9492586" y="5158328"/>
            <a:ext cx="1552754" cy="892552"/>
          </a:xfrm>
          <a:prstGeom prst="rect">
            <a:avLst/>
          </a:prstGeom>
          <a:noFill/>
        </p:spPr>
        <p:txBody>
          <a:bodyPr wrap="square" rtlCol="0">
            <a:spAutoFit/>
          </a:bodyPr>
          <a:lstStyle/>
          <a:p>
            <a:pPr algn="ctr"/>
            <a:r>
              <a:rPr lang="mn-MN" sz="2000" b="1" dirty="0">
                <a:solidFill>
                  <a:schemeClr val="accent4">
                    <a:lumMod val="50000"/>
                  </a:schemeClr>
                </a:solidFill>
                <a:latin typeface="Arial" panose="020B0604020202020204" pitchFamily="34" charset="0"/>
                <a:cs typeface="Arial" panose="020B0604020202020204" pitchFamily="34" charset="0"/>
              </a:rPr>
              <a:t>7 246</a:t>
            </a:r>
          </a:p>
          <a:p>
            <a:pPr algn="ctr"/>
            <a:r>
              <a:rPr lang="mn-MN" sz="1600" b="1" dirty="0">
                <a:solidFill>
                  <a:schemeClr val="accent4">
                    <a:lumMod val="50000"/>
                  </a:schemeClr>
                </a:solidFill>
                <a:latin typeface="Arial" panose="020B0604020202020204" pitchFamily="34" charset="0"/>
                <a:cs typeface="Arial" panose="020B0604020202020204" pitchFamily="34" charset="0"/>
              </a:rPr>
              <a:t>Цэцэрлэгийн хүүхдийн тоо</a:t>
            </a:r>
            <a:endParaRPr lang="en-US" sz="1600" b="1" dirty="0">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99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pic>
        <p:nvPicPr>
          <p:cNvPr id="10" name="Picture 1"/>
          <p:cNvPicPr>
            <a:picLocks noChangeAspect="1"/>
          </p:cNvPicPr>
          <p:nvPr/>
        </p:nvPicPr>
        <p:blipFill>
          <a:blip r:embed="rId6" cstate="print"/>
          <a:srcRect/>
          <a:stretch>
            <a:fillRect/>
          </a:stretch>
        </p:blipFill>
        <p:spPr bwMode="auto">
          <a:xfrm>
            <a:off x="947575" y="1542111"/>
            <a:ext cx="6002263" cy="4833059"/>
          </a:xfrm>
          <a:prstGeom prst="rect">
            <a:avLst/>
          </a:prstGeom>
          <a:noFill/>
          <a:ln w="9525">
            <a:noFill/>
            <a:miter lim="800000"/>
            <a:headEnd/>
            <a:tailEnd/>
          </a:ln>
        </p:spPr>
      </p:pic>
      <p:sp>
        <p:nvSpPr>
          <p:cNvPr id="14" name="TextBox 13"/>
          <p:cNvSpPr txBox="1"/>
          <p:nvPr/>
        </p:nvSpPr>
        <p:spPr>
          <a:xfrm>
            <a:off x="1667321" y="1698394"/>
            <a:ext cx="1143615" cy="307777"/>
          </a:xfrm>
          <a:prstGeom prst="rect">
            <a:avLst/>
          </a:prstGeom>
          <a:noFill/>
        </p:spPr>
        <p:txBody>
          <a:bodyPr wrap="square" rtlCol="0">
            <a:spAutoFit/>
          </a:bodyPr>
          <a:lstStyle/>
          <a:p>
            <a:r>
              <a:rPr lang="mn-MN" sz="1400" dirty="0">
                <a:solidFill>
                  <a:schemeClr val="bg1"/>
                </a:solidFill>
                <a:latin typeface="Arial" pitchFamily="34" charset="0"/>
                <a:cs typeface="Arial" pitchFamily="34" charset="0"/>
              </a:rPr>
              <a:t>201</a:t>
            </a:r>
            <a:r>
              <a:rPr lang="en-US" sz="1400" dirty="0">
                <a:solidFill>
                  <a:schemeClr val="bg1"/>
                </a:solidFill>
                <a:latin typeface="Arial" pitchFamily="34" charset="0"/>
                <a:cs typeface="Arial" pitchFamily="34" charset="0"/>
              </a:rPr>
              <a:t>8 I</a:t>
            </a:r>
            <a:r>
              <a:rPr lang="mn-MN" sz="1400" dirty="0">
                <a:solidFill>
                  <a:schemeClr val="bg1"/>
                </a:solidFill>
                <a:latin typeface="Arial" pitchFamily="34" charset="0"/>
                <a:cs typeface="Arial" pitchFamily="34" charset="0"/>
              </a:rPr>
              <a:t>-</a:t>
            </a:r>
            <a:r>
              <a:rPr lang="en-US" sz="1400" dirty="0">
                <a:solidFill>
                  <a:schemeClr val="bg1"/>
                </a:solidFill>
                <a:latin typeface="Arial" pitchFamily="34" charset="0"/>
                <a:cs typeface="Arial" pitchFamily="34" charset="0"/>
              </a:rPr>
              <a:t>XII</a:t>
            </a:r>
          </a:p>
        </p:txBody>
      </p:sp>
      <p:sp>
        <p:nvSpPr>
          <p:cNvPr id="17" name="TextBox 16"/>
          <p:cNvSpPr txBox="1"/>
          <p:nvPr/>
        </p:nvSpPr>
        <p:spPr>
          <a:xfrm>
            <a:off x="1451404" y="4358534"/>
            <a:ext cx="914399" cy="307777"/>
          </a:xfrm>
          <a:prstGeom prst="rect">
            <a:avLst/>
          </a:prstGeom>
          <a:noFill/>
        </p:spPr>
        <p:txBody>
          <a:bodyPr wrap="square" rtlCol="0">
            <a:spAutoFit/>
          </a:bodyPr>
          <a:lstStyle/>
          <a:p>
            <a:r>
              <a:rPr lang="mn-MN" sz="1400" dirty="0">
                <a:solidFill>
                  <a:schemeClr val="bg1"/>
                </a:solidFill>
                <a:latin typeface="Arial" pitchFamily="34" charset="0"/>
                <a:cs typeface="Arial" pitchFamily="34" charset="0"/>
              </a:rPr>
              <a:t>20</a:t>
            </a:r>
            <a:r>
              <a:rPr lang="en-US" sz="1400" dirty="0">
                <a:solidFill>
                  <a:schemeClr val="bg1"/>
                </a:solidFill>
                <a:latin typeface="Arial" pitchFamily="34" charset="0"/>
                <a:cs typeface="Arial" pitchFamily="34" charset="0"/>
              </a:rPr>
              <a:t>20 I</a:t>
            </a:r>
            <a:r>
              <a:rPr lang="mn-MN" sz="1400" dirty="0">
                <a:solidFill>
                  <a:schemeClr val="bg1"/>
                </a:solidFill>
                <a:latin typeface="Arial" pitchFamily="34" charset="0"/>
                <a:cs typeface="Arial" pitchFamily="34" charset="0"/>
              </a:rPr>
              <a:t>-</a:t>
            </a:r>
            <a:r>
              <a:rPr lang="en-US" sz="1400" dirty="0">
                <a:solidFill>
                  <a:schemeClr val="bg1"/>
                </a:solidFill>
                <a:latin typeface="Arial" pitchFamily="34" charset="0"/>
                <a:cs typeface="Arial" pitchFamily="34" charset="0"/>
              </a:rPr>
              <a:t>XI</a:t>
            </a:r>
          </a:p>
        </p:txBody>
      </p:sp>
      <p:pic>
        <p:nvPicPr>
          <p:cNvPr id="18" name="Picture 9"/>
          <p:cNvPicPr>
            <a:picLocks noChangeAspect="1" noChangeArrowheads="1"/>
          </p:cNvPicPr>
          <p:nvPr/>
        </p:nvPicPr>
        <p:blipFill>
          <a:blip r:embed="rId7" cstate="print"/>
          <a:srcRect/>
          <a:stretch>
            <a:fillRect/>
          </a:stretch>
        </p:blipFill>
        <p:spPr bwMode="auto">
          <a:xfrm>
            <a:off x="1242323" y="634727"/>
            <a:ext cx="533400" cy="480059"/>
          </a:xfrm>
          <a:prstGeom prst="rect">
            <a:avLst/>
          </a:prstGeom>
          <a:noFill/>
          <a:ln w="9525">
            <a:noFill/>
            <a:miter lim="800000"/>
            <a:headEnd/>
            <a:tailEnd/>
          </a:ln>
        </p:spPr>
      </p:pic>
      <p:sp>
        <p:nvSpPr>
          <p:cNvPr id="19" name="TextBox 18"/>
          <p:cNvSpPr txBox="1"/>
          <p:nvPr/>
        </p:nvSpPr>
        <p:spPr>
          <a:xfrm>
            <a:off x="2056467" y="709066"/>
            <a:ext cx="5044201" cy="369332"/>
          </a:xfrm>
          <a:prstGeom prst="rect">
            <a:avLst/>
          </a:prstGeom>
          <a:noFill/>
        </p:spPr>
        <p:txBody>
          <a:bodyPr wrap="none" rtlCol="0">
            <a:spAutoFit/>
          </a:bodyPr>
          <a:lstStyle/>
          <a:p>
            <a:pPr marL="514338" indent="-514338" algn="just" fontAlgn="auto">
              <a:spcBef>
                <a:spcPct val="20000"/>
              </a:spcBef>
              <a:spcAft>
                <a:spcPts val="0"/>
              </a:spcAft>
              <a:buClr>
                <a:schemeClr val="accent6">
                  <a:lumMod val="50000"/>
                </a:schemeClr>
              </a:buClr>
              <a:buSzPct val="80000"/>
              <a:defRPr/>
            </a:pPr>
            <a:r>
              <a:rPr lang="mn-MN" b="1" u="sng" dirty="0">
                <a:solidFill>
                  <a:srgbClr val="92D050"/>
                </a:solidFill>
                <a:latin typeface="Arial" pitchFamily="34" charset="0"/>
                <a:cs typeface="Arial" pitchFamily="34" charset="0"/>
              </a:rPr>
              <a:t>ХҮН АМ, НИЙГМИЙН ҮЗҮҮЛЭЛТ- Хөдөлмөр</a:t>
            </a:r>
          </a:p>
        </p:txBody>
      </p:sp>
      <p:sp>
        <p:nvSpPr>
          <p:cNvPr id="20" name="Rectangle 19"/>
          <p:cNvSpPr/>
          <p:nvPr/>
        </p:nvSpPr>
        <p:spPr>
          <a:xfrm>
            <a:off x="5826781" y="3679600"/>
            <a:ext cx="526106" cy="338554"/>
          </a:xfrm>
          <a:prstGeom prst="rect">
            <a:avLst/>
          </a:prstGeom>
        </p:spPr>
        <p:txBody>
          <a:bodyPr wrap="none">
            <a:spAutoFit/>
          </a:bodyPr>
          <a:lstStyle/>
          <a:p>
            <a:r>
              <a:rPr lang="en-US" sz="1600" b="1" dirty="0">
                <a:solidFill>
                  <a:schemeClr val="accent6">
                    <a:lumMod val="50000"/>
                  </a:schemeClr>
                </a:solidFill>
                <a:latin typeface="Arial" panose="020B0604020202020204" pitchFamily="34" charset="0"/>
                <a:cs typeface="Arial" panose="020B0604020202020204" pitchFamily="34" charset="0"/>
              </a:rPr>
              <a:t>619</a:t>
            </a:r>
          </a:p>
        </p:txBody>
      </p:sp>
      <p:sp>
        <p:nvSpPr>
          <p:cNvPr id="21" name="TextBox 20"/>
          <p:cNvSpPr txBox="1"/>
          <p:nvPr/>
        </p:nvSpPr>
        <p:spPr>
          <a:xfrm>
            <a:off x="1775723" y="4059453"/>
            <a:ext cx="1093909" cy="307777"/>
          </a:xfrm>
          <a:prstGeom prst="rect">
            <a:avLst/>
          </a:prstGeom>
          <a:noFill/>
        </p:spPr>
        <p:txBody>
          <a:bodyPr wrap="square" rtlCol="0">
            <a:spAutoFit/>
          </a:bodyPr>
          <a:lstStyle/>
          <a:p>
            <a:r>
              <a:rPr lang="en-US" sz="1400" dirty="0">
                <a:solidFill>
                  <a:schemeClr val="bg1"/>
                </a:solidFill>
                <a:latin typeface="Arial" pitchFamily="34" charset="0"/>
                <a:cs typeface="Arial" pitchFamily="34" charset="0"/>
              </a:rPr>
              <a:t>20</a:t>
            </a:r>
            <a:r>
              <a:rPr lang="mn-MN" sz="1400" dirty="0">
                <a:solidFill>
                  <a:schemeClr val="bg1"/>
                </a:solidFill>
                <a:latin typeface="Arial" pitchFamily="34" charset="0"/>
                <a:cs typeface="Arial" pitchFamily="34" charset="0"/>
              </a:rPr>
              <a:t>20 </a:t>
            </a:r>
            <a:r>
              <a:rPr lang="en-US" sz="1400" dirty="0">
                <a:solidFill>
                  <a:schemeClr val="bg1"/>
                </a:solidFill>
                <a:latin typeface="Arial" pitchFamily="34" charset="0"/>
                <a:cs typeface="Arial" pitchFamily="34" charset="0"/>
              </a:rPr>
              <a:t>I-XII</a:t>
            </a:r>
          </a:p>
        </p:txBody>
      </p:sp>
      <p:sp>
        <p:nvSpPr>
          <p:cNvPr id="23" name="Rectangle 22"/>
          <p:cNvSpPr/>
          <p:nvPr/>
        </p:nvSpPr>
        <p:spPr>
          <a:xfrm>
            <a:off x="5848324" y="2522520"/>
            <a:ext cx="526106" cy="338554"/>
          </a:xfrm>
          <a:prstGeom prst="rect">
            <a:avLst/>
          </a:prstGeom>
        </p:spPr>
        <p:txBody>
          <a:bodyPr wrap="none">
            <a:spAutoFit/>
          </a:bodyPr>
          <a:lstStyle/>
          <a:p>
            <a:r>
              <a:rPr lang="en-US" sz="1600" b="1" dirty="0">
                <a:solidFill>
                  <a:schemeClr val="accent6">
                    <a:lumMod val="50000"/>
                  </a:schemeClr>
                </a:solidFill>
                <a:latin typeface="Arial" panose="020B0604020202020204" pitchFamily="34" charset="0"/>
                <a:cs typeface="Arial" panose="020B0604020202020204" pitchFamily="34" charset="0"/>
              </a:rPr>
              <a:t>640</a:t>
            </a:r>
            <a:endParaRPr lang="en-US" sz="1600" dirty="0">
              <a:solidFill>
                <a:schemeClr val="accent6">
                  <a:lumMod val="50000"/>
                </a:schemeClr>
              </a:solidFill>
              <a:latin typeface="Arial" panose="020B0604020202020204" pitchFamily="34" charset="0"/>
              <a:cs typeface="Arial" panose="020B0604020202020204" pitchFamily="34" charset="0"/>
            </a:endParaRPr>
          </a:p>
        </p:txBody>
      </p:sp>
      <p:sp>
        <p:nvSpPr>
          <p:cNvPr id="24" name="Rectangle 23"/>
          <p:cNvSpPr/>
          <p:nvPr/>
        </p:nvSpPr>
        <p:spPr>
          <a:xfrm>
            <a:off x="5007095" y="1702738"/>
            <a:ext cx="526106" cy="338554"/>
          </a:xfrm>
          <a:prstGeom prst="rect">
            <a:avLst/>
          </a:prstGeom>
        </p:spPr>
        <p:txBody>
          <a:bodyPr wrap="none">
            <a:spAutoFit/>
          </a:bodyPr>
          <a:lstStyle/>
          <a:p>
            <a:r>
              <a:rPr lang="en-US" sz="1600" b="1" dirty="0">
                <a:solidFill>
                  <a:schemeClr val="accent6">
                    <a:lumMod val="50000"/>
                  </a:schemeClr>
                </a:solidFill>
                <a:latin typeface="Arial" panose="020B0604020202020204" pitchFamily="34" charset="0"/>
                <a:cs typeface="Arial" panose="020B0604020202020204" pitchFamily="34" charset="0"/>
              </a:rPr>
              <a:t>745</a:t>
            </a:r>
            <a:endParaRPr lang="en-US" sz="1600" dirty="0">
              <a:solidFill>
                <a:schemeClr val="accent6">
                  <a:lumMod val="50000"/>
                </a:schemeClr>
              </a:solidFill>
              <a:latin typeface="Arial" panose="020B0604020202020204" pitchFamily="34" charset="0"/>
              <a:cs typeface="Arial" panose="020B0604020202020204" pitchFamily="34" charset="0"/>
            </a:endParaRPr>
          </a:p>
        </p:txBody>
      </p:sp>
      <p:sp>
        <p:nvSpPr>
          <p:cNvPr id="25" name="Rectangle 24"/>
          <p:cNvSpPr/>
          <p:nvPr/>
        </p:nvSpPr>
        <p:spPr>
          <a:xfrm>
            <a:off x="3221106" y="4828243"/>
            <a:ext cx="3324837" cy="1415772"/>
          </a:xfrm>
          <a:prstGeom prst="rect">
            <a:avLst/>
          </a:prstGeom>
        </p:spPr>
        <p:txBody>
          <a:bodyPr wrap="square">
            <a:spAutoFit/>
          </a:bodyPr>
          <a:lstStyle/>
          <a:p>
            <a:pPr algn="just"/>
            <a:r>
              <a:rPr lang="en-US" sz="1400" dirty="0">
                <a:solidFill>
                  <a:schemeClr val="bg1"/>
                </a:solidFill>
                <a:latin typeface="Arial" pitchFamily="34" charset="0"/>
                <a:cs typeface="Arial" pitchFamily="34" charset="0"/>
              </a:rPr>
              <a:t>2</a:t>
            </a:r>
            <a:r>
              <a:rPr lang="mn-MN" sz="1400" dirty="0">
                <a:solidFill>
                  <a:schemeClr val="bg1"/>
                </a:solidFill>
                <a:latin typeface="Arial" pitchFamily="34" charset="0"/>
                <a:cs typeface="Arial" pitchFamily="34" charset="0"/>
              </a:rPr>
              <a:t>020 оны 12 дугаар сарын  байдлаар</a:t>
            </a:r>
            <a:r>
              <a:rPr lang="en-US" sz="1400" dirty="0">
                <a:solidFill>
                  <a:schemeClr val="bg1"/>
                </a:solidFill>
                <a:latin typeface="Arial" pitchFamily="34" charset="0"/>
                <a:cs typeface="Arial" pitchFamily="34" charset="0"/>
              </a:rPr>
              <a:t> </a:t>
            </a:r>
            <a:r>
              <a:rPr lang="mn-MN" sz="1400" dirty="0">
                <a:solidFill>
                  <a:schemeClr val="bg1"/>
                </a:solidFill>
                <a:latin typeface="Arial" pitchFamily="34" charset="0"/>
                <a:cs typeface="Arial" pitchFamily="34" charset="0"/>
              </a:rPr>
              <a:t>бүртгэлтэй ажилгүйчүүдийн тоо 619 болсон нь өмнөх оны мөн үеэс 21 (3.3%) хүнээр</a:t>
            </a:r>
            <a:r>
              <a:rPr lang="en-US" sz="1400" dirty="0">
                <a:solidFill>
                  <a:schemeClr val="bg1"/>
                </a:solidFill>
                <a:latin typeface="Arial" pitchFamily="34" charset="0"/>
                <a:cs typeface="Arial" pitchFamily="34" charset="0"/>
              </a:rPr>
              <a:t> </a:t>
            </a:r>
            <a:r>
              <a:rPr lang="mn-MN" sz="1400" dirty="0">
                <a:solidFill>
                  <a:schemeClr val="bg1"/>
                </a:solidFill>
                <a:latin typeface="Arial" pitchFamily="34" charset="0"/>
                <a:cs typeface="Arial" pitchFamily="34" charset="0"/>
              </a:rPr>
              <a:t>буурсан байна. Нийт бүртгэлтэй ажилгүйчүүдийн</a:t>
            </a:r>
            <a:r>
              <a:rPr lang="en-US" sz="1400" dirty="0">
                <a:solidFill>
                  <a:schemeClr val="bg1"/>
                </a:solidFill>
                <a:latin typeface="Arial" pitchFamily="34" charset="0"/>
                <a:cs typeface="Arial" pitchFamily="34" charset="0"/>
              </a:rPr>
              <a:t> </a:t>
            </a:r>
            <a:r>
              <a:rPr lang="mn-MN" sz="1400" dirty="0">
                <a:solidFill>
                  <a:schemeClr val="bg1"/>
                </a:solidFill>
                <a:latin typeface="Arial" pitchFamily="34" charset="0"/>
                <a:cs typeface="Arial" pitchFamily="34" charset="0"/>
              </a:rPr>
              <a:t>299 (48.3%) </a:t>
            </a:r>
            <a:r>
              <a:rPr lang="mn-MN" sz="1600" dirty="0">
                <a:solidFill>
                  <a:schemeClr val="bg1"/>
                </a:solidFill>
                <a:latin typeface="Arial" pitchFamily="34" charset="0"/>
                <a:cs typeface="Arial" pitchFamily="34" charset="0"/>
              </a:rPr>
              <a:t>нь эмэгтэйчүүд байна.</a:t>
            </a:r>
            <a:endParaRPr lang="en-US" sz="1400" dirty="0">
              <a:solidFill>
                <a:schemeClr val="bg1"/>
              </a:solidFill>
            </a:endParaRPr>
          </a:p>
        </p:txBody>
      </p:sp>
      <p:sp>
        <p:nvSpPr>
          <p:cNvPr id="26" name="TextBox 25">
            <a:extLst>
              <a:ext uri="{FF2B5EF4-FFF2-40B4-BE49-F238E27FC236}">
                <a16:creationId xmlns:a16="http://schemas.microsoft.com/office/drawing/2014/main" id="{E938ABEE-8D62-4213-856F-AE1B0D36D375}"/>
              </a:ext>
            </a:extLst>
          </p:cNvPr>
          <p:cNvSpPr txBox="1"/>
          <p:nvPr/>
        </p:nvSpPr>
        <p:spPr>
          <a:xfrm>
            <a:off x="1704843" y="2146843"/>
            <a:ext cx="1106093" cy="307777"/>
          </a:xfrm>
          <a:prstGeom prst="rect">
            <a:avLst/>
          </a:prstGeom>
          <a:noFill/>
        </p:spPr>
        <p:txBody>
          <a:bodyPr wrap="square" rtlCol="0">
            <a:spAutoFit/>
          </a:bodyPr>
          <a:lstStyle/>
          <a:p>
            <a:r>
              <a:rPr lang="mn-MN" sz="1400" dirty="0">
                <a:solidFill>
                  <a:schemeClr val="bg1"/>
                </a:solidFill>
                <a:latin typeface="Arial" pitchFamily="34" charset="0"/>
                <a:cs typeface="Arial" pitchFamily="34" charset="0"/>
              </a:rPr>
              <a:t>201</a:t>
            </a:r>
            <a:r>
              <a:rPr lang="en-US" sz="1400" dirty="0">
                <a:solidFill>
                  <a:schemeClr val="bg1"/>
                </a:solidFill>
                <a:latin typeface="Arial" pitchFamily="34" charset="0"/>
                <a:cs typeface="Arial" pitchFamily="34" charset="0"/>
              </a:rPr>
              <a:t>9 I</a:t>
            </a:r>
            <a:r>
              <a:rPr lang="mn-MN" sz="1400" dirty="0">
                <a:solidFill>
                  <a:schemeClr val="bg1"/>
                </a:solidFill>
                <a:latin typeface="Arial" pitchFamily="34" charset="0"/>
                <a:cs typeface="Arial" pitchFamily="34" charset="0"/>
              </a:rPr>
              <a:t>-</a:t>
            </a:r>
            <a:r>
              <a:rPr lang="en-US" sz="1400" dirty="0">
                <a:solidFill>
                  <a:schemeClr val="bg1"/>
                </a:solidFill>
                <a:latin typeface="Arial" pitchFamily="34" charset="0"/>
                <a:cs typeface="Arial" pitchFamily="34" charset="0"/>
              </a:rPr>
              <a:t>XII</a:t>
            </a:r>
          </a:p>
        </p:txBody>
      </p:sp>
      <p:sp>
        <p:nvSpPr>
          <p:cNvPr id="27" name="TextBox 7">
            <a:extLst>
              <a:ext uri="{FF2B5EF4-FFF2-40B4-BE49-F238E27FC236}">
                <a16:creationId xmlns:a16="http://schemas.microsoft.com/office/drawing/2014/main" id="{240500A4-1DC1-4B01-B8BE-BD4C1603DF8B}"/>
              </a:ext>
            </a:extLst>
          </p:cNvPr>
          <p:cNvSpPr txBox="1">
            <a:spLocks noChangeArrowheads="1"/>
          </p:cNvSpPr>
          <p:nvPr/>
        </p:nvSpPr>
        <p:spPr bwMode="auto">
          <a:xfrm>
            <a:off x="1264721" y="1281128"/>
            <a:ext cx="3619500" cy="338554"/>
          </a:xfrm>
          <a:prstGeom prst="rect">
            <a:avLst/>
          </a:prstGeom>
          <a:noFill/>
          <a:ln w="9525">
            <a:noFill/>
            <a:miter lim="800000"/>
            <a:headEnd/>
            <a:tailEnd/>
          </a:ln>
        </p:spPr>
        <p:txBody>
          <a:bodyPr wrap="square">
            <a:spAutoFit/>
          </a:bodyPr>
          <a:lstStyle/>
          <a:p>
            <a:pPr algn="just"/>
            <a:r>
              <a:rPr lang="mn-MN" sz="1600" b="1" dirty="0">
                <a:solidFill>
                  <a:schemeClr val="accent6">
                    <a:lumMod val="50000"/>
                  </a:schemeClr>
                </a:solidFill>
                <a:latin typeface="Arial" pitchFamily="34" charset="0"/>
                <a:cs typeface="Arial" pitchFamily="34" charset="0"/>
              </a:rPr>
              <a:t>Бүртгэлтэй ажилгүй иргэд</a:t>
            </a:r>
            <a:endParaRPr lang="en-US" sz="1600" b="1" dirty="0">
              <a:solidFill>
                <a:schemeClr val="accent6">
                  <a:lumMod val="50000"/>
                </a:schemeClr>
              </a:solidFill>
              <a:latin typeface="Arial" pitchFamily="34" charset="0"/>
              <a:cs typeface="Arial" pitchFamily="34" charset="0"/>
            </a:endParaRPr>
          </a:p>
        </p:txBody>
      </p:sp>
      <p:sp>
        <p:nvSpPr>
          <p:cNvPr id="28" name="TextBox 7">
            <a:extLst>
              <a:ext uri="{FF2B5EF4-FFF2-40B4-BE49-F238E27FC236}">
                <a16:creationId xmlns:a16="http://schemas.microsoft.com/office/drawing/2014/main" id="{425014B9-1A74-4DEE-A042-E87BD4C6845F}"/>
              </a:ext>
            </a:extLst>
          </p:cNvPr>
          <p:cNvSpPr txBox="1">
            <a:spLocks noChangeArrowheads="1"/>
          </p:cNvSpPr>
          <p:nvPr/>
        </p:nvSpPr>
        <p:spPr bwMode="auto">
          <a:xfrm>
            <a:off x="7100668" y="1450405"/>
            <a:ext cx="3987225" cy="338554"/>
          </a:xfrm>
          <a:prstGeom prst="rect">
            <a:avLst/>
          </a:prstGeom>
          <a:noFill/>
          <a:ln w="9525">
            <a:noFill/>
            <a:miter lim="800000"/>
            <a:headEnd/>
            <a:tailEnd/>
          </a:ln>
        </p:spPr>
        <p:txBody>
          <a:bodyPr wrap="square">
            <a:spAutoFit/>
          </a:bodyPr>
          <a:lstStyle/>
          <a:p>
            <a:pPr algn="just"/>
            <a:r>
              <a:rPr lang="mn-MN" sz="1600" b="1" dirty="0">
                <a:solidFill>
                  <a:schemeClr val="accent6">
                    <a:lumMod val="50000"/>
                  </a:schemeClr>
                </a:solidFill>
                <a:latin typeface="Arial" pitchFamily="34" charset="0"/>
                <a:cs typeface="Arial" pitchFamily="34" charset="0"/>
              </a:rPr>
              <a:t>Бүртгэлтэй ажилгүй иргэд, </a:t>
            </a:r>
            <a:r>
              <a:rPr lang="mn-MN" sz="1100" dirty="0">
                <a:solidFill>
                  <a:schemeClr val="accent6">
                    <a:lumMod val="50000"/>
                  </a:schemeClr>
                </a:solidFill>
                <a:latin typeface="Arial" pitchFamily="34" charset="0"/>
                <a:cs typeface="Arial" pitchFamily="34" charset="0"/>
              </a:rPr>
              <a:t>боловсролоор</a:t>
            </a:r>
            <a:endParaRPr lang="en-US" sz="1600" dirty="0">
              <a:solidFill>
                <a:schemeClr val="accent6">
                  <a:lumMod val="50000"/>
                </a:schemeClr>
              </a:solidFill>
              <a:latin typeface="Arial" pitchFamily="34" charset="0"/>
              <a:cs typeface="Arial" pitchFamily="34" charset="0"/>
            </a:endParaRPr>
          </a:p>
        </p:txBody>
      </p:sp>
      <p:graphicFrame>
        <p:nvGraphicFramePr>
          <p:cNvPr id="30" name="Chart 29"/>
          <p:cNvGraphicFramePr/>
          <p:nvPr>
            <p:extLst>
              <p:ext uri="{D42A27DB-BD31-4B8C-83A1-F6EECF244321}">
                <p14:modId xmlns:p14="http://schemas.microsoft.com/office/powerpoint/2010/main" val="3630457713"/>
              </p:ext>
            </p:extLst>
          </p:nvPr>
        </p:nvGraphicFramePr>
        <p:xfrm>
          <a:off x="6842880" y="2041124"/>
          <a:ext cx="4860840" cy="399244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04136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sp>
        <p:nvSpPr>
          <p:cNvPr id="10" name="Rectangle 12"/>
          <p:cNvSpPr>
            <a:spLocks noChangeArrowheads="1"/>
          </p:cNvSpPr>
          <p:nvPr/>
        </p:nvSpPr>
        <p:spPr bwMode="auto">
          <a:xfrm>
            <a:off x="2418484" y="740269"/>
            <a:ext cx="9590016" cy="369332"/>
          </a:xfrm>
          <a:prstGeom prst="rect">
            <a:avLst/>
          </a:prstGeom>
          <a:no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b="1" u="sng" dirty="0">
                <a:solidFill>
                  <a:schemeClr val="accent1">
                    <a:lumMod val="50000"/>
                  </a:schemeClr>
                </a:solidFill>
                <a:latin typeface="Arial" pitchFamily="34" charset="0"/>
                <a:cs typeface="Arial" pitchFamily="34" charset="0"/>
              </a:rPr>
              <a:t>ХҮН АМ, НИЙГМИЙН ҮЗҮҮЛЭЛТ- Нийгмийн даатгал, халамж</a:t>
            </a:r>
          </a:p>
        </p:txBody>
      </p:sp>
      <p:pic>
        <p:nvPicPr>
          <p:cNvPr id="14" name="Picture 13"/>
          <p:cNvPicPr>
            <a:picLocks noChangeAspect="1" noChangeArrowheads="1"/>
          </p:cNvPicPr>
          <p:nvPr/>
        </p:nvPicPr>
        <p:blipFill>
          <a:blip r:embed="rId6" cstate="print"/>
          <a:srcRect/>
          <a:stretch>
            <a:fillRect/>
          </a:stretch>
        </p:blipFill>
        <p:spPr bwMode="auto">
          <a:xfrm>
            <a:off x="1458312" y="738707"/>
            <a:ext cx="659178" cy="616375"/>
          </a:xfrm>
          <a:prstGeom prst="rect">
            <a:avLst/>
          </a:prstGeom>
          <a:noFill/>
        </p:spPr>
      </p:pic>
      <p:sp>
        <p:nvSpPr>
          <p:cNvPr id="17" name="TextBox 16"/>
          <p:cNvSpPr txBox="1"/>
          <p:nvPr/>
        </p:nvSpPr>
        <p:spPr>
          <a:xfrm>
            <a:off x="4251862" y="1395596"/>
            <a:ext cx="5357359" cy="338554"/>
          </a:xfrm>
          <a:prstGeom prst="rect">
            <a:avLst/>
          </a:prstGeom>
          <a:noFill/>
        </p:spPr>
        <p:txBody>
          <a:bodyPr wrap="square" rtlCol="0">
            <a:spAutoFit/>
          </a:bodyPr>
          <a:lstStyle/>
          <a:p>
            <a:r>
              <a:rPr lang="mn-MN" sz="1600" b="1" dirty="0">
                <a:solidFill>
                  <a:schemeClr val="accent1">
                    <a:lumMod val="50000"/>
                  </a:schemeClr>
                </a:solidFill>
                <a:latin typeface="Arial" pitchFamily="34" charset="0"/>
                <a:cs typeface="Arial" pitchFamily="34" charset="0"/>
              </a:rPr>
              <a:t>Нийгмийн даатгалын орлого, </a:t>
            </a:r>
            <a:r>
              <a:rPr lang="mn-MN" sz="1600" i="1" dirty="0">
                <a:solidFill>
                  <a:schemeClr val="accent1">
                    <a:lumMod val="50000"/>
                  </a:schemeClr>
                </a:solidFill>
                <a:latin typeface="Arial" pitchFamily="34" charset="0"/>
                <a:cs typeface="Arial" pitchFamily="34" charset="0"/>
              </a:rPr>
              <a:t>сая.төг</a:t>
            </a:r>
            <a:endParaRPr lang="en-US" sz="1600" i="1" dirty="0">
              <a:solidFill>
                <a:schemeClr val="accent1">
                  <a:lumMod val="50000"/>
                </a:schemeClr>
              </a:solidFill>
              <a:latin typeface="Arial" pitchFamily="34" charset="0"/>
              <a:cs typeface="Arial" pitchFamily="34" charset="0"/>
            </a:endParaRPr>
          </a:p>
        </p:txBody>
      </p:sp>
      <p:sp>
        <p:nvSpPr>
          <p:cNvPr id="18" name="TextBox 17">
            <a:extLst>
              <a:ext uri="{FF2B5EF4-FFF2-40B4-BE49-F238E27FC236}">
                <a16:creationId xmlns:a16="http://schemas.microsoft.com/office/drawing/2014/main" id="{3F390B2F-1619-4F50-8C73-3DEBD539884F}"/>
              </a:ext>
            </a:extLst>
          </p:cNvPr>
          <p:cNvSpPr txBox="1"/>
          <p:nvPr/>
        </p:nvSpPr>
        <p:spPr>
          <a:xfrm>
            <a:off x="1458312" y="5085243"/>
            <a:ext cx="10208171" cy="830997"/>
          </a:xfrm>
          <a:prstGeom prst="rect">
            <a:avLst/>
          </a:prstGeom>
          <a:noFill/>
        </p:spPr>
        <p:txBody>
          <a:bodyPr wrap="square">
            <a:spAutoFit/>
          </a:bodyPr>
          <a:lstStyle/>
          <a:p>
            <a:pPr algn="just"/>
            <a:r>
              <a:rPr lang="en-US" sz="1600" dirty="0">
                <a:solidFill>
                  <a:schemeClr val="accent1">
                    <a:lumMod val="50000"/>
                  </a:schemeClr>
                </a:solidFill>
                <a:latin typeface="Arial" panose="020B0604020202020204" pitchFamily="34" charset="0"/>
                <a:cs typeface="Arial" panose="020B0604020202020204" pitchFamily="34" charset="0"/>
              </a:rPr>
              <a:t>	</a:t>
            </a:r>
            <a:r>
              <a:rPr lang="mn-MN" sz="1600" dirty="0">
                <a:solidFill>
                  <a:schemeClr val="accent1">
                    <a:lumMod val="50000"/>
                  </a:schemeClr>
                </a:solidFill>
                <a:latin typeface="Arial" panose="020B0604020202020204" pitchFamily="34" charset="0"/>
                <a:cs typeface="Arial" panose="020B0604020202020204" pitchFamily="34" charset="0"/>
              </a:rPr>
              <a:t>Энэ онд  тэтгэврийн даатгалын сангаас 17 782 тэтгэвэр авагчдад 82 467.6 сая төгрөгийг олгосон нь өмнөх оны мөн үеэс тэтгэвэр авагчид  </a:t>
            </a:r>
            <a:r>
              <a:rPr lang="en-US" sz="1600" dirty="0">
                <a:solidFill>
                  <a:schemeClr val="accent1">
                    <a:lumMod val="50000"/>
                  </a:schemeClr>
                </a:solidFill>
                <a:latin typeface="Arial" panose="020B0604020202020204" pitchFamily="34" charset="0"/>
                <a:cs typeface="Arial" panose="020B0604020202020204" pitchFamily="34" charset="0"/>
              </a:rPr>
              <a:t>791 (4</a:t>
            </a:r>
            <a:r>
              <a:rPr lang="mn-MN" sz="1600" dirty="0">
                <a:solidFill>
                  <a:schemeClr val="accent1">
                    <a:lumMod val="50000"/>
                  </a:schemeClr>
                </a:solidFill>
                <a:latin typeface="Arial" panose="020B0604020202020204" pitchFamily="34" charset="0"/>
                <a:cs typeface="Arial" panose="020B0604020202020204" pitchFamily="34" charset="0"/>
              </a:rPr>
              <a:t>.</a:t>
            </a:r>
            <a:r>
              <a:rPr lang="en-US" sz="1600" dirty="0">
                <a:solidFill>
                  <a:schemeClr val="accent1">
                    <a:lumMod val="50000"/>
                  </a:schemeClr>
                </a:solidFill>
                <a:latin typeface="Arial" panose="020B0604020202020204" pitchFamily="34" charset="0"/>
                <a:cs typeface="Arial" panose="020B0604020202020204" pitchFamily="34" charset="0"/>
              </a:rPr>
              <a:t>7</a:t>
            </a:r>
            <a:r>
              <a:rPr lang="mn-MN" sz="1600" dirty="0">
                <a:solidFill>
                  <a:schemeClr val="accent1">
                    <a:lumMod val="50000"/>
                  </a:schemeClr>
                </a:solidFill>
                <a:latin typeface="Arial" panose="020B0604020202020204" pitchFamily="34" charset="0"/>
                <a:cs typeface="Arial" panose="020B0604020202020204" pitchFamily="34" charset="0"/>
              </a:rPr>
              <a:t>%</a:t>
            </a:r>
            <a:r>
              <a:rPr lang="en-US" sz="1600" dirty="0">
                <a:solidFill>
                  <a:schemeClr val="accent1">
                    <a:lumMod val="50000"/>
                  </a:schemeClr>
                </a:solidFill>
                <a:latin typeface="Arial" panose="020B0604020202020204" pitchFamily="34" charset="0"/>
                <a:cs typeface="Arial" panose="020B0604020202020204" pitchFamily="34" charset="0"/>
              </a:rPr>
              <a:t>)</a:t>
            </a:r>
            <a:r>
              <a:rPr lang="mn-MN" sz="1600" dirty="0">
                <a:solidFill>
                  <a:schemeClr val="accent1">
                    <a:lumMod val="50000"/>
                  </a:schemeClr>
                </a:solidFill>
                <a:latin typeface="Arial" panose="020B0604020202020204" pitchFamily="34" charset="0"/>
                <a:cs typeface="Arial" panose="020B0604020202020204" pitchFamily="34" charset="0"/>
              </a:rPr>
              <a:t> хүнээр өсч, олгосон тэтгэврийн хэмжээ </a:t>
            </a:r>
            <a:r>
              <a:rPr lang="en-US" sz="1600" dirty="0">
                <a:solidFill>
                  <a:schemeClr val="accent1">
                    <a:lumMod val="50000"/>
                  </a:schemeClr>
                </a:solidFill>
                <a:latin typeface="Arial" panose="020B0604020202020204" pitchFamily="34" charset="0"/>
                <a:cs typeface="Arial" panose="020B0604020202020204" pitchFamily="34" charset="0"/>
              </a:rPr>
              <a:t>11 644.7 (</a:t>
            </a:r>
            <a:r>
              <a:rPr lang="mn-MN" sz="1600" dirty="0">
                <a:solidFill>
                  <a:schemeClr val="accent1">
                    <a:lumMod val="50000"/>
                  </a:schemeClr>
                </a:solidFill>
                <a:latin typeface="Arial" panose="020B0604020202020204" pitchFamily="34" charset="0"/>
                <a:cs typeface="Arial" panose="020B0604020202020204" pitchFamily="34" charset="0"/>
              </a:rPr>
              <a:t>16.</a:t>
            </a:r>
            <a:r>
              <a:rPr lang="en-US" sz="1600" dirty="0">
                <a:solidFill>
                  <a:schemeClr val="accent1">
                    <a:lumMod val="50000"/>
                  </a:schemeClr>
                </a:solidFill>
                <a:latin typeface="Arial" panose="020B0604020202020204" pitchFamily="34" charset="0"/>
                <a:cs typeface="Arial" panose="020B0604020202020204" pitchFamily="34" charset="0"/>
              </a:rPr>
              <a:t>4%) </a:t>
            </a:r>
            <a:r>
              <a:rPr lang="mn-MN" sz="1600" dirty="0">
                <a:solidFill>
                  <a:schemeClr val="accent1">
                    <a:lumMod val="50000"/>
                  </a:schemeClr>
                </a:solidFill>
                <a:latin typeface="Arial" panose="020B0604020202020204" pitchFamily="34" charset="0"/>
                <a:cs typeface="Arial" panose="020B0604020202020204" pitchFamily="34" charset="0"/>
              </a:rPr>
              <a:t>сая төгрөгөөр өссөн байна. </a:t>
            </a:r>
            <a:endParaRPr lang="en-US" sz="160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20" name="Chart 19"/>
          <p:cNvGraphicFramePr/>
          <p:nvPr>
            <p:extLst>
              <p:ext uri="{D42A27DB-BD31-4B8C-83A1-F6EECF244321}">
                <p14:modId xmlns:p14="http://schemas.microsoft.com/office/powerpoint/2010/main" val="2623169594"/>
              </p:ext>
            </p:extLst>
          </p:nvPr>
        </p:nvGraphicFramePr>
        <p:xfrm>
          <a:off x="1458312" y="2046142"/>
          <a:ext cx="10208171" cy="270327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8147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sp>
        <p:nvSpPr>
          <p:cNvPr id="10" name="Rectangle: Rounded Corners 24">
            <a:extLst>
              <a:ext uri="{FF2B5EF4-FFF2-40B4-BE49-F238E27FC236}">
                <a16:creationId xmlns:a16="http://schemas.microsoft.com/office/drawing/2014/main" id="{2E598D46-C845-485C-BBE1-4ABEC13063B8}"/>
              </a:ext>
            </a:extLst>
          </p:cNvPr>
          <p:cNvSpPr/>
          <p:nvPr/>
        </p:nvSpPr>
        <p:spPr>
          <a:xfrm>
            <a:off x="1492633" y="3802572"/>
            <a:ext cx="1355085" cy="250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26">
            <a:extLst>
              <a:ext uri="{FF2B5EF4-FFF2-40B4-BE49-F238E27FC236}">
                <a16:creationId xmlns:a16="http://schemas.microsoft.com/office/drawing/2014/main" id="{DE12A20A-3D49-43C3-8DDB-BE73EFD3C457}"/>
              </a:ext>
            </a:extLst>
          </p:cNvPr>
          <p:cNvSpPr/>
          <p:nvPr/>
        </p:nvSpPr>
        <p:spPr>
          <a:xfrm>
            <a:off x="1492633" y="3363393"/>
            <a:ext cx="1355085" cy="250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9">
            <a:extLst>
              <a:ext uri="{FF2B5EF4-FFF2-40B4-BE49-F238E27FC236}">
                <a16:creationId xmlns:a16="http://schemas.microsoft.com/office/drawing/2014/main" id="{D33A70C7-C677-4F26-9B77-9EA79E77C8DA}"/>
              </a:ext>
            </a:extLst>
          </p:cNvPr>
          <p:cNvSpPr/>
          <p:nvPr/>
        </p:nvSpPr>
        <p:spPr>
          <a:xfrm>
            <a:off x="1471027" y="1648245"/>
            <a:ext cx="1355085" cy="250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a:blip r:embed="rId6" cstate="print"/>
          <a:srcRect/>
          <a:stretch>
            <a:fillRect/>
          </a:stretch>
        </p:blipFill>
        <p:spPr bwMode="auto">
          <a:xfrm>
            <a:off x="1392126" y="628098"/>
            <a:ext cx="597748" cy="517282"/>
          </a:xfrm>
          <a:prstGeom prst="rect">
            <a:avLst/>
          </a:prstGeom>
          <a:noFill/>
          <a:ln w="9525">
            <a:noFill/>
            <a:miter lim="800000"/>
            <a:headEnd/>
            <a:tailEnd/>
          </a:ln>
        </p:spPr>
      </p:pic>
      <p:sp>
        <p:nvSpPr>
          <p:cNvPr id="19" name="Rectangle 18"/>
          <p:cNvSpPr/>
          <p:nvPr/>
        </p:nvSpPr>
        <p:spPr>
          <a:xfrm>
            <a:off x="2365849" y="763023"/>
            <a:ext cx="4263411" cy="369332"/>
          </a:xfrm>
          <a:prstGeom prst="rect">
            <a:avLst/>
          </a:prstGeom>
        </p:spPr>
        <p:txBody>
          <a:bodyPr wrap="none">
            <a:spAutoFit/>
          </a:bodyPr>
          <a:lstStyle/>
          <a:p>
            <a:r>
              <a:rPr lang="mn-MN" b="1" u="sng" dirty="0">
                <a:solidFill>
                  <a:schemeClr val="accent5">
                    <a:lumMod val="50000"/>
                  </a:schemeClr>
                </a:solidFill>
                <a:latin typeface="Arial" pitchFamily="34" charset="0"/>
                <a:cs typeface="Arial" pitchFamily="34" charset="0"/>
              </a:rPr>
              <a:t>БҮРТГЭГДСЭН ГЭМТ ХЭРГИЙН ТОО</a:t>
            </a:r>
            <a:endParaRPr lang="en-US" b="1" u="sng" dirty="0">
              <a:solidFill>
                <a:schemeClr val="accent5">
                  <a:lumMod val="50000"/>
                </a:schemeClr>
              </a:solidFill>
              <a:latin typeface="Arial" pitchFamily="34" charset="0"/>
              <a:cs typeface="Arial" pitchFamily="34" charset="0"/>
            </a:endParaRPr>
          </a:p>
        </p:txBody>
      </p:sp>
      <p:sp>
        <p:nvSpPr>
          <p:cNvPr id="20" name="TextBox 19"/>
          <p:cNvSpPr txBox="1"/>
          <p:nvPr/>
        </p:nvSpPr>
        <p:spPr>
          <a:xfrm>
            <a:off x="1585710" y="3335871"/>
            <a:ext cx="1161501" cy="307777"/>
          </a:xfrm>
          <a:prstGeom prst="rect">
            <a:avLst/>
          </a:prstGeom>
          <a:noFill/>
        </p:spPr>
        <p:txBody>
          <a:bodyPr wrap="square" rtlCol="0">
            <a:spAutoFit/>
          </a:bodyPr>
          <a:lstStyle/>
          <a:p>
            <a:r>
              <a:rPr lang="en-US" sz="1400" b="1" dirty="0">
                <a:solidFill>
                  <a:schemeClr val="bg1"/>
                </a:solidFill>
                <a:latin typeface="Arial" pitchFamily="34" charset="0"/>
                <a:cs typeface="Arial" pitchFamily="34" charset="0"/>
              </a:rPr>
              <a:t>2019 I-XII</a:t>
            </a:r>
          </a:p>
        </p:txBody>
      </p:sp>
      <p:sp>
        <p:nvSpPr>
          <p:cNvPr id="21" name="TextBox 20"/>
          <p:cNvSpPr txBox="1"/>
          <p:nvPr/>
        </p:nvSpPr>
        <p:spPr>
          <a:xfrm>
            <a:off x="1568833" y="3771778"/>
            <a:ext cx="1161501" cy="307777"/>
          </a:xfrm>
          <a:prstGeom prst="rect">
            <a:avLst/>
          </a:prstGeom>
          <a:noFill/>
        </p:spPr>
        <p:txBody>
          <a:bodyPr wrap="square" rtlCol="0">
            <a:spAutoFit/>
          </a:bodyPr>
          <a:lstStyle/>
          <a:p>
            <a:r>
              <a:rPr lang="en-US" sz="1400" b="1" dirty="0">
                <a:solidFill>
                  <a:schemeClr val="bg1"/>
                </a:solidFill>
                <a:latin typeface="Arial" pitchFamily="34" charset="0"/>
                <a:cs typeface="Arial" pitchFamily="34" charset="0"/>
              </a:rPr>
              <a:t>2020 I-XII</a:t>
            </a:r>
          </a:p>
        </p:txBody>
      </p:sp>
      <p:sp>
        <p:nvSpPr>
          <p:cNvPr id="23" name="Rounded Rectangle 22"/>
          <p:cNvSpPr/>
          <p:nvPr/>
        </p:nvSpPr>
        <p:spPr>
          <a:xfrm>
            <a:off x="1320973" y="4405747"/>
            <a:ext cx="4459950" cy="1490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p:txBody>
      </p:sp>
      <p:sp>
        <p:nvSpPr>
          <p:cNvPr id="24" name="Rectangle 12"/>
          <p:cNvSpPr>
            <a:spLocks noChangeArrowheads="1"/>
          </p:cNvSpPr>
          <p:nvPr/>
        </p:nvSpPr>
        <p:spPr bwMode="auto">
          <a:xfrm>
            <a:off x="1375355" y="4373794"/>
            <a:ext cx="4459950" cy="1569660"/>
          </a:xfrm>
          <a:prstGeom prst="rect">
            <a:avLst/>
          </a:prstGeom>
          <a:noFill/>
          <a:ln w="9525">
            <a:noFill/>
            <a:miter lim="800000"/>
            <a:headEnd/>
            <a:tailEnd/>
          </a:ln>
        </p:spPr>
        <p:txBody>
          <a:bodyPr wrap="square">
            <a:spAutoFit/>
          </a:bodyPr>
          <a:lstStyle/>
          <a:p>
            <a:pPr algn="just"/>
            <a:r>
              <a:rPr lang="mn-MN" sz="1600" dirty="0">
                <a:solidFill>
                  <a:schemeClr val="bg1"/>
                </a:solidFill>
                <a:latin typeface="Arial" panose="020B0604020202020204" pitchFamily="34" charset="0"/>
                <a:cs typeface="Arial" panose="020B0604020202020204" pitchFamily="34" charset="0"/>
              </a:rPr>
              <a:t>Цагдаагийн газрын 2020 оны жилийн эцсийн мэдээгээр аймгийн хэмжээнд нийт 549 гэмт хэрэг бүртгэгдсэн нь өмнөх оны мөн үеэс 218 (28.4%)-аар буурсан байна</a:t>
            </a:r>
            <a:r>
              <a:rPr lang="en-US" sz="1600" dirty="0">
                <a:solidFill>
                  <a:schemeClr val="bg1"/>
                </a:solidFill>
                <a:latin typeface="Arial" panose="020B0604020202020204" pitchFamily="34" charset="0"/>
                <a:cs typeface="Arial" panose="020B0604020202020204" pitchFamily="34" charset="0"/>
              </a:rPr>
              <a:t>. </a:t>
            </a:r>
            <a:r>
              <a:rPr lang="mn-MN" sz="1600" dirty="0">
                <a:solidFill>
                  <a:schemeClr val="bg1"/>
                </a:solidFill>
                <a:latin typeface="Arial" panose="020B0604020202020204" pitchFamily="34" charset="0"/>
                <a:cs typeface="Arial" panose="020B0604020202020204" pitchFamily="34" charset="0"/>
              </a:rPr>
              <a:t>Нийт бүртгэгдсэн гэмт хэргийн 170 (31.0%) нь согтуугаар үйлдэгдсэн  байна.</a:t>
            </a:r>
            <a:endParaRPr lang="en-US" sz="1600" b="1" dirty="0">
              <a:solidFill>
                <a:schemeClr val="bg1"/>
              </a:solidFill>
              <a:latin typeface="Arial" pitchFamily="34" charset="0"/>
              <a:cs typeface="Arial" pitchFamily="34" charset="0"/>
            </a:endParaRPr>
          </a:p>
        </p:txBody>
      </p:sp>
      <p:sp>
        <p:nvSpPr>
          <p:cNvPr id="25" name="TextBox 24"/>
          <p:cNvSpPr txBox="1"/>
          <p:nvPr/>
        </p:nvSpPr>
        <p:spPr>
          <a:xfrm>
            <a:off x="1551726" y="1610137"/>
            <a:ext cx="1548669" cy="307777"/>
          </a:xfrm>
          <a:prstGeom prst="rect">
            <a:avLst/>
          </a:prstGeom>
          <a:noFill/>
        </p:spPr>
        <p:txBody>
          <a:bodyPr wrap="square" rtlCol="0">
            <a:spAutoFit/>
          </a:bodyPr>
          <a:lstStyle/>
          <a:p>
            <a:r>
              <a:rPr lang="en-US" sz="1400" b="1" dirty="0">
                <a:solidFill>
                  <a:schemeClr val="bg1"/>
                </a:solidFill>
                <a:latin typeface="Arial" pitchFamily="34" charset="0"/>
                <a:cs typeface="Arial" pitchFamily="34" charset="0"/>
              </a:rPr>
              <a:t>2018 I-XII</a:t>
            </a:r>
          </a:p>
        </p:txBody>
      </p:sp>
      <p:sp>
        <p:nvSpPr>
          <p:cNvPr id="27" name="object 19">
            <a:extLst>
              <a:ext uri="{FF2B5EF4-FFF2-40B4-BE49-F238E27FC236}">
                <a16:creationId xmlns:a16="http://schemas.microsoft.com/office/drawing/2014/main" id="{CD72589A-0BD2-4C0E-9F58-7690EC0FB5CA}"/>
              </a:ext>
            </a:extLst>
          </p:cNvPr>
          <p:cNvSpPr/>
          <p:nvPr/>
        </p:nvSpPr>
        <p:spPr>
          <a:xfrm>
            <a:off x="1462702" y="2057198"/>
            <a:ext cx="1267632" cy="1233739"/>
          </a:xfrm>
          <a:prstGeom prst="rect">
            <a:avLst/>
          </a:prstGeom>
          <a:blipFill>
            <a:blip r:embed="rId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cxnSp>
        <p:nvCxnSpPr>
          <p:cNvPr id="28" name="Straight Arrow Connector 27">
            <a:extLst>
              <a:ext uri="{FF2B5EF4-FFF2-40B4-BE49-F238E27FC236}">
                <a16:creationId xmlns:a16="http://schemas.microsoft.com/office/drawing/2014/main" id="{5B91280A-B192-44B5-85BE-6EA38B5B3588}"/>
              </a:ext>
            </a:extLst>
          </p:cNvPr>
          <p:cNvCxnSpPr>
            <a:cxnSpLocks/>
          </p:cNvCxnSpPr>
          <p:nvPr/>
        </p:nvCxnSpPr>
        <p:spPr>
          <a:xfrm>
            <a:off x="4487542" y="1737586"/>
            <a:ext cx="0" cy="279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FF93F1F-A4E9-4774-9712-AC0CF5A2664E}"/>
              </a:ext>
            </a:extLst>
          </p:cNvPr>
          <p:cNvCxnSpPr>
            <a:cxnSpLocks/>
          </p:cNvCxnSpPr>
          <p:nvPr/>
        </p:nvCxnSpPr>
        <p:spPr>
          <a:xfrm>
            <a:off x="2847718" y="1737586"/>
            <a:ext cx="1639824"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0DFC018-B7AF-451C-A5A6-364AE83F1ACD}"/>
              </a:ext>
            </a:extLst>
          </p:cNvPr>
          <p:cNvSpPr txBox="1"/>
          <p:nvPr/>
        </p:nvSpPr>
        <p:spPr>
          <a:xfrm>
            <a:off x="3947126" y="2005674"/>
            <a:ext cx="1161501" cy="307777"/>
          </a:xfrm>
          <a:prstGeom prst="rect">
            <a:avLst/>
          </a:prstGeom>
          <a:noFill/>
        </p:spPr>
        <p:txBody>
          <a:bodyPr wrap="square" rtlCol="0">
            <a:spAutoFit/>
          </a:bodyPr>
          <a:lstStyle/>
          <a:p>
            <a:pPr algn="ctr"/>
            <a:r>
              <a:rPr lang="en-US" sz="1400" b="1" dirty="0">
                <a:solidFill>
                  <a:schemeClr val="tx2"/>
                </a:solidFill>
                <a:latin typeface="Arial" pitchFamily="34" charset="0"/>
                <a:cs typeface="Arial" pitchFamily="34" charset="0"/>
              </a:rPr>
              <a:t>779</a:t>
            </a:r>
          </a:p>
        </p:txBody>
      </p:sp>
      <p:sp>
        <p:nvSpPr>
          <p:cNvPr id="31" name="TextBox 30">
            <a:extLst>
              <a:ext uri="{FF2B5EF4-FFF2-40B4-BE49-F238E27FC236}">
                <a16:creationId xmlns:a16="http://schemas.microsoft.com/office/drawing/2014/main" id="{AD5B034B-148D-4C11-96A1-DFEEC176839F}"/>
              </a:ext>
            </a:extLst>
          </p:cNvPr>
          <p:cNvSpPr txBox="1"/>
          <p:nvPr/>
        </p:nvSpPr>
        <p:spPr>
          <a:xfrm>
            <a:off x="3916803" y="3312442"/>
            <a:ext cx="1161501" cy="307777"/>
          </a:xfrm>
          <a:prstGeom prst="rect">
            <a:avLst/>
          </a:prstGeom>
          <a:noFill/>
        </p:spPr>
        <p:txBody>
          <a:bodyPr wrap="square" rtlCol="0">
            <a:spAutoFit/>
          </a:bodyPr>
          <a:lstStyle/>
          <a:p>
            <a:pPr algn="ctr"/>
            <a:r>
              <a:rPr lang="en-US" sz="1400" b="1" dirty="0">
                <a:solidFill>
                  <a:schemeClr val="accent1">
                    <a:lumMod val="50000"/>
                  </a:schemeClr>
                </a:solidFill>
                <a:latin typeface="Arial" pitchFamily="34" charset="0"/>
                <a:cs typeface="Arial" pitchFamily="34" charset="0"/>
              </a:rPr>
              <a:t>767</a:t>
            </a:r>
          </a:p>
        </p:txBody>
      </p:sp>
      <p:sp>
        <p:nvSpPr>
          <p:cNvPr id="32" name="TextBox 31">
            <a:extLst>
              <a:ext uri="{FF2B5EF4-FFF2-40B4-BE49-F238E27FC236}">
                <a16:creationId xmlns:a16="http://schemas.microsoft.com/office/drawing/2014/main" id="{3C70C11B-F42B-4BA0-984B-8F15CD7BC549}"/>
              </a:ext>
            </a:extLst>
          </p:cNvPr>
          <p:cNvSpPr txBox="1"/>
          <p:nvPr/>
        </p:nvSpPr>
        <p:spPr>
          <a:xfrm>
            <a:off x="4201254" y="3779291"/>
            <a:ext cx="1161501" cy="307777"/>
          </a:xfrm>
          <a:prstGeom prst="rect">
            <a:avLst/>
          </a:prstGeom>
          <a:noFill/>
        </p:spPr>
        <p:txBody>
          <a:bodyPr wrap="square" rtlCol="0">
            <a:spAutoFit/>
          </a:bodyPr>
          <a:lstStyle/>
          <a:p>
            <a:pPr algn="ctr"/>
            <a:r>
              <a:rPr lang="en-US" sz="1400" b="1" dirty="0">
                <a:solidFill>
                  <a:schemeClr val="tx2"/>
                </a:solidFill>
                <a:latin typeface="Arial" pitchFamily="34" charset="0"/>
                <a:cs typeface="Arial" pitchFamily="34" charset="0"/>
              </a:rPr>
              <a:t>549</a:t>
            </a:r>
          </a:p>
        </p:txBody>
      </p:sp>
      <p:cxnSp>
        <p:nvCxnSpPr>
          <p:cNvPr id="33" name="Straight Arrow Connector 32">
            <a:extLst>
              <a:ext uri="{FF2B5EF4-FFF2-40B4-BE49-F238E27FC236}">
                <a16:creationId xmlns:a16="http://schemas.microsoft.com/office/drawing/2014/main" id="{14FC1DE5-6C99-4EFC-999F-3729B44036C5}"/>
              </a:ext>
            </a:extLst>
          </p:cNvPr>
          <p:cNvCxnSpPr>
            <a:cxnSpLocks/>
          </p:cNvCxnSpPr>
          <p:nvPr/>
        </p:nvCxnSpPr>
        <p:spPr>
          <a:xfrm flipV="1">
            <a:off x="3016406" y="3447332"/>
            <a:ext cx="1069085" cy="22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F67179F-AB62-4679-84B4-D6EFDE9EEAA1}"/>
              </a:ext>
            </a:extLst>
          </p:cNvPr>
          <p:cNvCxnSpPr>
            <a:cxnSpLocks/>
          </p:cNvCxnSpPr>
          <p:nvPr/>
        </p:nvCxnSpPr>
        <p:spPr>
          <a:xfrm>
            <a:off x="3030621" y="3938448"/>
            <a:ext cx="1466932" cy="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5" name="Chart 34"/>
          <p:cNvGraphicFramePr/>
          <p:nvPr>
            <p:extLst>
              <p:ext uri="{D42A27DB-BD31-4B8C-83A1-F6EECF244321}">
                <p14:modId xmlns:p14="http://schemas.microsoft.com/office/powerpoint/2010/main" val="489023518"/>
              </p:ext>
            </p:extLst>
          </p:nvPr>
        </p:nvGraphicFramePr>
        <p:xfrm>
          <a:off x="6498550" y="2313451"/>
          <a:ext cx="4922340" cy="3860753"/>
        </p:xfrm>
        <a:graphic>
          <a:graphicData uri="http://schemas.openxmlformats.org/drawingml/2006/chart">
            <c:chart xmlns:c="http://schemas.openxmlformats.org/drawingml/2006/chart" xmlns:r="http://schemas.openxmlformats.org/officeDocument/2006/relationships" r:id="rId8"/>
          </a:graphicData>
        </a:graphic>
      </p:graphicFrame>
      <p:sp>
        <p:nvSpPr>
          <p:cNvPr id="5" name="Rectangle 4"/>
          <p:cNvSpPr/>
          <p:nvPr/>
        </p:nvSpPr>
        <p:spPr>
          <a:xfrm>
            <a:off x="6692486" y="1420899"/>
            <a:ext cx="4699493" cy="584775"/>
          </a:xfrm>
          <a:prstGeom prst="rect">
            <a:avLst/>
          </a:prstGeom>
          <a:noFill/>
        </p:spPr>
        <p:txBody>
          <a:bodyPr wrap="square" lIns="91440" tIns="45720" rIns="91440" bIns="45720">
            <a:spAutoFit/>
          </a:bodyPr>
          <a:lstStyle/>
          <a:p>
            <a:pPr algn="ctr"/>
            <a:r>
              <a:rPr lang="mn-MN" sz="1600" b="1" cap="none" spc="0" dirty="0">
                <a:ln w="0"/>
                <a:solidFill>
                  <a:schemeClr val="accent5">
                    <a:lumMod val="50000"/>
                  </a:schemeClr>
                </a:solidFill>
                <a:effectLst>
                  <a:outerShdw blurRad="38100" dist="25400" dir="5400000" algn="ctr" rotWithShape="0">
                    <a:srgbClr val="6E747A">
                      <a:alpha val="43000"/>
                    </a:srgbClr>
                  </a:outerShdw>
                </a:effectLst>
                <a:latin typeface="Arial" pitchFamily="34" charset="0"/>
                <a:cs typeface="Arial" pitchFamily="34" charset="0"/>
              </a:rPr>
              <a:t>БҮРТГЭГДСЭН ГЭМТ ХЭРЭГ, төрлөөр, сумаар, 2020 оны жилийн эцсийн байдлаар</a:t>
            </a:r>
            <a:endParaRPr lang="en-US" sz="1600" b="1" cap="none" spc="0" dirty="0">
              <a:ln w="0"/>
              <a:solidFill>
                <a:schemeClr val="accent5">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1024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6" name="Picture 5"/>
          <p:cNvPicPr>
            <a:picLocks noChangeAspect="1"/>
          </p:cNvPicPr>
          <p:nvPr/>
        </p:nvPicPr>
        <p:blipFill>
          <a:blip r:embed="rId3"/>
          <a:stretch>
            <a:fillRect/>
          </a:stretch>
        </p:blipFill>
        <p:spPr>
          <a:xfrm>
            <a:off x="87580" y="76955"/>
            <a:ext cx="655265" cy="661752"/>
          </a:xfrm>
          <a:prstGeom prst="rect">
            <a:avLst/>
          </a:prstGeom>
        </p:spPr>
      </p:pic>
      <p:pic>
        <p:nvPicPr>
          <p:cNvPr id="11" name="Picture 10"/>
          <p:cNvPicPr>
            <a:picLocks noChangeAspect="1"/>
          </p:cNvPicPr>
          <p:nvPr/>
        </p:nvPicPr>
        <p:blipFill>
          <a:blip r:embed="rId4"/>
          <a:stretch>
            <a:fillRect/>
          </a:stretch>
        </p:blipFill>
        <p:spPr>
          <a:xfrm>
            <a:off x="918004" y="468861"/>
            <a:ext cx="11090496" cy="45719"/>
          </a:xfrm>
          <a:prstGeom prst="rect">
            <a:avLst/>
          </a:prstGeom>
        </p:spPr>
      </p:pic>
      <p:pic>
        <p:nvPicPr>
          <p:cNvPr id="12" name="Picture 12" descr="Untitled-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281" y="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4" y="136446"/>
            <a:ext cx="3411895" cy="307777"/>
          </a:xfrm>
          <a:prstGeom prst="rect">
            <a:avLst/>
          </a:prstGeom>
          <a:noFill/>
        </p:spPr>
        <p:txBody>
          <a:bodyPr wrap="square" rtlCol="0">
            <a:spAutoFit/>
          </a:bodyPr>
          <a:lstStyle/>
          <a:p>
            <a:r>
              <a:rPr lang="mn-MN" sz="1400" dirty="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911537" y="637517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p:cNvSpPr txBox="1"/>
          <p:nvPr/>
        </p:nvSpPr>
        <p:spPr>
          <a:xfrm>
            <a:off x="10388010" y="6456785"/>
            <a:ext cx="1722476" cy="276999"/>
          </a:xfrm>
          <a:prstGeom prst="rect">
            <a:avLst/>
          </a:prstGeom>
          <a:noFill/>
        </p:spPr>
        <p:txBody>
          <a:bodyPr wrap="square" rtlCol="0">
            <a:spAutoFit/>
          </a:bodyPr>
          <a:lstStyle/>
          <a:p>
            <a:r>
              <a:rPr lang="en-US" sz="1200" dirty="0">
                <a:solidFill>
                  <a:schemeClr val="accent4">
                    <a:lumMod val="75000"/>
                  </a:schemeClr>
                </a:solidFill>
                <a:latin typeface="Arial" panose="020B0604020202020204" pitchFamily="34" charset="0"/>
                <a:cs typeface="Arial" panose="020B0604020202020204" pitchFamily="34" charset="0"/>
              </a:rPr>
              <a:t>www.Selenge.nso.mn</a:t>
            </a:r>
          </a:p>
        </p:txBody>
      </p:sp>
      <p:sp>
        <p:nvSpPr>
          <p:cNvPr id="16" name="Rectangle 15"/>
          <p:cNvSpPr/>
          <p:nvPr/>
        </p:nvSpPr>
        <p:spPr>
          <a:xfrm rot="5400000">
            <a:off x="-1401906" y="2492232"/>
            <a:ext cx="3578224" cy="584775"/>
          </a:xfrm>
          <a:prstGeom prst="rect">
            <a:avLst/>
          </a:prstGeom>
        </p:spPr>
        <p:txBody>
          <a:bodyPr wrap="none">
            <a:spAutoFit/>
          </a:bodyPr>
          <a:lstStyle/>
          <a:p>
            <a:r>
              <a:rPr lang="mn-Mong-CN" sz="2800" dirty="0">
                <a:solidFill>
                  <a:srgbClr val="002060"/>
                </a:solidFill>
                <a:latin typeface="Mongolian BT"/>
              </a:rPr>
              <a:t>ᠰᠡᠯᠡᠩᠭᠡ </a:t>
            </a:r>
            <a:r>
              <a:rPr lang="mn-Mong-CN" sz="3200" dirty="0">
                <a:solidFill>
                  <a:srgbClr val="002060"/>
                </a:solidFill>
                <a:latin typeface="Mongolian BT"/>
              </a:rPr>
              <a:t>ᠠᠶᠢᠮᠠᠭ</a:t>
            </a:r>
            <a:r>
              <a:rPr lang="mn-Mong-CN" sz="2800" dirty="0">
                <a:solidFill>
                  <a:srgbClr val="002060"/>
                </a:solidFill>
                <a:latin typeface="Mongolian BT"/>
              </a:rPr>
              <a:t> ᠤᠨ ᠰᠲ᠋ᠠᠲ᠋ᠢᠰᠲ᠋ᠢᠺ ᠤᠨ ᠬᠡᠯᠲᠡᠰ</a:t>
            </a:r>
            <a:endParaRPr lang="en-US" sz="2800" dirty="0">
              <a:solidFill>
                <a:srgbClr val="002060"/>
              </a:solidFill>
            </a:endParaRPr>
          </a:p>
        </p:txBody>
      </p:sp>
      <p:sp>
        <p:nvSpPr>
          <p:cNvPr id="10" name="TextBox 9"/>
          <p:cNvSpPr txBox="1"/>
          <p:nvPr/>
        </p:nvSpPr>
        <p:spPr>
          <a:xfrm>
            <a:off x="3933668" y="725221"/>
            <a:ext cx="6110218" cy="369332"/>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mn-MN" b="1" u="sng" dirty="0">
                <a:solidFill>
                  <a:schemeClr val="accent1">
                    <a:lumMod val="50000"/>
                  </a:schemeClr>
                </a:solidFill>
                <a:latin typeface="Arial" pitchFamily="34" charset="0"/>
                <a:cs typeface="Arial" pitchFamily="34" charset="0"/>
              </a:rPr>
              <a:t>ХИЛЭЭР НЭВТЭРСЭН ИРГЭДИЙН ТОО, мян.хүн </a:t>
            </a:r>
            <a:endParaRPr lang="en-US" b="1" u="sng" dirty="0">
              <a:solidFill>
                <a:schemeClr val="accent1">
                  <a:lumMod val="50000"/>
                </a:schemeClr>
              </a:solidFill>
              <a:latin typeface="Arial" pitchFamily="34" charset="0"/>
              <a:cs typeface="Arial" pitchFamily="34" charset="0"/>
            </a:endParaRPr>
          </a:p>
        </p:txBody>
      </p:sp>
      <p:graphicFrame>
        <p:nvGraphicFramePr>
          <p:cNvPr id="19" name="Chart 18">
            <a:extLst>
              <a:ext uri="{FF2B5EF4-FFF2-40B4-BE49-F238E27FC236}">
                <a16:creationId xmlns:a16="http://schemas.microsoft.com/office/drawing/2014/main" id="{FDDC5F77-C668-48CA-976A-5EC4767E86F9}"/>
              </a:ext>
            </a:extLst>
          </p:cNvPr>
          <p:cNvGraphicFramePr/>
          <p:nvPr>
            <p:extLst>
              <p:ext uri="{D42A27DB-BD31-4B8C-83A1-F6EECF244321}">
                <p14:modId xmlns:p14="http://schemas.microsoft.com/office/powerpoint/2010/main" val="2910739844"/>
              </p:ext>
            </p:extLst>
          </p:nvPr>
        </p:nvGraphicFramePr>
        <p:xfrm>
          <a:off x="1042695" y="995507"/>
          <a:ext cx="10511996" cy="3646565"/>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p:cNvSpPr/>
          <p:nvPr/>
        </p:nvSpPr>
        <p:spPr>
          <a:xfrm>
            <a:off x="1129433" y="4806704"/>
            <a:ext cx="10425258" cy="132343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1600" dirty="0">
                <a:latin typeface="Arial" panose="020B0604020202020204" pitchFamily="34" charset="0"/>
                <a:cs typeface="Arial" panose="020B0604020202020204" pitchFamily="34" charset="0"/>
              </a:rPr>
              <a:t>	</a:t>
            </a:r>
            <a:r>
              <a:rPr lang="mn-MN" sz="1600" dirty="0">
                <a:solidFill>
                  <a:schemeClr val="accent1">
                    <a:lumMod val="50000"/>
                  </a:schemeClr>
                </a:solidFill>
                <a:latin typeface="Arial" panose="020B0604020202020204" pitchFamily="34" charset="0"/>
                <a:cs typeface="Arial" panose="020B0604020202020204" pitchFamily="34" charset="0"/>
              </a:rPr>
              <a:t>Сэлэнгэ аймгийн Алтанбулаг болон Сүхбаатар боомтоор давхардсан тоогоор 121.4 мянган зорчигч нэвтэрсэн нь өмнөх оны мөн үеэс 545.4 (81.8%) мянган хүнээр буурсан байна. Нийт зорчигчдын 81.2 (66.9%) мянга нь Монгол иргэд,  40.2 (33.1%) мянга нь гадаад иргэд байна. Энэ нь өмнөх оны мөн үетэй харьцуулахад хилээр нэвтэрсэн Монгол иргэдийн тоо 444.1 (84.5%) мянган хүнээр, гадаад иргэдийн тоо 101.3 (71.6%) мянган хүнээр тус тус буурсан үзүүлэлттэй байна.</a:t>
            </a:r>
            <a:endParaRPr lang="en-US" sz="1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516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5775</TotalTime>
  <Words>1665</Words>
  <Application>Microsoft Office PowerPoint</Application>
  <PresentationFormat>Widescreen</PresentationFormat>
  <Paragraphs>302</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Mongolian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Galbadrakh</dc:creator>
  <cp:lastModifiedBy>Gundegmaa</cp:lastModifiedBy>
  <cp:revision>385</cp:revision>
  <cp:lastPrinted>2019-12-01T09:30:40Z</cp:lastPrinted>
  <dcterms:created xsi:type="dcterms:W3CDTF">2017-06-22T02:35:03Z</dcterms:created>
  <dcterms:modified xsi:type="dcterms:W3CDTF">2021-01-27T07:39:03Z</dcterms:modified>
</cp:coreProperties>
</file>