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0" r:id="rId4"/>
    <p:sldId id="261" r:id="rId5"/>
  </p:sldIdLst>
  <p:sldSz cx="6858000" cy="9906000" type="A4"/>
  <p:notesSz cx="6858000" cy="9144000"/>
  <p:defaultTextStyle>
    <a:defPPr>
      <a:defRPr lang="en-US"/>
    </a:defPPr>
    <a:lvl1pPr marL="0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1pPr>
    <a:lvl2pPr marL="151516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2pPr>
    <a:lvl3pPr marL="303032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3pPr>
    <a:lvl4pPr marL="454548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4pPr>
    <a:lvl5pPr marL="606064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5pPr>
    <a:lvl6pPr marL="757580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6pPr>
    <a:lvl7pPr marL="909096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7pPr>
    <a:lvl8pPr marL="1060613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8pPr>
    <a:lvl9pPr marL="1212129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5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0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9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6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3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6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7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8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4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9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7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8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9BCC9-6DBA-46C8-82E7-26B2B5F9DE7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7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579" y="2899611"/>
            <a:ext cx="5534526" cy="1139866"/>
          </a:xfrm>
        </p:spPr>
        <p:txBody>
          <a:bodyPr>
            <a:normAutofit/>
          </a:bodyPr>
          <a:lstStyle/>
          <a:p>
            <a:r>
              <a:rPr lang="mn-M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АЙМГИЙН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290" y="3979712"/>
            <a:ext cx="5569417" cy="948594"/>
          </a:xfrm>
        </p:spPr>
        <p:txBody>
          <a:bodyPr>
            <a:noAutofit/>
          </a:bodyPr>
          <a:lstStyle/>
          <a:p>
            <a:r>
              <a:rPr lang="mn-M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ДААТГАЛ, ХАЛАМЖ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39935" y="4811445"/>
            <a:ext cx="3857813" cy="348310"/>
          </a:xfrm>
          <a:prstGeom prst="rect">
            <a:avLst/>
          </a:prstGeom>
        </p:spPr>
        <p:txBody>
          <a:bodyPr vert="horz" lIns="38578" tIns="19289" rIns="38578" bIns="1928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8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8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Инфографик</a:t>
            </a:r>
            <a:r>
              <a:rPr lang="en-US" sz="168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5" y="243929"/>
            <a:ext cx="803711" cy="803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46" y="243929"/>
            <a:ext cx="967218" cy="863476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500093" y="9471395"/>
            <a:ext cx="3857813" cy="348310"/>
          </a:xfrm>
          <a:prstGeom prst="rect">
            <a:avLst/>
          </a:prstGeom>
        </p:spPr>
        <p:txBody>
          <a:bodyPr vert="horz" lIns="38578" tIns="19289" rIns="38578" bIns="1928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68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68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mn-MN" sz="168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</a:t>
            </a:r>
            <a:endParaRPr lang="en-US" sz="168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58" y="6361280"/>
            <a:ext cx="6858000" cy="28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9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736055" y="665884"/>
            <a:ext cx="5992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даатгалын сангийн орлого, зарлага </a:t>
            </a:r>
            <a:r>
              <a:rPr lang="mn-MN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сая.төгрөгөөр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44"/>
          <p:cNvSpPr txBox="1"/>
          <p:nvPr/>
        </p:nvSpPr>
        <p:spPr>
          <a:xfrm>
            <a:off x="506288" y="1369709"/>
            <a:ext cx="973593" cy="1917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mn-MN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</a:t>
            </a:r>
            <a:endParaRPr lang="en-US" sz="1400" b="1" i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2161984" y="2957153"/>
            <a:ext cx="2674699" cy="727953"/>
          </a:xfrm>
          <a:prstGeom prst="flowChartMagneticDisk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8" tIns="19289" rIns="38578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Нийгмийн даатгалын </a:t>
            </a:r>
          </a:p>
          <a:p>
            <a:pPr algn="ctr"/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сангийн </a:t>
            </a:r>
            <a:r>
              <a:rPr lang="mn-MN" sz="1000" dirty="0">
                <a:latin typeface="Arial" panose="020B0604020202020204" pitchFamily="34" charset="0"/>
                <a:cs typeface="Arial" panose="020B0604020202020204" pitchFamily="34" charset="0"/>
              </a:rPr>
              <a:t>сая.төг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26756" y="3021470"/>
            <a:ext cx="1184964" cy="85207"/>
          </a:xfrm>
          <a:prstGeom prst="ellips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8578" tIns="19289" rIns="38578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59"/>
          </a:p>
        </p:txBody>
      </p:sp>
      <p:sp>
        <p:nvSpPr>
          <p:cNvPr id="6" name="Notched Right Arrow 5"/>
          <p:cNvSpPr/>
          <p:nvPr/>
        </p:nvSpPr>
        <p:spPr>
          <a:xfrm rot="5400000">
            <a:off x="3157178" y="2126459"/>
            <a:ext cx="724120" cy="1046743"/>
          </a:xfrm>
          <a:prstGeom prst="notched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8" tIns="19289" rIns="38578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59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306C283-DB83-40AB-AEC0-4E4AF16B0CD6}"/>
              </a:ext>
            </a:extLst>
          </p:cNvPr>
          <p:cNvGrpSpPr/>
          <p:nvPr/>
        </p:nvGrpSpPr>
        <p:grpSpPr>
          <a:xfrm>
            <a:off x="0" y="9480885"/>
            <a:ext cx="6857999" cy="288758"/>
            <a:chOff x="159171" y="3171436"/>
            <a:chExt cx="4764143" cy="127764"/>
          </a:xfrm>
        </p:grpSpPr>
        <p:sp>
          <p:nvSpPr>
            <p:cNvPr id="54" name="Rectangle: Rounded Corners 9">
              <a:extLst>
                <a:ext uri="{FF2B5EF4-FFF2-40B4-BE49-F238E27FC236}">
                  <a16:creationId xmlns:a16="http://schemas.microsoft.com/office/drawing/2014/main" id="{41186AD2-D478-4B3E-BA00-4331DB252B55}"/>
                </a:ext>
              </a:extLst>
            </p:cNvPr>
            <p:cNvSpPr/>
            <p:nvPr/>
          </p:nvSpPr>
          <p:spPr>
            <a:xfrm>
              <a:off x="3861830" y="3171436"/>
              <a:ext cx="971346" cy="127764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SELENGE.NSO.MN</a:t>
              </a:r>
              <a:endParaRPr lang="mn-MN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2E87CAA-4A82-4872-BAED-3F576EE8A4D6}"/>
                </a:ext>
              </a:extLst>
            </p:cNvPr>
            <p:cNvCxnSpPr>
              <a:cxnSpLocks/>
              <a:endCxn id="54" idx="1"/>
            </p:cNvCxnSpPr>
            <p:nvPr/>
          </p:nvCxnSpPr>
          <p:spPr>
            <a:xfrm>
              <a:off x="159171" y="3233599"/>
              <a:ext cx="3702659" cy="171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A50739A-0111-4670-BAB2-8D61195140D9}"/>
                </a:ext>
              </a:extLst>
            </p:cNvPr>
            <p:cNvCxnSpPr>
              <a:cxnSpLocks/>
            </p:cNvCxnSpPr>
            <p:nvPr/>
          </p:nvCxnSpPr>
          <p:spPr>
            <a:xfrm>
              <a:off x="4837300" y="3233599"/>
              <a:ext cx="86014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0FFD017-E934-4BB1-85CA-BD5D786D24CE}"/>
              </a:ext>
            </a:extLst>
          </p:cNvPr>
          <p:cNvCxnSpPr>
            <a:cxnSpLocks/>
            <a:stCxn id="58" idx="1"/>
            <a:endCxn id="127" idx="3"/>
          </p:cNvCxnSpPr>
          <p:nvPr/>
        </p:nvCxnSpPr>
        <p:spPr>
          <a:xfrm flipH="1" flipV="1">
            <a:off x="920241" y="412213"/>
            <a:ext cx="4241306" cy="4654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C2B3E706-B424-4171-93E5-281B0DEE703A}"/>
              </a:ext>
            </a:extLst>
          </p:cNvPr>
          <p:cNvSpPr txBox="1"/>
          <p:nvPr/>
        </p:nvSpPr>
        <p:spPr>
          <a:xfrm>
            <a:off x="5161547" y="232201"/>
            <a:ext cx="169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АЙМГИЙН СТАТИСТИКИЙН ХЭЛТЭС</a:t>
            </a:r>
          </a:p>
        </p:txBody>
      </p:sp>
      <p:sp>
        <p:nvSpPr>
          <p:cNvPr id="61" name="Notched Right Arrow 60"/>
          <p:cNvSpPr/>
          <p:nvPr/>
        </p:nvSpPr>
        <p:spPr>
          <a:xfrm rot="5400000">
            <a:off x="3165330" y="3708580"/>
            <a:ext cx="707816" cy="1046744"/>
          </a:xfrm>
          <a:prstGeom prst="notched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8" tIns="19289" rIns="38578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59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43" y="2412656"/>
            <a:ext cx="524747" cy="56361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43" y="4010207"/>
            <a:ext cx="524747" cy="563617"/>
          </a:xfrm>
          <a:prstGeom prst="rect">
            <a:avLst/>
          </a:prstGeom>
        </p:spPr>
      </p:pic>
      <p:sp>
        <p:nvSpPr>
          <p:cNvPr id="63" name="Text Box 44"/>
          <p:cNvSpPr txBox="1"/>
          <p:nvPr/>
        </p:nvSpPr>
        <p:spPr>
          <a:xfrm>
            <a:off x="5718556" y="1369709"/>
            <a:ext cx="973593" cy="1917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mn-MN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он</a:t>
            </a:r>
            <a:endParaRPr lang="en-US" sz="1400" b="1" i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980970" y="1681859"/>
            <a:ext cx="1301" cy="26979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445011" y="1951626"/>
            <a:ext cx="2" cy="1677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217384" y="1652101"/>
            <a:ext cx="1824" cy="3139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974557" y="1952871"/>
            <a:ext cx="753448" cy="235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876004" y="1951440"/>
            <a:ext cx="569007" cy="14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501985" y="1967256"/>
            <a:ext cx="71539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607198" y="1952784"/>
            <a:ext cx="634452" cy="896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7" name="Text Box 44"/>
          <p:cNvSpPr txBox="1"/>
          <p:nvPr/>
        </p:nvSpPr>
        <p:spPr>
          <a:xfrm>
            <a:off x="4236151" y="1786631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40 662.2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3654564" y="4811291"/>
            <a:ext cx="2269466" cy="86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30447" y="4812154"/>
            <a:ext cx="2344228" cy="74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605480" y="1955573"/>
            <a:ext cx="2" cy="1677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3445011" y="1950955"/>
            <a:ext cx="2" cy="1677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3" name="Text Box 44"/>
          <p:cNvSpPr txBox="1"/>
          <p:nvPr/>
        </p:nvSpPr>
        <p:spPr>
          <a:xfrm>
            <a:off x="3024641" y="2104025"/>
            <a:ext cx="964064" cy="2459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Орлого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 Box 44"/>
          <p:cNvSpPr txBox="1"/>
          <p:nvPr/>
        </p:nvSpPr>
        <p:spPr>
          <a:xfrm>
            <a:off x="3037206" y="3687688"/>
            <a:ext cx="964064" cy="2459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Зарлага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H="1">
            <a:off x="3658806" y="4558075"/>
            <a:ext cx="944" cy="2620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376404" y="4553333"/>
            <a:ext cx="944" cy="2620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924030" y="4816799"/>
            <a:ext cx="0" cy="289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030447" y="4812154"/>
            <a:ext cx="0" cy="289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83" y="5287619"/>
            <a:ext cx="877112" cy="855455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459" y="6315580"/>
            <a:ext cx="983922" cy="106492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24" y="7408797"/>
            <a:ext cx="1060191" cy="106019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10" y="8512751"/>
            <a:ext cx="1001282" cy="1001282"/>
          </a:xfrm>
          <a:prstGeom prst="rect">
            <a:avLst/>
          </a:prstGeom>
        </p:spPr>
      </p:pic>
      <p:sp>
        <p:nvSpPr>
          <p:cNvPr id="113" name="Text Box 44"/>
          <p:cNvSpPr txBox="1"/>
          <p:nvPr/>
        </p:nvSpPr>
        <p:spPr>
          <a:xfrm>
            <a:off x="3256855" y="5476717"/>
            <a:ext cx="14267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Тэтгэврийн даатгалын сан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4" name="Text Box 44"/>
          <p:cNvSpPr txBox="1"/>
          <p:nvPr/>
        </p:nvSpPr>
        <p:spPr>
          <a:xfrm>
            <a:off x="2240570" y="6552081"/>
            <a:ext cx="153143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Тэтгэмжийн даатгалын сан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Text Box 44"/>
          <p:cNvSpPr txBox="1"/>
          <p:nvPr/>
        </p:nvSpPr>
        <p:spPr>
          <a:xfrm>
            <a:off x="3118216" y="7702532"/>
            <a:ext cx="1605555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ҮОМШӨ*-ний даатгалын сан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Text Box 44"/>
          <p:cNvSpPr txBox="1"/>
          <p:nvPr/>
        </p:nvSpPr>
        <p:spPr>
          <a:xfrm>
            <a:off x="2331306" y="8770523"/>
            <a:ext cx="1516206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Ажилгүйдлийн даатгалын сан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Text Box 44"/>
          <p:cNvSpPr txBox="1"/>
          <p:nvPr/>
        </p:nvSpPr>
        <p:spPr>
          <a:xfrm>
            <a:off x="4683639" y="5448602"/>
            <a:ext cx="1165357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17 782 </a:t>
            </a:r>
            <a:r>
              <a:rPr lang="mn-MN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тэтгэвэр авагчдад</a:t>
            </a:r>
            <a:endParaRPr lang="en-US" sz="11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Text Box 44"/>
          <p:cNvSpPr txBox="1"/>
          <p:nvPr/>
        </p:nvSpPr>
        <p:spPr>
          <a:xfrm>
            <a:off x="5820460" y="5498129"/>
            <a:ext cx="998856" cy="2863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82 467.6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Text Box 44"/>
          <p:cNvSpPr txBox="1"/>
          <p:nvPr/>
        </p:nvSpPr>
        <p:spPr>
          <a:xfrm>
            <a:off x="5536108" y="6617484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3 645.1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0" name="Text Box 44"/>
          <p:cNvSpPr txBox="1"/>
          <p:nvPr/>
        </p:nvSpPr>
        <p:spPr>
          <a:xfrm>
            <a:off x="5539605" y="7645629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1 172.1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Text Box 44"/>
          <p:cNvSpPr txBox="1"/>
          <p:nvPr/>
        </p:nvSpPr>
        <p:spPr>
          <a:xfrm>
            <a:off x="5422230" y="8831244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1 076.3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" name="Text Box 44"/>
          <p:cNvSpPr txBox="1"/>
          <p:nvPr/>
        </p:nvSpPr>
        <p:spPr>
          <a:xfrm>
            <a:off x="4661875" y="6693250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6 473 </a:t>
            </a:r>
            <a:r>
              <a:rPr lang="mn-MN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иргэнд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Text Box 44"/>
          <p:cNvSpPr txBox="1"/>
          <p:nvPr/>
        </p:nvSpPr>
        <p:spPr>
          <a:xfrm>
            <a:off x="4834351" y="7712490"/>
            <a:ext cx="797896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279</a:t>
            </a:r>
            <a:r>
              <a:rPr lang="mn-MN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иргэнд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" name="Text Box 44"/>
          <p:cNvSpPr txBox="1"/>
          <p:nvPr/>
        </p:nvSpPr>
        <p:spPr>
          <a:xfrm>
            <a:off x="4863166" y="8867839"/>
            <a:ext cx="77236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463 </a:t>
            </a:r>
            <a:r>
              <a:rPr lang="mn-MN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иргэнд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47974" y="9451958"/>
            <a:ext cx="33089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*ҮОМШӨ – Үйлдвэрлэлийн осол, мэргэжилээс шалтгаалах өвчин</a:t>
            </a:r>
            <a:endParaRPr lang="en-US" sz="600" dirty="0"/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" y="13648"/>
            <a:ext cx="892901" cy="797130"/>
          </a:xfrm>
          <a:prstGeom prst="rect">
            <a:avLst/>
          </a:prstGeom>
        </p:spPr>
      </p:pic>
      <p:sp>
        <p:nvSpPr>
          <p:cNvPr id="128" name="Text Box 44"/>
          <p:cNvSpPr txBox="1"/>
          <p:nvPr/>
        </p:nvSpPr>
        <p:spPr>
          <a:xfrm>
            <a:off x="421401" y="4551282"/>
            <a:ext cx="973593" cy="1917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mn-MN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он</a:t>
            </a:r>
            <a:endParaRPr lang="en-US" sz="1400" b="1" i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Text Box 44"/>
          <p:cNvSpPr txBox="1"/>
          <p:nvPr/>
        </p:nvSpPr>
        <p:spPr>
          <a:xfrm>
            <a:off x="5633669" y="4551282"/>
            <a:ext cx="973593" cy="1917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mn-MN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он</a:t>
            </a:r>
            <a:endParaRPr lang="en-US" sz="1400" b="1" i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2" name="Left-Right Arrow Callout 141"/>
          <p:cNvSpPr/>
          <p:nvPr/>
        </p:nvSpPr>
        <p:spPr>
          <a:xfrm>
            <a:off x="2181990" y="5270173"/>
            <a:ext cx="2701852" cy="93568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5674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Left-Right Arrow Callout 142"/>
          <p:cNvSpPr/>
          <p:nvPr/>
        </p:nvSpPr>
        <p:spPr>
          <a:xfrm>
            <a:off x="2169972" y="6380488"/>
            <a:ext cx="2701852" cy="93568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5674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Left-Right Arrow Callout 143"/>
          <p:cNvSpPr/>
          <p:nvPr/>
        </p:nvSpPr>
        <p:spPr>
          <a:xfrm>
            <a:off x="2172116" y="7445527"/>
            <a:ext cx="2701852" cy="93568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5674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-Right Arrow Callout 144"/>
          <p:cNvSpPr/>
          <p:nvPr/>
        </p:nvSpPr>
        <p:spPr>
          <a:xfrm>
            <a:off x="2159368" y="8523916"/>
            <a:ext cx="2701852" cy="93568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5674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 Box 44"/>
          <p:cNvSpPr txBox="1"/>
          <p:nvPr/>
        </p:nvSpPr>
        <p:spPr>
          <a:xfrm>
            <a:off x="146462" y="5476717"/>
            <a:ext cx="998856" cy="2863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</a:t>
            </a:r>
            <a:r>
              <a:rPr lang="mn-MN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822.9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Text Box 44"/>
          <p:cNvSpPr txBox="1"/>
          <p:nvPr/>
        </p:nvSpPr>
        <p:spPr>
          <a:xfrm>
            <a:off x="-15970" y="6596072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3 261.2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 Box 44"/>
          <p:cNvSpPr txBox="1"/>
          <p:nvPr/>
        </p:nvSpPr>
        <p:spPr>
          <a:xfrm>
            <a:off x="-40697" y="7796060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1 165.1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Text Box 44"/>
          <p:cNvSpPr txBox="1"/>
          <p:nvPr/>
        </p:nvSpPr>
        <p:spPr>
          <a:xfrm>
            <a:off x="-61164" y="8849857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905.9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 Box 44"/>
          <p:cNvSpPr txBox="1"/>
          <p:nvPr/>
        </p:nvSpPr>
        <p:spPr>
          <a:xfrm>
            <a:off x="1045770" y="5483003"/>
            <a:ext cx="1165357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991</a:t>
            </a:r>
            <a:r>
              <a:rPr lang="mn-MN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тэтгэвэр авагчдад</a:t>
            </a:r>
            <a:endParaRPr lang="en-US" sz="11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Text Box 44"/>
          <p:cNvSpPr txBox="1"/>
          <p:nvPr/>
        </p:nvSpPr>
        <p:spPr>
          <a:xfrm>
            <a:off x="1024006" y="6605731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7 642 </a:t>
            </a:r>
            <a:r>
              <a:rPr lang="mn-MN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иргэнд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Text Box 44"/>
          <p:cNvSpPr txBox="1"/>
          <p:nvPr/>
        </p:nvSpPr>
        <p:spPr>
          <a:xfrm>
            <a:off x="1196275" y="7731901"/>
            <a:ext cx="797896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287 </a:t>
            </a:r>
            <a:r>
              <a:rPr lang="mn-MN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иргэнд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Text Box 44"/>
          <p:cNvSpPr txBox="1"/>
          <p:nvPr/>
        </p:nvSpPr>
        <p:spPr>
          <a:xfrm>
            <a:off x="1225090" y="8745010"/>
            <a:ext cx="77236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</a:t>
            </a:r>
            <a:r>
              <a:rPr lang="mn-MN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иргэнд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Text Box 44"/>
          <p:cNvSpPr txBox="1"/>
          <p:nvPr/>
        </p:nvSpPr>
        <p:spPr>
          <a:xfrm>
            <a:off x="1734844" y="1792990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42 804.3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0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306C283-DB83-40AB-AEC0-4E4AF16B0CD6}"/>
              </a:ext>
            </a:extLst>
          </p:cNvPr>
          <p:cNvGrpSpPr/>
          <p:nvPr/>
        </p:nvGrpSpPr>
        <p:grpSpPr>
          <a:xfrm>
            <a:off x="0" y="9480885"/>
            <a:ext cx="6857999" cy="288758"/>
            <a:chOff x="159171" y="3171436"/>
            <a:chExt cx="4764143" cy="127764"/>
          </a:xfrm>
        </p:grpSpPr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41186AD2-D478-4B3E-BA00-4331DB252B55}"/>
                </a:ext>
              </a:extLst>
            </p:cNvPr>
            <p:cNvSpPr/>
            <p:nvPr/>
          </p:nvSpPr>
          <p:spPr>
            <a:xfrm>
              <a:off x="3861830" y="3171436"/>
              <a:ext cx="971346" cy="127764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SELENGE.NSO.MN</a:t>
              </a:r>
              <a:endParaRPr lang="mn-MN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2E87CAA-4A82-4872-BAED-3F576EE8A4D6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159171" y="3233599"/>
              <a:ext cx="3702659" cy="171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A50739A-0111-4670-BAB2-8D61195140D9}"/>
                </a:ext>
              </a:extLst>
            </p:cNvPr>
            <p:cNvCxnSpPr>
              <a:cxnSpLocks/>
            </p:cNvCxnSpPr>
            <p:nvPr/>
          </p:nvCxnSpPr>
          <p:spPr>
            <a:xfrm>
              <a:off x="4837300" y="3233599"/>
              <a:ext cx="86014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FFD017-E934-4BB1-85CA-BD5D786D24CE}"/>
              </a:ext>
            </a:extLst>
          </p:cNvPr>
          <p:cNvCxnSpPr>
            <a:cxnSpLocks/>
            <a:stCxn id="20" idx="1"/>
            <a:endCxn id="21" idx="3"/>
          </p:cNvCxnSpPr>
          <p:nvPr/>
        </p:nvCxnSpPr>
        <p:spPr>
          <a:xfrm flipH="1" flipV="1">
            <a:off x="920241" y="412213"/>
            <a:ext cx="4241306" cy="4654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2B3E706-B424-4171-93E5-281B0DEE703A}"/>
              </a:ext>
            </a:extLst>
          </p:cNvPr>
          <p:cNvSpPr txBox="1"/>
          <p:nvPr/>
        </p:nvSpPr>
        <p:spPr>
          <a:xfrm>
            <a:off x="5161547" y="232201"/>
            <a:ext cx="169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АЙМГИЙН СТАТИСТИКИЙН ХЭЛТЭС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" y="13648"/>
            <a:ext cx="892901" cy="79713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29592" y="596879"/>
            <a:ext cx="4593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халамжийн тэтгэвэр, тэтгэмж авсан иргэд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Magnetic Disk 22"/>
          <p:cNvSpPr/>
          <p:nvPr/>
        </p:nvSpPr>
        <p:spPr>
          <a:xfrm>
            <a:off x="2114514" y="1607888"/>
            <a:ext cx="2674699" cy="916948"/>
          </a:xfrm>
          <a:prstGeom prst="flowChartMagneticDisk">
            <a:avLst/>
          </a:prstGeom>
          <a:solidFill>
            <a:srgbClr val="1EA8E6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8" tIns="19289" rIns="38578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Нийгмийн халамжийн сан </a:t>
            </a:r>
            <a:r>
              <a:rPr lang="mn-MN" sz="1100" i="1" dirty="0">
                <a:latin typeface="Arial" panose="020B0604020202020204" pitchFamily="34" charset="0"/>
                <a:cs typeface="Arial" panose="020B0604020202020204" pitchFamily="34" charset="0"/>
              </a:rPr>
              <a:t>сая.төгрөг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867889" y="1740446"/>
            <a:ext cx="1184964" cy="57382"/>
          </a:xfrm>
          <a:prstGeom prst="ellips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8578" tIns="19289" rIns="38578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59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789213" y="2042261"/>
            <a:ext cx="1017262" cy="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3" idx="2"/>
          </p:cNvCxnSpPr>
          <p:nvPr/>
        </p:nvCxnSpPr>
        <p:spPr>
          <a:xfrm>
            <a:off x="900540" y="2066362"/>
            <a:ext cx="1213974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806475" y="2044756"/>
            <a:ext cx="0" cy="289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00540" y="2066493"/>
            <a:ext cx="0" cy="289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Text Box 44"/>
          <p:cNvSpPr txBox="1"/>
          <p:nvPr/>
        </p:nvSpPr>
        <p:spPr>
          <a:xfrm>
            <a:off x="303846" y="1740445"/>
            <a:ext cx="973593" cy="1917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mn-MN" sz="1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он</a:t>
            </a:r>
            <a:endParaRPr lang="en-US" sz="1400" b="1" i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44"/>
          <p:cNvSpPr txBox="1"/>
          <p:nvPr/>
        </p:nvSpPr>
        <p:spPr>
          <a:xfrm>
            <a:off x="5516114" y="1740445"/>
            <a:ext cx="973593" cy="1917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mn-MN" sz="1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он</a:t>
            </a:r>
            <a:endParaRPr lang="en-US" sz="1400" b="1" i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44"/>
          <p:cNvSpPr txBox="1"/>
          <p:nvPr/>
        </p:nvSpPr>
        <p:spPr>
          <a:xfrm>
            <a:off x="5376319" y="2447128"/>
            <a:ext cx="998856" cy="2863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16 510.1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Left-Right Arrow Callout 39"/>
          <p:cNvSpPr/>
          <p:nvPr/>
        </p:nvSpPr>
        <p:spPr>
          <a:xfrm>
            <a:off x="2087363" y="4623520"/>
            <a:ext cx="2701852" cy="93568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5674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-Right Arrow Callout 40"/>
          <p:cNvSpPr/>
          <p:nvPr/>
        </p:nvSpPr>
        <p:spPr>
          <a:xfrm>
            <a:off x="2087363" y="5828217"/>
            <a:ext cx="2701852" cy="93568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5674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-Right Arrow Callout 50"/>
          <p:cNvSpPr/>
          <p:nvPr/>
        </p:nvSpPr>
        <p:spPr>
          <a:xfrm>
            <a:off x="2100939" y="7032914"/>
            <a:ext cx="2701852" cy="93568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5674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-Right Arrow Callout 51"/>
          <p:cNvSpPr/>
          <p:nvPr/>
        </p:nvSpPr>
        <p:spPr>
          <a:xfrm>
            <a:off x="2114516" y="8257064"/>
            <a:ext cx="2701852" cy="93568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5674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-Right Arrow Callout 52"/>
          <p:cNvSpPr/>
          <p:nvPr/>
        </p:nvSpPr>
        <p:spPr>
          <a:xfrm>
            <a:off x="2087363" y="3399370"/>
            <a:ext cx="2701852" cy="93568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5674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56" y="8195886"/>
            <a:ext cx="1040581" cy="1058037"/>
          </a:xfrm>
          <a:prstGeom prst="rect">
            <a:avLst/>
          </a:prstGeom>
        </p:spPr>
      </p:pic>
      <p:sp>
        <p:nvSpPr>
          <p:cNvPr id="54" name="Text Box 44"/>
          <p:cNvSpPr txBox="1"/>
          <p:nvPr/>
        </p:nvSpPr>
        <p:spPr>
          <a:xfrm>
            <a:off x="3179327" y="3635416"/>
            <a:ext cx="1426784" cy="60451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Халамжийн тэтгэвэр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44"/>
          <p:cNvSpPr txBox="1"/>
          <p:nvPr/>
        </p:nvSpPr>
        <p:spPr>
          <a:xfrm>
            <a:off x="5455117" y="3695974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7 017.4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 Box 44"/>
          <p:cNvSpPr txBox="1"/>
          <p:nvPr/>
        </p:nvSpPr>
        <p:spPr>
          <a:xfrm>
            <a:off x="4677305" y="3653955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2 586 </a:t>
            </a:r>
            <a:r>
              <a:rPr lang="mn-M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иргэнд</a:t>
            </a:r>
            <a:endParaRPr lang="en-US" sz="1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 Box 44"/>
          <p:cNvSpPr txBox="1"/>
          <p:nvPr/>
        </p:nvSpPr>
        <p:spPr>
          <a:xfrm>
            <a:off x="2358109" y="4838332"/>
            <a:ext cx="1323715" cy="60451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Нөхцөлт  мөнгөн тэтгэмж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 Box 44"/>
          <p:cNvSpPr txBox="1"/>
          <p:nvPr/>
        </p:nvSpPr>
        <p:spPr>
          <a:xfrm>
            <a:off x="3040894" y="6021052"/>
            <a:ext cx="1535086" cy="60451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Жирэмсэн эхчүүдийн тэтгэмж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 Box 44"/>
          <p:cNvSpPr txBox="1"/>
          <p:nvPr/>
        </p:nvSpPr>
        <p:spPr>
          <a:xfrm>
            <a:off x="2306574" y="7307446"/>
            <a:ext cx="1426784" cy="60451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Цалинтай ээж хөтөлбөр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44"/>
          <p:cNvSpPr txBox="1"/>
          <p:nvPr/>
        </p:nvSpPr>
        <p:spPr>
          <a:xfrm>
            <a:off x="3080992" y="8422650"/>
            <a:ext cx="1586049" cy="60451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Ахмад настанд үзүүлсэн тусламж, хөнгөлөлт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44"/>
          <p:cNvSpPr txBox="1"/>
          <p:nvPr/>
        </p:nvSpPr>
        <p:spPr>
          <a:xfrm>
            <a:off x="5398334" y="8582840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583.5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44"/>
          <p:cNvSpPr txBox="1"/>
          <p:nvPr/>
        </p:nvSpPr>
        <p:spPr>
          <a:xfrm>
            <a:off x="4666684" y="8567197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3 657 </a:t>
            </a:r>
            <a:r>
              <a:rPr lang="mn-M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иргэнд</a:t>
            </a:r>
            <a:endParaRPr lang="en-US" sz="1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 Box 44"/>
          <p:cNvSpPr txBox="1"/>
          <p:nvPr/>
        </p:nvSpPr>
        <p:spPr>
          <a:xfrm>
            <a:off x="5398334" y="6119441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282.4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 Box 44"/>
          <p:cNvSpPr txBox="1"/>
          <p:nvPr/>
        </p:nvSpPr>
        <p:spPr>
          <a:xfrm>
            <a:off x="4666684" y="6103798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1 954 </a:t>
            </a:r>
            <a:r>
              <a:rPr lang="mn-M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иргэнд</a:t>
            </a:r>
            <a:endParaRPr lang="en-US" sz="1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 Box 44"/>
          <p:cNvSpPr txBox="1"/>
          <p:nvPr/>
        </p:nvSpPr>
        <p:spPr>
          <a:xfrm>
            <a:off x="5433170" y="7289048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2 026.1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44"/>
          <p:cNvSpPr txBox="1"/>
          <p:nvPr/>
        </p:nvSpPr>
        <p:spPr>
          <a:xfrm>
            <a:off x="4661765" y="7273405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5 950 </a:t>
            </a:r>
            <a:r>
              <a:rPr lang="mn-M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иргэнд</a:t>
            </a:r>
            <a:endParaRPr lang="en-US" sz="1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Text Box 44"/>
          <p:cNvSpPr txBox="1"/>
          <p:nvPr/>
        </p:nvSpPr>
        <p:spPr>
          <a:xfrm>
            <a:off x="5408955" y="4887881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1 694.1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 Box 44"/>
          <p:cNvSpPr txBox="1"/>
          <p:nvPr/>
        </p:nvSpPr>
        <p:spPr>
          <a:xfrm>
            <a:off x="4677305" y="4872238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1 993</a:t>
            </a:r>
          </a:p>
          <a:p>
            <a:pPr algn="r">
              <a:spcAft>
                <a:spcPts val="338"/>
              </a:spcAft>
            </a:pPr>
            <a:r>
              <a:rPr lang="mn-M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иргэнд</a:t>
            </a:r>
            <a:endParaRPr lang="en-US" sz="1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43056"/>
          <a:stretch/>
        </p:blipFill>
        <p:spPr>
          <a:xfrm>
            <a:off x="3680798" y="7067882"/>
            <a:ext cx="713333" cy="8599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970" y="5862419"/>
            <a:ext cx="483723" cy="874376"/>
          </a:xfrm>
          <a:prstGeom prst="rect">
            <a:avLst/>
          </a:prstGeom>
        </p:spPr>
      </p:pic>
      <p:sp>
        <p:nvSpPr>
          <p:cNvPr id="77" name="object 30"/>
          <p:cNvSpPr/>
          <p:nvPr/>
        </p:nvSpPr>
        <p:spPr>
          <a:xfrm>
            <a:off x="3861719" y="4924780"/>
            <a:ext cx="384175" cy="307340"/>
          </a:xfrm>
          <a:custGeom>
            <a:avLst/>
            <a:gdLst/>
            <a:ahLst/>
            <a:cxnLst/>
            <a:rect l="l" t="t" r="r" b="b"/>
            <a:pathLst>
              <a:path w="384175" h="307339">
                <a:moveTo>
                  <a:pt x="260367" y="0"/>
                </a:moveTo>
                <a:lnTo>
                  <a:pt x="126357" y="0"/>
                </a:lnTo>
                <a:lnTo>
                  <a:pt x="108444" y="16671"/>
                </a:lnTo>
                <a:lnTo>
                  <a:pt x="68416" y="59028"/>
                </a:lnTo>
                <a:lnTo>
                  <a:pt x="26841" y="115584"/>
                </a:lnTo>
                <a:lnTo>
                  <a:pt x="4284" y="174853"/>
                </a:lnTo>
                <a:lnTo>
                  <a:pt x="0" y="219337"/>
                </a:lnTo>
                <a:lnTo>
                  <a:pt x="1009" y="246786"/>
                </a:lnTo>
                <a:lnTo>
                  <a:pt x="9508" y="268558"/>
                </a:lnTo>
                <a:lnTo>
                  <a:pt x="27690" y="296011"/>
                </a:lnTo>
                <a:lnTo>
                  <a:pt x="323689" y="296011"/>
                </a:lnTo>
                <a:lnTo>
                  <a:pt x="344352" y="307022"/>
                </a:lnTo>
                <a:lnTo>
                  <a:pt x="368929" y="285662"/>
                </a:lnTo>
                <a:lnTo>
                  <a:pt x="380944" y="265204"/>
                </a:lnTo>
                <a:lnTo>
                  <a:pt x="383839" y="233645"/>
                </a:lnTo>
                <a:lnTo>
                  <a:pt x="381055" y="178981"/>
                </a:lnTo>
                <a:lnTo>
                  <a:pt x="375298" y="121970"/>
                </a:lnTo>
                <a:lnTo>
                  <a:pt x="360807" y="84323"/>
                </a:lnTo>
                <a:lnTo>
                  <a:pt x="326268" y="49259"/>
                </a:lnTo>
                <a:lnTo>
                  <a:pt x="26036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object 31"/>
          <p:cNvSpPr/>
          <p:nvPr/>
        </p:nvSpPr>
        <p:spPr>
          <a:xfrm>
            <a:off x="3989918" y="4872022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553" y="0"/>
                </a:lnTo>
              </a:path>
            </a:pathLst>
          </a:custGeom>
          <a:ln w="27533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9" name="object 32"/>
          <p:cNvSpPr/>
          <p:nvPr/>
        </p:nvSpPr>
        <p:spPr>
          <a:xfrm>
            <a:off x="3957935" y="4721225"/>
            <a:ext cx="210820" cy="113030"/>
          </a:xfrm>
          <a:custGeom>
            <a:avLst/>
            <a:gdLst/>
            <a:ahLst/>
            <a:cxnLst/>
            <a:rect l="l" t="t" r="r" b="b"/>
            <a:pathLst>
              <a:path w="210820" h="113029">
                <a:moveTo>
                  <a:pt x="24787" y="8958"/>
                </a:moveTo>
                <a:lnTo>
                  <a:pt x="13427" y="13690"/>
                </a:lnTo>
                <a:lnTo>
                  <a:pt x="0" y="31327"/>
                </a:lnTo>
                <a:lnTo>
                  <a:pt x="46812" y="112556"/>
                </a:lnTo>
                <a:lnTo>
                  <a:pt x="165214" y="112556"/>
                </a:lnTo>
                <a:lnTo>
                  <a:pt x="207354" y="42338"/>
                </a:lnTo>
                <a:lnTo>
                  <a:pt x="66090" y="42338"/>
                </a:lnTo>
                <a:lnTo>
                  <a:pt x="40276" y="18163"/>
                </a:lnTo>
                <a:lnTo>
                  <a:pt x="24787" y="8958"/>
                </a:lnTo>
                <a:close/>
              </a:path>
              <a:path w="210820" h="113029">
                <a:moveTo>
                  <a:pt x="107907" y="0"/>
                </a:moveTo>
                <a:lnTo>
                  <a:pt x="90891" y="10584"/>
                </a:lnTo>
                <a:lnTo>
                  <a:pt x="66090" y="42338"/>
                </a:lnTo>
                <a:lnTo>
                  <a:pt x="150075" y="42338"/>
                </a:lnTo>
                <a:lnTo>
                  <a:pt x="125010" y="10584"/>
                </a:lnTo>
                <a:lnTo>
                  <a:pt x="107907" y="0"/>
                </a:lnTo>
                <a:close/>
              </a:path>
              <a:path w="210820" h="113029">
                <a:moveTo>
                  <a:pt x="183461" y="15838"/>
                </a:moveTo>
                <a:lnTo>
                  <a:pt x="170382" y="22893"/>
                </a:lnTo>
                <a:lnTo>
                  <a:pt x="150075" y="42338"/>
                </a:lnTo>
                <a:lnTo>
                  <a:pt x="207354" y="42338"/>
                </a:lnTo>
                <a:lnTo>
                  <a:pt x="210654" y="36839"/>
                </a:lnTo>
                <a:lnTo>
                  <a:pt x="194992" y="20659"/>
                </a:lnTo>
                <a:lnTo>
                  <a:pt x="183461" y="1583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0" name="object 33"/>
          <p:cNvSpPr/>
          <p:nvPr/>
        </p:nvSpPr>
        <p:spPr>
          <a:xfrm>
            <a:off x="3782024" y="5235092"/>
            <a:ext cx="548640" cy="226695"/>
          </a:xfrm>
          <a:custGeom>
            <a:avLst/>
            <a:gdLst/>
            <a:ahLst/>
            <a:cxnLst/>
            <a:rect l="l" t="t" r="r" b="b"/>
            <a:pathLst>
              <a:path w="548640" h="226695">
                <a:moveTo>
                  <a:pt x="399474" y="151662"/>
                </a:moveTo>
                <a:lnTo>
                  <a:pt x="99382" y="151662"/>
                </a:lnTo>
                <a:lnTo>
                  <a:pt x="115987" y="156415"/>
                </a:lnTo>
                <a:lnTo>
                  <a:pt x="162022" y="177949"/>
                </a:lnTo>
                <a:lnTo>
                  <a:pt x="251942" y="222330"/>
                </a:lnTo>
                <a:lnTo>
                  <a:pt x="264076" y="226694"/>
                </a:lnTo>
                <a:lnTo>
                  <a:pt x="275005" y="226284"/>
                </a:lnTo>
                <a:lnTo>
                  <a:pt x="290926" y="219424"/>
                </a:lnTo>
                <a:lnTo>
                  <a:pt x="318033" y="204436"/>
                </a:lnTo>
                <a:lnTo>
                  <a:pt x="371794" y="170380"/>
                </a:lnTo>
                <a:lnTo>
                  <a:pt x="399474" y="151662"/>
                </a:lnTo>
                <a:close/>
              </a:path>
              <a:path w="548640" h="226695">
                <a:moveTo>
                  <a:pt x="396506" y="36465"/>
                </a:moveTo>
                <a:lnTo>
                  <a:pt x="100495" y="36465"/>
                </a:lnTo>
                <a:lnTo>
                  <a:pt x="0" y="94288"/>
                </a:lnTo>
                <a:lnTo>
                  <a:pt x="1371" y="94288"/>
                </a:lnTo>
                <a:lnTo>
                  <a:pt x="1371" y="212691"/>
                </a:lnTo>
                <a:lnTo>
                  <a:pt x="97751" y="157623"/>
                </a:lnTo>
                <a:lnTo>
                  <a:pt x="99382" y="151662"/>
                </a:lnTo>
                <a:lnTo>
                  <a:pt x="399474" y="151662"/>
                </a:lnTo>
                <a:lnTo>
                  <a:pt x="444871" y="120965"/>
                </a:lnTo>
                <a:lnTo>
                  <a:pt x="467532" y="105299"/>
                </a:lnTo>
                <a:lnTo>
                  <a:pt x="280860" y="105299"/>
                </a:lnTo>
                <a:lnTo>
                  <a:pt x="280860" y="92917"/>
                </a:lnTo>
                <a:lnTo>
                  <a:pt x="396506" y="92917"/>
                </a:lnTo>
                <a:lnTo>
                  <a:pt x="418187" y="78090"/>
                </a:lnTo>
                <a:lnTo>
                  <a:pt x="425415" y="67268"/>
                </a:lnTo>
                <a:lnTo>
                  <a:pt x="418187" y="55157"/>
                </a:lnTo>
                <a:lnTo>
                  <a:pt x="396506" y="36465"/>
                </a:lnTo>
                <a:close/>
              </a:path>
              <a:path w="548640" h="226695">
                <a:moveTo>
                  <a:pt x="531387" y="0"/>
                </a:moveTo>
                <a:lnTo>
                  <a:pt x="495630" y="6176"/>
                </a:lnTo>
                <a:lnTo>
                  <a:pt x="424040" y="54360"/>
                </a:lnTo>
                <a:lnTo>
                  <a:pt x="432425" y="76065"/>
                </a:lnTo>
                <a:lnTo>
                  <a:pt x="432592" y="88607"/>
                </a:lnTo>
                <a:lnTo>
                  <a:pt x="422173" y="96760"/>
                </a:lnTo>
                <a:lnTo>
                  <a:pt x="398805" y="105299"/>
                </a:lnTo>
                <a:lnTo>
                  <a:pt x="467532" y="105299"/>
                </a:lnTo>
                <a:lnTo>
                  <a:pt x="536943" y="57116"/>
                </a:lnTo>
                <a:lnTo>
                  <a:pt x="548170" y="20694"/>
                </a:lnTo>
                <a:lnTo>
                  <a:pt x="547609" y="3247"/>
                </a:lnTo>
                <a:lnTo>
                  <a:pt x="53138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5" name="object 8"/>
          <p:cNvSpPr txBox="1"/>
          <p:nvPr/>
        </p:nvSpPr>
        <p:spPr>
          <a:xfrm>
            <a:off x="3976373" y="4932730"/>
            <a:ext cx="172085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b="1" spc="20" dirty="0">
                <a:solidFill>
                  <a:srgbClr val="FFFFFF"/>
                </a:solidFill>
                <a:latin typeface="Arial"/>
                <a:cs typeface="Arial"/>
              </a:rPr>
              <a:t>₮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86" name="object 71"/>
          <p:cNvSpPr/>
          <p:nvPr/>
        </p:nvSpPr>
        <p:spPr>
          <a:xfrm>
            <a:off x="2582053" y="3468899"/>
            <a:ext cx="281940" cy="223520"/>
          </a:xfrm>
          <a:custGeom>
            <a:avLst/>
            <a:gdLst/>
            <a:ahLst/>
            <a:cxnLst/>
            <a:rect l="l" t="t" r="r" b="b"/>
            <a:pathLst>
              <a:path w="281940" h="223519">
                <a:moveTo>
                  <a:pt x="281673" y="0"/>
                </a:moveTo>
                <a:lnTo>
                  <a:pt x="189404" y="19114"/>
                </a:lnTo>
                <a:lnTo>
                  <a:pt x="129306" y="48756"/>
                </a:lnTo>
                <a:lnTo>
                  <a:pt x="74974" y="109872"/>
                </a:lnTo>
                <a:lnTo>
                  <a:pt x="0" y="223405"/>
                </a:lnTo>
                <a:lnTo>
                  <a:pt x="59813" y="183650"/>
                </a:lnTo>
                <a:lnTo>
                  <a:pt x="99223" y="170399"/>
                </a:lnTo>
                <a:lnTo>
                  <a:pt x="186950" y="170399"/>
                </a:lnTo>
                <a:lnTo>
                  <a:pt x="186968" y="121938"/>
                </a:lnTo>
                <a:lnTo>
                  <a:pt x="196849" y="64844"/>
                </a:lnTo>
                <a:lnTo>
                  <a:pt x="225457" y="31179"/>
                </a:lnTo>
                <a:lnTo>
                  <a:pt x="281673" y="0"/>
                </a:lnTo>
                <a:close/>
              </a:path>
              <a:path w="281940" h="223519">
                <a:moveTo>
                  <a:pt x="186950" y="170399"/>
                </a:moveTo>
                <a:lnTo>
                  <a:pt x="99223" y="170399"/>
                </a:lnTo>
                <a:lnTo>
                  <a:pt x="135754" y="183650"/>
                </a:lnTo>
                <a:lnTo>
                  <a:pt x="186931" y="223405"/>
                </a:lnTo>
                <a:lnTo>
                  <a:pt x="186950" y="170399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solidFill>
                <a:srgbClr val="00B050"/>
              </a:solidFill>
            </a:endParaRPr>
          </a:p>
        </p:txBody>
      </p:sp>
      <p:sp>
        <p:nvSpPr>
          <p:cNvPr id="87" name="object 72"/>
          <p:cNvSpPr/>
          <p:nvPr/>
        </p:nvSpPr>
        <p:spPr>
          <a:xfrm>
            <a:off x="2785309" y="3468899"/>
            <a:ext cx="195580" cy="223520"/>
          </a:xfrm>
          <a:custGeom>
            <a:avLst/>
            <a:gdLst/>
            <a:ahLst/>
            <a:cxnLst/>
            <a:rect l="l" t="t" r="r" b="b"/>
            <a:pathLst>
              <a:path w="195579" h="223519">
                <a:moveTo>
                  <a:pt x="90258" y="0"/>
                </a:moveTo>
                <a:lnTo>
                  <a:pt x="38077" y="35430"/>
                </a:lnTo>
                <a:lnTo>
                  <a:pt x="11282" y="70511"/>
                </a:lnTo>
                <a:lnTo>
                  <a:pt x="1410" y="126188"/>
                </a:lnTo>
                <a:lnTo>
                  <a:pt x="0" y="223405"/>
                </a:lnTo>
                <a:lnTo>
                  <a:pt x="46236" y="181731"/>
                </a:lnTo>
                <a:lnTo>
                  <a:pt x="81853" y="166855"/>
                </a:lnTo>
                <a:lnTo>
                  <a:pt x="194769" y="166855"/>
                </a:lnTo>
                <a:lnTo>
                  <a:pt x="195589" y="118745"/>
                </a:lnTo>
                <a:lnTo>
                  <a:pt x="185327" y="64720"/>
                </a:lnTo>
                <a:lnTo>
                  <a:pt x="153458" y="31825"/>
                </a:lnTo>
                <a:lnTo>
                  <a:pt x="90258" y="0"/>
                </a:lnTo>
                <a:close/>
              </a:path>
              <a:path w="195579" h="223519">
                <a:moveTo>
                  <a:pt x="194769" y="166855"/>
                </a:moveTo>
                <a:lnTo>
                  <a:pt x="81853" y="166855"/>
                </a:lnTo>
                <a:lnTo>
                  <a:pt x="125035" y="177892"/>
                </a:lnTo>
                <a:lnTo>
                  <a:pt x="193967" y="213956"/>
                </a:lnTo>
                <a:lnTo>
                  <a:pt x="194769" y="166855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>
              <a:solidFill>
                <a:srgbClr val="00B050"/>
              </a:solidFill>
            </a:endParaRPr>
          </a:p>
        </p:txBody>
      </p:sp>
      <p:sp>
        <p:nvSpPr>
          <p:cNvPr id="88" name="object 73"/>
          <p:cNvSpPr/>
          <p:nvPr/>
        </p:nvSpPr>
        <p:spPr>
          <a:xfrm>
            <a:off x="2893813" y="3472227"/>
            <a:ext cx="283210" cy="212725"/>
          </a:xfrm>
          <a:custGeom>
            <a:avLst/>
            <a:gdLst/>
            <a:ahLst/>
            <a:cxnLst/>
            <a:rect l="l" t="t" r="r" b="b"/>
            <a:pathLst>
              <a:path w="283209" h="212725">
                <a:moveTo>
                  <a:pt x="0" y="0"/>
                </a:moveTo>
                <a:lnTo>
                  <a:pt x="54518" y="28880"/>
                </a:lnTo>
                <a:lnTo>
                  <a:pt x="83243" y="60645"/>
                </a:lnTo>
                <a:lnTo>
                  <a:pt x="95674" y="115217"/>
                </a:lnTo>
                <a:lnTo>
                  <a:pt x="101307" y="212521"/>
                </a:lnTo>
                <a:lnTo>
                  <a:pt x="141141" y="174936"/>
                </a:lnTo>
                <a:lnTo>
                  <a:pt x="173323" y="162112"/>
                </a:lnTo>
                <a:lnTo>
                  <a:pt x="254381" y="162112"/>
                </a:lnTo>
                <a:lnTo>
                  <a:pt x="222472" y="108688"/>
                </a:lnTo>
                <a:lnTo>
                  <a:pt x="172908" y="53184"/>
                </a:lnTo>
                <a:lnTo>
                  <a:pt x="107588" y="23507"/>
                </a:lnTo>
                <a:lnTo>
                  <a:pt x="0" y="0"/>
                </a:lnTo>
                <a:close/>
              </a:path>
              <a:path w="283209" h="212725">
                <a:moveTo>
                  <a:pt x="254381" y="162112"/>
                </a:moveTo>
                <a:lnTo>
                  <a:pt x="173323" y="162112"/>
                </a:lnTo>
                <a:lnTo>
                  <a:pt x="214868" y="173781"/>
                </a:lnTo>
                <a:lnTo>
                  <a:pt x="282790" y="209677"/>
                </a:lnTo>
                <a:lnTo>
                  <a:pt x="254381" y="162112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solidFill>
                <a:srgbClr val="00B050"/>
              </a:solidFill>
            </a:endParaRPr>
          </a:p>
        </p:txBody>
      </p:sp>
      <p:sp>
        <p:nvSpPr>
          <p:cNvPr id="89" name="object 74"/>
          <p:cNvSpPr/>
          <p:nvPr/>
        </p:nvSpPr>
        <p:spPr>
          <a:xfrm>
            <a:off x="2772336" y="3725452"/>
            <a:ext cx="97155" cy="95885"/>
          </a:xfrm>
          <a:custGeom>
            <a:avLst/>
            <a:gdLst/>
            <a:ahLst/>
            <a:cxnLst/>
            <a:rect l="l" t="t" r="r" b="b"/>
            <a:pathLst>
              <a:path w="97154" h="95885">
                <a:moveTo>
                  <a:pt x="48501" y="0"/>
                </a:moveTo>
                <a:lnTo>
                  <a:pt x="29623" y="3756"/>
                </a:lnTo>
                <a:lnTo>
                  <a:pt x="14206" y="14000"/>
                </a:lnTo>
                <a:lnTo>
                  <a:pt x="3811" y="29194"/>
                </a:lnTo>
                <a:lnTo>
                  <a:pt x="0" y="47802"/>
                </a:lnTo>
                <a:lnTo>
                  <a:pt x="3811" y="66410"/>
                </a:lnTo>
                <a:lnTo>
                  <a:pt x="14206" y="81605"/>
                </a:lnTo>
                <a:lnTo>
                  <a:pt x="29623" y="91849"/>
                </a:lnTo>
                <a:lnTo>
                  <a:pt x="48501" y="95605"/>
                </a:lnTo>
                <a:lnTo>
                  <a:pt x="67371" y="91849"/>
                </a:lnTo>
                <a:lnTo>
                  <a:pt x="82784" y="81605"/>
                </a:lnTo>
                <a:lnTo>
                  <a:pt x="93178" y="66410"/>
                </a:lnTo>
                <a:lnTo>
                  <a:pt x="96989" y="47802"/>
                </a:lnTo>
                <a:lnTo>
                  <a:pt x="93178" y="29194"/>
                </a:lnTo>
                <a:lnTo>
                  <a:pt x="82784" y="14000"/>
                </a:lnTo>
                <a:lnTo>
                  <a:pt x="67371" y="3756"/>
                </a:lnTo>
                <a:lnTo>
                  <a:pt x="4850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solidFill>
                <a:srgbClr val="00B050"/>
              </a:solidFill>
            </a:endParaRPr>
          </a:p>
        </p:txBody>
      </p:sp>
      <p:sp>
        <p:nvSpPr>
          <p:cNvPr id="90" name="object 75"/>
          <p:cNvSpPr/>
          <p:nvPr/>
        </p:nvSpPr>
        <p:spPr>
          <a:xfrm>
            <a:off x="2979325" y="3703989"/>
            <a:ext cx="97155" cy="95885"/>
          </a:xfrm>
          <a:custGeom>
            <a:avLst/>
            <a:gdLst/>
            <a:ahLst/>
            <a:cxnLst/>
            <a:rect l="l" t="t" r="r" b="b"/>
            <a:pathLst>
              <a:path w="97155" h="95885">
                <a:moveTo>
                  <a:pt x="48501" y="0"/>
                </a:moveTo>
                <a:lnTo>
                  <a:pt x="29623" y="3756"/>
                </a:lnTo>
                <a:lnTo>
                  <a:pt x="14206" y="14000"/>
                </a:lnTo>
                <a:lnTo>
                  <a:pt x="3811" y="29194"/>
                </a:lnTo>
                <a:lnTo>
                  <a:pt x="0" y="47802"/>
                </a:lnTo>
                <a:lnTo>
                  <a:pt x="3811" y="66410"/>
                </a:lnTo>
                <a:lnTo>
                  <a:pt x="14206" y="81605"/>
                </a:lnTo>
                <a:lnTo>
                  <a:pt x="29623" y="91849"/>
                </a:lnTo>
                <a:lnTo>
                  <a:pt x="48501" y="95605"/>
                </a:lnTo>
                <a:lnTo>
                  <a:pt x="67371" y="91849"/>
                </a:lnTo>
                <a:lnTo>
                  <a:pt x="82784" y="81605"/>
                </a:lnTo>
                <a:lnTo>
                  <a:pt x="93178" y="66410"/>
                </a:lnTo>
                <a:lnTo>
                  <a:pt x="96989" y="47802"/>
                </a:lnTo>
                <a:lnTo>
                  <a:pt x="93178" y="29194"/>
                </a:lnTo>
                <a:lnTo>
                  <a:pt x="82784" y="14000"/>
                </a:lnTo>
                <a:lnTo>
                  <a:pt x="67371" y="3756"/>
                </a:lnTo>
                <a:lnTo>
                  <a:pt x="4850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solidFill>
                <a:srgbClr val="00B050"/>
              </a:solidFill>
            </a:endParaRPr>
          </a:p>
        </p:txBody>
      </p:sp>
      <p:sp>
        <p:nvSpPr>
          <p:cNvPr id="91" name="object 76"/>
          <p:cNvSpPr/>
          <p:nvPr/>
        </p:nvSpPr>
        <p:spPr>
          <a:xfrm>
            <a:off x="2617049" y="3789346"/>
            <a:ext cx="257175" cy="483870"/>
          </a:xfrm>
          <a:custGeom>
            <a:avLst/>
            <a:gdLst/>
            <a:ahLst/>
            <a:cxnLst/>
            <a:rect l="l" t="t" r="r" b="b"/>
            <a:pathLst>
              <a:path w="257175" h="483869">
                <a:moveTo>
                  <a:pt x="165379" y="0"/>
                </a:moveTo>
                <a:lnTo>
                  <a:pt x="66839" y="72370"/>
                </a:lnTo>
                <a:lnTo>
                  <a:pt x="16854" y="135624"/>
                </a:lnTo>
                <a:lnTo>
                  <a:pt x="0" y="224979"/>
                </a:lnTo>
                <a:lnTo>
                  <a:pt x="851" y="375653"/>
                </a:lnTo>
                <a:lnTo>
                  <a:pt x="35420" y="375653"/>
                </a:lnTo>
                <a:lnTo>
                  <a:pt x="37457" y="384797"/>
                </a:lnTo>
                <a:lnTo>
                  <a:pt x="37336" y="399087"/>
                </a:lnTo>
                <a:lnTo>
                  <a:pt x="34336" y="428642"/>
                </a:lnTo>
                <a:lnTo>
                  <a:pt x="27736" y="483577"/>
                </a:lnTo>
                <a:lnTo>
                  <a:pt x="104635" y="483577"/>
                </a:lnTo>
                <a:lnTo>
                  <a:pt x="104635" y="474738"/>
                </a:lnTo>
                <a:lnTo>
                  <a:pt x="61023" y="455815"/>
                </a:lnTo>
                <a:lnTo>
                  <a:pt x="82791" y="378815"/>
                </a:lnTo>
                <a:lnTo>
                  <a:pt x="105841" y="377558"/>
                </a:lnTo>
                <a:lnTo>
                  <a:pt x="160896" y="377558"/>
                </a:lnTo>
                <a:lnTo>
                  <a:pt x="137129" y="297472"/>
                </a:lnTo>
                <a:lnTo>
                  <a:pt x="129206" y="248032"/>
                </a:lnTo>
                <a:lnTo>
                  <a:pt x="137129" y="208767"/>
                </a:lnTo>
                <a:lnTo>
                  <a:pt x="160896" y="159207"/>
                </a:lnTo>
                <a:lnTo>
                  <a:pt x="246672" y="159207"/>
                </a:lnTo>
                <a:lnTo>
                  <a:pt x="221069" y="151625"/>
                </a:lnTo>
                <a:lnTo>
                  <a:pt x="177304" y="133153"/>
                </a:lnTo>
                <a:lnTo>
                  <a:pt x="161415" y="113963"/>
                </a:lnTo>
                <a:lnTo>
                  <a:pt x="172232" y="82323"/>
                </a:lnTo>
                <a:lnTo>
                  <a:pt x="208584" y="26504"/>
                </a:lnTo>
                <a:lnTo>
                  <a:pt x="165379" y="0"/>
                </a:lnTo>
                <a:close/>
              </a:path>
              <a:path w="257175" h="483869">
                <a:moveTo>
                  <a:pt x="160896" y="377558"/>
                </a:moveTo>
                <a:lnTo>
                  <a:pt x="105841" y="377558"/>
                </a:lnTo>
                <a:lnTo>
                  <a:pt x="142329" y="483577"/>
                </a:lnTo>
                <a:lnTo>
                  <a:pt x="221069" y="483577"/>
                </a:lnTo>
                <a:lnTo>
                  <a:pt x="205702" y="471576"/>
                </a:lnTo>
                <a:lnTo>
                  <a:pt x="168249" y="458330"/>
                </a:lnTo>
                <a:lnTo>
                  <a:pt x="150647" y="380085"/>
                </a:lnTo>
                <a:lnTo>
                  <a:pt x="160896" y="377558"/>
                </a:lnTo>
                <a:close/>
              </a:path>
              <a:path w="257175" h="483869">
                <a:moveTo>
                  <a:pt x="246672" y="159207"/>
                </a:moveTo>
                <a:lnTo>
                  <a:pt x="160896" y="159207"/>
                </a:lnTo>
                <a:lnTo>
                  <a:pt x="165599" y="165359"/>
                </a:lnTo>
                <a:lnTo>
                  <a:pt x="172134" y="170565"/>
                </a:lnTo>
                <a:lnTo>
                  <a:pt x="184972" y="177664"/>
                </a:lnTo>
                <a:lnTo>
                  <a:pt x="208584" y="189496"/>
                </a:lnTo>
                <a:lnTo>
                  <a:pt x="233287" y="197620"/>
                </a:lnTo>
                <a:lnTo>
                  <a:pt x="247997" y="195805"/>
                </a:lnTo>
                <a:lnTo>
                  <a:pt x="255085" y="190203"/>
                </a:lnTo>
                <a:lnTo>
                  <a:pt x="256921" y="186969"/>
                </a:lnTo>
                <a:lnTo>
                  <a:pt x="246672" y="15920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solidFill>
                <a:srgbClr val="00B050"/>
              </a:solidFill>
            </a:endParaRPr>
          </a:p>
        </p:txBody>
      </p:sp>
      <p:sp>
        <p:nvSpPr>
          <p:cNvPr id="92" name="object 77"/>
          <p:cNvSpPr/>
          <p:nvPr/>
        </p:nvSpPr>
        <p:spPr>
          <a:xfrm>
            <a:off x="2820839" y="3669598"/>
            <a:ext cx="339090" cy="603885"/>
          </a:xfrm>
          <a:custGeom>
            <a:avLst/>
            <a:gdLst/>
            <a:ahLst/>
            <a:cxnLst/>
            <a:rect l="l" t="t" r="r" b="b"/>
            <a:pathLst>
              <a:path w="339090" h="603885">
                <a:moveTo>
                  <a:pt x="72974" y="0"/>
                </a:moveTo>
                <a:lnTo>
                  <a:pt x="53136" y="0"/>
                </a:lnTo>
                <a:lnTo>
                  <a:pt x="53136" y="182384"/>
                </a:lnTo>
                <a:lnTo>
                  <a:pt x="19443" y="227533"/>
                </a:lnTo>
                <a:lnTo>
                  <a:pt x="4478" y="265491"/>
                </a:lnTo>
                <a:lnTo>
                  <a:pt x="4878" y="316878"/>
                </a:lnTo>
                <a:lnTo>
                  <a:pt x="17284" y="402310"/>
                </a:lnTo>
                <a:lnTo>
                  <a:pt x="33216" y="474510"/>
                </a:lnTo>
                <a:lnTo>
                  <a:pt x="36726" y="519515"/>
                </a:lnTo>
                <a:lnTo>
                  <a:pt x="26194" y="556172"/>
                </a:lnTo>
                <a:lnTo>
                  <a:pt x="0" y="603326"/>
                </a:lnTo>
                <a:lnTo>
                  <a:pt x="95059" y="603326"/>
                </a:lnTo>
                <a:lnTo>
                  <a:pt x="95059" y="595426"/>
                </a:lnTo>
                <a:lnTo>
                  <a:pt x="61480" y="577443"/>
                </a:lnTo>
                <a:lnTo>
                  <a:pt x="68668" y="540052"/>
                </a:lnTo>
                <a:lnTo>
                  <a:pt x="72261" y="516150"/>
                </a:lnTo>
                <a:lnTo>
                  <a:pt x="73337" y="495444"/>
                </a:lnTo>
                <a:lnTo>
                  <a:pt x="72974" y="467639"/>
                </a:lnTo>
                <a:lnTo>
                  <a:pt x="81259" y="452014"/>
                </a:lnTo>
                <a:lnTo>
                  <a:pt x="117436" y="452014"/>
                </a:lnTo>
                <a:lnTo>
                  <a:pt x="107663" y="421424"/>
                </a:lnTo>
                <a:lnTo>
                  <a:pt x="91779" y="331317"/>
                </a:lnTo>
                <a:lnTo>
                  <a:pt x="111305" y="275290"/>
                </a:lnTo>
                <a:lnTo>
                  <a:pt x="167081" y="219621"/>
                </a:lnTo>
                <a:lnTo>
                  <a:pt x="209981" y="219621"/>
                </a:lnTo>
                <a:lnTo>
                  <a:pt x="201257" y="195343"/>
                </a:lnTo>
                <a:lnTo>
                  <a:pt x="197167" y="151460"/>
                </a:lnTo>
                <a:lnTo>
                  <a:pt x="72974" y="151460"/>
                </a:lnTo>
                <a:lnTo>
                  <a:pt x="72974" y="0"/>
                </a:lnTo>
                <a:close/>
              </a:path>
              <a:path w="339090" h="603885">
                <a:moveTo>
                  <a:pt x="117436" y="452014"/>
                </a:moveTo>
                <a:lnTo>
                  <a:pt x="81259" y="452014"/>
                </a:lnTo>
                <a:lnTo>
                  <a:pt x="88822" y="460940"/>
                </a:lnTo>
                <a:lnTo>
                  <a:pt x="99982" y="507137"/>
                </a:lnTo>
                <a:lnTo>
                  <a:pt x="119062" y="603326"/>
                </a:lnTo>
                <a:lnTo>
                  <a:pt x="196850" y="603326"/>
                </a:lnTo>
                <a:lnTo>
                  <a:pt x="196850" y="592581"/>
                </a:lnTo>
                <a:lnTo>
                  <a:pt x="158115" y="579335"/>
                </a:lnTo>
                <a:lnTo>
                  <a:pt x="117436" y="452014"/>
                </a:lnTo>
                <a:close/>
              </a:path>
              <a:path w="339090" h="603885">
                <a:moveTo>
                  <a:pt x="209981" y="219621"/>
                </a:moveTo>
                <a:lnTo>
                  <a:pt x="167081" y="219621"/>
                </a:lnTo>
                <a:lnTo>
                  <a:pt x="222243" y="283362"/>
                </a:lnTo>
                <a:lnTo>
                  <a:pt x="255335" y="318117"/>
                </a:lnTo>
                <a:lnTo>
                  <a:pt x="279589" y="336044"/>
                </a:lnTo>
                <a:lnTo>
                  <a:pt x="308241" y="349300"/>
                </a:lnTo>
                <a:lnTo>
                  <a:pt x="309486" y="349834"/>
                </a:lnTo>
                <a:lnTo>
                  <a:pt x="308241" y="353085"/>
                </a:lnTo>
                <a:lnTo>
                  <a:pt x="265988" y="603326"/>
                </a:lnTo>
                <a:lnTo>
                  <a:pt x="276555" y="603326"/>
                </a:lnTo>
                <a:lnTo>
                  <a:pt x="321678" y="348360"/>
                </a:lnTo>
                <a:lnTo>
                  <a:pt x="334131" y="344262"/>
                </a:lnTo>
                <a:lnTo>
                  <a:pt x="338481" y="340429"/>
                </a:lnTo>
                <a:lnTo>
                  <a:pt x="334910" y="334644"/>
                </a:lnTo>
                <a:lnTo>
                  <a:pt x="323596" y="324688"/>
                </a:lnTo>
                <a:lnTo>
                  <a:pt x="253527" y="275458"/>
                </a:lnTo>
                <a:lnTo>
                  <a:pt x="216768" y="238505"/>
                </a:lnTo>
                <a:lnTo>
                  <a:pt x="209981" y="219621"/>
                </a:lnTo>
                <a:close/>
              </a:path>
              <a:path w="339090" h="603885">
                <a:moveTo>
                  <a:pt x="161315" y="85826"/>
                </a:moveTo>
                <a:lnTo>
                  <a:pt x="158483" y="90246"/>
                </a:lnTo>
                <a:lnTo>
                  <a:pt x="134615" y="100075"/>
                </a:lnTo>
                <a:lnTo>
                  <a:pt x="117752" y="109727"/>
                </a:lnTo>
                <a:lnTo>
                  <a:pt x="99877" y="124943"/>
                </a:lnTo>
                <a:lnTo>
                  <a:pt x="72974" y="151460"/>
                </a:lnTo>
                <a:lnTo>
                  <a:pt x="197167" y="151460"/>
                </a:lnTo>
                <a:lnTo>
                  <a:pt x="194932" y="127482"/>
                </a:lnTo>
                <a:lnTo>
                  <a:pt x="197167" y="108546"/>
                </a:lnTo>
                <a:lnTo>
                  <a:pt x="161315" y="8582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solidFill>
                <a:srgbClr val="00B050"/>
              </a:solidFill>
            </a:endParaRPr>
          </a:p>
        </p:txBody>
      </p:sp>
      <p:sp>
        <p:nvSpPr>
          <p:cNvPr id="81" name="Text Box 44"/>
          <p:cNvSpPr txBox="1"/>
          <p:nvPr/>
        </p:nvSpPr>
        <p:spPr>
          <a:xfrm>
            <a:off x="347348" y="2449236"/>
            <a:ext cx="998856" cy="2863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14 627.4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 Box 44"/>
          <p:cNvSpPr txBox="1"/>
          <p:nvPr/>
        </p:nvSpPr>
        <p:spPr>
          <a:xfrm>
            <a:off x="115824" y="3671706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4 843.2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Text Box 44"/>
          <p:cNvSpPr txBox="1"/>
          <p:nvPr/>
        </p:nvSpPr>
        <p:spPr>
          <a:xfrm>
            <a:off x="105203" y="8584948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676.1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Text Box 44"/>
          <p:cNvSpPr txBox="1"/>
          <p:nvPr/>
        </p:nvSpPr>
        <p:spPr>
          <a:xfrm>
            <a:off x="105203" y="6121549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423.7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Text Box 44"/>
          <p:cNvSpPr txBox="1"/>
          <p:nvPr/>
        </p:nvSpPr>
        <p:spPr>
          <a:xfrm>
            <a:off x="140039" y="7291156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3 005.3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Text Box 44"/>
          <p:cNvSpPr txBox="1"/>
          <p:nvPr/>
        </p:nvSpPr>
        <p:spPr>
          <a:xfrm>
            <a:off x="115824" y="4889989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1 386.8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Text Box 44"/>
          <p:cNvSpPr txBox="1"/>
          <p:nvPr/>
        </p:nvSpPr>
        <p:spPr>
          <a:xfrm>
            <a:off x="988127" y="3684952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2 665 </a:t>
            </a:r>
            <a:r>
              <a:rPr lang="mn-M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иргэнд</a:t>
            </a:r>
            <a:endParaRPr lang="en-US" sz="1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Text Box 44"/>
          <p:cNvSpPr txBox="1"/>
          <p:nvPr/>
        </p:nvSpPr>
        <p:spPr>
          <a:xfrm>
            <a:off x="977506" y="8598194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7 223 </a:t>
            </a:r>
            <a:r>
              <a:rPr lang="mn-M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иргэнд</a:t>
            </a:r>
            <a:endParaRPr lang="en-US" sz="1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Text Box 44"/>
          <p:cNvSpPr txBox="1"/>
          <p:nvPr/>
        </p:nvSpPr>
        <p:spPr>
          <a:xfrm>
            <a:off x="977506" y="6134795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3 229 </a:t>
            </a:r>
            <a:r>
              <a:rPr lang="mn-M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иргэнд</a:t>
            </a:r>
            <a:endParaRPr lang="en-US" sz="1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Text Box 44"/>
          <p:cNvSpPr txBox="1"/>
          <p:nvPr/>
        </p:nvSpPr>
        <p:spPr>
          <a:xfrm>
            <a:off x="972587" y="7304402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7 006 </a:t>
            </a:r>
            <a:r>
              <a:rPr lang="mn-M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иргэнд</a:t>
            </a:r>
            <a:endParaRPr lang="en-US" sz="1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Text Box 44"/>
          <p:cNvSpPr txBox="1"/>
          <p:nvPr/>
        </p:nvSpPr>
        <p:spPr>
          <a:xfrm>
            <a:off x="988127" y="4903235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1 920 </a:t>
            </a:r>
            <a:r>
              <a:rPr lang="mn-M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иргэнд</a:t>
            </a:r>
            <a:endParaRPr lang="en-US" sz="1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7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306C283-DB83-40AB-AEC0-4E4AF16B0CD6}"/>
              </a:ext>
            </a:extLst>
          </p:cNvPr>
          <p:cNvGrpSpPr/>
          <p:nvPr/>
        </p:nvGrpSpPr>
        <p:grpSpPr>
          <a:xfrm>
            <a:off x="0" y="9480885"/>
            <a:ext cx="6857999" cy="288758"/>
            <a:chOff x="159171" y="3171436"/>
            <a:chExt cx="4764143" cy="127764"/>
          </a:xfrm>
        </p:grpSpPr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41186AD2-D478-4B3E-BA00-4331DB252B55}"/>
                </a:ext>
              </a:extLst>
            </p:cNvPr>
            <p:cNvSpPr/>
            <p:nvPr/>
          </p:nvSpPr>
          <p:spPr>
            <a:xfrm>
              <a:off x="3861830" y="3171436"/>
              <a:ext cx="971346" cy="127764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SELENGE.NSO.MN</a:t>
              </a:r>
              <a:endParaRPr lang="mn-MN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2E87CAA-4A82-4872-BAED-3F576EE8A4D6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159171" y="3233599"/>
              <a:ext cx="3702659" cy="171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A50739A-0111-4670-BAB2-8D61195140D9}"/>
                </a:ext>
              </a:extLst>
            </p:cNvPr>
            <p:cNvCxnSpPr>
              <a:cxnSpLocks/>
            </p:cNvCxnSpPr>
            <p:nvPr/>
          </p:nvCxnSpPr>
          <p:spPr>
            <a:xfrm>
              <a:off x="4837300" y="3233599"/>
              <a:ext cx="86014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FFD017-E934-4BB1-85CA-BD5D786D24CE}"/>
              </a:ext>
            </a:extLst>
          </p:cNvPr>
          <p:cNvCxnSpPr>
            <a:cxnSpLocks/>
            <a:stCxn id="20" idx="1"/>
            <a:endCxn id="21" idx="3"/>
          </p:cNvCxnSpPr>
          <p:nvPr/>
        </p:nvCxnSpPr>
        <p:spPr>
          <a:xfrm flipH="1" flipV="1">
            <a:off x="920241" y="412213"/>
            <a:ext cx="4241306" cy="4654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2B3E706-B424-4171-93E5-281B0DEE703A}"/>
              </a:ext>
            </a:extLst>
          </p:cNvPr>
          <p:cNvSpPr txBox="1"/>
          <p:nvPr/>
        </p:nvSpPr>
        <p:spPr>
          <a:xfrm>
            <a:off x="5161547" y="232201"/>
            <a:ext cx="169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АЙМГИЙН СТАТИСТИКИЙН ХЭЛТЭС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" y="13648"/>
            <a:ext cx="892901" cy="79713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8ECC2B0-7E36-47D1-BC5D-BE6DA236E0A0}"/>
              </a:ext>
            </a:extLst>
          </p:cNvPr>
          <p:cNvSpPr txBox="1">
            <a:spLocks/>
          </p:cNvSpPr>
          <p:nvPr/>
        </p:nvSpPr>
        <p:spPr>
          <a:xfrm>
            <a:off x="705239" y="632752"/>
            <a:ext cx="6324600" cy="789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СТАТИСТИК МЭДЭЭЛЛИЙГ ХЭРХЭН АВАХ ВЭ?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BC4F3F3F-5B29-4DBD-9B0C-4CED481601A2}"/>
              </a:ext>
            </a:extLst>
          </p:cNvPr>
          <p:cNvSpPr/>
          <p:nvPr/>
        </p:nvSpPr>
        <p:spPr>
          <a:xfrm>
            <a:off x="518414" y="1617004"/>
            <a:ext cx="2819400" cy="990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лавлах утас 1900-1212</a:t>
            </a:r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7D3283A9-B0CC-4139-991B-54C101292DCF}"/>
              </a:ext>
            </a:extLst>
          </p:cNvPr>
          <p:cNvSpPr/>
          <p:nvPr/>
        </p:nvSpPr>
        <p:spPr>
          <a:xfrm>
            <a:off x="3429000" y="1921271"/>
            <a:ext cx="3200400" cy="11430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нэгдсэн сан </a:t>
            </a:r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www.1212.mn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2971C9-4326-40F5-8DCB-46BCDB94492D}"/>
              </a:ext>
            </a:extLst>
          </p:cNvPr>
          <p:cNvSpPr/>
          <p:nvPr/>
        </p:nvSpPr>
        <p:spPr>
          <a:xfrm>
            <a:off x="1386399" y="3341303"/>
            <a:ext cx="4418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аппликейшн</a:t>
            </a:r>
            <a:endParaRPr lang="en-US" sz="2000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5BBD40FE-CA49-4A81-A307-26174676C523}"/>
              </a:ext>
            </a:extLst>
          </p:cNvPr>
          <p:cNvSpPr/>
          <p:nvPr/>
        </p:nvSpPr>
        <p:spPr>
          <a:xfrm rot="21441201" flipV="1">
            <a:off x="2075427" y="5252626"/>
            <a:ext cx="3792061" cy="1036813"/>
          </a:xfrm>
          <a:prstGeom prst="cloud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585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76BCC23E-3D55-4773-BD4C-C000D9405196}"/>
              </a:ext>
            </a:extLst>
          </p:cNvPr>
          <p:cNvSpPr/>
          <p:nvPr/>
        </p:nvSpPr>
        <p:spPr>
          <a:xfrm>
            <a:off x="3971457" y="4200296"/>
            <a:ext cx="2514600" cy="685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www.nso.mn </a:t>
            </a:r>
            <a:r>
              <a:rPr lang="mn-MN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сайтын Хэрэглэгчийн бүртгэл мэдээлэл авах</a:t>
            </a:r>
            <a:endParaRPr lang="en-US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0C604E75-B11F-4E75-8248-498DD81ACE86}"/>
              </a:ext>
            </a:extLst>
          </p:cNvPr>
          <p:cNvSpPr/>
          <p:nvPr/>
        </p:nvSpPr>
        <p:spPr>
          <a:xfrm>
            <a:off x="796211" y="4060746"/>
            <a:ext cx="2514600" cy="685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Сэлэнгэ аймгийн Статистикийн хэлтэс</a:t>
            </a:r>
            <a:endParaRPr lang="en-US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EF619A5-4064-4B39-A6BA-660D17054F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64" y="4102745"/>
            <a:ext cx="630153" cy="63015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1D0E6080-38DF-4FFD-8ACE-C0FDF35F5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4412" y="7663993"/>
            <a:ext cx="1676400" cy="178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60602EF6-EA72-4B90-ABA6-2B295AE6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639" y="7663993"/>
            <a:ext cx="1403480" cy="179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loud 27">
            <a:extLst>
              <a:ext uri="{FF2B5EF4-FFF2-40B4-BE49-F238E27FC236}">
                <a16:creationId xmlns:a16="http://schemas.microsoft.com/office/drawing/2014/main" id="{3DEC9CC6-9B00-4AC9-99D2-7621810D32A2}"/>
              </a:ext>
            </a:extLst>
          </p:cNvPr>
          <p:cNvSpPr/>
          <p:nvPr/>
        </p:nvSpPr>
        <p:spPr>
          <a:xfrm>
            <a:off x="150394" y="6610244"/>
            <a:ext cx="2514600" cy="685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Утас: 70362449</a:t>
            </a:r>
          </a:p>
          <a:p>
            <a:pPr algn="ctr"/>
            <a:r>
              <a:rPr lang="mn-MN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99402502</a:t>
            </a:r>
            <a:endParaRPr lang="en-US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94F3CD-FBFE-438B-88A5-D5D9D25ADB27}"/>
              </a:ext>
            </a:extLst>
          </p:cNvPr>
          <p:cNvSpPr/>
          <p:nvPr/>
        </p:nvSpPr>
        <p:spPr>
          <a:xfrm>
            <a:off x="2423808" y="5424414"/>
            <a:ext cx="3095297" cy="968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Сэлэнгэ аймгийн статистик мэдээллийн сан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7583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1125</TotalTime>
  <Words>274</Words>
  <Application>Microsoft Office PowerPoint</Application>
  <PresentationFormat>A4 Paper (210x297 mm)</PresentationFormat>
  <Paragraphs>84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СЭЛЭНГЭ АЙМГИЙН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Munkhsolongo</dc:creator>
  <cp:lastModifiedBy>Munkhsolongo</cp:lastModifiedBy>
  <cp:revision>59</cp:revision>
  <cp:lastPrinted>2019-04-24T05:50:01Z</cp:lastPrinted>
  <dcterms:created xsi:type="dcterms:W3CDTF">2019-04-11T03:00:29Z</dcterms:created>
  <dcterms:modified xsi:type="dcterms:W3CDTF">2021-01-29T06:59:11Z</dcterms:modified>
</cp:coreProperties>
</file>